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6.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7.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8.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9.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notesSlides/notesSlide10.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15.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16.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19.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20.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21.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3822" r:id="rId1"/>
    <p:sldMasterId id="2147483892" r:id="rId2"/>
  </p:sldMasterIdLst>
  <p:notesMasterIdLst>
    <p:notesMasterId r:id="rId33"/>
  </p:notesMasterIdLst>
  <p:handoutMasterIdLst>
    <p:handoutMasterId r:id="rId34"/>
  </p:handoutMasterIdLst>
  <p:sldIdLst>
    <p:sldId id="354" r:id="rId3"/>
    <p:sldId id="675" r:id="rId4"/>
    <p:sldId id="654" r:id="rId5"/>
    <p:sldId id="661" r:id="rId6"/>
    <p:sldId id="664" r:id="rId7"/>
    <p:sldId id="676" r:id="rId8"/>
    <p:sldId id="660" r:id="rId9"/>
    <p:sldId id="677" r:id="rId10"/>
    <p:sldId id="666" r:id="rId11"/>
    <p:sldId id="673" r:id="rId12"/>
    <p:sldId id="672" r:id="rId13"/>
    <p:sldId id="646" r:id="rId14"/>
    <p:sldId id="657" r:id="rId15"/>
    <p:sldId id="678" r:id="rId16"/>
    <p:sldId id="652" r:id="rId17"/>
    <p:sldId id="636" r:id="rId18"/>
    <p:sldId id="627" r:id="rId19"/>
    <p:sldId id="367" r:id="rId20"/>
    <p:sldId id="632" r:id="rId21"/>
    <p:sldId id="674" r:id="rId22"/>
    <p:sldId id="679" r:id="rId23"/>
    <p:sldId id="635" r:id="rId24"/>
    <p:sldId id="680" r:id="rId25"/>
    <p:sldId id="683" r:id="rId26"/>
    <p:sldId id="681" r:id="rId27"/>
    <p:sldId id="641" r:id="rId28"/>
    <p:sldId id="623" r:id="rId29"/>
    <p:sldId id="607" r:id="rId30"/>
    <p:sldId id="628" r:id="rId31"/>
    <p:sldId id="608" r:id="rId32"/>
  </p:sldIdLst>
  <p:sldSz cx="12198350" cy="6858000"/>
  <p:notesSz cx="6794500" cy="9906000"/>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20"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2F2A"/>
    <a:srgbClr val="FF3300"/>
    <a:srgbClr val="000000"/>
    <a:srgbClr val="4D2F30"/>
    <a:srgbClr val="FFFF99"/>
    <a:srgbClr val="FFE600"/>
    <a:srgbClr val="FFFACC"/>
    <a:srgbClr val="FFFFFF"/>
    <a:srgbClr val="2E2E38"/>
    <a:srgbClr val="C4C4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041B84-BFE6-4DBD-B770-5DC88DEBD226}" v="234" dt="2022-05-20T11:55:33.9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55" autoAdjust="0"/>
    <p:restoredTop sz="93324" autoAdjust="0"/>
  </p:normalViewPr>
  <p:slideViewPr>
    <p:cSldViewPr snapToObjects="1" showGuides="1">
      <p:cViewPr>
        <p:scale>
          <a:sx n="50" d="100"/>
          <a:sy n="50" d="100"/>
        </p:scale>
        <p:origin x="24" y="84"/>
      </p:cViewPr>
      <p:guideLst/>
    </p:cSldViewPr>
  </p:slideViewPr>
  <p:outlineViewPr>
    <p:cViewPr>
      <p:scale>
        <a:sx n="33" d="100"/>
        <a:sy n="33" d="100"/>
      </p:scale>
      <p:origin x="0" y="0"/>
    </p:cViewPr>
  </p:outlineViewPr>
  <p:notesTextViewPr>
    <p:cViewPr>
      <p:scale>
        <a:sx n="66" d="100"/>
        <a:sy n="66" d="100"/>
      </p:scale>
      <p:origin x="0" y="0"/>
    </p:cViewPr>
  </p:notesTextViewPr>
  <p:sorterViewPr>
    <p:cViewPr varScale="1">
      <p:scale>
        <a:sx n="100" d="100"/>
        <a:sy n="100" d="100"/>
      </p:scale>
      <p:origin x="0" y="0"/>
    </p:cViewPr>
  </p:sorterViewPr>
  <p:notesViewPr>
    <p:cSldViewPr snapToObjects="1" showGuides="1">
      <p:cViewPr varScale="1">
        <p:scale>
          <a:sx n="82" d="100"/>
          <a:sy n="82" d="100"/>
        </p:scale>
        <p:origin x="3852" y="102"/>
      </p:cViewPr>
      <p:guideLst>
        <p:guide orient="horz" pos="3120"/>
        <p:guide pos="214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4283" cy="495300"/>
          </a:xfrm>
          <a:prstGeom prst="rect">
            <a:avLst/>
          </a:prstGeom>
        </p:spPr>
        <p:txBody>
          <a:bodyPr vert="horz" lIns="92492" tIns="46246" rIns="92492" bIns="46246" rtlCol="0"/>
          <a:lstStyle>
            <a:lvl1pPr algn="l">
              <a:defRPr sz="1200"/>
            </a:lvl1pPr>
          </a:lstStyle>
          <a:p>
            <a:endParaRPr lang="en-GB" dirty="0">
              <a:latin typeface="EYInterstate Light" panose="02000506000000020004" pitchFamily="2" charset="0"/>
            </a:endParaRPr>
          </a:p>
        </p:txBody>
      </p:sp>
      <p:sp>
        <p:nvSpPr>
          <p:cNvPr id="3" name="Date Placeholder 2"/>
          <p:cNvSpPr>
            <a:spLocks noGrp="1"/>
          </p:cNvSpPr>
          <p:nvPr>
            <p:ph type="dt" sz="quarter" idx="1"/>
          </p:nvPr>
        </p:nvSpPr>
        <p:spPr>
          <a:xfrm>
            <a:off x="3848645" y="0"/>
            <a:ext cx="2944283" cy="495300"/>
          </a:xfrm>
          <a:prstGeom prst="rect">
            <a:avLst/>
          </a:prstGeom>
        </p:spPr>
        <p:txBody>
          <a:bodyPr vert="horz" lIns="92492" tIns="46246" rIns="92492" bIns="46246" rtlCol="0"/>
          <a:lstStyle>
            <a:lvl1pPr algn="r">
              <a:defRPr sz="1200"/>
            </a:lvl1pPr>
          </a:lstStyle>
          <a:p>
            <a:fld id="{75A85089-C692-4DEA-AC49-04CF34D4FE14}" type="datetimeFigureOut">
              <a:rPr lang="en-GB" smtClean="0">
                <a:latin typeface="EYInterstate Light" panose="02000506000000020004" pitchFamily="2" charset="0"/>
              </a:rPr>
              <a:pPr/>
              <a:t>19/05/2022</a:t>
            </a:fld>
            <a:endParaRPr lang="en-GB" dirty="0">
              <a:latin typeface="EYInterstate Light" panose="02000506000000020004" pitchFamily="2" charset="0"/>
            </a:endParaRPr>
          </a:p>
        </p:txBody>
      </p:sp>
      <p:sp>
        <p:nvSpPr>
          <p:cNvPr id="4" name="Footer Placeholder 3"/>
          <p:cNvSpPr>
            <a:spLocks noGrp="1"/>
          </p:cNvSpPr>
          <p:nvPr>
            <p:ph type="ftr" sz="quarter" idx="2"/>
          </p:nvPr>
        </p:nvSpPr>
        <p:spPr>
          <a:xfrm>
            <a:off x="1" y="9408981"/>
            <a:ext cx="2944283" cy="495300"/>
          </a:xfrm>
          <a:prstGeom prst="rect">
            <a:avLst/>
          </a:prstGeom>
        </p:spPr>
        <p:txBody>
          <a:bodyPr vert="horz" lIns="92492" tIns="46246" rIns="92492" bIns="46246" rtlCol="0" anchor="b"/>
          <a:lstStyle>
            <a:lvl1pPr algn="l">
              <a:defRPr sz="1200"/>
            </a:lvl1pPr>
          </a:lstStyle>
          <a:p>
            <a:endParaRPr lang="en-GB" dirty="0">
              <a:latin typeface="EYInterstate Light" panose="02000506000000020004" pitchFamily="2" charset="0"/>
            </a:endParaRPr>
          </a:p>
        </p:txBody>
      </p:sp>
      <p:sp>
        <p:nvSpPr>
          <p:cNvPr id="5" name="Slide Number Placeholder 4"/>
          <p:cNvSpPr>
            <a:spLocks noGrp="1"/>
          </p:cNvSpPr>
          <p:nvPr>
            <p:ph type="sldNum" sz="quarter" idx="3"/>
          </p:nvPr>
        </p:nvSpPr>
        <p:spPr>
          <a:xfrm>
            <a:off x="3848645" y="9408981"/>
            <a:ext cx="2944283" cy="495300"/>
          </a:xfrm>
          <a:prstGeom prst="rect">
            <a:avLst/>
          </a:prstGeom>
        </p:spPr>
        <p:txBody>
          <a:bodyPr vert="horz" lIns="92492" tIns="46246" rIns="92492" bIns="46246" rtlCol="0" anchor="b"/>
          <a:lstStyle>
            <a:lvl1pPr algn="r">
              <a:defRPr sz="1200"/>
            </a:lvl1pPr>
          </a:lstStyle>
          <a:p>
            <a:fld id="{D3A5C721-4BB5-4DB6-AD65-4BA2A62B05B6}" type="slidenum">
              <a:rPr lang="en-GB" smtClean="0">
                <a:latin typeface="EYInterstate Light" panose="02000506000000020004" pitchFamily="2" charset="0"/>
              </a:rPr>
              <a:pPr/>
              <a:t>‹#›</a:t>
            </a:fld>
            <a:endParaRPr lang="en-GB" dirty="0">
              <a:latin typeface="EYInterstate Light" panose="02000506000000020004" pitchFamily="2" charset="0"/>
            </a:endParaRPr>
          </a:p>
        </p:txBody>
      </p:sp>
    </p:spTree>
    <p:extLst>
      <p:ext uri="{BB962C8B-B14F-4D97-AF65-F5344CB8AC3E}">
        <p14:creationId xmlns:p14="http://schemas.microsoft.com/office/powerpoint/2010/main" val="199163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4283" cy="495300"/>
          </a:xfrm>
          <a:prstGeom prst="rect">
            <a:avLst/>
          </a:prstGeom>
        </p:spPr>
        <p:txBody>
          <a:bodyPr vert="horz" lIns="92492" tIns="46246" rIns="92492" bIns="46246" rtlCol="0"/>
          <a:lstStyle>
            <a:lvl1pPr algn="l">
              <a:defRPr sz="1200">
                <a:latin typeface="EYInterstate Light" panose="02000506000000020004" pitchFamily="2" charset="0"/>
              </a:defRPr>
            </a:lvl1pPr>
          </a:lstStyle>
          <a:p>
            <a:endParaRPr lang="en-GB" dirty="0"/>
          </a:p>
        </p:txBody>
      </p:sp>
      <p:sp>
        <p:nvSpPr>
          <p:cNvPr id="3" name="Date Placeholder 2"/>
          <p:cNvSpPr>
            <a:spLocks noGrp="1"/>
          </p:cNvSpPr>
          <p:nvPr>
            <p:ph type="dt" idx="1"/>
          </p:nvPr>
        </p:nvSpPr>
        <p:spPr>
          <a:xfrm>
            <a:off x="3848645" y="0"/>
            <a:ext cx="2944283" cy="495300"/>
          </a:xfrm>
          <a:prstGeom prst="rect">
            <a:avLst/>
          </a:prstGeom>
        </p:spPr>
        <p:txBody>
          <a:bodyPr vert="horz" lIns="92492" tIns="46246" rIns="92492" bIns="46246" rtlCol="0"/>
          <a:lstStyle>
            <a:lvl1pPr algn="r">
              <a:defRPr sz="1200">
                <a:latin typeface="EYInterstate Light" panose="02000506000000020004" pitchFamily="2" charset="0"/>
              </a:defRPr>
            </a:lvl1pPr>
          </a:lstStyle>
          <a:p>
            <a:fld id="{8045EBA9-A28D-4849-BFEA-AA04F6A21B63}" type="datetimeFigureOut">
              <a:rPr lang="en-GB" smtClean="0"/>
              <a:pPr/>
              <a:t>19/05/2022</a:t>
            </a:fld>
            <a:endParaRPr lang="en-GB" dirty="0"/>
          </a:p>
        </p:txBody>
      </p:sp>
      <p:sp>
        <p:nvSpPr>
          <p:cNvPr id="4" name="Slide Image Placeholder 3"/>
          <p:cNvSpPr>
            <a:spLocks noGrp="1" noRot="1" noChangeAspect="1"/>
          </p:cNvSpPr>
          <p:nvPr>
            <p:ph type="sldImg" idx="2"/>
          </p:nvPr>
        </p:nvSpPr>
        <p:spPr>
          <a:xfrm>
            <a:off x="93663" y="742950"/>
            <a:ext cx="6607175" cy="3714750"/>
          </a:xfrm>
          <a:prstGeom prst="rect">
            <a:avLst/>
          </a:prstGeom>
          <a:noFill/>
          <a:ln w="12700">
            <a:solidFill>
              <a:prstClr val="black"/>
            </a:solidFill>
          </a:ln>
        </p:spPr>
        <p:txBody>
          <a:bodyPr vert="horz" lIns="92492" tIns="46246" rIns="92492" bIns="46246" rtlCol="0" anchor="ctr"/>
          <a:lstStyle/>
          <a:p>
            <a:endParaRPr lang="en-GB" dirty="0"/>
          </a:p>
        </p:txBody>
      </p:sp>
      <p:sp>
        <p:nvSpPr>
          <p:cNvPr id="5" name="Notes Placeholder 4"/>
          <p:cNvSpPr>
            <a:spLocks noGrp="1"/>
          </p:cNvSpPr>
          <p:nvPr>
            <p:ph type="body" sz="quarter" idx="3"/>
          </p:nvPr>
        </p:nvSpPr>
        <p:spPr>
          <a:xfrm>
            <a:off x="679450" y="4705351"/>
            <a:ext cx="5435600" cy="4457700"/>
          </a:xfrm>
          <a:prstGeom prst="rect">
            <a:avLst/>
          </a:prstGeom>
        </p:spPr>
        <p:txBody>
          <a:bodyPr vert="horz" lIns="92492" tIns="46246" rIns="92492" bIns="46246"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08981"/>
            <a:ext cx="2944283" cy="495300"/>
          </a:xfrm>
          <a:prstGeom prst="rect">
            <a:avLst/>
          </a:prstGeom>
        </p:spPr>
        <p:txBody>
          <a:bodyPr vert="horz" lIns="92492" tIns="46246" rIns="92492" bIns="46246" rtlCol="0" anchor="b"/>
          <a:lstStyle>
            <a:lvl1pPr algn="l">
              <a:defRPr sz="1200">
                <a:latin typeface="EYInterstate Light" panose="02000506000000020004" pitchFamily="2" charset="0"/>
              </a:defRPr>
            </a:lvl1pPr>
          </a:lstStyle>
          <a:p>
            <a:endParaRPr lang="en-GB" dirty="0"/>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2492" tIns="46246" rIns="92492" bIns="46246" rtlCol="0" anchor="b"/>
          <a:lstStyle>
            <a:lvl1pPr algn="r">
              <a:defRPr sz="1200">
                <a:latin typeface="EYInterstate Light" panose="02000506000000020004" pitchFamily="2" charset="0"/>
              </a:defRPr>
            </a:lvl1pPr>
          </a:lstStyle>
          <a:p>
            <a:fld id="{5B43D19E-BFDB-4C92-8EDD-32EDDA8F41DF}" type="slidenum">
              <a:rPr lang="en-GB" smtClean="0"/>
              <a:pPr/>
              <a:t>‹#›</a:t>
            </a:fld>
            <a:endParaRPr lang="en-GB" dirty="0"/>
          </a:p>
        </p:txBody>
      </p:sp>
    </p:spTree>
    <p:extLst>
      <p:ext uri="{BB962C8B-B14F-4D97-AF65-F5344CB8AC3E}">
        <p14:creationId xmlns:p14="http://schemas.microsoft.com/office/powerpoint/2010/main" val="160627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EYInterstate Light" panose="02000506000000020004" pitchFamily="2" charset="0"/>
        <a:ea typeface="+mn-ea"/>
        <a:cs typeface="+mn-cs"/>
      </a:defRPr>
    </a:lvl1pPr>
    <a:lvl2pPr marL="457200" algn="l" defTabSz="914400" rtl="0" eaLnBrk="1" latinLnBrk="0" hangingPunct="1">
      <a:defRPr sz="1200" kern="1200">
        <a:solidFill>
          <a:schemeClr val="tx1"/>
        </a:solidFill>
        <a:latin typeface="EYInterstate Light" panose="02000506000000020004" pitchFamily="2" charset="0"/>
        <a:ea typeface="+mn-ea"/>
        <a:cs typeface="+mn-cs"/>
      </a:defRPr>
    </a:lvl2pPr>
    <a:lvl3pPr marL="914400" algn="l" defTabSz="914400" rtl="0" eaLnBrk="1" latinLnBrk="0" hangingPunct="1">
      <a:defRPr sz="1200" kern="1200">
        <a:solidFill>
          <a:schemeClr val="tx1"/>
        </a:solidFill>
        <a:latin typeface="EYInterstate Light" panose="02000506000000020004" pitchFamily="2" charset="0"/>
        <a:ea typeface="+mn-ea"/>
        <a:cs typeface="+mn-cs"/>
      </a:defRPr>
    </a:lvl3pPr>
    <a:lvl4pPr marL="1371600" algn="l" defTabSz="914400" rtl="0" eaLnBrk="1" latinLnBrk="0" hangingPunct="1">
      <a:defRPr sz="1200" kern="1200">
        <a:solidFill>
          <a:schemeClr val="tx1"/>
        </a:solidFill>
        <a:latin typeface="EYInterstate Light" panose="02000506000000020004" pitchFamily="2" charset="0"/>
        <a:ea typeface="+mn-ea"/>
        <a:cs typeface="+mn-cs"/>
      </a:defRPr>
    </a:lvl4pPr>
    <a:lvl5pPr marL="1828800" algn="l" defTabSz="914400" rtl="0" eaLnBrk="1" latinLnBrk="0" hangingPunct="1">
      <a:defRPr sz="1200" kern="1200">
        <a:solidFill>
          <a:schemeClr val="tx1"/>
        </a:solidFill>
        <a:latin typeface="EYInterstate Light" panose="02000506000000020004"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CH"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a:t>
            </a:fld>
            <a:endParaRPr lang="en-GB" dirty="0"/>
          </a:p>
        </p:txBody>
      </p:sp>
    </p:spTree>
    <p:extLst>
      <p:ext uri="{BB962C8B-B14F-4D97-AF65-F5344CB8AC3E}">
        <p14:creationId xmlns:p14="http://schemas.microsoft.com/office/powerpoint/2010/main" val="31207203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Char char="•"/>
            </a:pPr>
            <a:r>
              <a:rPr lang="de-CH" sz="1600" dirty="0">
                <a:solidFill>
                  <a:prstClr val="white"/>
                </a:solidFill>
              </a:rPr>
              <a:t>The </a:t>
            </a:r>
            <a:r>
              <a:rPr lang="de-CH" sz="1600" dirty="0" err="1">
                <a:solidFill>
                  <a:prstClr val="white"/>
                </a:solidFill>
              </a:rPr>
              <a:t>paid</a:t>
            </a:r>
            <a:r>
              <a:rPr lang="de-CH" sz="1600" dirty="0">
                <a:solidFill>
                  <a:prstClr val="white"/>
                </a:solidFill>
              </a:rPr>
              <a:t> </a:t>
            </a:r>
            <a:r>
              <a:rPr lang="de-CH" sz="1600" dirty="0" err="1">
                <a:solidFill>
                  <a:prstClr val="white"/>
                </a:solidFill>
              </a:rPr>
              <a:t>might</a:t>
            </a:r>
            <a:r>
              <a:rPr lang="de-CH" sz="1600" dirty="0">
                <a:solidFill>
                  <a:prstClr val="white"/>
                </a:solidFill>
              </a:rPr>
              <a:t> not </a:t>
            </a:r>
            <a:r>
              <a:rPr lang="de-CH" sz="1600" dirty="0" err="1">
                <a:solidFill>
                  <a:prstClr val="white"/>
                </a:solidFill>
              </a:rPr>
              <a:t>include</a:t>
            </a:r>
            <a:r>
              <a:rPr lang="de-CH" sz="1600" dirty="0">
                <a:solidFill>
                  <a:prstClr val="white"/>
                </a:solidFill>
              </a:rPr>
              <a:t> </a:t>
            </a:r>
            <a:r>
              <a:rPr lang="de-CH" sz="1600" dirty="0" err="1">
                <a:solidFill>
                  <a:prstClr val="white"/>
                </a:solidFill>
              </a:rPr>
              <a:t>inflation</a:t>
            </a:r>
            <a:r>
              <a:rPr lang="de-CH" sz="1600" dirty="0">
                <a:solidFill>
                  <a:prstClr val="white"/>
                </a:solidFill>
              </a:rPr>
              <a:t>, but </a:t>
            </a:r>
            <a:r>
              <a:rPr lang="de-CH" sz="1600" dirty="0" err="1">
                <a:solidFill>
                  <a:prstClr val="white"/>
                </a:solidFill>
              </a:rPr>
              <a:t>the</a:t>
            </a:r>
            <a:r>
              <a:rPr lang="de-CH" sz="1600" dirty="0">
                <a:solidFill>
                  <a:prstClr val="white"/>
                </a:solidFill>
              </a:rPr>
              <a:t> </a:t>
            </a:r>
            <a:r>
              <a:rPr lang="de-CH" sz="1600" dirty="0" err="1">
                <a:solidFill>
                  <a:prstClr val="white"/>
                </a:solidFill>
              </a:rPr>
              <a:t>case</a:t>
            </a:r>
            <a:r>
              <a:rPr lang="de-CH" sz="1600" dirty="0">
                <a:solidFill>
                  <a:prstClr val="white"/>
                </a:solidFill>
              </a:rPr>
              <a:t> </a:t>
            </a:r>
            <a:r>
              <a:rPr lang="de-CH" sz="1600" dirty="0" err="1">
                <a:solidFill>
                  <a:prstClr val="white"/>
                </a:solidFill>
              </a:rPr>
              <a:t>reserves</a:t>
            </a:r>
            <a:r>
              <a:rPr lang="de-CH" sz="1600" dirty="0">
                <a:solidFill>
                  <a:prstClr val="white"/>
                </a:solidFill>
              </a:rPr>
              <a:t> do</a:t>
            </a:r>
          </a:p>
          <a:p>
            <a:pPr marL="285750" indent="-285750">
              <a:buChar char="•"/>
            </a:pPr>
            <a:r>
              <a:rPr lang="de-CH" sz="1600" dirty="0">
                <a:solidFill>
                  <a:prstClr val="white"/>
                </a:solidFill>
                <a:sym typeface="Wingdings" panose="05000000000000000000" pitchFamily="2" charset="2"/>
              </a:rPr>
              <a:t>Fixed </a:t>
            </a:r>
            <a:r>
              <a:rPr lang="de-CH" sz="1600" dirty="0" err="1">
                <a:solidFill>
                  <a:prstClr val="white"/>
                </a:solidFill>
                <a:sym typeface="Wingdings" panose="05000000000000000000" pitchFamily="2" charset="2"/>
              </a:rPr>
              <a:t>costs</a:t>
            </a:r>
            <a:r>
              <a:rPr lang="de-CH" sz="1600" dirty="0">
                <a:solidFill>
                  <a:prstClr val="white"/>
                </a:solidFill>
                <a:sym typeface="Wingdings" panose="05000000000000000000" pitchFamily="2" charset="2"/>
              </a:rPr>
              <a:t> in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past</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costs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already</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set</a:t>
            </a:r>
            <a:r>
              <a:rPr lang="de-CH" sz="1600" dirty="0">
                <a:solidFill>
                  <a:prstClr val="white"/>
                </a:solidFill>
                <a:sym typeface="Wingdings" panose="05000000000000000000" pitchFamily="2" charset="2"/>
              </a:rPr>
              <a:t> in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past</a:t>
            </a:r>
            <a:r>
              <a:rPr lang="de-CH" sz="1600" dirty="0">
                <a:solidFill>
                  <a:prstClr val="white"/>
                </a:solidFill>
                <a:sym typeface="Wingdings" panose="05000000000000000000" pitchFamily="2" charset="2"/>
              </a:rPr>
              <a:t>.</a:t>
            </a:r>
          </a:p>
          <a:p>
            <a:pPr marL="285750" indent="-285750">
              <a:buChar char="•"/>
            </a:pPr>
            <a:r>
              <a:rPr lang="de-CH" sz="1600" dirty="0" err="1">
                <a:solidFill>
                  <a:prstClr val="white"/>
                </a:solidFill>
                <a:sym typeface="Wingdings" panose="05000000000000000000" pitchFamily="2" charset="2"/>
              </a:rPr>
              <a:t>Challenges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to</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see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whether</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this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is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only</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for</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one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LoB</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or</a:t>
            </a:r>
            <a:r>
              <a:rPr lang="de-CH" sz="1600" dirty="0">
                <a:solidFill>
                  <a:prstClr val="white"/>
                </a:solidFill>
                <a:sym typeface="Wingdings" panose="05000000000000000000" pitchFamily="2" charset="2"/>
              </a:rPr>
              <a:t> all </a:t>
            </a:r>
            <a:r>
              <a:rPr lang="de-CH" sz="1600" dirty="0" err="1">
                <a:solidFill>
                  <a:prstClr val="white"/>
                </a:solidFill>
                <a:sym typeface="Wingdings" panose="05000000000000000000" pitchFamily="2" charset="2"/>
              </a:rPr>
              <a:t>LoBs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what</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are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main</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drivers</a:t>
            </a:r>
            <a:r>
              <a:rPr lang="de-CH" sz="1600" dirty="0">
                <a:solidFill>
                  <a:prstClr val="white"/>
                </a:solidFill>
                <a:sym typeface="Wingdings" panose="05000000000000000000" pitchFamily="2" charset="2"/>
              </a:rPr>
              <a:t>. i.e.</a:t>
            </a:r>
          </a:p>
          <a:p>
            <a:pPr marL="742950" lvl="1" indent="-285750">
              <a:buChar char="•"/>
            </a:pPr>
            <a:r>
              <a:rPr lang="de-CH" dirty="0">
                <a:solidFill>
                  <a:prstClr val="white"/>
                </a:solidFill>
                <a:sym typeface="Wingdings" panose="05000000000000000000" pitchFamily="2" charset="2"/>
              </a:rPr>
              <a:t>Motor  </a:t>
            </a:r>
            <a:r>
              <a:rPr lang="de-CH" dirty="0" err="1">
                <a:solidFill>
                  <a:prstClr val="white"/>
                </a:solidFill>
                <a:sym typeface="Wingdings" panose="05000000000000000000" pitchFamily="2" charset="2"/>
              </a:rPr>
              <a:t>damage</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car</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part</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liability</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with</a:t>
            </a:r>
            <a:r>
              <a:rPr lang="de-CH" dirty="0">
                <a:solidFill>
                  <a:prstClr val="white"/>
                </a:solidFill>
                <a:sym typeface="Wingdings" panose="05000000000000000000" pitchFamily="2" charset="2"/>
              </a:rPr>
              <a:t> wage</a:t>
            </a:r>
          </a:p>
        </p:txBody>
      </p:sp>
      <p:sp>
        <p:nvSpPr>
          <p:cNvPr id="4" name="Slide Number Placeholder 3"/>
          <p:cNvSpPr>
            <a:spLocks noGrp="1"/>
          </p:cNvSpPr>
          <p:nvPr>
            <p:ph type="sldNum" sz="quarter" idx="5"/>
          </p:nvPr>
        </p:nvSpPr>
        <p:spPr/>
        <p:txBody>
          <a:bodyPr/>
          <a:lstStyle/>
          <a:p>
            <a:fld id="{5B43D19E-BFDB-4C92-8EDD-32EDDA8F41DF}" type="slidenum">
              <a:rPr lang="en-GB" smtClean="0"/>
              <a:pPr/>
              <a:t>12</a:t>
            </a:fld>
            <a:endParaRPr lang="en-GB" dirty="0"/>
          </a:p>
        </p:txBody>
      </p:sp>
    </p:spTree>
    <p:extLst>
      <p:ext uri="{BB962C8B-B14F-4D97-AF65-F5344CB8AC3E}">
        <p14:creationId xmlns:p14="http://schemas.microsoft.com/office/powerpoint/2010/main" val="1645756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B43D19E-BFDB-4C92-8EDD-32EDDA8F41DF}" type="slidenum">
              <a:rPr lang="en-GB" smtClean="0"/>
              <a:pPr/>
              <a:t>14</a:t>
            </a:fld>
            <a:endParaRPr lang="en-GB" dirty="0"/>
          </a:p>
        </p:txBody>
      </p:sp>
    </p:spTree>
    <p:extLst>
      <p:ext uri="{BB962C8B-B14F-4D97-AF65-F5344CB8AC3E}">
        <p14:creationId xmlns:p14="http://schemas.microsoft.com/office/powerpoint/2010/main" val="12508347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15</a:t>
            </a:fld>
            <a:endParaRPr lang="en-GB" dirty="0"/>
          </a:p>
        </p:txBody>
      </p:sp>
    </p:spTree>
    <p:extLst>
      <p:ext uri="{BB962C8B-B14F-4D97-AF65-F5344CB8AC3E}">
        <p14:creationId xmlns:p14="http://schemas.microsoft.com/office/powerpoint/2010/main" val="3241675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overruling the famous “Orient Express” - which found that a hotel in New Orleans was not entitled to substantial payouts following a hurricane because it would have suffered losses irrespective of damage - claim </a:t>
            </a:r>
            <a:endParaRPr lang="de-CH"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16</a:t>
            </a:fld>
            <a:endParaRPr lang="en-GB" dirty="0"/>
          </a:p>
        </p:txBody>
      </p:sp>
    </p:spTree>
    <p:extLst>
      <p:ext uri="{BB962C8B-B14F-4D97-AF65-F5344CB8AC3E}">
        <p14:creationId xmlns:p14="http://schemas.microsoft.com/office/powerpoint/2010/main" val="17812680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17</a:t>
            </a:fld>
            <a:endParaRPr lang="en-GB" dirty="0"/>
          </a:p>
        </p:txBody>
      </p:sp>
    </p:spTree>
    <p:extLst>
      <p:ext uri="{BB962C8B-B14F-4D97-AF65-F5344CB8AC3E}">
        <p14:creationId xmlns:p14="http://schemas.microsoft.com/office/powerpoint/2010/main" val="14366768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overruling the famous “Orient Express” - which found that a hotel in New Orleans was not entitled to substantial payouts following a hurricane because it would have suffered losses irrespective of damage - claim </a:t>
            </a:r>
            <a:endParaRPr lang="de-CH"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19</a:t>
            </a:fld>
            <a:endParaRPr lang="en-GB" dirty="0"/>
          </a:p>
        </p:txBody>
      </p:sp>
    </p:spTree>
    <p:extLst>
      <p:ext uri="{BB962C8B-B14F-4D97-AF65-F5344CB8AC3E}">
        <p14:creationId xmlns:p14="http://schemas.microsoft.com/office/powerpoint/2010/main" val="35936324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B43D19E-BFDB-4C92-8EDD-32EDDA8F41DF}" type="slidenum">
              <a:rPr lang="en-GB" smtClean="0"/>
              <a:pPr/>
              <a:t>21</a:t>
            </a:fld>
            <a:endParaRPr lang="en-GB" dirty="0"/>
          </a:p>
        </p:txBody>
      </p:sp>
    </p:spTree>
    <p:extLst>
      <p:ext uri="{BB962C8B-B14F-4D97-AF65-F5344CB8AC3E}">
        <p14:creationId xmlns:p14="http://schemas.microsoft.com/office/powerpoint/2010/main" val="25450938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B43D19E-BFDB-4C92-8EDD-32EDDA8F41DF}" type="slidenum">
              <a:rPr lang="en-GB" smtClean="0"/>
              <a:pPr/>
              <a:t>23</a:t>
            </a:fld>
            <a:endParaRPr lang="en-GB" dirty="0"/>
          </a:p>
        </p:txBody>
      </p:sp>
    </p:spTree>
    <p:extLst>
      <p:ext uri="{BB962C8B-B14F-4D97-AF65-F5344CB8AC3E}">
        <p14:creationId xmlns:p14="http://schemas.microsoft.com/office/powerpoint/2010/main" val="5081414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24</a:t>
            </a:fld>
            <a:endParaRPr lang="en-GB" dirty="0"/>
          </a:p>
        </p:txBody>
      </p:sp>
    </p:spTree>
    <p:extLst>
      <p:ext uri="{BB962C8B-B14F-4D97-AF65-F5344CB8AC3E}">
        <p14:creationId xmlns:p14="http://schemas.microsoft.com/office/powerpoint/2010/main" val="4600781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B43D19E-BFDB-4C92-8EDD-32EDDA8F41DF}" type="slidenum">
              <a:rPr lang="en-GB" smtClean="0"/>
              <a:pPr/>
              <a:t>25</a:t>
            </a:fld>
            <a:endParaRPr lang="en-GB" dirty="0"/>
          </a:p>
        </p:txBody>
      </p:sp>
    </p:spTree>
    <p:extLst>
      <p:ext uri="{BB962C8B-B14F-4D97-AF65-F5344CB8AC3E}">
        <p14:creationId xmlns:p14="http://schemas.microsoft.com/office/powerpoint/2010/main" val="1113127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B43D19E-BFDB-4C92-8EDD-32EDDA8F41DF}" type="slidenum">
              <a:rPr lang="en-GB" smtClean="0"/>
              <a:pPr/>
              <a:t>2</a:t>
            </a:fld>
            <a:endParaRPr lang="en-GB" dirty="0"/>
          </a:p>
        </p:txBody>
      </p:sp>
    </p:spTree>
    <p:extLst>
      <p:ext uri="{BB962C8B-B14F-4D97-AF65-F5344CB8AC3E}">
        <p14:creationId xmlns:p14="http://schemas.microsoft.com/office/powerpoint/2010/main" val="34847547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B43D19E-BFDB-4C92-8EDD-32EDDA8F41DF}" type="slidenum">
              <a:rPr lang="en-GB" smtClean="0"/>
              <a:pPr/>
              <a:t>28</a:t>
            </a:fld>
            <a:endParaRPr lang="en-GB" dirty="0"/>
          </a:p>
        </p:txBody>
      </p:sp>
    </p:spTree>
    <p:extLst>
      <p:ext uri="{BB962C8B-B14F-4D97-AF65-F5344CB8AC3E}">
        <p14:creationId xmlns:p14="http://schemas.microsoft.com/office/powerpoint/2010/main" val="28746378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overruling the famous “Orient Express” - which found that a hotel in New Orleans was not entitled to substantial payouts following a hurricane because it would have suffered losses irrespective of damage - claim </a:t>
            </a:r>
            <a:endParaRPr lang="de-CH"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29</a:t>
            </a:fld>
            <a:endParaRPr lang="en-GB" dirty="0"/>
          </a:p>
        </p:txBody>
      </p:sp>
    </p:spTree>
    <p:extLst>
      <p:ext uri="{BB962C8B-B14F-4D97-AF65-F5344CB8AC3E}">
        <p14:creationId xmlns:p14="http://schemas.microsoft.com/office/powerpoint/2010/main" val="32854538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B43D19E-BFDB-4C92-8EDD-32EDDA8F41DF}" type="slidenum">
              <a:rPr lang="en-GB" smtClean="0"/>
              <a:pPr/>
              <a:t>30</a:t>
            </a:fld>
            <a:endParaRPr lang="en-GB" dirty="0"/>
          </a:p>
        </p:txBody>
      </p:sp>
    </p:spTree>
    <p:extLst>
      <p:ext uri="{BB962C8B-B14F-4D97-AF65-F5344CB8AC3E}">
        <p14:creationId xmlns:p14="http://schemas.microsoft.com/office/powerpoint/2010/main" val="2092840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3</a:t>
            </a:fld>
            <a:endParaRPr lang="en-GB" dirty="0"/>
          </a:p>
        </p:txBody>
      </p:sp>
    </p:spTree>
    <p:extLst>
      <p:ext uri="{BB962C8B-B14F-4D97-AF65-F5344CB8AC3E}">
        <p14:creationId xmlns:p14="http://schemas.microsoft.com/office/powerpoint/2010/main" val="421330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B43D19E-BFDB-4C92-8EDD-32EDDA8F41DF}" type="slidenum">
              <a:rPr lang="en-GB" smtClean="0"/>
              <a:pPr/>
              <a:t>6</a:t>
            </a:fld>
            <a:endParaRPr lang="en-GB" dirty="0"/>
          </a:p>
        </p:txBody>
      </p:sp>
    </p:spTree>
    <p:extLst>
      <p:ext uri="{BB962C8B-B14F-4D97-AF65-F5344CB8AC3E}">
        <p14:creationId xmlns:p14="http://schemas.microsoft.com/office/powerpoint/2010/main" val="1377603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CH" dirty="0"/>
              <a:t>Business Plan </a:t>
            </a:r>
            <a:r>
              <a:rPr lang="de-CH" dirty="0">
                <a:sym typeface="Wingdings" panose="05000000000000000000" pitchFamily="2" charset="2"/>
              </a:rPr>
              <a:t> </a:t>
            </a:r>
            <a:r>
              <a:rPr lang="de-CH" dirty="0" err="1">
                <a:sym typeface="Wingdings" panose="05000000000000000000" pitchFamily="2" charset="2"/>
              </a:rPr>
              <a:t>Equalization</a:t>
            </a:r>
            <a:endParaRPr lang="de-CH"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7</a:t>
            </a:fld>
            <a:endParaRPr lang="en-GB" dirty="0"/>
          </a:p>
        </p:txBody>
      </p:sp>
    </p:spTree>
    <p:extLst>
      <p:ext uri="{BB962C8B-B14F-4D97-AF65-F5344CB8AC3E}">
        <p14:creationId xmlns:p14="http://schemas.microsoft.com/office/powerpoint/2010/main" val="2753163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B43D19E-BFDB-4C92-8EDD-32EDDA8F41DF}" type="slidenum">
              <a:rPr lang="en-GB" smtClean="0"/>
              <a:pPr/>
              <a:t>8</a:t>
            </a:fld>
            <a:endParaRPr lang="en-GB" dirty="0"/>
          </a:p>
        </p:txBody>
      </p:sp>
    </p:spTree>
    <p:extLst>
      <p:ext uri="{BB962C8B-B14F-4D97-AF65-F5344CB8AC3E}">
        <p14:creationId xmlns:p14="http://schemas.microsoft.com/office/powerpoint/2010/main" val="2551516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Char char="•"/>
            </a:pPr>
            <a:r>
              <a:rPr lang="de-CH" sz="1600" dirty="0">
                <a:solidFill>
                  <a:prstClr val="white"/>
                </a:solidFill>
              </a:rPr>
              <a:t>The </a:t>
            </a:r>
            <a:r>
              <a:rPr lang="de-CH" sz="1600" dirty="0" err="1">
                <a:solidFill>
                  <a:prstClr val="white"/>
                </a:solidFill>
              </a:rPr>
              <a:t>paid</a:t>
            </a:r>
            <a:r>
              <a:rPr lang="de-CH" sz="1600" dirty="0">
                <a:solidFill>
                  <a:prstClr val="white"/>
                </a:solidFill>
              </a:rPr>
              <a:t> </a:t>
            </a:r>
            <a:r>
              <a:rPr lang="de-CH" sz="1600" dirty="0" err="1">
                <a:solidFill>
                  <a:prstClr val="white"/>
                </a:solidFill>
              </a:rPr>
              <a:t>might</a:t>
            </a:r>
            <a:r>
              <a:rPr lang="de-CH" sz="1600" dirty="0">
                <a:solidFill>
                  <a:prstClr val="white"/>
                </a:solidFill>
              </a:rPr>
              <a:t> not </a:t>
            </a:r>
            <a:r>
              <a:rPr lang="de-CH" sz="1600" dirty="0" err="1">
                <a:solidFill>
                  <a:prstClr val="white"/>
                </a:solidFill>
              </a:rPr>
              <a:t>include</a:t>
            </a:r>
            <a:r>
              <a:rPr lang="de-CH" sz="1600" dirty="0">
                <a:solidFill>
                  <a:prstClr val="white"/>
                </a:solidFill>
              </a:rPr>
              <a:t> </a:t>
            </a:r>
            <a:r>
              <a:rPr lang="de-CH" sz="1600" dirty="0" err="1">
                <a:solidFill>
                  <a:prstClr val="white"/>
                </a:solidFill>
              </a:rPr>
              <a:t>inflation</a:t>
            </a:r>
            <a:r>
              <a:rPr lang="de-CH" sz="1600" dirty="0">
                <a:solidFill>
                  <a:prstClr val="white"/>
                </a:solidFill>
              </a:rPr>
              <a:t>, but </a:t>
            </a:r>
            <a:r>
              <a:rPr lang="de-CH" sz="1600" dirty="0" err="1">
                <a:solidFill>
                  <a:prstClr val="white"/>
                </a:solidFill>
              </a:rPr>
              <a:t>the</a:t>
            </a:r>
            <a:r>
              <a:rPr lang="de-CH" sz="1600" dirty="0">
                <a:solidFill>
                  <a:prstClr val="white"/>
                </a:solidFill>
              </a:rPr>
              <a:t> </a:t>
            </a:r>
            <a:r>
              <a:rPr lang="de-CH" sz="1600" dirty="0" err="1">
                <a:solidFill>
                  <a:prstClr val="white"/>
                </a:solidFill>
              </a:rPr>
              <a:t>case</a:t>
            </a:r>
            <a:r>
              <a:rPr lang="de-CH" sz="1600" dirty="0">
                <a:solidFill>
                  <a:prstClr val="white"/>
                </a:solidFill>
              </a:rPr>
              <a:t> </a:t>
            </a:r>
            <a:r>
              <a:rPr lang="de-CH" sz="1600" dirty="0" err="1">
                <a:solidFill>
                  <a:prstClr val="white"/>
                </a:solidFill>
              </a:rPr>
              <a:t>reserves</a:t>
            </a:r>
            <a:r>
              <a:rPr lang="de-CH" sz="1600" dirty="0">
                <a:solidFill>
                  <a:prstClr val="white"/>
                </a:solidFill>
              </a:rPr>
              <a:t> do</a:t>
            </a:r>
          </a:p>
          <a:p>
            <a:pPr marL="285750" indent="-285750">
              <a:buChar char="•"/>
            </a:pPr>
            <a:r>
              <a:rPr lang="de-CH" sz="1600" dirty="0">
                <a:solidFill>
                  <a:prstClr val="white"/>
                </a:solidFill>
                <a:sym typeface="Wingdings" panose="05000000000000000000" pitchFamily="2" charset="2"/>
              </a:rPr>
              <a:t>Fixed </a:t>
            </a:r>
            <a:r>
              <a:rPr lang="de-CH" sz="1600" dirty="0" err="1">
                <a:solidFill>
                  <a:prstClr val="white"/>
                </a:solidFill>
                <a:sym typeface="Wingdings" panose="05000000000000000000" pitchFamily="2" charset="2"/>
              </a:rPr>
              <a:t>costs</a:t>
            </a:r>
            <a:r>
              <a:rPr lang="de-CH" sz="1600" dirty="0">
                <a:solidFill>
                  <a:prstClr val="white"/>
                </a:solidFill>
                <a:sym typeface="Wingdings" panose="05000000000000000000" pitchFamily="2" charset="2"/>
              </a:rPr>
              <a:t> in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past</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costs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already</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set</a:t>
            </a:r>
            <a:r>
              <a:rPr lang="de-CH" sz="1600" dirty="0">
                <a:solidFill>
                  <a:prstClr val="white"/>
                </a:solidFill>
                <a:sym typeface="Wingdings" panose="05000000000000000000" pitchFamily="2" charset="2"/>
              </a:rPr>
              <a:t> in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past</a:t>
            </a:r>
            <a:r>
              <a:rPr lang="de-CH" sz="1600" dirty="0">
                <a:solidFill>
                  <a:prstClr val="white"/>
                </a:solidFill>
                <a:sym typeface="Wingdings" panose="05000000000000000000" pitchFamily="2" charset="2"/>
              </a:rPr>
              <a:t>.</a:t>
            </a:r>
          </a:p>
          <a:p>
            <a:pPr marL="285750" indent="-285750">
              <a:buChar char="•"/>
            </a:pPr>
            <a:r>
              <a:rPr lang="de-CH" sz="1600" dirty="0" err="1">
                <a:solidFill>
                  <a:prstClr val="white"/>
                </a:solidFill>
                <a:sym typeface="Wingdings" panose="05000000000000000000" pitchFamily="2" charset="2"/>
              </a:rPr>
              <a:t>Challenges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to</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see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whether</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this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is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only</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for</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one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LoB</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or</a:t>
            </a:r>
            <a:r>
              <a:rPr lang="de-CH" sz="1600" dirty="0">
                <a:solidFill>
                  <a:prstClr val="white"/>
                </a:solidFill>
                <a:sym typeface="Wingdings" panose="05000000000000000000" pitchFamily="2" charset="2"/>
              </a:rPr>
              <a:t> all </a:t>
            </a:r>
            <a:r>
              <a:rPr lang="de-CH" sz="1600" dirty="0" err="1">
                <a:solidFill>
                  <a:prstClr val="white"/>
                </a:solidFill>
                <a:sym typeface="Wingdings" panose="05000000000000000000" pitchFamily="2" charset="2"/>
              </a:rPr>
              <a:t>LoBs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what</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are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main</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drivers</a:t>
            </a:r>
            <a:r>
              <a:rPr lang="de-CH" sz="1600" dirty="0">
                <a:solidFill>
                  <a:prstClr val="white"/>
                </a:solidFill>
                <a:sym typeface="Wingdings" panose="05000000000000000000" pitchFamily="2" charset="2"/>
              </a:rPr>
              <a:t>. i.e.</a:t>
            </a:r>
          </a:p>
          <a:p>
            <a:pPr marL="742950" lvl="1" indent="-285750">
              <a:buChar char="•"/>
            </a:pPr>
            <a:r>
              <a:rPr lang="de-CH" dirty="0">
                <a:solidFill>
                  <a:prstClr val="white"/>
                </a:solidFill>
                <a:sym typeface="Wingdings" panose="05000000000000000000" pitchFamily="2" charset="2"/>
              </a:rPr>
              <a:t>Motor  </a:t>
            </a:r>
            <a:r>
              <a:rPr lang="de-CH" dirty="0" err="1">
                <a:solidFill>
                  <a:prstClr val="white"/>
                </a:solidFill>
                <a:sym typeface="Wingdings" panose="05000000000000000000" pitchFamily="2" charset="2"/>
              </a:rPr>
              <a:t>damage</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car</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part</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liability</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with</a:t>
            </a:r>
            <a:r>
              <a:rPr lang="de-CH" dirty="0">
                <a:solidFill>
                  <a:prstClr val="white"/>
                </a:solidFill>
                <a:sym typeface="Wingdings" panose="05000000000000000000" pitchFamily="2" charset="2"/>
              </a:rPr>
              <a:t> wage</a:t>
            </a:r>
          </a:p>
        </p:txBody>
      </p:sp>
      <p:sp>
        <p:nvSpPr>
          <p:cNvPr id="4" name="Slide Number Placeholder 3"/>
          <p:cNvSpPr>
            <a:spLocks noGrp="1"/>
          </p:cNvSpPr>
          <p:nvPr>
            <p:ph type="sldNum" sz="quarter" idx="5"/>
          </p:nvPr>
        </p:nvSpPr>
        <p:spPr/>
        <p:txBody>
          <a:bodyPr/>
          <a:lstStyle/>
          <a:p>
            <a:fld id="{5B43D19E-BFDB-4C92-8EDD-32EDDA8F41DF}" type="slidenum">
              <a:rPr lang="en-GB" smtClean="0"/>
              <a:pPr/>
              <a:t>9</a:t>
            </a:fld>
            <a:endParaRPr lang="en-GB" dirty="0"/>
          </a:p>
        </p:txBody>
      </p:sp>
    </p:spTree>
    <p:extLst>
      <p:ext uri="{BB962C8B-B14F-4D97-AF65-F5344CB8AC3E}">
        <p14:creationId xmlns:p14="http://schemas.microsoft.com/office/powerpoint/2010/main" val="27248209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Char char="•"/>
            </a:pPr>
            <a:r>
              <a:rPr lang="de-CH" sz="1600" dirty="0">
                <a:solidFill>
                  <a:prstClr val="white"/>
                </a:solidFill>
              </a:rPr>
              <a:t>The </a:t>
            </a:r>
            <a:r>
              <a:rPr lang="de-CH" sz="1600" dirty="0" err="1">
                <a:solidFill>
                  <a:prstClr val="white"/>
                </a:solidFill>
              </a:rPr>
              <a:t>paid</a:t>
            </a:r>
            <a:r>
              <a:rPr lang="de-CH" sz="1600" dirty="0">
                <a:solidFill>
                  <a:prstClr val="white"/>
                </a:solidFill>
              </a:rPr>
              <a:t> </a:t>
            </a:r>
            <a:r>
              <a:rPr lang="de-CH" sz="1600" dirty="0" err="1">
                <a:solidFill>
                  <a:prstClr val="white"/>
                </a:solidFill>
              </a:rPr>
              <a:t>might</a:t>
            </a:r>
            <a:r>
              <a:rPr lang="de-CH" sz="1600" dirty="0">
                <a:solidFill>
                  <a:prstClr val="white"/>
                </a:solidFill>
              </a:rPr>
              <a:t> not </a:t>
            </a:r>
            <a:r>
              <a:rPr lang="de-CH" sz="1600" dirty="0" err="1">
                <a:solidFill>
                  <a:prstClr val="white"/>
                </a:solidFill>
              </a:rPr>
              <a:t>include</a:t>
            </a:r>
            <a:r>
              <a:rPr lang="de-CH" sz="1600" dirty="0">
                <a:solidFill>
                  <a:prstClr val="white"/>
                </a:solidFill>
              </a:rPr>
              <a:t> </a:t>
            </a:r>
            <a:r>
              <a:rPr lang="de-CH" sz="1600" dirty="0" err="1">
                <a:solidFill>
                  <a:prstClr val="white"/>
                </a:solidFill>
              </a:rPr>
              <a:t>inflation</a:t>
            </a:r>
            <a:r>
              <a:rPr lang="de-CH" sz="1600" dirty="0">
                <a:solidFill>
                  <a:prstClr val="white"/>
                </a:solidFill>
              </a:rPr>
              <a:t>, but </a:t>
            </a:r>
            <a:r>
              <a:rPr lang="de-CH" sz="1600" dirty="0" err="1">
                <a:solidFill>
                  <a:prstClr val="white"/>
                </a:solidFill>
              </a:rPr>
              <a:t>the</a:t>
            </a:r>
            <a:r>
              <a:rPr lang="de-CH" sz="1600" dirty="0">
                <a:solidFill>
                  <a:prstClr val="white"/>
                </a:solidFill>
              </a:rPr>
              <a:t> </a:t>
            </a:r>
            <a:r>
              <a:rPr lang="de-CH" sz="1600" dirty="0" err="1">
                <a:solidFill>
                  <a:prstClr val="white"/>
                </a:solidFill>
              </a:rPr>
              <a:t>case</a:t>
            </a:r>
            <a:r>
              <a:rPr lang="de-CH" sz="1600" dirty="0">
                <a:solidFill>
                  <a:prstClr val="white"/>
                </a:solidFill>
              </a:rPr>
              <a:t> </a:t>
            </a:r>
            <a:r>
              <a:rPr lang="de-CH" sz="1600" dirty="0" err="1">
                <a:solidFill>
                  <a:prstClr val="white"/>
                </a:solidFill>
              </a:rPr>
              <a:t>reserves</a:t>
            </a:r>
            <a:r>
              <a:rPr lang="de-CH" sz="1600" dirty="0">
                <a:solidFill>
                  <a:prstClr val="white"/>
                </a:solidFill>
              </a:rPr>
              <a:t> do</a:t>
            </a:r>
          </a:p>
          <a:p>
            <a:pPr marL="285750" indent="-285750">
              <a:buChar char="•"/>
            </a:pPr>
            <a:r>
              <a:rPr lang="de-CH" sz="1600" dirty="0">
                <a:solidFill>
                  <a:prstClr val="white"/>
                </a:solidFill>
                <a:sym typeface="Wingdings" panose="05000000000000000000" pitchFamily="2" charset="2"/>
              </a:rPr>
              <a:t>Fixed </a:t>
            </a:r>
            <a:r>
              <a:rPr lang="de-CH" sz="1600" dirty="0" err="1">
                <a:solidFill>
                  <a:prstClr val="white"/>
                </a:solidFill>
                <a:sym typeface="Wingdings" panose="05000000000000000000" pitchFamily="2" charset="2"/>
              </a:rPr>
              <a:t>costs</a:t>
            </a:r>
            <a:r>
              <a:rPr lang="de-CH" sz="1600" dirty="0">
                <a:solidFill>
                  <a:prstClr val="white"/>
                </a:solidFill>
                <a:sym typeface="Wingdings" panose="05000000000000000000" pitchFamily="2" charset="2"/>
              </a:rPr>
              <a:t> in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past</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costs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already</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set</a:t>
            </a:r>
            <a:r>
              <a:rPr lang="de-CH" sz="1600" dirty="0">
                <a:solidFill>
                  <a:prstClr val="white"/>
                </a:solidFill>
                <a:sym typeface="Wingdings" panose="05000000000000000000" pitchFamily="2" charset="2"/>
              </a:rPr>
              <a:t> in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past</a:t>
            </a:r>
            <a:r>
              <a:rPr lang="de-CH" sz="1600" dirty="0">
                <a:solidFill>
                  <a:prstClr val="white"/>
                </a:solidFill>
                <a:sym typeface="Wingdings" panose="05000000000000000000" pitchFamily="2" charset="2"/>
              </a:rPr>
              <a:t>.</a:t>
            </a:r>
          </a:p>
          <a:p>
            <a:pPr marL="285750" indent="-285750">
              <a:buChar char="•"/>
            </a:pPr>
            <a:r>
              <a:rPr lang="de-CH" sz="1600" dirty="0" err="1">
                <a:solidFill>
                  <a:prstClr val="white"/>
                </a:solidFill>
                <a:sym typeface="Wingdings" panose="05000000000000000000" pitchFamily="2" charset="2"/>
              </a:rPr>
              <a:t>Challenges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to</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see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whether</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this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is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only</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for</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one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LoB</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or</a:t>
            </a:r>
            <a:r>
              <a:rPr lang="de-CH" sz="1600" dirty="0">
                <a:solidFill>
                  <a:prstClr val="white"/>
                </a:solidFill>
                <a:sym typeface="Wingdings" panose="05000000000000000000" pitchFamily="2" charset="2"/>
              </a:rPr>
              <a:t> all </a:t>
            </a:r>
            <a:r>
              <a:rPr lang="de-CH" sz="1600" dirty="0" err="1">
                <a:solidFill>
                  <a:prstClr val="white"/>
                </a:solidFill>
                <a:sym typeface="Wingdings" panose="05000000000000000000" pitchFamily="2" charset="2"/>
              </a:rPr>
              <a:t>LoBs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what</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are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main</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drivers</a:t>
            </a:r>
            <a:r>
              <a:rPr lang="de-CH" sz="1600" dirty="0">
                <a:solidFill>
                  <a:prstClr val="white"/>
                </a:solidFill>
                <a:sym typeface="Wingdings" panose="05000000000000000000" pitchFamily="2" charset="2"/>
              </a:rPr>
              <a:t>. i.e.</a:t>
            </a:r>
          </a:p>
          <a:p>
            <a:pPr marL="742950" lvl="1" indent="-285750">
              <a:buChar char="•"/>
            </a:pPr>
            <a:r>
              <a:rPr lang="de-CH" dirty="0">
                <a:solidFill>
                  <a:prstClr val="white"/>
                </a:solidFill>
                <a:sym typeface="Wingdings" panose="05000000000000000000" pitchFamily="2" charset="2"/>
              </a:rPr>
              <a:t>Motor  </a:t>
            </a:r>
            <a:r>
              <a:rPr lang="de-CH" dirty="0" err="1">
                <a:solidFill>
                  <a:prstClr val="white"/>
                </a:solidFill>
                <a:sym typeface="Wingdings" panose="05000000000000000000" pitchFamily="2" charset="2"/>
              </a:rPr>
              <a:t>damage</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car</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part</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liability</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with</a:t>
            </a:r>
            <a:r>
              <a:rPr lang="de-CH" dirty="0">
                <a:solidFill>
                  <a:prstClr val="white"/>
                </a:solidFill>
                <a:sym typeface="Wingdings" panose="05000000000000000000" pitchFamily="2" charset="2"/>
              </a:rPr>
              <a:t> wage</a:t>
            </a:r>
          </a:p>
        </p:txBody>
      </p:sp>
      <p:sp>
        <p:nvSpPr>
          <p:cNvPr id="4" name="Slide Number Placeholder 3"/>
          <p:cNvSpPr>
            <a:spLocks noGrp="1"/>
          </p:cNvSpPr>
          <p:nvPr>
            <p:ph type="sldNum" sz="quarter" idx="5"/>
          </p:nvPr>
        </p:nvSpPr>
        <p:spPr/>
        <p:txBody>
          <a:bodyPr/>
          <a:lstStyle/>
          <a:p>
            <a:fld id="{5B43D19E-BFDB-4C92-8EDD-32EDDA8F41DF}" type="slidenum">
              <a:rPr lang="en-GB" smtClean="0"/>
              <a:pPr/>
              <a:t>10</a:t>
            </a:fld>
            <a:endParaRPr lang="en-GB" dirty="0"/>
          </a:p>
        </p:txBody>
      </p:sp>
    </p:spTree>
    <p:extLst>
      <p:ext uri="{BB962C8B-B14F-4D97-AF65-F5344CB8AC3E}">
        <p14:creationId xmlns:p14="http://schemas.microsoft.com/office/powerpoint/2010/main" val="3336063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Char char="•"/>
            </a:pPr>
            <a:r>
              <a:rPr lang="de-CH" sz="1600" dirty="0">
                <a:solidFill>
                  <a:prstClr val="white"/>
                </a:solidFill>
              </a:rPr>
              <a:t>The </a:t>
            </a:r>
            <a:r>
              <a:rPr lang="de-CH" sz="1600" dirty="0" err="1">
                <a:solidFill>
                  <a:prstClr val="white"/>
                </a:solidFill>
              </a:rPr>
              <a:t>paid</a:t>
            </a:r>
            <a:r>
              <a:rPr lang="de-CH" sz="1600" dirty="0">
                <a:solidFill>
                  <a:prstClr val="white"/>
                </a:solidFill>
              </a:rPr>
              <a:t> </a:t>
            </a:r>
            <a:r>
              <a:rPr lang="de-CH" sz="1600" dirty="0" err="1">
                <a:solidFill>
                  <a:prstClr val="white"/>
                </a:solidFill>
              </a:rPr>
              <a:t>might</a:t>
            </a:r>
            <a:r>
              <a:rPr lang="de-CH" sz="1600" dirty="0">
                <a:solidFill>
                  <a:prstClr val="white"/>
                </a:solidFill>
              </a:rPr>
              <a:t> not </a:t>
            </a:r>
            <a:r>
              <a:rPr lang="de-CH" sz="1600" dirty="0" err="1">
                <a:solidFill>
                  <a:prstClr val="white"/>
                </a:solidFill>
              </a:rPr>
              <a:t>include</a:t>
            </a:r>
            <a:r>
              <a:rPr lang="de-CH" sz="1600" dirty="0">
                <a:solidFill>
                  <a:prstClr val="white"/>
                </a:solidFill>
              </a:rPr>
              <a:t> </a:t>
            </a:r>
            <a:r>
              <a:rPr lang="de-CH" sz="1600" dirty="0" err="1">
                <a:solidFill>
                  <a:prstClr val="white"/>
                </a:solidFill>
              </a:rPr>
              <a:t>inflation</a:t>
            </a:r>
            <a:r>
              <a:rPr lang="de-CH" sz="1600" dirty="0">
                <a:solidFill>
                  <a:prstClr val="white"/>
                </a:solidFill>
              </a:rPr>
              <a:t>, but </a:t>
            </a:r>
            <a:r>
              <a:rPr lang="de-CH" sz="1600" dirty="0" err="1">
                <a:solidFill>
                  <a:prstClr val="white"/>
                </a:solidFill>
              </a:rPr>
              <a:t>the</a:t>
            </a:r>
            <a:r>
              <a:rPr lang="de-CH" sz="1600" dirty="0">
                <a:solidFill>
                  <a:prstClr val="white"/>
                </a:solidFill>
              </a:rPr>
              <a:t> </a:t>
            </a:r>
            <a:r>
              <a:rPr lang="de-CH" sz="1600" dirty="0" err="1">
                <a:solidFill>
                  <a:prstClr val="white"/>
                </a:solidFill>
              </a:rPr>
              <a:t>case</a:t>
            </a:r>
            <a:r>
              <a:rPr lang="de-CH" sz="1600" dirty="0">
                <a:solidFill>
                  <a:prstClr val="white"/>
                </a:solidFill>
              </a:rPr>
              <a:t> </a:t>
            </a:r>
            <a:r>
              <a:rPr lang="de-CH" sz="1600" dirty="0" err="1">
                <a:solidFill>
                  <a:prstClr val="white"/>
                </a:solidFill>
              </a:rPr>
              <a:t>reserves</a:t>
            </a:r>
            <a:r>
              <a:rPr lang="de-CH" sz="1600" dirty="0">
                <a:solidFill>
                  <a:prstClr val="white"/>
                </a:solidFill>
              </a:rPr>
              <a:t> do</a:t>
            </a:r>
          </a:p>
          <a:p>
            <a:pPr marL="285750" indent="-285750">
              <a:buChar char="•"/>
            </a:pPr>
            <a:r>
              <a:rPr lang="de-CH" sz="1600" dirty="0">
                <a:solidFill>
                  <a:prstClr val="white"/>
                </a:solidFill>
                <a:sym typeface="Wingdings" panose="05000000000000000000" pitchFamily="2" charset="2"/>
              </a:rPr>
              <a:t>Fixed </a:t>
            </a:r>
            <a:r>
              <a:rPr lang="de-CH" sz="1600" dirty="0" err="1">
                <a:solidFill>
                  <a:prstClr val="white"/>
                </a:solidFill>
                <a:sym typeface="Wingdings" panose="05000000000000000000" pitchFamily="2" charset="2"/>
              </a:rPr>
              <a:t>costs</a:t>
            </a:r>
            <a:r>
              <a:rPr lang="de-CH" sz="1600" dirty="0">
                <a:solidFill>
                  <a:prstClr val="white"/>
                </a:solidFill>
                <a:sym typeface="Wingdings" panose="05000000000000000000" pitchFamily="2" charset="2"/>
              </a:rPr>
              <a:t> in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past</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costs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already</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set</a:t>
            </a:r>
            <a:r>
              <a:rPr lang="de-CH" sz="1600" dirty="0">
                <a:solidFill>
                  <a:prstClr val="white"/>
                </a:solidFill>
                <a:sym typeface="Wingdings" panose="05000000000000000000" pitchFamily="2" charset="2"/>
              </a:rPr>
              <a:t> in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past</a:t>
            </a:r>
            <a:r>
              <a:rPr lang="de-CH" sz="1600" dirty="0">
                <a:solidFill>
                  <a:prstClr val="white"/>
                </a:solidFill>
                <a:sym typeface="Wingdings" panose="05000000000000000000" pitchFamily="2" charset="2"/>
              </a:rPr>
              <a:t>.</a:t>
            </a:r>
          </a:p>
          <a:p>
            <a:pPr marL="285750" indent="-285750">
              <a:buChar char="•"/>
            </a:pPr>
            <a:r>
              <a:rPr lang="de-CH" sz="1600" dirty="0" err="1">
                <a:solidFill>
                  <a:prstClr val="white"/>
                </a:solidFill>
                <a:sym typeface="Wingdings" panose="05000000000000000000" pitchFamily="2" charset="2"/>
              </a:rPr>
              <a:t>Challenges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to</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see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whether</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this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is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only</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for</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one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LoB</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or</a:t>
            </a:r>
            <a:r>
              <a:rPr lang="de-CH" sz="1600" dirty="0">
                <a:solidFill>
                  <a:prstClr val="white"/>
                </a:solidFill>
                <a:sym typeface="Wingdings" panose="05000000000000000000" pitchFamily="2" charset="2"/>
              </a:rPr>
              <a:t> all </a:t>
            </a:r>
            <a:r>
              <a:rPr lang="de-CH" sz="1600" dirty="0" err="1">
                <a:solidFill>
                  <a:prstClr val="white"/>
                </a:solidFill>
                <a:sym typeface="Wingdings" panose="05000000000000000000" pitchFamily="2" charset="2"/>
              </a:rPr>
              <a:t>LoBs</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what</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are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the</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main</a:t>
            </a:r>
            <a:r>
              <a:rPr lang="de-CH" sz="1600" dirty="0">
                <a:solidFill>
                  <a:prstClr val="white"/>
                </a:solidFill>
                <a:sym typeface="Wingdings" panose="05000000000000000000" pitchFamily="2" charset="2"/>
              </a:rPr>
              <a:t> </a:t>
            </a:r>
            <a:r>
              <a:rPr lang="de-CH" sz="1600" dirty="0" err="1">
                <a:solidFill>
                  <a:prstClr val="white"/>
                </a:solidFill>
                <a:sym typeface="Wingdings" panose="05000000000000000000" pitchFamily="2" charset="2"/>
              </a:rPr>
              <a:t>drivers</a:t>
            </a:r>
            <a:r>
              <a:rPr lang="de-CH" sz="1600" dirty="0">
                <a:solidFill>
                  <a:prstClr val="white"/>
                </a:solidFill>
                <a:sym typeface="Wingdings" panose="05000000000000000000" pitchFamily="2" charset="2"/>
              </a:rPr>
              <a:t>. i.e.</a:t>
            </a:r>
          </a:p>
          <a:p>
            <a:pPr marL="742950" lvl="1" indent="-285750">
              <a:buChar char="•"/>
            </a:pPr>
            <a:r>
              <a:rPr lang="de-CH" dirty="0">
                <a:solidFill>
                  <a:prstClr val="white"/>
                </a:solidFill>
                <a:sym typeface="Wingdings" panose="05000000000000000000" pitchFamily="2" charset="2"/>
              </a:rPr>
              <a:t>Motor  </a:t>
            </a:r>
            <a:r>
              <a:rPr lang="de-CH" dirty="0" err="1">
                <a:solidFill>
                  <a:prstClr val="white"/>
                </a:solidFill>
                <a:sym typeface="Wingdings" panose="05000000000000000000" pitchFamily="2" charset="2"/>
              </a:rPr>
              <a:t>damage</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car</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part</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liability</a:t>
            </a:r>
            <a:r>
              <a:rPr lang="de-CH" dirty="0">
                <a:solidFill>
                  <a:prstClr val="white"/>
                </a:solidFill>
                <a:sym typeface="Wingdings" panose="05000000000000000000" pitchFamily="2" charset="2"/>
              </a:rPr>
              <a:t> </a:t>
            </a:r>
            <a:r>
              <a:rPr lang="de-CH" dirty="0" err="1">
                <a:solidFill>
                  <a:prstClr val="white"/>
                </a:solidFill>
                <a:sym typeface="Wingdings" panose="05000000000000000000" pitchFamily="2" charset="2"/>
              </a:rPr>
              <a:t>with</a:t>
            </a:r>
            <a:r>
              <a:rPr lang="de-CH" dirty="0">
                <a:solidFill>
                  <a:prstClr val="white"/>
                </a:solidFill>
                <a:sym typeface="Wingdings" panose="05000000000000000000" pitchFamily="2" charset="2"/>
              </a:rPr>
              <a:t> wage</a:t>
            </a:r>
          </a:p>
        </p:txBody>
      </p:sp>
      <p:sp>
        <p:nvSpPr>
          <p:cNvPr id="4" name="Slide Number Placeholder 3"/>
          <p:cNvSpPr>
            <a:spLocks noGrp="1"/>
          </p:cNvSpPr>
          <p:nvPr>
            <p:ph type="sldNum" sz="quarter" idx="5"/>
          </p:nvPr>
        </p:nvSpPr>
        <p:spPr/>
        <p:txBody>
          <a:bodyPr/>
          <a:lstStyle/>
          <a:p>
            <a:fld id="{5B43D19E-BFDB-4C92-8EDD-32EDDA8F41DF}" type="slidenum">
              <a:rPr lang="en-GB" smtClean="0"/>
              <a:pPr/>
              <a:t>11</a:t>
            </a:fld>
            <a:endParaRPr lang="en-GB" dirty="0"/>
          </a:p>
        </p:txBody>
      </p:sp>
    </p:spTree>
    <p:extLst>
      <p:ext uri="{BB962C8B-B14F-4D97-AF65-F5344CB8AC3E}">
        <p14:creationId xmlns:p14="http://schemas.microsoft.com/office/powerpoint/2010/main" val="24239934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hyperlink" Target="http://brandingzone.ey.net/national/bzcontest.nsf/controldocview/BetterQuestions/$file/fullpage.html#firstPage" TargetMode="Externa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hyperlink" Target="http://brandingzone.ey.net/national/bzcontest.nsf/controldocview/BetterQuestions/$file/fullpage.html#firstPage" TargetMode="External"/><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hyperlink" Target="http://brandingzone.ey.net/national/bzcontest.nsf/controldocview/BetterQuestions/$file/fullpage.html#firstPage" TargetMode="Externa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3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hyperlink" Target="http://brandingzone.ey.net/national/bzcontest.nsf/controldocview/BetterQuestions/$file/fullpage.html#firstPage" TargetMode="External"/><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Cov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163DA9D-B085-4CB5-8D05-7CEF674680C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5376"/>
          <a:stretch/>
        </p:blipFill>
        <p:spPr>
          <a:xfrm>
            <a:off x="0" y="0"/>
            <a:ext cx="12234255" cy="6858000"/>
          </a:xfrm>
          <a:prstGeom prst="rect">
            <a:avLst/>
          </a:prstGeom>
        </p:spPr>
      </p:pic>
      <p:sp>
        <p:nvSpPr>
          <p:cNvPr id="2" name="Freeform 56">
            <a:extLst>
              <a:ext uri="{FF2B5EF4-FFF2-40B4-BE49-F238E27FC236}">
                <a16:creationId xmlns:a16="http://schemas.microsoft.com/office/drawing/2014/main" id="{13A7AC18-CF42-4EC5-8D40-441EAE30A06C}"/>
              </a:ext>
            </a:extLst>
          </p:cNvPr>
          <p:cNvSpPr/>
          <p:nvPr userDrawn="1"/>
        </p:nvSpPr>
        <p:spPr>
          <a:xfrm>
            <a:off x="622940" y="795662"/>
            <a:ext cx="4930412" cy="3581484"/>
          </a:xfrm>
          <a:custGeom>
            <a:avLst/>
            <a:gdLst>
              <a:gd name="connsiteX0" fmla="*/ 4238387 w 4257675"/>
              <a:gd name="connsiteY0" fmla="*/ 0 h 3092804"/>
              <a:gd name="connsiteX1" fmla="*/ 4257675 w 4257675"/>
              <a:gd name="connsiteY1" fmla="*/ 0 h 3092804"/>
              <a:gd name="connsiteX2" fmla="*/ 4257675 w 4257675"/>
              <a:gd name="connsiteY2" fmla="*/ 3092804 h 3092804"/>
              <a:gd name="connsiteX3" fmla="*/ 0 w 4257675"/>
              <a:gd name="connsiteY3" fmla="*/ 3092804 h 3092804"/>
              <a:gd name="connsiteX4" fmla="*/ 0 w 4257675"/>
              <a:gd name="connsiteY4" fmla="*/ 747342 h 3092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7675" h="3092804">
                <a:moveTo>
                  <a:pt x="4238387" y="0"/>
                </a:moveTo>
                <a:lnTo>
                  <a:pt x="4257675" y="0"/>
                </a:lnTo>
                <a:lnTo>
                  <a:pt x="4257675" y="3092804"/>
                </a:lnTo>
                <a:lnTo>
                  <a:pt x="0" y="3092804"/>
                </a:lnTo>
                <a:lnTo>
                  <a:pt x="0" y="747342"/>
                </a:lnTo>
                <a:close/>
              </a:path>
            </a:pathLst>
          </a:cu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Title 1"/>
          <p:cNvSpPr>
            <a:spLocks noGrp="1"/>
          </p:cNvSpPr>
          <p:nvPr>
            <p:ph type="ctrTitle" hasCustomPrompt="1"/>
          </p:nvPr>
        </p:nvSpPr>
        <p:spPr>
          <a:xfrm>
            <a:off x="900329" y="1954221"/>
            <a:ext cx="4328932" cy="979702"/>
          </a:xfrm>
        </p:spPr>
        <p:txBody>
          <a:bodyPr/>
          <a:lstStyle>
            <a:lvl1pPr>
              <a:defRPr sz="3000" b="0">
                <a:solidFill>
                  <a:schemeClr val="tx1"/>
                </a:solidFill>
                <a:latin typeface="EYInterstate Light" panose="02000506000000020004" pitchFamily="2" charset="0"/>
                <a:cs typeface="Arial" pitchFamily="34" charset="0"/>
              </a:defRPr>
            </a:lvl1pPr>
          </a:lstStyle>
          <a:p>
            <a:r>
              <a:rPr lang="en-US" noProof="0" dirty="0"/>
              <a:t>Click to edit Master title style</a:t>
            </a:r>
          </a:p>
        </p:txBody>
      </p:sp>
      <p:sp>
        <p:nvSpPr>
          <p:cNvPr id="4" name="Subtitle 2"/>
          <p:cNvSpPr>
            <a:spLocks noGrp="1"/>
          </p:cNvSpPr>
          <p:nvPr>
            <p:ph type="subTitle" idx="1" hasCustomPrompt="1"/>
          </p:nvPr>
        </p:nvSpPr>
        <p:spPr>
          <a:xfrm>
            <a:off x="900329" y="3046158"/>
            <a:ext cx="4328932" cy="1046323"/>
          </a:xfrm>
          <a:prstGeom prst="rect">
            <a:avLst/>
          </a:prstGeom>
        </p:spPr>
        <p:txBody>
          <a:bodyPr>
            <a:noAutofit/>
          </a:bodyPr>
          <a:lstStyle>
            <a:lvl1pPr marL="0" indent="0" algn="l">
              <a:spcAft>
                <a:spcPts val="1200"/>
              </a:spcAft>
              <a:buNone/>
              <a:defRPr sz="2000">
                <a:solidFill>
                  <a:schemeClr val="tx1"/>
                </a:solidFill>
                <a:latin typeface="EYInterstate" panose="02000503020000020004" pitchFamily="2" charset="0"/>
                <a:cs typeface="Arial" pitchFamily="34" charset="0"/>
              </a:defRPr>
            </a:lvl1pPr>
            <a:lvl2pPr marL="0" indent="0" algn="l">
              <a:buNone/>
              <a:defRPr sz="1600" b="1">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p>
        </p:txBody>
      </p:sp>
    </p:spTree>
    <p:extLst>
      <p:ext uri="{BB962C8B-B14F-4D97-AF65-F5344CB8AC3E}">
        <p14:creationId xmlns:p14="http://schemas.microsoft.com/office/powerpoint/2010/main" val="1409043904"/>
      </p:ext>
    </p:extLst>
  </p:cSld>
  <p:clrMapOvr>
    <a:masterClrMapping/>
  </p:clrMapOvr>
  <p:extLst>
    <p:ext uri="{DCECCB84-F9BA-43D5-87BE-67443E8EF086}">
      <p15:sldGuideLst xmlns:p15="http://schemas.microsoft.com/office/powerpoint/2012/main">
        <p15:guide id="1" orient="horz" pos="1230">
          <p15:clr>
            <a:srgbClr val="FBAE40"/>
          </p15:clr>
        </p15:guide>
        <p15:guide id="2" pos="553">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9_Two_columns_no_heading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918" y="294200"/>
            <a:ext cx="10978515" cy="590880"/>
          </a:xfrm>
        </p:spPr>
        <p:txBody>
          <a:bodyPr/>
          <a:lstStyle>
            <a:lvl1pPr>
              <a:defRPr>
                <a:solidFill>
                  <a:schemeClr val="bg1"/>
                </a:solidFill>
              </a:defRPr>
            </a:lvl1pPr>
          </a:lstStyle>
          <a:p>
            <a:r>
              <a:rPr lang="en-US" noProof="0" dirty="0"/>
              <a:t>Click to edit Master title style</a:t>
            </a:r>
          </a:p>
        </p:txBody>
      </p:sp>
      <p:sp>
        <p:nvSpPr>
          <p:cNvPr id="3" name="Content Placeholder 2"/>
          <p:cNvSpPr>
            <a:spLocks noGrp="1"/>
          </p:cNvSpPr>
          <p:nvPr>
            <p:ph sz="half" idx="1" hasCustomPrompt="1"/>
          </p:nvPr>
        </p:nvSpPr>
        <p:spPr>
          <a:xfrm>
            <a:off x="609918" y="1137919"/>
            <a:ext cx="5387605" cy="4954906"/>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lang="en-US" noProof="0"/>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lvl5pPr>
          </a:lstStyle>
          <a:p>
            <a:pPr marL="0" marR="0" lvl="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Click to edit Master text styles</a:t>
            </a:r>
          </a:p>
          <a:p>
            <a:pPr marL="271463" marR="0" lvl="1"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Second level</a:t>
            </a:r>
          </a:p>
          <a:p>
            <a:pPr marL="511175" marR="0" lvl="2"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8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Third level</a:t>
            </a:r>
          </a:p>
          <a:p>
            <a:pPr marL="746125" marR="0" lvl="3"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Fourth level</a:t>
            </a:r>
          </a:p>
          <a:p>
            <a:pPr marL="944563" marR="0" lvl="4"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4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Text</a:t>
            </a:r>
          </a:p>
        </p:txBody>
      </p:sp>
      <p:sp>
        <p:nvSpPr>
          <p:cNvPr id="4" name="Content Placeholder 3"/>
          <p:cNvSpPr>
            <a:spLocks noGrp="1"/>
          </p:cNvSpPr>
          <p:nvPr>
            <p:ph sz="half" idx="2" hasCustomPrompt="1"/>
          </p:nvPr>
        </p:nvSpPr>
        <p:spPr>
          <a:xfrm>
            <a:off x="6200828" y="1137919"/>
            <a:ext cx="5387605" cy="4954906"/>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lang="en-US" noProof="0"/>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lvl5pPr>
          </a:lstStyle>
          <a:p>
            <a:pPr marL="0" marR="0" lvl="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Click to edit Master text styles</a:t>
            </a:r>
          </a:p>
          <a:p>
            <a:pPr marL="271463" marR="0" lvl="1"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Second level</a:t>
            </a:r>
          </a:p>
          <a:p>
            <a:pPr marL="511175" marR="0" lvl="2"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8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Third level</a:t>
            </a:r>
          </a:p>
          <a:p>
            <a:pPr marL="746125" marR="0" lvl="3"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Fourth level</a:t>
            </a:r>
          </a:p>
          <a:p>
            <a:pPr marL="944563" marR="0" lvl="4"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4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Text</a:t>
            </a:r>
          </a:p>
        </p:txBody>
      </p:sp>
      <p:sp>
        <p:nvSpPr>
          <p:cNvPr id="10" name="Line 10">
            <a:extLst>
              <a:ext uri="{FF2B5EF4-FFF2-40B4-BE49-F238E27FC236}">
                <a16:creationId xmlns:a16="http://schemas.microsoft.com/office/drawing/2014/main" id="{9B070B28-7AAC-47E5-9EB5-96B8B8B88057}"/>
              </a:ext>
            </a:extLst>
          </p:cNvPr>
          <p:cNvSpPr>
            <a:spLocks noChangeShapeType="1"/>
          </p:cNvSpPr>
          <p:nvPr userDrawn="1"/>
        </p:nvSpPr>
        <p:spPr bwMode="auto">
          <a:xfrm>
            <a:off x="609918" y="907750"/>
            <a:ext cx="10980000"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5" name="Date Placeholder 4">
            <a:extLst>
              <a:ext uri="{FF2B5EF4-FFF2-40B4-BE49-F238E27FC236}">
                <a16:creationId xmlns:a16="http://schemas.microsoft.com/office/drawing/2014/main" id="{B20B9B26-E95B-4DC1-A613-4C0C0933C72B}"/>
              </a:ext>
            </a:extLst>
          </p:cNvPr>
          <p:cNvSpPr>
            <a:spLocks noGrp="1"/>
          </p:cNvSpPr>
          <p:nvPr>
            <p:ph type="dt" sz="half" idx="10"/>
          </p:nvPr>
        </p:nvSpPr>
        <p:spPr/>
        <p:txBody>
          <a:bodyPr/>
          <a:lstStyle/>
          <a:p>
            <a:fld id="{988B4BAF-3AE0-44AC-9C71-C47D9E4DFFEC}" type="datetime3">
              <a:rPr lang="en-US" noProof="0" smtClean="0"/>
              <a:t>19 May 2022</a:t>
            </a:fld>
            <a:endParaRPr lang="en-US" noProof="0" dirty="0"/>
          </a:p>
        </p:txBody>
      </p:sp>
      <p:sp>
        <p:nvSpPr>
          <p:cNvPr id="6" name="Footer Placeholder 5">
            <a:extLst>
              <a:ext uri="{FF2B5EF4-FFF2-40B4-BE49-F238E27FC236}">
                <a16:creationId xmlns:a16="http://schemas.microsoft.com/office/drawing/2014/main" id="{ED7373D8-2AB5-4625-822C-B1F2B5CDC39C}"/>
              </a:ext>
            </a:extLst>
          </p:cNvPr>
          <p:cNvSpPr>
            <a:spLocks noGrp="1"/>
          </p:cNvSpPr>
          <p:nvPr>
            <p:ph type="ftr" sz="quarter" idx="11"/>
          </p:nvPr>
        </p:nvSpPr>
        <p:spPr>
          <a:xfrm>
            <a:off x="3239188" y="6471244"/>
            <a:ext cx="3086100" cy="180000"/>
          </a:xfrm>
          <a:prstGeom prst="rect">
            <a:avLst/>
          </a:prstGeom>
        </p:spPr>
        <p:txBody>
          <a:bodyPr/>
          <a:lstStyle/>
          <a:p>
            <a:r>
              <a:rPr lang="en-US" noProof="0" dirty="0"/>
              <a:t>Presentation title</a:t>
            </a:r>
          </a:p>
        </p:txBody>
      </p:sp>
      <p:sp>
        <p:nvSpPr>
          <p:cNvPr id="7" name="Slide Number Placeholder 6">
            <a:extLst>
              <a:ext uri="{FF2B5EF4-FFF2-40B4-BE49-F238E27FC236}">
                <a16:creationId xmlns:a16="http://schemas.microsoft.com/office/drawing/2014/main" id="{E76E3B4B-D68B-4AFA-A20D-2ECE69120F7E}"/>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3391415240"/>
      </p:ext>
    </p:extLst>
  </p:cSld>
  <p:clrMapOvr>
    <a:masterClrMapping/>
  </p:clrMapOvr>
  <p:extLst>
    <p:ext uri="{DCECCB84-F9BA-43D5-87BE-67443E8EF086}">
      <p15:sldGuideLst xmlns:p15="http://schemas.microsoft.com/office/powerpoint/2012/main">
        <p15:guide id="1" pos="3774" userDrawn="1">
          <p15:clr>
            <a:srgbClr val="FBAE40"/>
          </p15:clr>
        </p15:guide>
        <p15:guide id="2" pos="391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Two_columns_with_headings">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12648" y="1869440"/>
            <a:ext cx="5393208" cy="4223385"/>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lang="en-US" noProof="0"/>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lvl5pPr>
          </a:lstStyle>
          <a:p>
            <a:pPr marL="0" marR="0" lvl="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Click to edit Master text styles</a:t>
            </a:r>
          </a:p>
          <a:p>
            <a:pPr marL="271463" marR="0" lvl="1"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Second level</a:t>
            </a:r>
          </a:p>
          <a:p>
            <a:pPr marL="511175" marR="0" lvl="2"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8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Third level</a:t>
            </a:r>
          </a:p>
          <a:p>
            <a:pPr marL="746125" marR="0" lvl="3"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Fourth level</a:t>
            </a:r>
          </a:p>
          <a:p>
            <a:pPr marL="944563" marR="0" lvl="4"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4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Text</a:t>
            </a:r>
          </a:p>
        </p:txBody>
      </p:sp>
      <p:sp>
        <p:nvSpPr>
          <p:cNvPr id="4" name="Content Placeholder 3"/>
          <p:cNvSpPr>
            <a:spLocks noGrp="1"/>
          </p:cNvSpPr>
          <p:nvPr>
            <p:ph sz="half" idx="2" hasCustomPrompt="1"/>
          </p:nvPr>
        </p:nvSpPr>
        <p:spPr>
          <a:xfrm>
            <a:off x="6199632" y="1869440"/>
            <a:ext cx="5393208" cy="4223385"/>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lang="en-US" noProof="0"/>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lvl5pPr>
          </a:lstStyle>
          <a:p>
            <a:pPr marL="0" marR="0" lvl="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Click to edit Master text styles</a:t>
            </a:r>
          </a:p>
          <a:p>
            <a:pPr marL="271463" marR="0" lvl="1"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Second level</a:t>
            </a:r>
          </a:p>
          <a:p>
            <a:pPr marL="511175" marR="0" lvl="2"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8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Third level</a:t>
            </a:r>
          </a:p>
          <a:p>
            <a:pPr marL="746125" marR="0" lvl="3"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Fourth level</a:t>
            </a:r>
          </a:p>
          <a:p>
            <a:pPr marL="944563" marR="0" lvl="4"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4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Text</a:t>
            </a:r>
          </a:p>
        </p:txBody>
      </p:sp>
      <p:sp>
        <p:nvSpPr>
          <p:cNvPr id="10" name="Text Placeholder 9"/>
          <p:cNvSpPr>
            <a:spLocks noGrp="1"/>
          </p:cNvSpPr>
          <p:nvPr>
            <p:ph type="body" sz="quarter" idx="12" hasCustomPrompt="1"/>
          </p:nvPr>
        </p:nvSpPr>
        <p:spPr>
          <a:xfrm>
            <a:off x="609918" y="1137920"/>
            <a:ext cx="5393208" cy="640800"/>
          </a:xfrm>
          <a:prstGeom prst="rect">
            <a:avLst/>
          </a:prstGeom>
        </p:spPr>
        <p:txBody>
          <a:bodyPr anchor="t" anchorCtr="0">
            <a:noAutofit/>
          </a:bodyPr>
          <a:lstStyle>
            <a:lvl1pPr marL="0" indent="0">
              <a:buNone/>
              <a:defRPr b="1">
                <a:solidFill>
                  <a:schemeClr val="bg1"/>
                </a:solidFill>
              </a:defRPr>
            </a:lvl1pPr>
          </a:lstStyle>
          <a:p>
            <a:pPr lvl="0"/>
            <a:r>
              <a:rPr lang="en-US" noProof="0" dirty="0"/>
              <a:t>Click to edit</a:t>
            </a:r>
          </a:p>
        </p:txBody>
      </p:sp>
      <p:sp>
        <p:nvSpPr>
          <p:cNvPr id="11" name="Text Placeholder 9"/>
          <p:cNvSpPr>
            <a:spLocks noGrp="1"/>
          </p:cNvSpPr>
          <p:nvPr>
            <p:ph type="body" sz="quarter" idx="13" hasCustomPrompt="1"/>
          </p:nvPr>
        </p:nvSpPr>
        <p:spPr>
          <a:xfrm>
            <a:off x="6199632" y="1137920"/>
            <a:ext cx="5393208" cy="640800"/>
          </a:xfrm>
          <a:prstGeom prst="rect">
            <a:avLst/>
          </a:prstGeom>
        </p:spPr>
        <p:txBody>
          <a:bodyPr anchor="t" anchorCtr="0">
            <a:noAutofit/>
          </a:bodyPr>
          <a:lstStyle>
            <a:lvl1pPr marL="0" indent="0">
              <a:buNone/>
              <a:defRPr b="1">
                <a:solidFill>
                  <a:schemeClr val="bg1"/>
                </a:solidFill>
              </a:defRPr>
            </a:lvl1pPr>
          </a:lstStyle>
          <a:p>
            <a:pPr lvl="0"/>
            <a:r>
              <a:rPr lang="en-US" noProof="0" dirty="0"/>
              <a:t>Click to edit</a:t>
            </a:r>
          </a:p>
        </p:txBody>
      </p:sp>
      <p:sp>
        <p:nvSpPr>
          <p:cNvPr id="2" name="Title 1"/>
          <p:cNvSpPr>
            <a:spLocks noGrp="1"/>
          </p:cNvSpPr>
          <p:nvPr>
            <p:ph type="title" hasCustomPrompt="1"/>
          </p:nvPr>
        </p:nvSpPr>
        <p:spPr>
          <a:xfrm>
            <a:off x="609918" y="294200"/>
            <a:ext cx="10978515" cy="590880"/>
          </a:xfrm>
        </p:spPr>
        <p:txBody>
          <a:bodyPr/>
          <a:lstStyle>
            <a:lvl1pPr>
              <a:defRPr>
                <a:solidFill>
                  <a:schemeClr val="bg1"/>
                </a:solidFill>
              </a:defRPr>
            </a:lvl1pPr>
          </a:lstStyle>
          <a:p>
            <a:r>
              <a:rPr lang="en-US" noProof="0" dirty="0"/>
              <a:t>Click to edit Master title style</a:t>
            </a:r>
          </a:p>
        </p:txBody>
      </p:sp>
      <p:sp>
        <p:nvSpPr>
          <p:cNvPr id="14" name="Line 10">
            <a:extLst>
              <a:ext uri="{FF2B5EF4-FFF2-40B4-BE49-F238E27FC236}">
                <a16:creationId xmlns:a16="http://schemas.microsoft.com/office/drawing/2014/main" id="{9773E7D9-2434-4381-A00D-27B62C086733}"/>
              </a:ext>
            </a:extLst>
          </p:cNvPr>
          <p:cNvSpPr>
            <a:spLocks noChangeShapeType="1"/>
          </p:cNvSpPr>
          <p:nvPr userDrawn="1"/>
        </p:nvSpPr>
        <p:spPr bwMode="auto">
          <a:xfrm>
            <a:off x="609918" y="907750"/>
            <a:ext cx="10980000"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5" name="Date Placeholder 4">
            <a:extLst>
              <a:ext uri="{FF2B5EF4-FFF2-40B4-BE49-F238E27FC236}">
                <a16:creationId xmlns:a16="http://schemas.microsoft.com/office/drawing/2014/main" id="{409FCCF0-19BC-4024-9BCA-E14DB77EAF2F}"/>
              </a:ext>
            </a:extLst>
          </p:cNvPr>
          <p:cNvSpPr>
            <a:spLocks noGrp="1"/>
          </p:cNvSpPr>
          <p:nvPr>
            <p:ph type="dt" sz="half" idx="14"/>
          </p:nvPr>
        </p:nvSpPr>
        <p:spPr/>
        <p:txBody>
          <a:bodyPr/>
          <a:lstStyle/>
          <a:p>
            <a:fld id="{16510D6D-30BD-4075-B43B-6E2BF2FEC1F8}" type="datetime3">
              <a:rPr lang="en-US" noProof="0" smtClean="0"/>
              <a:t>19 May 2022</a:t>
            </a:fld>
            <a:endParaRPr lang="en-US" noProof="0" dirty="0"/>
          </a:p>
        </p:txBody>
      </p:sp>
      <p:sp>
        <p:nvSpPr>
          <p:cNvPr id="6" name="Footer Placeholder 5">
            <a:extLst>
              <a:ext uri="{FF2B5EF4-FFF2-40B4-BE49-F238E27FC236}">
                <a16:creationId xmlns:a16="http://schemas.microsoft.com/office/drawing/2014/main" id="{12B54F7E-BDC4-4386-B2E2-1FC66609D14F}"/>
              </a:ext>
            </a:extLst>
          </p:cNvPr>
          <p:cNvSpPr>
            <a:spLocks noGrp="1"/>
          </p:cNvSpPr>
          <p:nvPr>
            <p:ph type="ftr" sz="quarter" idx="15"/>
          </p:nvPr>
        </p:nvSpPr>
        <p:spPr>
          <a:xfrm>
            <a:off x="3239188" y="6471244"/>
            <a:ext cx="3086100" cy="180000"/>
          </a:xfrm>
          <a:prstGeom prst="rect">
            <a:avLst/>
          </a:prstGeom>
        </p:spPr>
        <p:txBody>
          <a:bodyPr/>
          <a:lstStyle/>
          <a:p>
            <a:r>
              <a:rPr lang="en-US" noProof="0" dirty="0"/>
              <a:t>Presentation title</a:t>
            </a:r>
          </a:p>
        </p:txBody>
      </p:sp>
      <p:sp>
        <p:nvSpPr>
          <p:cNvPr id="7" name="Slide Number Placeholder 6">
            <a:extLst>
              <a:ext uri="{FF2B5EF4-FFF2-40B4-BE49-F238E27FC236}">
                <a16:creationId xmlns:a16="http://schemas.microsoft.com/office/drawing/2014/main" id="{B94FBF9A-EC9A-41E4-A24C-ECB5DC15CCD7}"/>
              </a:ext>
            </a:extLst>
          </p:cNvPr>
          <p:cNvSpPr>
            <a:spLocks noGrp="1"/>
          </p:cNvSpPr>
          <p:nvPr>
            <p:ph type="sldNum" sz="quarter" idx="16"/>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2561902831"/>
      </p:ext>
    </p:extLst>
  </p:cSld>
  <p:clrMapOvr>
    <a:masterClrMapping/>
  </p:clrMapOvr>
  <p:extLst>
    <p:ext uri="{DCECCB84-F9BA-43D5-87BE-67443E8EF086}">
      <p15:sldGuideLst xmlns:p15="http://schemas.microsoft.com/office/powerpoint/2012/main">
        <p15:guide id="1" pos="3909" userDrawn="1">
          <p15:clr>
            <a:srgbClr val="FBAE40"/>
          </p15:clr>
        </p15:guide>
        <p15:guide id="2" pos="377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Divider_1">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fld id="{42CAA955-C688-4D17-A718-E12620276EB6}" type="datetime3">
              <a:rPr lang="en-US" smtClean="0"/>
              <a:t>19 May 2022</a:t>
            </a:fld>
            <a:endParaRPr lang="en-US" dirty="0"/>
          </a:p>
        </p:txBody>
      </p:sp>
      <p:sp>
        <p:nvSpPr>
          <p:cNvPr id="4" name="Fußzeilenplatzhalter 3"/>
          <p:cNvSpPr>
            <a:spLocks noGrp="1"/>
          </p:cNvSpPr>
          <p:nvPr>
            <p:ph type="ftr" sz="quarter" idx="11"/>
          </p:nvPr>
        </p:nvSpPr>
        <p:spPr>
          <a:xfrm>
            <a:off x="3239188" y="6471244"/>
            <a:ext cx="3086100" cy="180000"/>
          </a:xfrm>
          <a:prstGeom prst="rect">
            <a:avLst/>
          </a:prstGeom>
        </p:spPr>
        <p:txBody>
          <a:bodyPr/>
          <a:lstStyle/>
          <a:p>
            <a:r>
              <a:rPr lang="en-US" dirty="0"/>
              <a:t>Presentation title</a:t>
            </a:r>
          </a:p>
        </p:txBody>
      </p:sp>
      <p:sp>
        <p:nvSpPr>
          <p:cNvPr id="5" name="Foliennummernplatzhalter 4"/>
          <p:cNvSpPr>
            <a:spLocks noGrp="1"/>
          </p:cNvSpPr>
          <p:nvPr>
            <p:ph type="sldNum" sz="quarter" idx="12"/>
          </p:nvPr>
        </p:nvSpPr>
        <p:spPr/>
        <p:txBody>
          <a:bodyPr/>
          <a:lstStyle/>
          <a:p>
            <a:r>
              <a:rPr lang="en-US" dirty="0"/>
              <a:t>Page </a:t>
            </a:r>
            <a:fld id="{F1BC30E3-FFE5-4B91-AA19-87A149EBB9EE}" type="slidenum">
              <a:rPr lang="en-US" smtClean="0"/>
              <a:pPr/>
              <a:t>‹#›</a:t>
            </a:fld>
            <a:endParaRPr lang="en-US" dirty="0"/>
          </a:p>
        </p:txBody>
      </p:sp>
      <p:sp>
        <p:nvSpPr>
          <p:cNvPr id="6" name="Picture Placeholder 14">
            <a:extLst>
              <a:ext uri="{FF2B5EF4-FFF2-40B4-BE49-F238E27FC236}">
                <a16:creationId xmlns:a16="http://schemas.microsoft.com/office/drawing/2014/main" id="{628F8CDB-776D-4811-AE2C-217236ECDECA}"/>
              </a:ext>
            </a:extLst>
          </p:cNvPr>
          <p:cNvSpPr>
            <a:spLocks noGrp="1"/>
          </p:cNvSpPr>
          <p:nvPr>
            <p:ph type="pic" sz="quarter" idx="13" hasCustomPrompt="1"/>
          </p:nvPr>
        </p:nvSpPr>
        <p:spPr>
          <a:xfrm>
            <a:off x="6227180" y="0"/>
            <a:ext cx="5971170" cy="6858000"/>
          </a:xfrm>
          <a:prstGeom prst="rect">
            <a:avLst/>
          </a:prstGeom>
        </p:spPr>
        <p:txBody>
          <a:bodyPr/>
          <a:lstStyle>
            <a:lvl1pPr marL="0" indent="0">
              <a:buFontTx/>
              <a:buNone/>
              <a:defRPr/>
            </a:lvl1pPr>
          </a:lstStyle>
          <a:p>
            <a:r>
              <a:rPr lang="en-US" noProof="0" dirty="0"/>
              <a:t>Click icon to add picture</a:t>
            </a:r>
          </a:p>
        </p:txBody>
      </p:sp>
      <p:sp>
        <p:nvSpPr>
          <p:cNvPr id="7" name="Text Placeholder 4">
            <a:extLst>
              <a:ext uri="{FF2B5EF4-FFF2-40B4-BE49-F238E27FC236}">
                <a16:creationId xmlns:a16="http://schemas.microsoft.com/office/drawing/2014/main" id="{626E96BA-E9E4-496B-8CA5-6DA27B8AD7E4}"/>
              </a:ext>
            </a:extLst>
          </p:cNvPr>
          <p:cNvSpPr>
            <a:spLocks noGrp="1"/>
          </p:cNvSpPr>
          <p:nvPr>
            <p:ph type="body" sz="quarter" idx="14" hasCustomPrompt="1"/>
          </p:nvPr>
        </p:nvSpPr>
        <p:spPr>
          <a:xfrm>
            <a:off x="600710" y="2578743"/>
            <a:ext cx="4537959" cy="1055708"/>
          </a:xfrm>
          <a:prstGeom prst="rect">
            <a:avLst/>
          </a:prstGeom>
        </p:spPr>
        <p:txBody>
          <a:bodyPr>
            <a:noAutofit/>
          </a:bodyPr>
          <a:lstStyle>
            <a:lvl1pPr marL="0" indent="0">
              <a:buNone/>
              <a:defRPr sz="3000"/>
            </a:lvl1pPr>
          </a:lstStyle>
          <a:p>
            <a:pPr lvl="0"/>
            <a:r>
              <a:rPr lang="en-US" noProof="0" dirty="0"/>
              <a:t>Chapter Title</a:t>
            </a:r>
          </a:p>
          <a:p>
            <a:pPr lvl="0"/>
            <a:r>
              <a:rPr lang="en-US" noProof="0" dirty="0"/>
              <a:t>EY Interstate Light</a:t>
            </a:r>
          </a:p>
        </p:txBody>
      </p:sp>
      <p:sp>
        <p:nvSpPr>
          <p:cNvPr id="8" name="Text Placeholder 4">
            <a:extLst>
              <a:ext uri="{FF2B5EF4-FFF2-40B4-BE49-F238E27FC236}">
                <a16:creationId xmlns:a16="http://schemas.microsoft.com/office/drawing/2014/main" id="{1173C8A3-BA2F-497B-A214-45B02D73AF20}"/>
              </a:ext>
            </a:extLst>
          </p:cNvPr>
          <p:cNvSpPr>
            <a:spLocks noGrp="1"/>
          </p:cNvSpPr>
          <p:nvPr>
            <p:ph type="body" sz="quarter" idx="15" hasCustomPrompt="1"/>
          </p:nvPr>
        </p:nvSpPr>
        <p:spPr>
          <a:xfrm>
            <a:off x="600710" y="3840384"/>
            <a:ext cx="4537959" cy="1055708"/>
          </a:xfrm>
          <a:prstGeom prst="rect">
            <a:avLst/>
          </a:prstGeom>
        </p:spPr>
        <p:txBody>
          <a:bodyPr>
            <a:noAutofit/>
          </a:bodyPr>
          <a:lstStyle>
            <a:lvl1pPr marL="0" indent="0">
              <a:buNone/>
              <a:defRPr sz="1600"/>
            </a:lvl1pPr>
          </a:lstStyle>
          <a:p>
            <a:pPr lvl="0"/>
            <a:r>
              <a:rPr lang="en-US" noProof="0" dirty="0"/>
              <a:t>Click to edit</a:t>
            </a:r>
            <a:endParaRPr lang="de-DE" noProof="0" dirty="0"/>
          </a:p>
        </p:txBody>
      </p:sp>
    </p:spTree>
    <p:extLst>
      <p:ext uri="{BB962C8B-B14F-4D97-AF65-F5344CB8AC3E}">
        <p14:creationId xmlns:p14="http://schemas.microsoft.com/office/powerpoint/2010/main" val="500799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7880642"/>
      </p:ext>
    </p:extLst>
  </p:cSld>
  <p:clrMapOvr>
    <a:masterClrMapping/>
  </p:clrMapOvr>
  <p:extLst>
    <p:ext uri="{DCECCB84-F9BA-43D5-87BE-67443E8EF086}">
      <p15:sldGuideLst xmlns:p15="http://schemas.microsoft.com/office/powerpoint/2012/main">
        <p15:guide id="1" orient="horz" pos="1230" userDrawn="1">
          <p15:clr>
            <a:srgbClr val="FBAE40"/>
          </p15:clr>
        </p15:guide>
        <p15:guide id="2" pos="55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3_Blank_with_footer">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fld id="{42CAA955-C688-4D17-A718-E12620276EB6}" type="datetime3">
              <a:rPr lang="en-US" smtClean="0"/>
              <a:t>19 May 2022</a:t>
            </a:fld>
            <a:endParaRPr lang="en-US" dirty="0"/>
          </a:p>
        </p:txBody>
      </p:sp>
      <p:sp>
        <p:nvSpPr>
          <p:cNvPr id="4" name="Fußzeilenplatzhalter 3"/>
          <p:cNvSpPr>
            <a:spLocks noGrp="1"/>
          </p:cNvSpPr>
          <p:nvPr>
            <p:ph type="ftr" sz="quarter" idx="11"/>
          </p:nvPr>
        </p:nvSpPr>
        <p:spPr>
          <a:xfrm>
            <a:off x="3239188" y="6471244"/>
            <a:ext cx="3086100" cy="180000"/>
          </a:xfrm>
          <a:prstGeom prst="rect">
            <a:avLst/>
          </a:prstGeom>
        </p:spPr>
        <p:txBody>
          <a:bodyPr/>
          <a:lstStyle/>
          <a:p>
            <a:r>
              <a:rPr lang="en-US" dirty="0"/>
              <a:t>Presentation title</a:t>
            </a:r>
          </a:p>
        </p:txBody>
      </p:sp>
      <p:sp>
        <p:nvSpPr>
          <p:cNvPr id="5" name="Foliennummernplatzhalter 4"/>
          <p:cNvSpPr>
            <a:spLocks noGrp="1"/>
          </p:cNvSpPr>
          <p:nvPr>
            <p:ph type="sldNum" sz="quarter" idx="12"/>
          </p:nvPr>
        </p:nvSpPr>
        <p:spPr/>
        <p:txBody>
          <a:bodyPr/>
          <a:lstStyle/>
          <a:p>
            <a:r>
              <a:rPr lang="en-US" dirty="0"/>
              <a:t>Page </a:t>
            </a:r>
            <a:fld id="{F1BC30E3-FFE5-4B91-AA19-87A149EBB9EE}" type="slidenum">
              <a:rPr lang="en-US" smtClean="0"/>
              <a:pPr/>
              <a:t>‹#›</a:t>
            </a:fld>
            <a:endParaRPr lang="en-US" dirty="0"/>
          </a:p>
        </p:txBody>
      </p:sp>
      <p:sp>
        <p:nvSpPr>
          <p:cNvPr id="6" name="Picture Placeholder 19">
            <a:extLst>
              <a:ext uri="{FF2B5EF4-FFF2-40B4-BE49-F238E27FC236}">
                <a16:creationId xmlns:a16="http://schemas.microsoft.com/office/drawing/2014/main" id="{00A15EA9-2372-4E06-83C2-1E13AB1FA626}"/>
              </a:ext>
            </a:extLst>
          </p:cNvPr>
          <p:cNvSpPr>
            <a:spLocks noGrp="1"/>
          </p:cNvSpPr>
          <p:nvPr>
            <p:ph type="pic" sz="quarter" idx="16" hasCustomPrompt="1"/>
          </p:nvPr>
        </p:nvSpPr>
        <p:spPr>
          <a:xfrm>
            <a:off x="609600" y="4207757"/>
            <a:ext cx="648000" cy="648000"/>
          </a:xfrm>
          <a:prstGeom prst="ellipse">
            <a:avLst/>
          </a:prstGeom>
        </p:spPr>
        <p:txBody>
          <a:bodyPr anchor="ctr"/>
          <a:lstStyle>
            <a:lvl1pPr marL="0" indent="0" algn="ctr">
              <a:buNone/>
              <a:defRPr sz="900">
                <a:solidFill>
                  <a:schemeClr val="bg1"/>
                </a:solidFill>
              </a:defRPr>
            </a:lvl1pPr>
          </a:lstStyle>
          <a:p>
            <a:r>
              <a:rPr lang="en-US" noProof="0" dirty="0"/>
              <a:t>Click icon to add picture</a:t>
            </a:r>
          </a:p>
        </p:txBody>
      </p:sp>
    </p:spTree>
    <p:extLst>
      <p:ext uri="{BB962C8B-B14F-4D97-AF65-F5344CB8AC3E}">
        <p14:creationId xmlns:p14="http://schemas.microsoft.com/office/powerpoint/2010/main" val="3957973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4_Video_full_screen">
    <p:spTree>
      <p:nvGrpSpPr>
        <p:cNvPr id="1" name=""/>
        <p:cNvGrpSpPr/>
        <p:nvPr/>
      </p:nvGrpSpPr>
      <p:grpSpPr>
        <a:xfrm>
          <a:off x="0" y="0"/>
          <a:ext cx="0" cy="0"/>
          <a:chOff x="0" y="0"/>
          <a:chExt cx="0" cy="0"/>
        </a:xfrm>
      </p:grpSpPr>
      <p:sp>
        <p:nvSpPr>
          <p:cNvPr id="3" name="Media Placeholder 2">
            <a:extLst>
              <a:ext uri="{FF2B5EF4-FFF2-40B4-BE49-F238E27FC236}">
                <a16:creationId xmlns:a16="http://schemas.microsoft.com/office/drawing/2014/main" id="{0052CFA6-7CF5-41BD-9D94-2D0DAE108428}"/>
              </a:ext>
            </a:extLst>
          </p:cNvPr>
          <p:cNvSpPr>
            <a:spLocks noGrp="1"/>
          </p:cNvSpPr>
          <p:nvPr>
            <p:ph type="media" sz="quarter" idx="10" hasCustomPrompt="1"/>
          </p:nvPr>
        </p:nvSpPr>
        <p:spPr>
          <a:xfrm>
            <a:off x="0" y="0"/>
            <a:ext cx="12198350" cy="6858000"/>
          </a:xfrm>
          <a:prstGeom prst="rect">
            <a:avLst/>
          </a:prstGeom>
        </p:spPr>
        <p:txBody>
          <a:bodyPr anchor="ctr"/>
          <a:lstStyle>
            <a:lvl1pPr marL="0" indent="0" algn="ctr">
              <a:buNone/>
              <a:defRPr/>
            </a:lvl1pPr>
          </a:lstStyle>
          <a:p>
            <a:r>
              <a:rPr lang="en-US" noProof="0" dirty="0"/>
              <a:t>Video</a:t>
            </a:r>
          </a:p>
        </p:txBody>
      </p:sp>
      <p:sp>
        <p:nvSpPr>
          <p:cNvPr id="2" name="Date Placeholder 1">
            <a:extLst>
              <a:ext uri="{FF2B5EF4-FFF2-40B4-BE49-F238E27FC236}">
                <a16:creationId xmlns:a16="http://schemas.microsoft.com/office/drawing/2014/main" id="{711B3654-4C35-482F-B580-02C23F975B92}"/>
              </a:ext>
            </a:extLst>
          </p:cNvPr>
          <p:cNvSpPr>
            <a:spLocks noGrp="1"/>
          </p:cNvSpPr>
          <p:nvPr>
            <p:ph type="dt" sz="half" idx="11"/>
          </p:nvPr>
        </p:nvSpPr>
        <p:spPr/>
        <p:txBody>
          <a:bodyPr/>
          <a:lstStyle/>
          <a:p>
            <a:fld id="{7D5E4DB0-3F0E-4299-A8C0-F6EFC443BC0A}" type="datetime3">
              <a:rPr lang="en-US" noProof="0" smtClean="0"/>
              <a:t>19 May 2022</a:t>
            </a:fld>
            <a:endParaRPr lang="en-US" noProof="0" dirty="0"/>
          </a:p>
        </p:txBody>
      </p:sp>
      <p:sp>
        <p:nvSpPr>
          <p:cNvPr id="4" name="Footer Placeholder 3">
            <a:extLst>
              <a:ext uri="{FF2B5EF4-FFF2-40B4-BE49-F238E27FC236}">
                <a16:creationId xmlns:a16="http://schemas.microsoft.com/office/drawing/2014/main" id="{162EFEC5-10C4-4E79-B06E-F14B8F305F91}"/>
              </a:ext>
            </a:extLst>
          </p:cNvPr>
          <p:cNvSpPr>
            <a:spLocks noGrp="1"/>
          </p:cNvSpPr>
          <p:nvPr>
            <p:ph type="ftr" sz="quarter" idx="12"/>
          </p:nvPr>
        </p:nvSpPr>
        <p:spPr>
          <a:xfrm>
            <a:off x="3239188" y="6471244"/>
            <a:ext cx="3086100" cy="180000"/>
          </a:xfrm>
          <a:prstGeom prst="rect">
            <a:avLst/>
          </a:prstGeom>
        </p:spPr>
        <p:txBody>
          <a:bodyPr/>
          <a:lstStyle/>
          <a:p>
            <a:r>
              <a:rPr lang="en-US" noProof="0" dirty="0"/>
              <a:t>Presentation title</a:t>
            </a:r>
          </a:p>
        </p:txBody>
      </p:sp>
      <p:sp>
        <p:nvSpPr>
          <p:cNvPr id="5" name="Slide Number Placeholder 4">
            <a:extLst>
              <a:ext uri="{FF2B5EF4-FFF2-40B4-BE49-F238E27FC236}">
                <a16:creationId xmlns:a16="http://schemas.microsoft.com/office/drawing/2014/main" id="{0CC05763-C066-4818-A1DF-64ED4D64BE2E}"/>
              </a:ext>
            </a:extLst>
          </p:cNvPr>
          <p:cNvSpPr>
            <a:spLocks noGrp="1"/>
          </p:cNvSpPr>
          <p:nvPr>
            <p:ph type="sldNum" sz="quarter" idx="13"/>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35730404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15_Cover_approved_question_tall">
    <p:spTree>
      <p:nvGrpSpPr>
        <p:cNvPr id="1" name=""/>
        <p:cNvGrpSpPr/>
        <p:nvPr/>
      </p:nvGrpSpPr>
      <p:grpSpPr>
        <a:xfrm>
          <a:off x="0" y="0"/>
          <a:ext cx="0" cy="0"/>
          <a:chOff x="0" y="0"/>
          <a:chExt cx="0" cy="0"/>
        </a:xfrm>
      </p:grpSpPr>
      <p:grpSp>
        <p:nvGrpSpPr>
          <p:cNvPr id="186" name="Group 185">
            <a:extLst>
              <a:ext uri="{FF2B5EF4-FFF2-40B4-BE49-F238E27FC236}">
                <a16:creationId xmlns:a16="http://schemas.microsoft.com/office/drawing/2014/main" id="{9CDE954B-B280-441B-9B2D-3DC58AAE3926}"/>
              </a:ext>
            </a:extLst>
          </p:cNvPr>
          <p:cNvGrpSpPr/>
          <p:nvPr userDrawn="1"/>
        </p:nvGrpSpPr>
        <p:grpSpPr bwMode="invGray">
          <a:xfrm>
            <a:off x="622940" y="5826612"/>
            <a:ext cx="3878023" cy="570195"/>
            <a:chOff x="498115" y="5951018"/>
            <a:chExt cx="3878023" cy="570195"/>
          </a:xfrm>
        </p:grpSpPr>
        <p:sp>
          <p:nvSpPr>
            <p:cNvPr id="187" name="Rectangle 186">
              <a:extLst>
                <a:ext uri="{FF2B5EF4-FFF2-40B4-BE49-F238E27FC236}">
                  <a16:creationId xmlns:a16="http://schemas.microsoft.com/office/drawing/2014/main" id="{93D8FAC8-9530-49D4-8284-D35D1B1509D3}"/>
                </a:ext>
              </a:extLst>
            </p:cNvPr>
            <p:cNvSpPr>
              <a:spLocks noChangeArrowheads="1"/>
            </p:cNvSpPr>
            <p:nvPr userDrawn="1"/>
          </p:nvSpPr>
          <p:spPr bwMode="invGray">
            <a:xfrm>
              <a:off x="498115"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88" name="Rectangle 6">
              <a:extLst>
                <a:ext uri="{FF2B5EF4-FFF2-40B4-BE49-F238E27FC236}">
                  <a16:creationId xmlns:a16="http://schemas.microsoft.com/office/drawing/2014/main" id="{FD924F44-93C1-4254-B594-53DB14FD995E}"/>
                </a:ext>
              </a:extLst>
            </p:cNvPr>
            <p:cNvSpPr>
              <a:spLocks noChangeArrowheads="1"/>
            </p:cNvSpPr>
            <p:nvPr userDrawn="1"/>
          </p:nvSpPr>
          <p:spPr bwMode="invGray">
            <a:xfrm>
              <a:off x="693411"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89" name="Rectangle 7">
              <a:extLst>
                <a:ext uri="{FF2B5EF4-FFF2-40B4-BE49-F238E27FC236}">
                  <a16:creationId xmlns:a16="http://schemas.microsoft.com/office/drawing/2014/main" id="{2A2DA425-7935-45A1-B63F-2D14CF8D5F9C}"/>
                </a:ext>
              </a:extLst>
            </p:cNvPr>
            <p:cNvSpPr>
              <a:spLocks noChangeArrowheads="1"/>
            </p:cNvSpPr>
            <p:nvPr userDrawn="1"/>
          </p:nvSpPr>
          <p:spPr bwMode="invGray">
            <a:xfrm>
              <a:off x="890451"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90" name="Freeform 8">
              <a:extLst>
                <a:ext uri="{FF2B5EF4-FFF2-40B4-BE49-F238E27FC236}">
                  <a16:creationId xmlns:a16="http://schemas.microsoft.com/office/drawing/2014/main" id="{91EFF75E-13E7-4E35-B108-D9FD5E9C802C}"/>
                </a:ext>
              </a:extLst>
            </p:cNvPr>
            <p:cNvSpPr>
              <a:spLocks/>
            </p:cNvSpPr>
            <p:nvPr userDrawn="1"/>
          </p:nvSpPr>
          <p:spPr bwMode="invGray">
            <a:xfrm>
              <a:off x="498115" y="6181188"/>
              <a:ext cx="94161" cy="130778"/>
            </a:xfrm>
            <a:custGeom>
              <a:avLst/>
              <a:gdLst>
                <a:gd name="T0" fmla="*/ 32 w 54"/>
                <a:gd name="T1" fmla="*/ 11 h 75"/>
                <a:gd name="T2" fmla="*/ 32 w 54"/>
                <a:gd name="T3" fmla="*/ 75 h 75"/>
                <a:gd name="T4" fmla="*/ 22 w 54"/>
                <a:gd name="T5" fmla="*/ 75 h 75"/>
                <a:gd name="T6" fmla="*/ 22 w 54"/>
                <a:gd name="T7" fmla="*/ 11 h 75"/>
                <a:gd name="T8" fmla="*/ 0 w 54"/>
                <a:gd name="T9" fmla="*/ 11 h 75"/>
                <a:gd name="T10" fmla="*/ 0 w 54"/>
                <a:gd name="T11" fmla="*/ 0 h 75"/>
                <a:gd name="T12" fmla="*/ 54 w 54"/>
                <a:gd name="T13" fmla="*/ 0 h 75"/>
                <a:gd name="T14" fmla="*/ 54 w 54"/>
                <a:gd name="T15" fmla="*/ 11 h 75"/>
                <a:gd name="T16" fmla="*/ 32 w 54"/>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1"/>
                  </a:moveTo>
                  <a:lnTo>
                    <a:pt x="32" y="75"/>
                  </a:lnTo>
                  <a:lnTo>
                    <a:pt x="22" y="75"/>
                  </a:lnTo>
                  <a:lnTo>
                    <a:pt x="22" y="11"/>
                  </a:lnTo>
                  <a:lnTo>
                    <a:pt x="0" y="11"/>
                  </a:lnTo>
                  <a:lnTo>
                    <a:pt x="0" y="0"/>
                  </a:lnTo>
                  <a:lnTo>
                    <a:pt x="54" y="0"/>
                  </a:lnTo>
                  <a:lnTo>
                    <a:pt x="54" y="11"/>
                  </a:lnTo>
                  <a:lnTo>
                    <a:pt x="32"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1" name="Freeform 9">
              <a:extLst>
                <a:ext uri="{FF2B5EF4-FFF2-40B4-BE49-F238E27FC236}">
                  <a16:creationId xmlns:a16="http://schemas.microsoft.com/office/drawing/2014/main" id="{4411951F-E009-4FE7-B2EC-47771CA8E178}"/>
                </a:ext>
              </a:extLst>
            </p:cNvPr>
            <p:cNvSpPr>
              <a:spLocks/>
            </p:cNvSpPr>
            <p:nvPr userDrawn="1"/>
          </p:nvSpPr>
          <p:spPr bwMode="invGray">
            <a:xfrm>
              <a:off x="609713" y="6174213"/>
              <a:ext cx="78468"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2" name="Freeform 10">
              <a:extLst>
                <a:ext uri="{FF2B5EF4-FFF2-40B4-BE49-F238E27FC236}">
                  <a16:creationId xmlns:a16="http://schemas.microsoft.com/office/drawing/2014/main" id="{B28EE49C-5F5A-49C6-AEB8-6D12DDF344ED}"/>
                </a:ext>
              </a:extLst>
            </p:cNvPr>
            <p:cNvSpPr>
              <a:spLocks noEditPoints="1"/>
            </p:cNvSpPr>
            <p:nvPr userDrawn="1"/>
          </p:nvSpPr>
          <p:spPr bwMode="invGray">
            <a:xfrm>
              <a:off x="705618" y="6212575"/>
              <a:ext cx="85443"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3" name="Freeform 11">
              <a:extLst>
                <a:ext uri="{FF2B5EF4-FFF2-40B4-BE49-F238E27FC236}">
                  <a16:creationId xmlns:a16="http://schemas.microsoft.com/office/drawing/2014/main" id="{6E2B7D76-D660-491F-8B04-169C6F138B0A}"/>
                </a:ext>
              </a:extLst>
            </p:cNvPr>
            <p:cNvSpPr>
              <a:spLocks noEditPoints="1"/>
            </p:cNvSpPr>
            <p:nvPr userDrawn="1"/>
          </p:nvSpPr>
          <p:spPr bwMode="invGray">
            <a:xfrm>
              <a:off x="857320" y="6174213"/>
              <a:ext cx="83698" cy="139497"/>
            </a:xfrm>
            <a:custGeom>
              <a:avLst/>
              <a:gdLst>
                <a:gd name="T0" fmla="*/ 33 w 33"/>
                <a:gd name="T1" fmla="*/ 35 h 55"/>
                <a:gd name="T2" fmla="*/ 31 w 33"/>
                <a:gd name="T3" fmla="*/ 44 h 55"/>
                <a:gd name="T4" fmla="*/ 28 w 33"/>
                <a:gd name="T5" fmla="*/ 50 h 55"/>
                <a:gd name="T6" fmla="*/ 23 w 33"/>
                <a:gd name="T7" fmla="*/ 53 h 55"/>
                <a:gd name="T8" fmla="*/ 17 w 33"/>
                <a:gd name="T9" fmla="*/ 55 h 55"/>
                <a:gd name="T10" fmla="*/ 12 w 33"/>
                <a:gd name="T11" fmla="*/ 53 h 55"/>
                <a:gd name="T12" fmla="*/ 8 w 33"/>
                <a:gd name="T13" fmla="*/ 50 h 55"/>
                <a:gd name="T14" fmla="*/ 8 w 33"/>
                <a:gd name="T15" fmla="*/ 54 h 55"/>
                <a:gd name="T16" fmla="*/ 0 w 33"/>
                <a:gd name="T17" fmla="*/ 54 h 55"/>
                <a:gd name="T18" fmla="*/ 0 w 33"/>
                <a:gd name="T19" fmla="*/ 4 h 55"/>
                <a:gd name="T20" fmla="*/ 8 w 33"/>
                <a:gd name="T21" fmla="*/ 0 h 55"/>
                <a:gd name="T22" fmla="*/ 8 w 33"/>
                <a:gd name="T23" fmla="*/ 19 h 55"/>
                <a:gd name="T24" fmla="*/ 10 w 33"/>
                <a:gd name="T25" fmla="*/ 17 h 55"/>
                <a:gd name="T26" fmla="*/ 12 w 33"/>
                <a:gd name="T27" fmla="*/ 16 h 55"/>
                <a:gd name="T28" fmla="*/ 14 w 33"/>
                <a:gd name="T29" fmla="*/ 15 h 55"/>
                <a:gd name="T30" fmla="*/ 18 w 33"/>
                <a:gd name="T31" fmla="*/ 15 h 55"/>
                <a:gd name="T32" fmla="*/ 24 w 33"/>
                <a:gd name="T33" fmla="*/ 16 h 55"/>
                <a:gd name="T34" fmla="*/ 28 w 33"/>
                <a:gd name="T35" fmla="*/ 19 h 55"/>
                <a:gd name="T36" fmla="*/ 31 w 33"/>
                <a:gd name="T37" fmla="*/ 26 h 55"/>
                <a:gd name="T38" fmla="*/ 33 w 33"/>
                <a:gd name="T39" fmla="*/ 35 h 55"/>
                <a:gd name="T40" fmla="*/ 25 w 33"/>
                <a:gd name="T41" fmla="*/ 35 h 55"/>
                <a:gd name="T42" fmla="*/ 23 w 33"/>
                <a:gd name="T43" fmla="*/ 25 h 55"/>
                <a:gd name="T44" fmla="*/ 16 w 33"/>
                <a:gd name="T45" fmla="*/ 22 h 55"/>
                <a:gd name="T46" fmla="*/ 14 w 33"/>
                <a:gd name="T47" fmla="*/ 22 h 55"/>
                <a:gd name="T48" fmla="*/ 11 w 33"/>
                <a:gd name="T49" fmla="*/ 23 h 55"/>
                <a:gd name="T50" fmla="*/ 9 w 33"/>
                <a:gd name="T51" fmla="*/ 25 h 55"/>
                <a:gd name="T52" fmla="*/ 8 w 33"/>
                <a:gd name="T53" fmla="*/ 26 h 55"/>
                <a:gd name="T54" fmla="*/ 8 w 33"/>
                <a:gd name="T55" fmla="*/ 43 h 55"/>
                <a:gd name="T56" fmla="*/ 9 w 33"/>
                <a:gd name="T57" fmla="*/ 44 h 55"/>
                <a:gd name="T58" fmla="*/ 11 w 33"/>
                <a:gd name="T59" fmla="*/ 46 h 55"/>
                <a:gd name="T60" fmla="*/ 14 w 33"/>
                <a:gd name="T61" fmla="*/ 47 h 55"/>
                <a:gd name="T62" fmla="*/ 17 w 33"/>
                <a:gd name="T63" fmla="*/ 48 h 55"/>
                <a:gd name="T64" fmla="*/ 23 w 33"/>
                <a:gd name="T65" fmla="*/ 45 h 55"/>
                <a:gd name="T66" fmla="*/ 25 w 33"/>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5">
                  <a:moveTo>
                    <a:pt x="33" y="35"/>
                  </a:moveTo>
                  <a:cubicBezTo>
                    <a:pt x="33" y="38"/>
                    <a:pt x="32" y="41"/>
                    <a:pt x="31" y="44"/>
                  </a:cubicBezTo>
                  <a:cubicBezTo>
                    <a:pt x="30" y="46"/>
                    <a:pt x="29" y="48"/>
                    <a:pt x="28" y="50"/>
                  </a:cubicBezTo>
                  <a:cubicBezTo>
                    <a:pt x="27" y="51"/>
                    <a:pt x="25" y="53"/>
                    <a:pt x="23" y="53"/>
                  </a:cubicBezTo>
                  <a:cubicBezTo>
                    <a:pt x="21" y="54"/>
                    <a:pt x="19" y="55"/>
                    <a:pt x="17" y="55"/>
                  </a:cubicBezTo>
                  <a:cubicBezTo>
                    <a:pt x="16" y="55"/>
                    <a:pt x="14" y="54"/>
                    <a:pt x="12" y="53"/>
                  </a:cubicBezTo>
                  <a:cubicBezTo>
                    <a:pt x="10" y="52"/>
                    <a:pt x="9" y="51"/>
                    <a:pt x="8" y="50"/>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9" y="18"/>
                    <a:pt x="9" y="18"/>
                    <a:pt x="10" y="17"/>
                  </a:cubicBezTo>
                  <a:cubicBezTo>
                    <a:pt x="11" y="17"/>
                    <a:pt x="11" y="16"/>
                    <a:pt x="12" y="16"/>
                  </a:cubicBezTo>
                  <a:cubicBezTo>
                    <a:pt x="13" y="16"/>
                    <a:pt x="13" y="15"/>
                    <a:pt x="14" y="15"/>
                  </a:cubicBezTo>
                  <a:cubicBezTo>
                    <a:pt x="15" y="15"/>
                    <a:pt x="16" y="15"/>
                    <a:pt x="18" y="15"/>
                  </a:cubicBezTo>
                  <a:cubicBezTo>
                    <a:pt x="20" y="15"/>
                    <a:pt x="22" y="15"/>
                    <a:pt x="24" y="16"/>
                  </a:cubicBezTo>
                  <a:cubicBezTo>
                    <a:pt x="25" y="16"/>
                    <a:pt x="27" y="18"/>
                    <a:pt x="28" y="19"/>
                  </a:cubicBezTo>
                  <a:cubicBezTo>
                    <a:pt x="30" y="21"/>
                    <a:pt x="31" y="23"/>
                    <a:pt x="31" y="26"/>
                  </a:cubicBezTo>
                  <a:cubicBezTo>
                    <a:pt x="32" y="28"/>
                    <a:pt x="33" y="32"/>
                    <a:pt x="33" y="35"/>
                  </a:cubicBezTo>
                  <a:close/>
                  <a:moveTo>
                    <a:pt x="25" y="35"/>
                  </a:moveTo>
                  <a:cubicBezTo>
                    <a:pt x="25" y="31"/>
                    <a:pt x="24" y="27"/>
                    <a:pt x="23" y="25"/>
                  </a:cubicBezTo>
                  <a:cubicBezTo>
                    <a:pt x="21" y="23"/>
                    <a:pt x="19" y="22"/>
                    <a:pt x="16" y="22"/>
                  </a:cubicBezTo>
                  <a:cubicBezTo>
                    <a:pt x="15" y="22"/>
                    <a:pt x="15" y="22"/>
                    <a:pt x="14" y="22"/>
                  </a:cubicBezTo>
                  <a:cubicBezTo>
                    <a:pt x="13" y="22"/>
                    <a:pt x="12" y="23"/>
                    <a:pt x="11" y="23"/>
                  </a:cubicBezTo>
                  <a:cubicBezTo>
                    <a:pt x="11" y="23"/>
                    <a:pt x="10" y="24"/>
                    <a:pt x="9" y="25"/>
                  </a:cubicBezTo>
                  <a:cubicBezTo>
                    <a:pt x="9" y="25"/>
                    <a:pt x="8" y="26"/>
                    <a:pt x="8" y="26"/>
                  </a:cubicBezTo>
                  <a:cubicBezTo>
                    <a:pt x="8" y="43"/>
                    <a:pt x="8" y="43"/>
                    <a:pt x="8" y="43"/>
                  </a:cubicBezTo>
                  <a:cubicBezTo>
                    <a:pt x="8" y="43"/>
                    <a:pt x="9" y="44"/>
                    <a:pt x="9" y="44"/>
                  </a:cubicBezTo>
                  <a:cubicBezTo>
                    <a:pt x="10" y="45"/>
                    <a:pt x="11" y="45"/>
                    <a:pt x="11" y="46"/>
                  </a:cubicBezTo>
                  <a:cubicBezTo>
                    <a:pt x="12" y="46"/>
                    <a:pt x="13" y="47"/>
                    <a:pt x="14" y="47"/>
                  </a:cubicBezTo>
                  <a:cubicBezTo>
                    <a:pt x="15" y="47"/>
                    <a:pt x="16" y="48"/>
                    <a:pt x="17"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4" name="Freeform 12">
              <a:extLst>
                <a:ext uri="{FF2B5EF4-FFF2-40B4-BE49-F238E27FC236}">
                  <a16:creationId xmlns:a16="http://schemas.microsoft.com/office/drawing/2014/main" id="{41BE51DE-402B-48B5-99C8-D8BB9A32DF35}"/>
                </a:ext>
              </a:extLst>
            </p:cNvPr>
            <p:cNvSpPr>
              <a:spLocks noEditPoints="1"/>
            </p:cNvSpPr>
            <p:nvPr userDrawn="1"/>
          </p:nvSpPr>
          <p:spPr bwMode="invGray">
            <a:xfrm>
              <a:off x="956713" y="6212575"/>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1" y="32"/>
                    <a:pt x="21" y="32"/>
                  </a:cubicBezTo>
                  <a:cubicBezTo>
                    <a:pt x="22" y="32"/>
                    <a:pt x="22"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8"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5" name="Freeform 13">
              <a:extLst>
                <a:ext uri="{FF2B5EF4-FFF2-40B4-BE49-F238E27FC236}">
                  <a16:creationId xmlns:a16="http://schemas.microsoft.com/office/drawing/2014/main" id="{8D5E878B-8859-44FA-A69D-DCE630AAB0DC}"/>
                </a:ext>
              </a:extLst>
            </p:cNvPr>
            <p:cNvSpPr>
              <a:spLocks/>
            </p:cNvSpPr>
            <p:nvPr userDrawn="1"/>
          </p:nvSpPr>
          <p:spPr bwMode="invGray">
            <a:xfrm>
              <a:off x="1050873" y="6174213"/>
              <a:ext cx="55799" cy="139497"/>
            </a:xfrm>
            <a:custGeom>
              <a:avLst/>
              <a:gdLst>
                <a:gd name="T0" fmla="*/ 21 w 22"/>
                <a:gd name="T1" fmla="*/ 53 h 55"/>
                <a:gd name="T2" fmla="*/ 18 w 22"/>
                <a:gd name="T3" fmla="*/ 54 h 55"/>
                <a:gd name="T4" fmla="*/ 14 w 22"/>
                <a:gd name="T5" fmla="*/ 55 h 55"/>
                <a:gd name="T6" fmla="*/ 11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2" y="54"/>
                    <a:pt x="11" y="54"/>
                  </a:cubicBezTo>
                  <a:cubicBezTo>
                    <a:pt x="10" y="54"/>
                    <a:pt x="9" y="53"/>
                    <a:pt x="8" y="52"/>
                  </a:cubicBezTo>
                  <a:cubicBezTo>
                    <a:pt x="7" y="51"/>
                    <a:pt x="6" y="50"/>
                    <a:pt x="6" y="49"/>
                  </a:cubicBezTo>
                  <a:cubicBezTo>
                    <a:pt x="6"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2"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6" name="Freeform 14">
              <a:extLst>
                <a:ext uri="{FF2B5EF4-FFF2-40B4-BE49-F238E27FC236}">
                  <a16:creationId xmlns:a16="http://schemas.microsoft.com/office/drawing/2014/main" id="{08D55808-ECDC-4E9B-84ED-7301E9E716C2}"/>
                </a:ext>
              </a:extLst>
            </p:cNvPr>
            <p:cNvSpPr>
              <a:spLocks/>
            </p:cNvSpPr>
            <p:nvPr userDrawn="1"/>
          </p:nvSpPr>
          <p:spPr bwMode="invGray">
            <a:xfrm>
              <a:off x="1118877"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7" name="Freeform 15">
              <a:extLst>
                <a:ext uri="{FF2B5EF4-FFF2-40B4-BE49-F238E27FC236}">
                  <a16:creationId xmlns:a16="http://schemas.microsoft.com/office/drawing/2014/main" id="{3436B310-313E-4A53-A70D-CA0D0D97FE7A}"/>
                </a:ext>
              </a:extLst>
            </p:cNvPr>
            <p:cNvSpPr>
              <a:spLocks noEditPoints="1"/>
            </p:cNvSpPr>
            <p:nvPr userDrawn="1"/>
          </p:nvSpPr>
          <p:spPr bwMode="invGray">
            <a:xfrm>
              <a:off x="1190370" y="6212575"/>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29 w 33"/>
                <a:gd name="T25" fmla="*/ 35 h 40"/>
                <a:gd name="T26" fmla="*/ 27 w 33"/>
                <a:gd name="T27" fmla="*/ 37 h 40"/>
                <a:gd name="T28" fmla="*/ 24 w 33"/>
                <a:gd name="T29" fmla="*/ 38 h 40"/>
                <a:gd name="T30" fmla="*/ 20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2"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0" y="32"/>
                    <a:pt x="21" y="32"/>
                  </a:cubicBezTo>
                  <a:cubicBezTo>
                    <a:pt x="22" y="32"/>
                    <a:pt x="22" y="31"/>
                    <a:pt x="23" y="31"/>
                  </a:cubicBezTo>
                  <a:cubicBezTo>
                    <a:pt x="23" y="31"/>
                    <a:pt x="24" y="30"/>
                    <a:pt x="25" y="30"/>
                  </a:cubicBezTo>
                  <a:cubicBezTo>
                    <a:pt x="29" y="35"/>
                    <a:pt x="29" y="35"/>
                    <a:pt x="29" y="35"/>
                  </a:cubicBezTo>
                  <a:cubicBezTo>
                    <a:pt x="29" y="35"/>
                    <a:pt x="28" y="36"/>
                    <a:pt x="27" y="37"/>
                  </a:cubicBezTo>
                  <a:cubicBezTo>
                    <a:pt x="26" y="37"/>
                    <a:pt x="25" y="38"/>
                    <a:pt x="24" y="38"/>
                  </a:cubicBezTo>
                  <a:cubicBezTo>
                    <a:pt x="23" y="39"/>
                    <a:pt x="22" y="39"/>
                    <a:pt x="20"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7"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8" name="Freeform 16">
              <a:extLst>
                <a:ext uri="{FF2B5EF4-FFF2-40B4-BE49-F238E27FC236}">
                  <a16:creationId xmlns:a16="http://schemas.microsoft.com/office/drawing/2014/main" id="{F3CE55A9-AE55-4169-A58D-8171D9916EC9}"/>
                </a:ext>
              </a:extLst>
            </p:cNvPr>
            <p:cNvSpPr>
              <a:spLocks/>
            </p:cNvSpPr>
            <p:nvPr userDrawn="1"/>
          </p:nvSpPr>
          <p:spPr bwMode="invGray">
            <a:xfrm>
              <a:off x="1294993" y="6212575"/>
              <a:ext cx="55799" cy="99391"/>
            </a:xfrm>
            <a:custGeom>
              <a:avLst/>
              <a:gdLst>
                <a:gd name="T0" fmla="*/ 20 w 22"/>
                <a:gd name="T1" fmla="*/ 8 h 39"/>
                <a:gd name="T2" fmla="*/ 18 w 22"/>
                <a:gd name="T3" fmla="*/ 7 h 39"/>
                <a:gd name="T4" fmla="*/ 15 w 22"/>
                <a:gd name="T5" fmla="*/ 7 h 39"/>
                <a:gd name="T6" fmla="*/ 9 w 22"/>
                <a:gd name="T7" fmla="*/ 9 h 39"/>
                <a:gd name="T8" fmla="*/ 7 w 22"/>
                <a:gd name="T9" fmla="*/ 17 h 39"/>
                <a:gd name="T10" fmla="*/ 7 w 22"/>
                <a:gd name="T11" fmla="*/ 39 h 39"/>
                <a:gd name="T12" fmla="*/ 0 w 22"/>
                <a:gd name="T13" fmla="*/ 39 h 39"/>
                <a:gd name="T14" fmla="*/ 0 w 22"/>
                <a:gd name="T15" fmla="*/ 0 h 39"/>
                <a:gd name="T16" fmla="*/ 7 w 22"/>
                <a:gd name="T17" fmla="*/ 0 h 39"/>
                <a:gd name="T18" fmla="*/ 7 w 22"/>
                <a:gd name="T19" fmla="*/ 4 h 39"/>
                <a:gd name="T20" fmla="*/ 9 w 22"/>
                <a:gd name="T21" fmla="*/ 2 h 39"/>
                <a:gd name="T22" fmla="*/ 11 w 22"/>
                <a:gd name="T23" fmla="*/ 1 h 39"/>
                <a:gd name="T24" fmla="*/ 13 w 22"/>
                <a:gd name="T25" fmla="*/ 0 h 39"/>
                <a:gd name="T26" fmla="*/ 16 w 22"/>
                <a:gd name="T27" fmla="*/ 0 h 39"/>
                <a:gd name="T28" fmla="*/ 20 w 22"/>
                <a:gd name="T29" fmla="*/ 0 h 39"/>
                <a:gd name="T30" fmla="*/ 22 w 22"/>
                <a:gd name="T31" fmla="*/ 1 h 39"/>
                <a:gd name="T32" fmla="*/ 20 w 22"/>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8"/>
                  </a:moveTo>
                  <a:cubicBezTo>
                    <a:pt x="20" y="8"/>
                    <a:pt x="19" y="8"/>
                    <a:pt x="18" y="7"/>
                  </a:cubicBezTo>
                  <a:cubicBezTo>
                    <a:pt x="17" y="7"/>
                    <a:pt x="16" y="7"/>
                    <a:pt x="15" y="7"/>
                  </a:cubicBezTo>
                  <a:cubicBezTo>
                    <a:pt x="12" y="7"/>
                    <a:pt x="10" y="8"/>
                    <a:pt x="9" y="9"/>
                  </a:cubicBezTo>
                  <a:cubicBezTo>
                    <a:pt x="8" y="11"/>
                    <a:pt x="7" y="14"/>
                    <a:pt x="7" y="17"/>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9" y="2"/>
                    <a:pt x="10" y="1"/>
                    <a:pt x="11" y="1"/>
                  </a:cubicBezTo>
                  <a:cubicBezTo>
                    <a:pt x="11" y="0"/>
                    <a:pt x="12" y="0"/>
                    <a:pt x="13" y="0"/>
                  </a:cubicBezTo>
                  <a:cubicBezTo>
                    <a:pt x="14" y="0"/>
                    <a:pt x="15" y="0"/>
                    <a:pt x="16" y="0"/>
                  </a:cubicBezTo>
                  <a:cubicBezTo>
                    <a:pt x="17" y="0"/>
                    <a:pt x="19" y="0"/>
                    <a:pt x="20" y="0"/>
                  </a:cubicBezTo>
                  <a:cubicBezTo>
                    <a:pt x="21" y="0"/>
                    <a:pt x="22" y="1"/>
                    <a:pt x="22" y="1"/>
                  </a:cubicBezTo>
                  <a:lnTo>
                    <a:pt x="20"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9" name="Freeform 17">
              <a:extLst>
                <a:ext uri="{FF2B5EF4-FFF2-40B4-BE49-F238E27FC236}">
                  <a16:creationId xmlns:a16="http://schemas.microsoft.com/office/drawing/2014/main" id="{FA01BC48-4605-46FC-A7AC-192C7DBCA046}"/>
                </a:ext>
              </a:extLst>
            </p:cNvPr>
            <p:cNvSpPr>
              <a:spLocks/>
            </p:cNvSpPr>
            <p:nvPr userDrawn="1"/>
          </p:nvSpPr>
          <p:spPr bwMode="invGray">
            <a:xfrm>
              <a:off x="1406591"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0" name="Freeform 18">
              <a:extLst>
                <a:ext uri="{FF2B5EF4-FFF2-40B4-BE49-F238E27FC236}">
                  <a16:creationId xmlns:a16="http://schemas.microsoft.com/office/drawing/2014/main" id="{870190F3-472B-4296-B88D-D6904B9F3085}"/>
                </a:ext>
              </a:extLst>
            </p:cNvPr>
            <p:cNvSpPr>
              <a:spLocks/>
            </p:cNvSpPr>
            <p:nvPr userDrawn="1"/>
          </p:nvSpPr>
          <p:spPr bwMode="invGray">
            <a:xfrm>
              <a:off x="1485058" y="6174213"/>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10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2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3" y="26"/>
                    <a:pt x="21" y="24"/>
                  </a:cubicBezTo>
                  <a:cubicBezTo>
                    <a:pt x="20" y="22"/>
                    <a:pt x="18" y="22"/>
                    <a:pt x="15" y="22"/>
                  </a:cubicBezTo>
                  <a:cubicBezTo>
                    <a:pt x="14" y="22"/>
                    <a:pt x="13" y="22"/>
                    <a:pt x="12" y="22"/>
                  </a:cubicBezTo>
                  <a:cubicBezTo>
                    <a:pt x="11" y="22"/>
                    <a:pt x="10" y="23"/>
                    <a:pt x="10" y="24"/>
                  </a:cubicBezTo>
                  <a:cubicBezTo>
                    <a:pt x="9" y="25"/>
                    <a:pt x="8" y="26"/>
                    <a:pt x="8" y="27"/>
                  </a:cubicBezTo>
                  <a:cubicBezTo>
                    <a:pt x="8"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9" y="17"/>
                  </a:cubicBezTo>
                  <a:cubicBezTo>
                    <a:pt x="10" y="17"/>
                    <a:pt x="11" y="16"/>
                    <a:pt x="12" y="16"/>
                  </a:cubicBezTo>
                  <a:cubicBezTo>
                    <a:pt x="12" y="15"/>
                    <a:pt x="13" y="15"/>
                    <a:pt x="14" y="15"/>
                  </a:cubicBezTo>
                  <a:cubicBezTo>
                    <a:pt x="15" y="15"/>
                    <a:pt x="16" y="15"/>
                    <a:pt x="17" y="15"/>
                  </a:cubicBezTo>
                  <a:cubicBezTo>
                    <a:pt x="19" y="15"/>
                    <a:pt x="21" y="15"/>
                    <a:pt x="23" y="16"/>
                  </a:cubicBezTo>
                  <a:cubicBezTo>
                    <a:pt x="25" y="16"/>
                    <a:pt x="26" y="17"/>
                    <a:pt x="27" y="19"/>
                  </a:cubicBezTo>
                  <a:cubicBezTo>
                    <a:pt x="29" y="20"/>
                    <a:pt x="29" y="22"/>
                    <a:pt x="30" y="24"/>
                  </a:cubicBezTo>
                  <a:cubicBezTo>
                    <a:pt x="31"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1" name="Freeform 19">
              <a:extLst>
                <a:ext uri="{FF2B5EF4-FFF2-40B4-BE49-F238E27FC236}">
                  <a16:creationId xmlns:a16="http://schemas.microsoft.com/office/drawing/2014/main" id="{6CEA0F2B-4AAB-4A16-B7F1-CFCB0C0DCEEE}"/>
                </a:ext>
              </a:extLst>
            </p:cNvPr>
            <p:cNvSpPr>
              <a:spLocks noEditPoints="1"/>
            </p:cNvSpPr>
            <p:nvPr userDrawn="1"/>
          </p:nvSpPr>
          <p:spPr bwMode="invGray">
            <a:xfrm>
              <a:off x="1582706"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8" y="40"/>
                    <a:pt x="17" y="40"/>
                  </a:cubicBezTo>
                  <a:cubicBezTo>
                    <a:pt x="15" y="40"/>
                    <a:pt x="14" y="39"/>
                    <a:pt x="12" y="39"/>
                  </a:cubicBezTo>
                  <a:cubicBezTo>
                    <a:pt x="11" y="38"/>
                    <a:pt x="10" y="38"/>
                    <a:pt x="8" y="37"/>
                  </a:cubicBezTo>
                  <a:cubicBezTo>
                    <a:pt x="7" y="36"/>
                    <a:pt x="6" y="35"/>
                    <a:pt x="5" y="34"/>
                  </a:cubicBezTo>
                  <a:cubicBezTo>
                    <a:pt x="4"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2" name="Freeform 20">
              <a:extLst>
                <a:ext uri="{FF2B5EF4-FFF2-40B4-BE49-F238E27FC236}">
                  <a16:creationId xmlns:a16="http://schemas.microsoft.com/office/drawing/2014/main" id="{CD64F657-7EE7-4AF2-ADE4-160C87E64D6B}"/>
                </a:ext>
              </a:extLst>
            </p:cNvPr>
            <p:cNvSpPr>
              <a:spLocks noEditPoints="1"/>
            </p:cNvSpPr>
            <p:nvPr userDrawn="1"/>
          </p:nvSpPr>
          <p:spPr bwMode="invGray">
            <a:xfrm>
              <a:off x="1730922" y="6212575"/>
              <a:ext cx="80211" cy="134265"/>
            </a:xfrm>
            <a:custGeom>
              <a:avLst/>
              <a:gdLst>
                <a:gd name="T0" fmla="*/ 25 w 32"/>
                <a:gd name="T1" fmla="*/ 53 h 53"/>
                <a:gd name="T2" fmla="*/ 25 w 32"/>
                <a:gd name="T3" fmla="*/ 35 h 53"/>
                <a:gd name="T4" fmla="*/ 20 w 32"/>
                <a:gd name="T5" fmla="*/ 38 h 53"/>
                <a:gd name="T6" fmla="*/ 15 w 32"/>
                <a:gd name="T7" fmla="*/ 40 h 53"/>
                <a:gd name="T8" fmla="*/ 9 w 32"/>
                <a:gd name="T9" fmla="*/ 38 h 53"/>
                <a:gd name="T10" fmla="*/ 4 w 32"/>
                <a:gd name="T11" fmla="*/ 35 h 53"/>
                <a:gd name="T12" fmla="*/ 1 w 32"/>
                <a:gd name="T13" fmla="*/ 28 h 53"/>
                <a:gd name="T14" fmla="*/ 0 w 32"/>
                <a:gd name="T15" fmla="*/ 19 h 53"/>
                <a:gd name="T16" fmla="*/ 1 w 32"/>
                <a:gd name="T17" fmla="*/ 10 h 53"/>
                <a:gd name="T18" fmla="*/ 4 w 32"/>
                <a:gd name="T19" fmla="*/ 4 h 53"/>
                <a:gd name="T20" fmla="*/ 9 w 32"/>
                <a:gd name="T21" fmla="*/ 1 h 53"/>
                <a:gd name="T22" fmla="*/ 15 w 32"/>
                <a:gd name="T23" fmla="*/ 0 h 53"/>
                <a:gd name="T24" fmla="*/ 18 w 32"/>
                <a:gd name="T25" fmla="*/ 0 h 53"/>
                <a:gd name="T26" fmla="*/ 20 w 32"/>
                <a:gd name="T27" fmla="*/ 1 h 53"/>
                <a:gd name="T28" fmla="*/ 23 w 32"/>
                <a:gd name="T29" fmla="*/ 2 h 53"/>
                <a:gd name="T30" fmla="*/ 25 w 32"/>
                <a:gd name="T31" fmla="*/ 4 h 53"/>
                <a:gd name="T32" fmla="*/ 25 w 32"/>
                <a:gd name="T33" fmla="*/ 0 h 53"/>
                <a:gd name="T34" fmla="*/ 32 w 32"/>
                <a:gd name="T35" fmla="*/ 0 h 53"/>
                <a:gd name="T36" fmla="*/ 32 w 32"/>
                <a:gd name="T37" fmla="*/ 49 h 53"/>
                <a:gd name="T38" fmla="*/ 25 w 32"/>
                <a:gd name="T39" fmla="*/ 53 h 53"/>
                <a:gd name="T40" fmla="*/ 25 w 32"/>
                <a:gd name="T41" fmla="*/ 12 h 53"/>
                <a:gd name="T42" fmla="*/ 23 w 32"/>
                <a:gd name="T43" fmla="*/ 10 h 53"/>
                <a:gd name="T44" fmla="*/ 21 w 32"/>
                <a:gd name="T45" fmla="*/ 8 h 53"/>
                <a:gd name="T46" fmla="*/ 18 w 32"/>
                <a:gd name="T47" fmla="*/ 7 h 53"/>
                <a:gd name="T48" fmla="*/ 16 w 32"/>
                <a:gd name="T49" fmla="*/ 7 h 53"/>
                <a:gd name="T50" fmla="*/ 9 w 32"/>
                <a:gd name="T51" fmla="*/ 10 h 53"/>
                <a:gd name="T52" fmla="*/ 7 w 32"/>
                <a:gd name="T53" fmla="*/ 19 h 53"/>
                <a:gd name="T54" fmla="*/ 10 w 32"/>
                <a:gd name="T55" fmla="*/ 29 h 53"/>
                <a:gd name="T56" fmla="*/ 16 w 32"/>
                <a:gd name="T57" fmla="*/ 33 h 53"/>
                <a:gd name="T58" fmla="*/ 21 w 32"/>
                <a:gd name="T59" fmla="*/ 31 h 53"/>
                <a:gd name="T60" fmla="*/ 25 w 32"/>
                <a:gd name="T61" fmla="*/ 28 h 53"/>
                <a:gd name="T62" fmla="*/ 25 w 32"/>
                <a:gd name="T63" fmla="*/ 1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 h="53">
                  <a:moveTo>
                    <a:pt x="25" y="53"/>
                  </a:moveTo>
                  <a:cubicBezTo>
                    <a:pt x="25" y="35"/>
                    <a:pt x="25" y="35"/>
                    <a:pt x="25" y="35"/>
                  </a:cubicBezTo>
                  <a:cubicBezTo>
                    <a:pt x="23" y="36"/>
                    <a:pt x="22" y="37"/>
                    <a:pt x="20" y="38"/>
                  </a:cubicBezTo>
                  <a:cubicBezTo>
                    <a:pt x="18" y="39"/>
                    <a:pt x="17" y="40"/>
                    <a:pt x="15" y="40"/>
                  </a:cubicBezTo>
                  <a:cubicBezTo>
                    <a:pt x="13" y="40"/>
                    <a:pt x="11" y="39"/>
                    <a:pt x="9" y="38"/>
                  </a:cubicBezTo>
                  <a:cubicBezTo>
                    <a:pt x="7" y="38"/>
                    <a:pt x="5" y="36"/>
                    <a:pt x="4" y="35"/>
                  </a:cubicBezTo>
                  <a:cubicBezTo>
                    <a:pt x="3" y="33"/>
                    <a:pt x="2" y="31"/>
                    <a:pt x="1" y="28"/>
                  </a:cubicBezTo>
                  <a:cubicBezTo>
                    <a:pt x="0" y="26"/>
                    <a:pt x="0" y="23"/>
                    <a:pt x="0" y="19"/>
                  </a:cubicBezTo>
                  <a:cubicBezTo>
                    <a:pt x="0" y="16"/>
                    <a:pt x="0" y="13"/>
                    <a:pt x="1" y="10"/>
                  </a:cubicBezTo>
                  <a:cubicBezTo>
                    <a:pt x="2" y="8"/>
                    <a:pt x="3" y="6"/>
                    <a:pt x="4" y="4"/>
                  </a:cubicBezTo>
                  <a:cubicBezTo>
                    <a:pt x="6" y="3"/>
                    <a:pt x="7" y="2"/>
                    <a:pt x="9" y="1"/>
                  </a:cubicBezTo>
                  <a:cubicBezTo>
                    <a:pt x="11" y="0"/>
                    <a:pt x="13" y="0"/>
                    <a:pt x="15" y="0"/>
                  </a:cubicBezTo>
                  <a:cubicBezTo>
                    <a:pt x="16" y="0"/>
                    <a:pt x="17" y="0"/>
                    <a:pt x="18" y="0"/>
                  </a:cubicBezTo>
                  <a:cubicBezTo>
                    <a:pt x="19" y="0"/>
                    <a:pt x="20" y="0"/>
                    <a:pt x="20" y="1"/>
                  </a:cubicBezTo>
                  <a:cubicBezTo>
                    <a:pt x="21" y="1"/>
                    <a:pt x="22" y="2"/>
                    <a:pt x="23" y="2"/>
                  </a:cubicBezTo>
                  <a:cubicBezTo>
                    <a:pt x="23" y="3"/>
                    <a:pt x="24" y="3"/>
                    <a:pt x="25" y="4"/>
                  </a:cubicBezTo>
                  <a:cubicBezTo>
                    <a:pt x="25" y="0"/>
                    <a:pt x="25" y="0"/>
                    <a:pt x="25" y="0"/>
                  </a:cubicBezTo>
                  <a:cubicBezTo>
                    <a:pt x="32" y="0"/>
                    <a:pt x="32" y="0"/>
                    <a:pt x="32" y="0"/>
                  </a:cubicBezTo>
                  <a:cubicBezTo>
                    <a:pt x="32" y="49"/>
                    <a:pt x="32" y="49"/>
                    <a:pt x="32" y="49"/>
                  </a:cubicBezTo>
                  <a:lnTo>
                    <a:pt x="25" y="53"/>
                  </a:lnTo>
                  <a:close/>
                  <a:moveTo>
                    <a:pt x="25" y="12"/>
                  </a:moveTo>
                  <a:cubicBezTo>
                    <a:pt x="24" y="11"/>
                    <a:pt x="24" y="10"/>
                    <a:pt x="23" y="10"/>
                  </a:cubicBezTo>
                  <a:cubicBezTo>
                    <a:pt x="23" y="9"/>
                    <a:pt x="22" y="9"/>
                    <a:pt x="21" y="8"/>
                  </a:cubicBezTo>
                  <a:cubicBezTo>
                    <a:pt x="20" y="8"/>
                    <a:pt x="19" y="7"/>
                    <a:pt x="18" y="7"/>
                  </a:cubicBezTo>
                  <a:cubicBezTo>
                    <a:pt x="18" y="7"/>
                    <a:pt x="17" y="7"/>
                    <a:pt x="16" y="7"/>
                  </a:cubicBezTo>
                  <a:cubicBezTo>
                    <a:pt x="13" y="7"/>
                    <a:pt x="11" y="8"/>
                    <a:pt x="9" y="10"/>
                  </a:cubicBezTo>
                  <a:cubicBezTo>
                    <a:pt x="8" y="12"/>
                    <a:pt x="7" y="15"/>
                    <a:pt x="7" y="19"/>
                  </a:cubicBezTo>
                  <a:cubicBezTo>
                    <a:pt x="7" y="23"/>
                    <a:pt x="8" y="27"/>
                    <a:pt x="10" y="29"/>
                  </a:cubicBezTo>
                  <a:cubicBezTo>
                    <a:pt x="11" y="31"/>
                    <a:pt x="13" y="33"/>
                    <a:pt x="16" y="33"/>
                  </a:cubicBezTo>
                  <a:cubicBezTo>
                    <a:pt x="18" y="33"/>
                    <a:pt x="19" y="32"/>
                    <a:pt x="21" y="31"/>
                  </a:cubicBezTo>
                  <a:cubicBezTo>
                    <a:pt x="22" y="30"/>
                    <a:pt x="24" y="29"/>
                    <a:pt x="25" y="28"/>
                  </a:cubicBezTo>
                  <a:lnTo>
                    <a:pt x="25"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3" name="Freeform 21">
              <a:extLst>
                <a:ext uri="{FF2B5EF4-FFF2-40B4-BE49-F238E27FC236}">
                  <a16:creationId xmlns:a16="http://schemas.microsoft.com/office/drawing/2014/main" id="{FA80A690-9084-4519-8D88-A01963C02369}"/>
                </a:ext>
              </a:extLst>
            </p:cNvPr>
            <p:cNvSpPr>
              <a:spLocks/>
            </p:cNvSpPr>
            <p:nvPr userDrawn="1"/>
          </p:nvSpPr>
          <p:spPr bwMode="invGray">
            <a:xfrm>
              <a:off x="1835545" y="6212575"/>
              <a:ext cx="78468" cy="101135"/>
            </a:xfrm>
            <a:custGeom>
              <a:avLst/>
              <a:gdLst>
                <a:gd name="T0" fmla="*/ 24 w 31"/>
                <a:gd name="T1" fmla="*/ 39 h 40"/>
                <a:gd name="T2" fmla="*/ 24 w 31"/>
                <a:gd name="T3" fmla="*/ 35 h 40"/>
                <a:gd name="T4" fmla="*/ 20 w 31"/>
                <a:gd name="T5" fmla="*/ 38 h 40"/>
                <a:gd name="T6" fmla="*/ 14 w 31"/>
                <a:gd name="T7" fmla="*/ 40 h 40"/>
                <a:gd name="T8" fmla="*/ 4 w 31"/>
                <a:gd name="T9" fmla="*/ 35 h 40"/>
                <a:gd name="T10" fmla="*/ 0 w 31"/>
                <a:gd name="T11" fmla="*/ 22 h 40"/>
                <a:gd name="T12" fmla="*/ 0 w 31"/>
                <a:gd name="T13" fmla="*/ 0 h 40"/>
                <a:gd name="T14" fmla="*/ 8 w 31"/>
                <a:gd name="T15" fmla="*/ 0 h 40"/>
                <a:gd name="T16" fmla="*/ 8 w 31"/>
                <a:gd name="T17" fmla="*/ 22 h 40"/>
                <a:gd name="T18" fmla="*/ 10 w 31"/>
                <a:gd name="T19" fmla="*/ 30 h 40"/>
                <a:gd name="T20" fmla="*/ 16 w 31"/>
                <a:gd name="T21" fmla="*/ 33 h 40"/>
                <a:gd name="T22" fmla="*/ 22 w 31"/>
                <a:gd name="T23" fmla="*/ 30 h 40"/>
                <a:gd name="T24" fmla="*/ 24 w 31"/>
                <a:gd name="T25" fmla="*/ 23 h 40"/>
                <a:gd name="T26" fmla="*/ 24 w 31"/>
                <a:gd name="T27" fmla="*/ 0 h 40"/>
                <a:gd name="T28" fmla="*/ 31 w 31"/>
                <a:gd name="T29" fmla="*/ 0 h 40"/>
                <a:gd name="T30" fmla="*/ 31 w 31"/>
                <a:gd name="T31" fmla="*/ 39 h 40"/>
                <a:gd name="T32" fmla="*/ 24 w 31"/>
                <a:gd name="T33" fmla="*/ 3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 h="40">
                  <a:moveTo>
                    <a:pt x="24" y="39"/>
                  </a:moveTo>
                  <a:cubicBezTo>
                    <a:pt x="24" y="35"/>
                    <a:pt x="24" y="35"/>
                    <a:pt x="24" y="35"/>
                  </a:cubicBezTo>
                  <a:cubicBezTo>
                    <a:pt x="23" y="36"/>
                    <a:pt x="22" y="38"/>
                    <a:pt x="20" y="38"/>
                  </a:cubicBezTo>
                  <a:cubicBezTo>
                    <a:pt x="18" y="39"/>
                    <a:pt x="16" y="40"/>
                    <a:pt x="14" y="40"/>
                  </a:cubicBezTo>
                  <a:cubicBezTo>
                    <a:pt x="10" y="40"/>
                    <a:pt x="6" y="38"/>
                    <a:pt x="4" y="35"/>
                  </a:cubicBezTo>
                  <a:cubicBezTo>
                    <a:pt x="2" y="32"/>
                    <a:pt x="0" y="28"/>
                    <a:pt x="0" y="22"/>
                  </a:cubicBezTo>
                  <a:cubicBezTo>
                    <a:pt x="0" y="0"/>
                    <a:pt x="0" y="0"/>
                    <a:pt x="0" y="0"/>
                  </a:cubicBezTo>
                  <a:cubicBezTo>
                    <a:pt x="8" y="0"/>
                    <a:pt x="8" y="0"/>
                    <a:pt x="8" y="0"/>
                  </a:cubicBezTo>
                  <a:cubicBezTo>
                    <a:pt x="8" y="22"/>
                    <a:pt x="8" y="22"/>
                    <a:pt x="8" y="22"/>
                  </a:cubicBezTo>
                  <a:cubicBezTo>
                    <a:pt x="8" y="26"/>
                    <a:pt x="9" y="28"/>
                    <a:pt x="10" y="30"/>
                  </a:cubicBezTo>
                  <a:cubicBezTo>
                    <a:pt x="11" y="32"/>
                    <a:pt x="13" y="33"/>
                    <a:pt x="16" y="33"/>
                  </a:cubicBezTo>
                  <a:cubicBezTo>
                    <a:pt x="18" y="33"/>
                    <a:pt x="20" y="32"/>
                    <a:pt x="22" y="30"/>
                  </a:cubicBezTo>
                  <a:cubicBezTo>
                    <a:pt x="23" y="28"/>
                    <a:pt x="24" y="26"/>
                    <a:pt x="24" y="23"/>
                  </a:cubicBezTo>
                  <a:cubicBezTo>
                    <a:pt x="24" y="0"/>
                    <a:pt x="24" y="0"/>
                    <a:pt x="24" y="0"/>
                  </a:cubicBezTo>
                  <a:cubicBezTo>
                    <a:pt x="31" y="0"/>
                    <a:pt x="31" y="0"/>
                    <a:pt x="31" y="0"/>
                  </a:cubicBezTo>
                  <a:cubicBezTo>
                    <a:pt x="31" y="39"/>
                    <a:pt x="31" y="39"/>
                    <a:pt x="31" y="39"/>
                  </a:cubicBezTo>
                  <a:lnTo>
                    <a:pt x="24"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4" name="Freeform 22">
              <a:extLst>
                <a:ext uri="{FF2B5EF4-FFF2-40B4-BE49-F238E27FC236}">
                  <a16:creationId xmlns:a16="http://schemas.microsoft.com/office/drawing/2014/main" id="{E847401D-2482-482A-AC12-D2E83C13546D}"/>
                </a:ext>
              </a:extLst>
            </p:cNvPr>
            <p:cNvSpPr>
              <a:spLocks noEditPoints="1"/>
            </p:cNvSpPr>
            <p:nvPr userDrawn="1"/>
          </p:nvSpPr>
          <p:spPr bwMode="invGray">
            <a:xfrm>
              <a:off x="1934936"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6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6"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4"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1"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6" y="16"/>
                  </a:moveTo>
                  <a:cubicBezTo>
                    <a:pt x="25" y="15"/>
                    <a:pt x="25" y="13"/>
                    <a:pt x="25" y="12"/>
                  </a:cubicBezTo>
                  <a:cubicBezTo>
                    <a:pt x="24" y="11"/>
                    <a:pt x="24" y="10"/>
                    <a:pt x="23" y="9"/>
                  </a:cubicBezTo>
                  <a:cubicBezTo>
                    <a:pt x="22" y="8"/>
                    <a:pt x="22"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5" name="Freeform 23">
              <a:extLst>
                <a:ext uri="{FF2B5EF4-FFF2-40B4-BE49-F238E27FC236}">
                  <a16:creationId xmlns:a16="http://schemas.microsoft.com/office/drawing/2014/main" id="{86054F72-4509-4465-B9A8-8DAE3EFD35B0}"/>
                </a:ext>
              </a:extLst>
            </p:cNvPr>
            <p:cNvSpPr>
              <a:spLocks/>
            </p:cNvSpPr>
            <p:nvPr userDrawn="1"/>
          </p:nvSpPr>
          <p:spPr bwMode="invGray">
            <a:xfrm>
              <a:off x="2030841" y="6212575"/>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1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4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7 w 29"/>
                <a:gd name="T55" fmla="*/ 24 h 40"/>
                <a:gd name="T56" fmla="*/ 13 w 29"/>
                <a:gd name="T57" fmla="*/ 22 h 40"/>
                <a:gd name="T58" fmla="*/ 8 w 29"/>
                <a:gd name="T59" fmla="*/ 20 h 40"/>
                <a:gd name="T60" fmla="*/ 4 w 29"/>
                <a:gd name="T61" fmla="*/ 17 h 40"/>
                <a:gd name="T62" fmla="*/ 2 w 29"/>
                <a:gd name="T63" fmla="*/ 14 h 40"/>
                <a:gd name="T64" fmla="*/ 2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3" y="6"/>
                    <a:pt x="11" y="7"/>
                    <a:pt x="10" y="7"/>
                  </a:cubicBezTo>
                  <a:cubicBezTo>
                    <a:pt x="10" y="8"/>
                    <a:pt x="9" y="9"/>
                    <a:pt x="9" y="10"/>
                  </a:cubicBezTo>
                  <a:cubicBezTo>
                    <a:pt x="9" y="10"/>
                    <a:pt x="9" y="11"/>
                    <a:pt x="9" y="11"/>
                  </a:cubicBezTo>
                  <a:cubicBezTo>
                    <a:pt x="10" y="12"/>
                    <a:pt x="10" y="12"/>
                    <a:pt x="11"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4" y="29"/>
                    <a:pt x="4" y="29"/>
                    <a:pt x="4"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2" y="27"/>
                    <a:pt x="21" y="27"/>
                  </a:cubicBezTo>
                  <a:cubicBezTo>
                    <a:pt x="21" y="26"/>
                    <a:pt x="20" y="25"/>
                    <a:pt x="19" y="25"/>
                  </a:cubicBezTo>
                  <a:cubicBezTo>
                    <a:pt x="19" y="25"/>
                    <a:pt x="18" y="24"/>
                    <a:pt x="17" y="24"/>
                  </a:cubicBezTo>
                  <a:cubicBezTo>
                    <a:pt x="15" y="23"/>
                    <a:pt x="14" y="23"/>
                    <a:pt x="13" y="22"/>
                  </a:cubicBezTo>
                  <a:cubicBezTo>
                    <a:pt x="11" y="21"/>
                    <a:pt x="9" y="20"/>
                    <a:pt x="8" y="20"/>
                  </a:cubicBezTo>
                  <a:cubicBezTo>
                    <a:pt x="6" y="19"/>
                    <a:pt x="5" y="18"/>
                    <a:pt x="4" y="17"/>
                  </a:cubicBezTo>
                  <a:cubicBezTo>
                    <a:pt x="3" y="16"/>
                    <a:pt x="3" y="15"/>
                    <a:pt x="2" y="14"/>
                  </a:cubicBezTo>
                  <a:cubicBezTo>
                    <a:pt x="2" y="13"/>
                    <a:pt x="2" y="12"/>
                    <a:pt x="2" y="10"/>
                  </a:cubicBezTo>
                  <a:cubicBezTo>
                    <a:pt x="2"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6" name="Freeform 24">
              <a:extLst>
                <a:ext uri="{FF2B5EF4-FFF2-40B4-BE49-F238E27FC236}">
                  <a16:creationId xmlns:a16="http://schemas.microsoft.com/office/drawing/2014/main" id="{813850E4-4B62-4FDA-ABD6-F5A5AA5E7C28}"/>
                </a:ext>
              </a:extLst>
            </p:cNvPr>
            <p:cNvSpPr>
              <a:spLocks/>
            </p:cNvSpPr>
            <p:nvPr userDrawn="1"/>
          </p:nvSpPr>
          <p:spPr bwMode="invGray">
            <a:xfrm>
              <a:off x="2118027"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7" name="Freeform 25">
              <a:extLst>
                <a:ext uri="{FF2B5EF4-FFF2-40B4-BE49-F238E27FC236}">
                  <a16:creationId xmlns:a16="http://schemas.microsoft.com/office/drawing/2014/main" id="{1B4F0124-2FAE-4D54-9ECC-E88A8031BBDE}"/>
                </a:ext>
              </a:extLst>
            </p:cNvPr>
            <p:cNvSpPr>
              <a:spLocks noEditPoints="1"/>
            </p:cNvSpPr>
            <p:nvPr userDrawn="1"/>
          </p:nvSpPr>
          <p:spPr bwMode="invGray">
            <a:xfrm>
              <a:off x="2194750" y="6175958"/>
              <a:ext cx="24412" cy="136010"/>
            </a:xfrm>
            <a:custGeom>
              <a:avLst/>
              <a:gdLst>
                <a:gd name="T0" fmla="*/ 10 w 10"/>
                <a:gd name="T1" fmla="*/ 5 h 53"/>
                <a:gd name="T2" fmla="*/ 9 w 10"/>
                <a:gd name="T3" fmla="*/ 6 h 53"/>
                <a:gd name="T4" fmla="*/ 8 w 10"/>
                <a:gd name="T5" fmla="*/ 8 h 53"/>
                <a:gd name="T6" fmla="*/ 7 w 10"/>
                <a:gd name="T7" fmla="*/ 9 h 53"/>
                <a:gd name="T8" fmla="*/ 5 w 10"/>
                <a:gd name="T9" fmla="*/ 9 h 53"/>
                <a:gd name="T10" fmla="*/ 3 w 10"/>
                <a:gd name="T11" fmla="*/ 9 h 53"/>
                <a:gd name="T12" fmla="*/ 1 w 10"/>
                <a:gd name="T13" fmla="*/ 8 h 53"/>
                <a:gd name="T14" fmla="*/ 0 w 10"/>
                <a:gd name="T15" fmla="*/ 6 h 53"/>
                <a:gd name="T16" fmla="*/ 0 w 10"/>
                <a:gd name="T17" fmla="*/ 5 h 53"/>
                <a:gd name="T18" fmla="*/ 0 w 10"/>
                <a:gd name="T19" fmla="*/ 3 h 53"/>
                <a:gd name="T20" fmla="*/ 1 w 10"/>
                <a:gd name="T21" fmla="*/ 1 h 53"/>
                <a:gd name="T22" fmla="*/ 3 w 10"/>
                <a:gd name="T23" fmla="*/ 0 h 53"/>
                <a:gd name="T24" fmla="*/ 5 w 10"/>
                <a:gd name="T25" fmla="*/ 0 h 53"/>
                <a:gd name="T26" fmla="*/ 7 w 10"/>
                <a:gd name="T27" fmla="*/ 0 h 53"/>
                <a:gd name="T28" fmla="*/ 8 w 10"/>
                <a:gd name="T29" fmla="*/ 1 h 53"/>
                <a:gd name="T30" fmla="*/ 9 w 10"/>
                <a:gd name="T31" fmla="*/ 3 h 53"/>
                <a:gd name="T32" fmla="*/ 10 w 10"/>
                <a:gd name="T33" fmla="*/ 5 h 53"/>
                <a:gd name="T34" fmla="*/ 1 w 10"/>
                <a:gd name="T35" fmla="*/ 53 h 53"/>
                <a:gd name="T36" fmla="*/ 1 w 10"/>
                <a:gd name="T37" fmla="*/ 14 h 53"/>
                <a:gd name="T38" fmla="*/ 9 w 10"/>
                <a:gd name="T39" fmla="*/ 14 h 53"/>
                <a:gd name="T40" fmla="*/ 9 w 10"/>
                <a:gd name="T41" fmla="*/ 53 h 53"/>
                <a:gd name="T42" fmla="*/ 1 w 10"/>
                <a:gd name="T4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 h="53">
                  <a:moveTo>
                    <a:pt x="10" y="5"/>
                  </a:moveTo>
                  <a:cubicBezTo>
                    <a:pt x="10" y="5"/>
                    <a:pt x="10" y="6"/>
                    <a:pt x="9" y="6"/>
                  </a:cubicBezTo>
                  <a:cubicBezTo>
                    <a:pt x="9" y="7"/>
                    <a:pt x="9" y="8"/>
                    <a:pt x="8" y="8"/>
                  </a:cubicBezTo>
                  <a:cubicBezTo>
                    <a:pt x="8" y="8"/>
                    <a:pt x="7" y="9"/>
                    <a:pt x="7" y="9"/>
                  </a:cubicBezTo>
                  <a:cubicBezTo>
                    <a:pt x="6" y="9"/>
                    <a:pt x="6" y="9"/>
                    <a:pt x="5" y="9"/>
                  </a:cubicBezTo>
                  <a:cubicBezTo>
                    <a:pt x="4" y="9"/>
                    <a:pt x="4" y="9"/>
                    <a:pt x="3" y="9"/>
                  </a:cubicBezTo>
                  <a:cubicBezTo>
                    <a:pt x="2" y="9"/>
                    <a:pt x="2" y="8"/>
                    <a:pt x="1" y="8"/>
                  </a:cubicBezTo>
                  <a:cubicBezTo>
                    <a:pt x="1" y="8"/>
                    <a:pt x="1" y="7"/>
                    <a:pt x="0" y="6"/>
                  </a:cubicBezTo>
                  <a:cubicBezTo>
                    <a:pt x="0" y="6"/>
                    <a:pt x="0" y="5"/>
                    <a:pt x="0" y="5"/>
                  </a:cubicBezTo>
                  <a:cubicBezTo>
                    <a:pt x="0" y="4"/>
                    <a:pt x="0" y="3"/>
                    <a:pt x="0" y="3"/>
                  </a:cubicBezTo>
                  <a:cubicBezTo>
                    <a:pt x="1" y="2"/>
                    <a:pt x="1" y="2"/>
                    <a:pt x="1" y="1"/>
                  </a:cubicBezTo>
                  <a:cubicBezTo>
                    <a:pt x="2" y="1"/>
                    <a:pt x="2" y="0"/>
                    <a:pt x="3" y="0"/>
                  </a:cubicBezTo>
                  <a:cubicBezTo>
                    <a:pt x="4" y="0"/>
                    <a:pt x="4" y="0"/>
                    <a:pt x="5" y="0"/>
                  </a:cubicBezTo>
                  <a:cubicBezTo>
                    <a:pt x="6" y="0"/>
                    <a:pt x="6" y="0"/>
                    <a:pt x="7" y="0"/>
                  </a:cubicBezTo>
                  <a:cubicBezTo>
                    <a:pt x="7" y="0"/>
                    <a:pt x="8" y="1"/>
                    <a:pt x="8" y="1"/>
                  </a:cubicBezTo>
                  <a:cubicBezTo>
                    <a:pt x="9" y="2"/>
                    <a:pt x="9" y="2"/>
                    <a:pt x="9" y="3"/>
                  </a:cubicBezTo>
                  <a:cubicBezTo>
                    <a:pt x="10" y="3"/>
                    <a:pt x="10" y="4"/>
                    <a:pt x="10" y="5"/>
                  </a:cubicBezTo>
                  <a:close/>
                  <a:moveTo>
                    <a:pt x="1" y="53"/>
                  </a:moveTo>
                  <a:cubicBezTo>
                    <a:pt x="1" y="14"/>
                    <a:pt x="1" y="14"/>
                    <a:pt x="1" y="14"/>
                  </a:cubicBezTo>
                  <a:cubicBezTo>
                    <a:pt x="9" y="14"/>
                    <a:pt x="9" y="14"/>
                    <a:pt x="9" y="14"/>
                  </a:cubicBezTo>
                  <a:cubicBezTo>
                    <a:pt x="9" y="53"/>
                    <a:pt x="9" y="53"/>
                    <a:pt x="9" y="53"/>
                  </a:cubicBezTo>
                  <a:lnTo>
                    <a:pt x="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8" name="Freeform 26">
              <a:extLst>
                <a:ext uri="{FF2B5EF4-FFF2-40B4-BE49-F238E27FC236}">
                  <a16:creationId xmlns:a16="http://schemas.microsoft.com/office/drawing/2014/main" id="{2A730E5F-DF9C-488E-B4E0-EE9F501529EE}"/>
                </a:ext>
              </a:extLst>
            </p:cNvPr>
            <p:cNvSpPr>
              <a:spLocks noEditPoints="1"/>
            </p:cNvSpPr>
            <p:nvPr userDrawn="1"/>
          </p:nvSpPr>
          <p:spPr bwMode="invGray">
            <a:xfrm>
              <a:off x="2236599" y="6212575"/>
              <a:ext cx="87186" cy="101135"/>
            </a:xfrm>
            <a:custGeom>
              <a:avLst/>
              <a:gdLst>
                <a:gd name="T0" fmla="*/ 34 w 34"/>
                <a:gd name="T1" fmla="*/ 19 h 40"/>
                <a:gd name="T2" fmla="*/ 33 w 34"/>
                <a:gd name="T3" fmla="*/ 28 h 40"/>
                <a:gd name="T4" fmla="*/ 29 w 34"/>
                <a:gd name="T5" fmla="*/ 34 h 40"/>
                <a:gd name="T6" fmla="*/ 24 w 34"/>
                <a:gd name="T7" fmla="*/ 38 h 40"/>
                <a:gd name="T8" fmla="*/ 17 w 34"/>
                <a:gd name="T9" fmla="*/ 40 h 40"/>
                <a:gd name="T10" fmla="*/ 10 w 34"/>
                <a:gd name="T11" fmla="*/ 38 h 40"/>
                <a:gd name="T12" fmla="*/ 5 w 34"/>
                <a:gd name="T13" fmla="*/ 34 h 40"/>
                <a:gd name="T14" fmla="*/ 1 w 34"/>
                <a:gd name="T15" fmla="*/ 28 h 40"/>
                <a:gd name="T16" fmla="*/ 0 w 34"/>
                <a:gd name="T17" fmla="*/ 20 h 40"/>
                <a:gd name="T18" fmla="*/ 1 w 34"/>
                <a:gd name="T19" fmla="*/ 11 h 40"/>
                <a:gd name="T20" fmla="*/ 5 w 34"/>
                <a:gd name="T21" fmla="*/ 5 h 40"/>
                <a:gd name="T22" fmla="*/ 10 w 34"/>
                <a:gd name="T23" fmla="*/ 1 h 40"/>
                <a:gd name="T24" fmla="*/ 17 w 34"/>
                <a:gd name="T25" fmla="*/ 0 h 40"/>
                <a:gd name="T26" fmla="*/ 24 w 34"/>
                <a:gd name="T27" fmla="*/ 1 h 40"/>
                <a:gd name="T28" fmla="*/ 29 w 34"/>
                <a:gd name="T29" fmla="*/ 5 h 40"/>
                <a:gd name="T30" fmla="*/ 33 w 34"/>
                <a:gd name="T31" fmla="*/ 11 h 40"/>
                <a:gd name="T32" fmla="*/ 34 w 34"/>
                <a:gd name="T33" fmla="*/ 19 h 40"/>
                <a:gd name="T34" fmla="*/ 26 w 34"/>
                <a:gd name="T35" fmla="*/ 20 h 40"/>
                <a:gd name="T36" fmla="*/ 26 w 34"/>
                <a:gd name="T37" fmla="*/ 14 h 40"/>
                <a:gd name="T38" fmla="*/ 24 w 34"/>
                <a:gd name="T39" fmla="*/ 10 h 40"/>
                <a:gd name="T40" fmla="*/ 21 w 34"/>
                <a:gd name="T41" fmla="*/ 8 h 40"/>
                <a:gd name="T42" fmla="*/ 17 w 34"/>
                <a:gd name="T43" fmla="*/ 7 h 40"/>
                <a:gd name="T44" fmla="*/ 13 w 34"/>
                <a:gd name="T45" fmla="*/ 8 h 40"/>
                <a:gd name="T46" fmla="*/ 10 w 34"/>
                <a:gd name="T47" fmla="*/ 10 h 40"/>
                <a:gd name="T48" fmla="*/ 8 w 34"/>
                <a:gd name="T49" fmla="*/ 14 h 40"/>
                <a:gd name="T50" fmla="*/ 7 w 34"/>
                <a:gd name="T51" fmla="*/ 19 h 40"/>
                <a:gd name="T52" fmla="*/ 8 w 34"/>
                <a:gd name="T53" fmla="*/ 25 h 40"/>
                <a:gd name="T54" fmla="*/ 10 w 34"/>
                <a:gd name="T55" fmla="*/ 29 h 40"/>
                <a:gd name="T56" fmla="*/ 13 w 34"/>
                <a:gd name="T57" fmla="*/ 32 h 40"/>
                <a:gd name="T58" fmla="*/ 17 w 34"/>
                <a:gd name="T59" fmla="*/ 32 h 40"/>
                <a:gd name="T60" fmla="*/ 21 w 34"/>
                <a:gd name="T61" fmla="*/ 31 h 40"/>
                <a:gd name="T62" fmla="*/ 24 w 34"/>
                <a:gd name="T63" fmla="*/ 29 h 40"/>
                <a:gd name="T64" fmla="*/ 26 w 34"/>
                <a:gd name="T65" fmla="*/ 25 h 40"/>
                <a:gd name="T66" fmla="*/ 26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19"/>
                  </a:moveTo>
                  <a:cubicBezTo>
                    <a:pt x="34" y="23"/>
                    <a:pt x="34" y="25"/>
                    <a:pt x="33" y="28"/>
                  </a:cubicBezTo>
                  <a:cubicBezTo>
                    <a:pt x="32" y="30"/>
                    <a:pt x="31" y="33"/>
                    <a:pt x="29" y="34"/>
                  </a:cubicBezTo>
                  <a:cubicBezTo>
                    <a:pt x="28" y="36"/>
                    <a:pt x="26" y="37"/>
                    <a:pt x="24" y="38"/>
                  </a:cubicBezTo>
                  <a:cubicBezTo>
                    <a:pt x="21" y="39"/>
                    <a:pt x="19" y="40"/>
                    <a:pt x="17" y="40"/>
                  </a:cubicBezTo>
                  <a:cubicBezTo>
                    <a:pt x="14" y="40"/>
                    <a:pt x="12" y="39"/>
                    <a:pt x="10" y="38"/>
                  </a:cubicBezTo>
                  <a:cubicBezTo>
                    <a:pt x="8" y="37"/>
                    <a:pt x="6" y="36"/>
                    <a:pt x="5" y="34"/>
                  </a:cubicBezTo>
                  <a:cubicBezTo>
                    <a:pt x="3" y="32"/>
                    <a:pt x="2" y="30"/>
                    <a:pt x="1" y="28"/>
                  </a:cubicBezTo>
                  <a:cubicBezTo>
                    <a:pt x="0" y="25"/>
                    <a:pt x="0" y="23"/>
                    <a:pt x="0" y="20"/>
                  </a:cubicBezTo>
                  <a:cubicBezTo>
                    <a:pt x="0" y="16"/>
                    <a:pt x="0" y="14"/>
                    <a:pt x="1" y="11"/>
                  </a:cubicBezTo>
                  <a:cubicBezTo>
                    <a:pt x="2" y="9"/>
                    <a:pt x="3" y="7"/>
                    <a:pt x="5" y="5"/>
                  </a:cubicBezTo>
                  <a:cubicBezTo>
                    <a:pt x="6" y="3"/>
                    <a:pt x="8" y="2"/>
                    <a:pt x="10" y="1"/>
                  </a:cubicBezTo>
                  <a:cubicBezTo>
                    <a:pt x="12" y="0"/>
                    <a:pt x="14" y="0"/>
                    <a:pt x="17" y="0"/>
                  </a:cubicBezTo>
                  <a:cubicBezTo>
                    <a:pt x="19" y="0"/>
                    <a:pt x="22" y="0"/>
                    <a:pt x="24" y="1"/>
                  </a:cubicBezTo>
                  <a:cubicBezTo>
                    <a:pt x="26" y="2"/>
                    <a:pt x="28" y="3"/>
                    <a:pt x="29" y="5"/>
                  </a:cubicBezTo>
                  <a:cubicBezTo>
                    <a:pt x="31" y="7"/>
                    <a:pt x="32" y="9"/>
                    <a:pt x="33" y="11"/>
                  </a:cubicBezTo>
                  <a:cubicBezTo>
                    <a:pt x="34" y="14"/>
                    <a:pt x="34" y="16"/>
                    <a:pt x="34" y="19"/>
                  </a:cubicBezTo>
                  <a:close/>
                  <a:moveTo>
                    <a:pt x="26" y="20"/>
                  </a:moveTo>
                  <a:cubicBezTo>
                    <a:pt x="26" y="18"/>
                    <a:pt x="26" y="16"/>
                    <a:pt x="26" y="14"/>
                  </a:cubicBezTo>
                  <a:cubicBezTo>
                    <a:pt x="25" y="13"/>
                    <a:pt x="25" y="11"/>
                    <a:pt x="24" y="10"/>
                  </a:cubicBezTo>
                  <a:cubicBezTo>
                    <a:pt x="23" y="9"/>
                    <a:pt x="22" y="8"/>
                    <a:pt x="21" y="8"/>
                  </a:cubicBezTo>
                  <a:cubicBezTo>
                    <a:pt x="19" y="7"/>
                    <a:pt x="18" y="7"/>
                    <a:pt x="17" y="7"/>
                  </a:cubicBezTo>
                  <a:cubicBezTo>
                    <a:pt x="15" y="7"/>
                    <a:pt x="14" y="7"/>
                    <a:pt x="13" y="8"/>
                  </a:cubicBezTo>
                  <a:cubicBezTo>
                    <a:pt x="12" y="8"/>
                    <a:pt x="11" y="9"/>
                    <a:pt x="10" y="10"/>
                  </a:cubicBezTo>
                  <a:cubicBezTo>
                    <a:pt x="9" y="11"/>
                    <a:pt x="8" y="13"/>
                    <a:pt x="8" y="14"/>
                  </a:cubicBezTo>
                  <a:cubicBezTo>
                    <a:pt x="8" y="16"/>
                    <a:pt x="7" y="17"/>
                    <a:pt x="7" y="19"/>
                  </a:cubicBezTo>
                  <a:cubicBezTo>
                    <a:pt x="7" y="21"/>
                    <a:pt x="8" y="23"/>
                    <a:pt x="8" y="25"/>
                  </a:cubicBezTo>
                  <a:cubicBezTo>
                    <a:pt x="9" y="27"/>
                    <a:pt x="9" y="28"/>
                    <a:pt x="10" y="29"/>
                  </a:cubicBezTo>
                  <a:cubicBezTo>
                    <a:pt x="11" y="30"/>
                    <a:pt x="12" y="31"/>
                    <a:pt x="13" y="32"/>
                  </a:cubicBezTo>
                  <a:cubicBezTo>
                    <a:pt x="14" y="32"/>
                    <a:pt x="16" y="32"/>
                    <a:pt x="17" y="32"/>
                  </a:cubicBezTo>
                  <a:cubicBezTo>
                    <a:pt x="18" y="32"/>
                    <a:pt x="20" y="32"/>
                    <a:pt x="21" y="31"/>
                  </a:cubicBezTo>
                  <a:cubicBezTo>
                    <a:pt x="22" y="31"/>
                    <a:pt x="23" y="30"/>
                    <a:pt x="24" y="29"/>
                  </a:cubicBezTo>
                  <a:cubicBezTo>
                    <a:pt x="25" y="27"/>
                    <a:pt x="25" y="26"/>
                    <a:pt x="26" y="25"/>
                  </a:cubicBezTo>
                  <a:cubicBezTo>
                    <a:pt x="26" y="23"/>
                    <a:pt x="26" y="21"/>
                    <a:pt x="26"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9" name="Freeform 27">
              <a:extLst>
                <a:ext uri="{FF2B5EF4-FFF2-40B4-BE49-F238E27FC236}">
                  <a16:creationId xmlns:a16="http://schemas.microsoft.com/office/drawing/2014/main" id="{39861D7E-D8DA-436F-9E2F-5C08A8BFB4D5}"/>
                </a:ext>
              </a:extLst>
            </p:cNvPr>
            <p:cNvSpPr>
              <a:spLocks/>
            </p:cNvSpPr>
            <p:nvPr userDrawn="1"/>
          </p:nvSpPr>
          <p:spPr bwMode="invGray">
            <a:xfrm>
              <a:off x="2344710" y="6212575"/>
              <a:ext cx="78468" cy="99391"/>
            </a:xfrm>
            <a:custGeom>
              <a:avLst/>
              <a:gdLst>
                <a:gd name="T0" fmla="*/ 23 w 31"/>
                <a:gd name="T1" fmla="*/ 39 h 39"/>
                <a:gd name="T2" fmla="*/ 23 w 31"/>
                <a:gd name="T3" fmla="*/ 17 h 39"/>
                <a:gd name="T4" fmla="*/ 21 w 31"/>
                <a:gd name="T5" fmla="*/ 9 h 39"/>
                <a:gd name="T6" fmla="*/ 15 w 31"/>
                <a:gd name="T7" fmla="*/ 7 h 39"/>
                <a:gd name="T8" fmla="*/ 12 w 31"/>
                <a:gd name="T9" fmla="*/ 7 h 39"/>
                <a:gd name="T10" fmla="*/ 9 w 31"/>
                <a:gd name="T11" fmla="*/ 9 h 39"/>
                <a:gd name="T12" fmla="*/ 8 w 31"/>
                <a:gd name="T13" fmla="*/ 12 h 39"/>
                <a:gd name="T14" fmla="*/ 7 w 31"/>
                <a:gd name="T15" fmla="*/ 16 h 39"/>
                <a:gd name="T16" fmla="*/ 7 w 31"/>
                <a:gd name="T17" fmla="*/ 39 h 39"/>
                <a:gd name="T18" fmla="*/ 0 w 31"/>
                <a:gd name="T19" fmla="*/ 39 h 39"/>
                <a:gd name="T20" fmla="*/ 0 w 31"/>
                <a:gd name="T21" fmla="*/ 0 h 39"/>
                <a:gd name="T22" fmla="*/ 7 w 31"/>
                <a:gd name="T23" fmla="*/ 0 h 39"/>
                <a:gd name="T24" fmla="*/ 7 w 31"/>
                <a:gd name="T25" fmla="*/ 4 h 39"/>
                <a:gd name="T26" fmla="*/ 9 w 31"/>
                <a:gd name="T27" fmla="*/ 2 h 39"/>
                <a:gd name="T28" fmla="*/ 11 w 31"/>
                <a:gd name="T29" fmla="*/ 1 h 39"/>
                <a:gd name="T30" fmla="*/ 14 w 31"/>
                <a:gd name="T31" fmla="*/ 0 h 39"/>
                <a:gd name="T32" fmla="*/ 17 w 31"/>
                <a:gd name="T33" fmla="*/ 0 h 39"/>
                <a:gd name="T34" fmla="*/ 23 w 31"/>
                <a:gd name="T35" fmla="*/ 1 h 39"/>
                <a:gd name="T36" fmla="*/ 27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1" y="9"/>
                  </a:cubicBezTo>
                  <a:cubicBezTo>
                    <a:pt x="20" y="7"/>
                    <a:pt x="18" y="7"/>
                    <a:pt x="15" y="7"/>
                  </a:cubicBezTo>
                  <a:cubicBezTo>
                    <a:pt x="14" y="7"/>
                    <a:pt x="13" y="7"/>
                    <a:pt x="12" y="7"/>
                  </a:cubicBezTo>
                  <a:cubicBezTo>
                    <a:pt x="11" y="8"/>
                    <a:pt x="10" y="8"/>
                    <a:pt x="9" y="9"/>
                  </a:cubicBezTo>
                  <a:cubicBezTo>
                    <a:pt x="9" y="10"/>
                    <a:pt x="8" y="11"/>
                    <a:pt x="8" y="12"/>
                  </a:cubicBezTo>
                  <a:cubicBezTo>
                    <a:pt x="8" y="14"/>
                    <a:pt x="7" y="15"/>
                    <a:pt x="7" y="16"/>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10" y="2"/>
                    <a:pt x="11" y="1"/>
                    <a:pt x="11" y="1"/>
                  </a:cubicBezTo>
                  <a:cubicBezTo>
                    <a:pt x="12" y="0"/>
                    <a:pt x="13" y="0"/>
                    <a:pt x="14" y="0"/>
                  </a:cubicBezTo>
                  <a:cubicBezTo>
                    <a:pt x="15" y="0"/>
                    <a:pt x="16" y="0"/>
                    <a:pt x="17" y="0"/>
                  </a:cubicBezTo>
                  <a:cubicBezTo>
                    <a:pt x="19" y="0"/>
                    <a:pt x="21" y="0"/>
                    <a:pt x="23" y="1"/>
                  </a:cubicBezTo>
                  <a:cubicBezTo>
                    <a:pt x="25" y="1"/>
                    <a:pt x="26" y="2"/>
                    <a:pt x="27" y="4"/>
                  </a:cubicBezTo>
                  <a:cubicBezTo>
                    <a:pt x="28" y="5"/>
                    <a:pt x="29" y="7"/>
                    <a:pt x="30" y="9"/>
                  </a:cubicBezTo>
                  <a:cubicBezTo>
                    <a:pt x="30"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0" name="Freeform 28">
              <a:extLst>
                <a:ext uri="{FF2B5EF4-FFF2-40B4-BE49-F238E27FC236}">
                  <a16:creationId xmlns:a16="http://schemas.microsoft.com/office/drawing/2014/main" id="{8B038F9F-6A9C-4E57-A659-0090AF470598}"/>
                </a:ext>
              </a:extLst>
            </p:cNvPr>
            <p:cNvSpPr>
              <a:spLocks/>
            </p:cNvSpPr>
            <p:nvPr userDrawn="1"/>
          </p:nvSpPr>
          <p:spPr bwMode="invGray">
            <a:xfrm>
              <a:off x="2445845" y="6284068"/>
              <a:ext cx="31387"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4 w 12"/>
                <a:gd name="T11" fmla="*/ 11 h 12"/>
                <a:gd name="T12" fmla="*/ 2 w 12"/>
                <a:gd name="T13" fmla="*/ 10 h 12"/>
                <a:gd name="T14" fmla="*/ 1 w 12"/>
                <a:gd name="T15" fmla="*/ 8 h 12"/>
                <a:gd name="T16" fmla="*/ 0 w 12"/>
                <a:gd name="T17" fmla="*/ 6 h 12"/>
                <a:gd name="T18" fmla="*/ 1 w 12"/>
                <a:gd name="T19" fmla="*/ 4 h 12"/>
                <a:gd name="T20" fmla="*/ 2 w 12"/>
                <a:gd name="T21" fmla="*/ 2 h 12"/>
                <a:gd name="T22" fmla="*/ 4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4" y="11"/>
                  </a:cubicBezTo>
                  <a:cubicBezTo>
                    <a:pt x="3" y="11"/>
                    <a:pt x="2" y="10"/>
                    <a:pt x="2" y="10"/>
                  </a:cubicBezTo>
                  <a:cubicBezTo>
                    <a:pt x="1" y="9"/>
                    <a:pt x="1" y="9"/>
                    <a:pt x="1" y="8"/>
                  </a:cubicBezTo>
                  <a:cubicBezTo>
                    <a:pt x="0" y="7"/>
                    <a:pt x="0" y="7"/>
                    <a:pt x="0" y="6"/>
                  </a:cubicBezTo>
                  <a:cubicBezTo>
                    <a:pt x="0" y="5"/>
                    <a:pt x="0" y="4"/>
                    <a:pt x="1" y="4"/>
                  </a:cubicBezTo>
                  <a:cubicBezTo>
                    <a:pt x="1" y="3"/>
                    <a:pt x="1" y="2"/>
                    <a:pt x="2" y="2"/>
                  </a:cubicBezTo>
                  <a:cubicBezTo>
                    <a:pt x="2" y="1"/>
                    <a:pt x="3" y="1"/>
                    <a:pt x="4"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1" name="Freeform 29">
              <a:extLst>
                <a:ext uri="{FF2B5EF4-FFF2-40B4-BE49-F238E27FC236}">
                  <a16:creationId xmlns:a16="http://schemas.microsoft.com/office/drawing/2014/main" id="{15E4EB7D-754D-4053-9A23-596C7CFDA987}"/>
                </a:ext>
              </a:extLst>
            </p:cNvPr>
            <p:cNvSpPr>
              <a:spLocks/>
            </p:cNvSpPr>
            <p:nvPr userDrawn="1"/>
          </p:nvSpPr>
          <p:spPr bwMode="invGray">
            <a:xfrm>
              <a:off x="2540006" y="6181188"/>
              <a:ext cx="97648" cy="130778"/>
            </a:xfrm>
            <a:custGeom>
              <a:avLst/>
              <a:gdLst>
                <a:gd name="T0" fmla="*/ 34 w 56"/>
                <a:gd name="T1" fmla="*/ 11 h 75"/>
                <a:gd name="T2" fmla="*/ 34 w 56"/>
                <a:gd name="T3" fmla="*/ 75 h 75"/>
                <a:gd name="T4" fmla="*/ 22 w 56"/>
                <a:gd name="T5" fmla="*/ 75 h 75"/>
                <a:gd name="T6" fmla="*/ 22 w 56"/>
                <a:gd name="T7" fmla="*/ 11 h 75"/>
                <a:gd name="T8" fmla="*/ 0 w 56"/>
                <a:gd name="T9" fmla="*/ 11 h 75"/>
                <a:gd name="T10" fmla="*/ 0 w 56"/>
                <a:gd name="T11" fmla="*/ 0 h 75"/>
                <a:gd name="T12" fmla="*/ 56 w 56"/>
                <a:gd name="T13" fmla="*/ 0 h 75"/>
                <a:gd name="T14" fmla="*/ 56 w 56"/>
                <a:gd name="T15" fmla="*/ 11 h 75"/>
                <a:gd name="T16" fmla="*/ 34 w 56"/>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75">
                  <a:moveTo>
                    <a:pt x="34" y="11"/>
                  </a:moveTo>
                  <a:lnTo>
                    <a:pt x="34" y="75"/>
                  </a:lnTo>
                  <a:lnTo>
                    <a:pt x="22" y="75"/>
                  </a:lnTo>
                  <a:lnTo>
                    <a:pt x="22" y="11"/>
                  </a:lnTo>
                  <a:lnTo>
                    <a:pt x="0" y="11"/>
                  </a:lnTo>
                  <a:lnTo>
                    <a:pt x="0" y="0"/>
                  </a:lnTo>
                  <a:lnTo>
                    <a:pt x="56" y="0"/>
                  </a:lnTo>
                  <a:lnTo>
                    <a:pt x="56" y="11"/>
                  </a:lnTo>
                  <a:lnTo>
                    <a:pt x="34"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2" name="Freeform 30">
              <a:extLst>
                <a:ext uri="{FF2B5EF4-FFF2-40B4-BE49-F238E27FC236}">
                  <a16:creationId xmlns:a16="http://schemas.microsoft.com/office/drawing/2014/main" id="{28E147CB-2B8F-497B-B00B-C25E679DC5EB}"/>
                </a:ext>
              </a:extLst>
            </p:cNvPr>
            <p:cNvSpPr>
              <a:spLocks/>
            </p:cNvSpPr>
            <p:nvPr userDrawn="1"/>
          </p:nvSpPr>
          <p:spPr bwMode="invGray">
            <a:xfrm>
              <a:off x="2651603" y="6174213"/>
              <a:ext cx="80211" cy="137753"/>
            </a:xfrm>
            <a:custGeom>
              <a:avLst/>
              <a:gdLst>
                <a:gd name="T0" fmla="*/ 24 w 31"/>
                <a:gd name="T1" fmla="*/ 54 h 54"/>
                <a:gd name="T2" fmla="*/ 24 w 31"/>
                <a:gd name="T3" fmla="*/ 32 h 54"/>
                <a:gd name="T4" fmla="*/ 22 w 31"/>
                <a:gd name="T5" fmla="*/ 24 h 54"/>
                <a:gd name="T6" fmla="*/ 16 w 31"/>
                <a:gd name="T7" fmla="*/ 22 h 54"/>
                <a:gd name="T8" fmla="*/ 13 w 31"/>
                <a:gd name="T9" fmla="*/ 22 h 54"/>
                <a:gd name="T10" fmla="*/ 10 w 31"/>
                <a:gd name="T11" fmla="*/ 24 h 54"/>
                <a:gd name="T12" fmla="*/ 8 w 31"/>
                <a:gd name="T13" fmla="*/ 27 h 54"/>
                <a:gd name="T14" fmla="*/ 8 w 31"/>
                <a:gd name="T15" fmla="*/ 31 h 54"/>
                <a:gd name="T16" fmla="*/ 8 w 31"/>
                <a:gd name="T17" fmla="*/ 54 h 54"/>
                <a:gd name="T18" fmla="*/ 0 w 31"/>
                <a:gd name="T19" fmla="*/ 54 h 54"/>
                <a:gd name="T20" fmla="*/ 0 w 31"/>
                <a:gd name="T21" fmla="*/ 4 h 54"/>
                <a:gd name="T22" fmla="*/ 8 w 31"/>
                <a:gd name="T23" fmla="*/ 0 h 54"/>
                <a:gd name="T24" fmla="*/ 8 w 31"/>
                <a:gd name="T25" fmla="*/ 19 h 54"/>
                <a:gd name="T26" fmla="*/ 10 w 31"/>
                <a:gd name="T27" fmla="*/ 17 h 54"/>
                <a:gd name="T28" fmla="*/ 12 w 31"/>
                <a:gd name="T29" fmla="*/ 16 h 54"/>
                <a:gd name="T30" fmla="*/ 15 w 31"/>
                <a:gd name="T31" fmla="*/ 15 h 54"/>
                <a:gd name="T32" fmla="*/ 18 w 31"/>
                <a:gd name="T33" fmla="*/ 15 h 54"/>
                <a:gd name="T34" fmla="*/ 24 w 31"/>
                <a:gd name="T35" fmla="*/ 16 h 54"/>
                <a:gd name="T36" fmla="*/ 28 w 31"/>
                <a:gd name="T37" fmla="*/ 19 h 54"/>
                <a:gd name="T38" fmla="*/ 30 w 31"/>
                <a:gd name="T39" fmla="*/ 24 h 54"/>
                <a:gd name="T40" fmla="*/ 31 w 31"/>
                <a:gd name="T41" fmla="*/ 32 h 54"/>
                <a:gd name="T42" fmla="*/ 31 w 31"/>
                <a:gd name="T43" fmla="*/ 54 h 54"/>
                <a:gd name="T44" fmla="*/ 24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4" y="54"/>
                  </a:moveTo>
                  <a:cubicBezTo>
                    <a:pt x="24" y="32"/>
                    <a:pt x="24" y="32"/>
                    <a:pt x="24" y="32"/>
                  </a:cubicBezTo>
                  <a:cubicBezTo>
                    <a:pt x="24" y="28"/>
                    <a:pt x="23" y="26"/>
                    <a:pt x="22" y="24"/>
                  </a:cubicBezTo>
                  <a:cubicBezTo>
                    <a:pt x="21" y="22"/>
                    <a:pt x="19" y="22"/>
                    <a:pt x="16" y="22"/>
                  </a:cubicBezTo>
                  <a:cubicBezTo>
                    <a:pt x="15" y="22"/>
                    <a:pt x="14" y="22"/>
                    <a:pt x="13" y="22"/>
                  </a:cubicBezTo>
                  <a:cubicBezTo>
                    <a:pt x="12" y="22"/>
                    <a:pt x="11" y="23"/>
                    <a:pt x="10" y="24"/>
                  </a:cubicBezTo>
                  <a:cubicBezTo>
                    <a:pt x="9" y="25"/>
                    <a:pt x="9" y="26"/>
                    <a:pt x="8" y="27"/>
                  </a:cubicBezTo>
                  <a:cubicBezTo>
                    <a:pt x="8" y="28"/>
                    <a:pt x="8" y="30"/>
                    <a:pt x="8" y="31"/>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8" y="18"/>
                    <a:pt x="9" y="18"/>
                    <a:pt x="10" y="17"/>
                  </a:cubicBezTo>
                  <a:cubicBezTo>
                    <a:pt x="10" y="17"/>
                    <a:pt x="11" y="16"/>
                    <a:pt x="12" y="16"/>
                  </a:cubicBezTo>
                  <a:cubicBezTo>
                    <a:pt x="13" y="15"/>
                    <a:pt x="14" y="15"/>
                    <a:pt x="15" y="15"/>
                  </a:cubicBezTo>
                  <a:cubicBezTo>
                    <a:pt x="16" y="15"/>
                    <a:pt x="17" y="15"/>
                    <a:pt x="18" y="15"/>
                  </a:cubicBezTo>
                  <a:cubicBezTo>
                    <a:pt x="20" y="15"/>
                    <a:pt x="22" y="15"/>
                    <a:pt x="24" y="16"/>
                  </a:cubicBezTo>
                  <a:cubicBezTo>
                    <a:pt x="25" y="16"/>
                    <a:pt x="27" y="17"/>
                    <a:pt x="28" y="19"/>
                  </a:cubicBezTo>
                  <a:cubicBezTo>
                    <a:pt x="29" y="20"/>
                    <a:pt x="30" y="22"/>
                    <a:pt x="30" y="24"/>
                  </a:cubicBezTo>
                  <a:cubicBezTo>
                    <a:pt x="31" y="27"/>
                    <a:pt x="31" y="29"/>
                    <a:pt x="31" y="32"/>
                  </a:cubicBezTo>
                  <a:cubicBezTo>
                    <a:pt x="31" y="54"/>
                    <a:pt x="31" y="54"/>
                    <a:pt x="31" y="54"/>
                  </a:cubicBezTo>
                  <a:lnTo>
                    <a:pt x="24"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3" name="Freeform 31">
              <a:extLst>
                <a:ext uri="{FF2B5EF4-FFF2-40B4-BE49-F238E27FC236}">
                  <a16:creationId xmlns:a16="http://schemas.microsoft.com/office/drawing/2014/main" id="{E68BC676-C787-429D-B59B-1A5CE062F78A}"/>
                </a:ext>
              </a:extLst>
            </p:cNvPr>
            <p:cNvSpPr>
              <a:spLocks noEditPoints="1"/>
            </p:cNvSpPr>
            <p:nvPr userDrawn="1"/>
          </p:nvSpPr>
          <p:spPr bwMode="invGray">
            <a:xfrm>
              <a:off x="2750996" y="6212575"/>
              <a:ext cx="85443" cy="101135"/>
            </a:xfrm>
            <a:custGeom>
              <a:avLst/>
              <a:gdLst>
                <a:gd name="T0" fmla="*/ 33 w 33"/>
                <a:gd name="T1" fmla="*/ 19 h 40"/>
                <a:gd name="T2" fmla="*/ 33 w 33"/>
                <a:gd name="T3" fmla="*/ 21 h 40"/>
                <a:gd name="T4" fmla="*/ 33 w 33"/>
                <a:gd name="T5" fmla="*/ 22 h 40"/>
                <a:gd name="T6" fmla="*/ 7 w 33"/>
                <a:gd name="T7" fmla="*/ 22 h 40"/>
                <a:gd name="T8" fmla="*/ 8 w 33"/>
                <a:gd name="T9" fmla="*/ 27 h 40"/>
                <a:gd name="T10" fmla="*/ 11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7" y="24"/>
                    <a:pt x="8" y="26"/>
                    <a:pt x="8" y="27"/>
                  </a:cubicBezTo>
                  <a:cubicBezTo>
                    <a:pt x="9" y="28"/>
                    <a:pt x="10" y="29"/>
                    <a:pt x="11" y="30"/>
                  </a:cubicBezTo>
                  <a:cubicBezTo>
                    <a:pt x="11" y="31"/>
                    <a:pt x="12" y="32"/>
                    <a:pt x="13" y="32"/>
                  </a:cubicBezTo>
                  <a:cubicBezTo>
                    <a:pt x="15" y="33"/>
                    <a:pt x="16" y="33"/>
                    <a:pt x="17" y="33"/>
                  </a:cubicBezTo>
                  <a:cubicBezTo>
                    <a:pt x="18" y="33"/>
                    <a:pt x="18" y="33"/>
                    <a:pt x="19" y="33"/>
                  </a:cubicBezTo>
                  <a:cubicBezTo>
                    <a:pt x="20" y="32"/>
                    <a:pt x="21" y="32"/>
                    <a:pt x="21" y="32"/>
                  </a:cubicBezTo>
                  <a:cubicBezTo>
                    <a:pt x="22" y="32"/>
                    <a:pt x="23"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7"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4" name="Freeform 32">
              <a:extLst>
                <a:ext uri="{FF2B5EF4-FFF2-40B4-BE49-F238E27FC236}">
                  <a16:creationId xmlns:a16="http://schemas.microsoft.com/office/drawing/2014/main" id="{71266960-73CB-44B9-9A97-810858989148}"/>
                </a:ext>
              </a:extLst>
            </p:cNvPr>
            <p:cNvSpPr>
              <a:spLocks noEditPoints="1"/>
            </p:cNvSpPr>
            <p:nvPr userDrawn="1"/>
          </p:nvSpPr>
          <p:spPr bwMode="invGray">
            <a:xfrm>
              <a:off x="2902698" y="6174213"/>
              <a:ext cx="80211" cy="139497"/>
            </a:xfrm>
            <a:custGeom>
              <a:avLst/>
              <a:gdLst>
                <a:gd name="T0" fmla="*/ 32 w 32"/>
                <a:gd name="T1" fmla="*/ 35 h 55"/>
                <a:gd name="T2" fmla="*/ 31 w 32"/>
                <a:gd name="T3" fmla="*/ 44 h 55"/>
                <a:gd name="T4" fmla="*/ 28 w 32"/>
                <a:gd name="T5" fmla="*/ 50 h 55"/>
                <a:gd name="T6" fmla="*/ 23 w 32"/>
                <a:gd name="T7" fmla="*/ 53 h 55"/>
                <a:gd name="T8" fmla="*/ 17 w 32"/>
                <a:gd name="T9" fmla="*/ 55 h 55"/>
                <a:gd name="T10" fmla="*/ 12 w 32"/>
                <a:gd name="T11" fmla="*/ 53 h 55"/>
                <a:gd name="T12" fmla="*/ 7 w 32"/>
                <a:gd name="T13" fmla="*/ 50 h 55"/>
                <a:gd name="T14" fmla="*/ 7 w 32"/>
                <a:gd name="T15" fmla="*/ 54 h 55"/>
                <a:gd name="T16" fmla="*/ 0 w 32"/>
                <a:gd name="T17" fmla="*/ 54 h 55"/>
                <a:gd name="T18" fmla="*/ 0 w 32"/>
                <a:gd name="T19" fmla="*/ 4 h 55"/>
                <a:gd name="T20" fmla="*/ 7 w 32"/>
                <a:gd name="T21" fmla="*/ 0 h 55"/>
                <a:gd name="T22" fmla="*/ 7 w 32"/>
                <a:gd name="T23" fmla="*/ 19 h 55"/>
                <a:gd name="T24" fmla="*/ 10 w 32"/>
                <a:gd name="T25" fmla="*/ 17 h 55"/>
                <a:gd name="T26" fmla="*/ 12 w 32"/>
                <a:gd name="T27" fmla="*/ 16 h 55"/>
                <a:gd name="T28" fmla="*/ 14 w 32"/>
                <a:gd name="T29" fmla="*/ 15 h 55"/>
                <a:gd name="T30" fmla="*/ 17 w 32"/>
                <a:gd name="T31" fmla="*/ 15 h 55"/>
                <a:gd name="T32" fmla="*/ 23 w 32"/>
                <a:gd name="T33" fmla="*/ 16 h 55"/>
                <a:gd name="T34" fmla="*/ 28 w 32"/>
                <a:gd name="T35" fmla="*/ 19 h 55"/>
                <a:gd name="T36" fmla="*/ 31 w 32"/>
                <a:gd name="T37" fmla="*/ 26 h 55"/>
                <a:gd name="T38" fmla="*/ 32 w 32"/>
                <a:gd name="T39" fmla="*/ 35 h 55"/>
                <a:gd name="T40" fmla="*/ 25 w 32"/>
                <a:gd name="T41" fmla="*/ 35 h 55"/>
                <a:gd name="T42" fmla="*/ 23 w 32"/>
                <a:gd name="T43" fmla="*/ 25 h 55"/>
                <a:gd name="T44" fmla="*/ 16 w 32"/>
                <a:gd name="T45" fmla="*/ 22 h 55"/>
                <a:gd name="T46" fmla="*/ 14 w 32"/>
                <a:gd name="T47" fmla="*/ 22 h 55"/>
                <a:gd name="T48" fmla="*/ 11 w 32"/>
                <a:gd name="T49" fmla="*/ 23 h 55"/>
                <a:gd name="T50" fmla="*/ 9 w 32"/>
                <a:gd name="T51" fmla="*/ 25 h 55"/>
                <a:gd name="T52" fmla="*/ 7 w 32"/>
                <a:gd name="T53" fmla="*/ 26 h 55"/>
                <a:gd name="T54" fmla="*/ 7 w 32"/>
                <a:gd name="T55" fmla="*/ 43 h 55"/>
                <a:gd name="T56" fmla="*/ 9 w 32"/>
                <a:gd name="T57" fmla="*/ 44 h 55"/>
                <a:gd name="T58" fmla="*/ 11 w 32"/>
                <a:gd name="T59" fmla="*/ 46 h 55"/>
                <a:gd name="T60" fmla="*/ 14 w 32"/>
                <a:gd name="T61" fmla="*/ 47 h 55"/>
                <a:gd name="T62" fmla="*/ 16 w 32"/>
                <a:gd name="T63" fmla="*/ 48 h 55"/>
                <a:gd name="T64" fmla="*/ 23 w 32"/>
                <a:gd name="T65" fmla="*/ 45 h 55"/>
                <a:gd name="T66" fmla="*/ 25 w 32"/>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2" h="55">
                  <a:moveTo>
                    <a:pt x="32" y="35"/>
                  </a:moveTo>
                  <a:cubicBezTo>
                    <a:pt x="32" y="38"/>
                    <a:pt x="32" y="41"/>
                    <a:pt x="31" y="44"/>
                  </a:cubicBezTo>
                  <a:cubicBezTo>
                    <a:pt x="30" y="46"/>
                    <a:pt x="29" y="48"/>
                    <a:pt x="28" y="50"/>
                  </a:cubicBezTo>
                  <a:cubicBezTo>
                    <a:pt x="26" y="51"/>
                    <a:pt x="25" y="53"/>
                    <a:pt x="23" y="53"/>
                  </a:cubicBezTo>
                  <a:cubicBezTo>
                    <a:pt x="21" y="54"/>
                    <a:pt x="19" y="55"/>
                    <a:pt x="17" y="55"/>
                  </a:cubicBezTo>
                  <a:cubicBezTo>
                    <a:pt x="15" y="55"/>
                    <a:pt x="13" y="54"/>
                    <a:pt x="12" y="53"/>
                  </a:cubicBezTo>
                  <a:cubicBezTo>
                    <a:pt x="10" y="52"/>
                    <a:pt x="9" y="51"/>
                    <a:pt x="7" y="50"/>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10" y="17"/>
                  </a:cubicBezTo>
                  <a:cubicBezTo>
                    <a:pt x="10" y="17"/>
                    <a:pt x="11" y="16"/>
                    <a:pt x="12" y="16"/>
                  </a:cubicBezTo>
                  <a:cubicBezTo>
                    <a:pt x="12" y="16"/>
                    <a:pt x="13" y="15"/>
                    <a:pt x="14" y="15"/>
                  </a:cubicBezTo>
                  <a:cubicBezTo>
                    <a:pt x="15" y="15"/>
                    <a:pt x="16" y="15"/>
                    <a:pt x="17" y="15"/>
                  </a:cubicBezTo>
                  <a:cubicBezTo>
                    <a:pt x="20" y="15"/>
                    <a:pt x="21" y="15"/>
                    <a:pt x="23" y="16"/>
                  </a:cubicBezTo>
                  <a:cubicBezTo>
                    <a:pt x="25" y="16"/>
                    <a:pt x="27" y="18"/>
                    <a:pt x="28" y="19"/>
                  </a:cubicBezTo>
                  <a:cubicBezTo>
                    <a:pt x="29" y="21"/>
                    <a:pt x="30" y="23"/>
                    <a:pt x="31" y="26"/>
                  </a:cubicBezTo>
                  <a:cubicBezTo>
                    <a:pt x="32" y="28"/>
                    <a:pt x="32" y="32"/>
                    <a:pt x="32" y="35"/>
                  </a:cubicBezTo>
                  <a:close/>
                  <a:moveTo>
                    <a:pt x="25" y="35"/>
                  </a:moveTo>
                  <a:cubicBezTo>
                    <a:pt x="25" y="31"/>
                    <a:pt x="24" y="27"/>
                    <a:pt x="23" y="25"/>
                  </a:cubicBezTo>
                  <a:cubicBezTo>
                    <a:pt x="21" y="23"/>
                    <a:pt x="19" y="22"/>
                    <a:pt x="16" y="22"/>
                  </a:cubicBezTo>
                  <a:cubicBezTo>
                    <a:pt x="15" y="22"/>
                    <a:pt x="14" y="22"/>
                    <a:pt x="14" y="22"/>
                  </a:cubicBezTo>
                  <a:cubicBezTo>
                    <a:pt x="13" y="22"/>
                    <a:pt x="12" y="23"/>
                    <a:pt x="11" y="23"/>
                  </a:cubicBezTo>
                  <a:cubicBezTo>
                    <a:pt x="10" y="23"/>
                    <a:pt x="10" y="24"/>
                    <a:pt x="9" y="25"/>
                  </a:cubicBezTo>
                  <a:cubicBezTo>
                    <a:pt x="8" y="25"/>
                    <a:pt x="8" y="26"/>
                    <a:pt x="7" y="26"/>
                  </a:cubicBezTo>
                  <a:cubicBezTo>
                    <a:pt x="7" y="43"/>
                    <a:pt x="7" y="43"/>
                    <a:pt x="7" y="43"/>
                  </a:cubicBezTo>
                  <a:cubicBezTo>
                    <a:pt x="8" y="43"/>
                    <a:pt x="8" y="44"/>
                    <a:pt x="9" y="44"/>
                  </a:cubicBezTo>
                  <a:cubicBezTo>
                    <a:pt x="10" y="45"/>
                    <a:pt x="10" y="45"/>
                    <a:pt x="11" y="46"/>
                  </a:cubicBezTo>
                  <a:cubicBezTo>
                    <a:pt x="12" y="46"/>
                    <a:pt x="13" y="47"/>
                    <a:pt x="14" y="47"/>
                  </a:cubicBezTo>
                  <a:cubicBezTo>
                    <a:pt x="15" y="47"/>
                    <a:pt x="15" y="48"/>
                    <a:pt x="16"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5" name="Freeform 33">
              <a:extLst>
                <a:ext uri="{FF2B5EF4-FFF2-40B4-BE49-F238E27FC236}">
                  <a16:creationId xmlns:a16="http://schemas.microsoft.com/office/drawing/2014/main" id="{3FF3AC5A-B742-4B29-8E04-03A71D82B9A6}"/>
                </a:ext>
              </a:extLst>
            </p:cNvPr>
            <p:cNvSpPr>
              <a:spLocks noEditPoints="1"/>
            </p:cNvSpPr>
            <p:nvPr userDrawn="1"/>
          </p:nvSpPr>
          <p:spPr bwMode="invGray">
            <a:xfrm>
              <a:off x="2998603"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8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8" y="37"/>
                  </a:cubicBezTo>
                  <a:cubicBezTo>
                    <a:pt x="27" y="37"/>
                    <a:pt x="26" y="38"/>
                    <a:pt x="25" y="38"/>
                  </a:cubicBezTo>
                  <a:cubicBezTo>
                    <a:pt x="24" y="39"/>
                    <a:pt x="23"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7"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6" name="Freeform 34">
              <a:extLst>
                <a:ext uri="{FF2B5EF4-FFF2-40B4-BE49-F238E27FC236}">
                  <a16:creationId xmlns:a16="http://schemas.microsoft.com/office/drawing/2014/main" id="{0C912743-E24B-4E48-8196-5FBD1ECEE9AD}"/>
                </a:ext>
              </a:extLst>
            </p:cNvPr>
            <p:cNvSpPr>
              <a:spLocks/>
            </p:cNvSpPr>
            <p:nvPr userDrawn="1"/>
          </p:nvSpPr>
          <p:spPr bwMode="invGray">
            <a:xfrm>
              <a:off x="3096251"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3"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7" name="Freeform 35">
              <a:extLst>
                <a:ext uri="{FF2B5EF4-FFF2-40B4-BE49-F238E27FC236}">
                  <a16:creationId xmlns:a16="http://schemas.microsoft.com/office/drawing/2014/main" id="{6E2F01F4-1410-4FE1-B043-EA97A1541F32}"/>
                </a:ext>
              </a:extLst>
            </p:cNvPr>
            <p:cNvSpPr>
              <a:spLocks/>
            </p:cNvSpPr>
            <p:nvPr userDrawn="1"/>
          </p:nvSpPr>
          <p:spPr bwMode="invGray">
            <a:xfrm>
              <a:off x="3164256" y="6174213"/>
              <a:ext cx="55799" cy="139497"/>
            </a:xfrm>
            <a:custGeom>
              <a:avLst/>
              <a:gdLst>
                <a:gd name="T0" fmla="*/ 21 w 22"/>
                <a:gd name="T1" fmla="*/ 53 h 55"/>
                <a:gd name="T2" fmla="*/ 18 w 22"/>
                <a:gd name="T3" fmla="*/ 54 h 55"/>
                <a:gd name="T4" fmla="*/ 14 w 22"/>
                <a:gd name="T5" fmla="*/ 55 h 55"/>
                <a:gd name="T6" fmla="*/ 10 w 22"/>
                <a:gd name="T7" fmla="*/ 54 h 55"/>
                <a:gd name="T8" fmla="*/ 7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6" y="54"/>
                    <a:pt x="15" y="55"/>
                    <a:pt x="14" y="55"/>
                  </a:cubicBezTo>
                  <a:cubicBezTo>
                    <a:pt x="12" y="55"/>
                    <a:pt x="11" y="54"/>
                    <a:pt x="10" y="54"/>
                  </a:cubicBezTo>
                  <a:cubicBezTo>
                    <a:pt x="9" y="54"/>
                    <a:pt x="8" y="53"/>
                    <a:pt x="7"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8" name="Freeform 36">
              <a:extLst>
                <a:ext uri="{FF2B5EF4-FFF2-40B4-BE49-F238E27FC236}">
                  <a16:creationId xmlns:a16="http://schemas.microsoft.com/office/drawing/2014/main" id="{58ACFF1C-49F0-414E-B9E3-DE4E9FFAA38A}"/>
                </a:ext>
              </a:extLst>
            </p:cNvPr>
            <p:cNvSpPr>
              <a:spLocks noEditPoints="1"/>
            </p:cNvSpPr>
            <p:nvPr userDrawn="1"/>
          </p:nvSpPr>
          <p:spPr bwMode="invGray">
            <a:xfrm>
              <a:off x="3234004"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9" name="Freeform 37">
              <a:extLst>
                <a:ext uri="{FF2B5EF4-FFF2-40B4-BE49-F238E27FC236}">
                  <a16:creationId xmlns:a16="http://schemas.microsoft.com/office/drawing/2014/main" id="{DACBD04B-22FF-4A4F-8B29-A2F31A05423A}"/>
                </a:ext>
              </a:extLst>
            </p:cNvPr>
            <p:cNvSpPr>
              <a:spLocks/>
            </p:cNvSpPr>
            <p:nvPr userDrawn="1"/>
          </p:nvSpPr>
          <p:spPr bwMode="invGray">
            <a:xfrm>
              <a:off x="3336884" y="6212575"/>
              <a:ext cx="59286" cy="99391"/>
            </a:xfrm>
            <a:custGeom>
              <a:avLst/>
              <a:gdLst>
                <a:gd name="T0" fmla="*/ 21 w 23"/>
                <a:gd name="T1" fmla="*/ 8 h 39"/>
                <a:gd name="T2" fmla="*/ 19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7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9" y="7"/>
                  </a:cubicBezTo>
                  <a:cubicBezTo>
                    <a:pt x="18" y="7"/>
                    <a:pt x="17"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1" y="1"/>
                  </a:cubicBezTo>
                  <a:cubicBezTo>
                    <a:pt x="12" y="0"/>
                    <a:pt x="13" y="0"/>
                    <a:pt x="14" y="0"/>
                  </a:cubicBezTo>
                  <a:cubicBezTo>
                    <a:pt x="15" y="0"/>
                    <a:pt x="16" y="0"/>
                    <a:pt x="17"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0" name="Freeform 38">
              <a:extLst>
                <a:ext uri="{FF2B5EF4-FFF2-40B4-BE49-F238E27FC236}">
                  <a16:creationId xmlns:a16="http://schemas.microsoft.com/office/drawing/2014/main" id="{A13F6E37-C22B-4FD3-ADFE-9C53ECB44692}"/>
                </a:ext>
              </a:extLst>
            </p:cNvPr>
            <p:cNvSpPr>
              <a:spLocks/>
            </p:cNvSpPr>
            <p:nvPr userDrawn="1"/>
          </p:nvSpPr>
          <p:spPr bwMode="invGray">
            <a:xfrm>
              <a:off x="3451969"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1" name="Freeform 39">
              <a:extLst>
                <a:ext uri="{FF2B5EF4-FFF2-40B4-BE49-F238E27FC236}">
                  <a16:creationId xmlns:a16="http://schemas.microsoft.com/office/drawing/2014/main" id="{76256F1D-405A-49F9-8592-A899623F2DB0}"/>
                </a:ext>
              </a:extLst>
            </p:cNvPr>
            <p:cNvSpPr>
              <a:spLocks/>
            </p:cNvSpPr>
            <p:nvPr userDrawn="1"/>
          </p:nvSpPr>
          <p:spPr bwMode="invGray">
            <a:xfrm>
              <a:off x="3530436" y="6174213"/>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2" name="Freeform 40">
              <a:extLst>
                <a:ext uri="{FF2B5EF4-FFF2-40B4-BE49-F238E27FC236}">
                  <a16:creationId xmlns:a16="http://schemas.microsoft.com/office/drawing/2014/main" id="{2F9CAE14-DB05-4B70-867F-3F6164BDB74F}"/>
                </a:ext>
              </a:extLst>
            </p:cNvPr>
            <p:cNvSpPr>
              <a:spLocks noEditPoints="1"/>
            </p:cNvSpPr>
            <p:nvPr userDrawn="1"/>
          </p:nvSpPr>
          <p:spPr bwMode="invGray">
            <a:xfrm>
              <a:off x="3628084" y="6212575"/>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3" name="Freeform 41">
              <a:extLst>
                <a:ext uri="{FF2B5EF4-FFF2-40B4-BE49-F238E27FC236}">
                  <a16:creationId xmlns:a16="http://schemas.microsoft.com/office/drawing/2014/main" id="{30C7B10F-7027-41F9-BEE2-F1575CB690D6}"/>
                </a:ext>
              </a:extLst>
            </p:cNvPr>
            <p:cNvSpPr>
              <a:spLocks noEditPoints="1"/>
            </p:cNvSpPr>
            <p:nvPr userDrawn="1"/>
          </p:nvSpPr>
          <p:spPr bwMode="invGray">
            <a:xfrm>
              <a:off x="3772813" y="6212575"/>
              <a:ext cx="81955" cy="101135"/>
            </a:xfrm>
            <a:custGeom>
              <a:avLst/>
              <a:gdLst>
                <a:gd name="T0" fmla="*/ 24 w 32"/>
                <a:gd name="T1" fmla="*/ 39 h 40"/>
                <a:gd name="T2" fmla="*/ 24 w 32"/>
                <a:gd name="T3" fmla="*/ 35 h 40"/>
                <a:gd name="T4" fmla="*/ 22 w 32"/>
                <a:gd name="T5" fmla="*/ 37 h 40"/>
                <a:gd name="T6" fmla="*/ 20 w 32"/>
                <a:gd name="T7" fmla="*/ 38 h 40"/>
                <a:gd name="T8" fmla="*/ 17 w 32"/>
                <a:gd name="T9" fmla="*/ 39 h 40"/>
                <a:gd name="T10" fmla="*/ 14 w 32"/>
                <a:gd name="T11" fmla="*/ 40 h 40"/>
                <a:gd name="T12" fmla="*/ 9 w 32"/>
                <a:gd name="T13" fmla="*/ 39 h 40"/>
                <a:gd name="T14" fmla="*/ 5 w 32"/>
                <a:gd name="T15" fmla="*/ 37 h 40"/>
                <a:gd name="T16" fmla="*/ 2 w 32"/>
                <a:gd name="T17" fmla="*/ 33 h 40"/>
                <a:gd name="T18" fmla="*/ 0 w 32"/>
                <a:gd name="T19" fmla="*/ 27 h 40"/>
                <a:gd name="T20" fmla="*/ 2 w 32"/>
                <a:gd name="T21" fmla="*/ 21 h 40"/>
                <a:gd name="T22" fmla="*/ 5 w 32"/>
                <a:gd name="T23" fmla="*/ 17 h 40"/>
                <a:gd name="T24" fmla="*/ 10 w 32"/>
                <a:gd name="T25" fmla="*/ 15 h 40"/>
                <a:gd name="T26" fmla="*/ 16 w 32"/>
                <a:gd name="T27" fmla="*/ 14 h 40"/>
                <a:gd name="T28" fmla="*/ 21 w 32"/>
                <a:gd name="T29" fmla="*/ 15 h 40"/>
                <a:gd name="T30" fmla="*/ 24 w 32"/>
                <a:gd name="T31" fmla="*/ 16 h 40"/>
                <a:gd name="T32" fmla="*/ 24 w 32"/>
                <a:gd name="T33" fmla="*/ 13 h 40"/>
                <a:gd name="T34" fmla="*/ 22 w 32"/>
                <a:gd name="T35" fmla="*/ 8 h 40"/>
                <a:gd name="T36" fmla="*/ 17 w 32"/>
                <a:gd name="T37" fmla="*/ 6 h 40"/>
                <a:gd name="T38" fmla="*/ 12 w 32"/>
                <a:gd name="T39" fmla="*/ 7 h 40"/>
                <a:gd name="T40" fmla="*/ 7 w 32"/>
                <a:gd name="T41" fmla="*/ 9 h 40"/>
                <a:gd name="T42" fmla="*/ 4 w 32"/>
                <a:gd name="T43" fmla="*/ 3 h 40"/>
                <a:gd name="T44" fmla="*/ 10 w 32"/>
                <a:gd name="T45" fmla="*/ 0 h 40"/>
                <a:gd name="T46" fmla="*/ 17 w 32"/>
                <a:gd name="T47" fmla="*/ 0 h 40"/>
                <a:gd name="T48" fmla="*/ 23 w 32"/>
                <a:gd name="T49" fmla="*/ 0 h 40"/>
                <a:gd name="T50" fmla="*/ 28 w 32"/>
                <a:gd name="T51" fmla="*/ 3 h 40"/>
                <a:gd name="T52" fmla="*/ 31 w 32"/>
                <a:gd name="T53" fmla="*/ 7 h 40"/>
                <a:gd name="T54" fmla="*/ 32 w 32"/>
                <a:gd name="T55" fmla="*/ 12 h 40"/>
                <a:gd name="T56" fmla="*/ 32 w 32"/>
                <a:gd name="T57" fmla="*/ 39 h 40"/>
                <a:gd name="T58" fmla="*/ 24 w 32"/>
                <a:gd name="T59" fmla="*/ 39 h 40"/>
                <a:gd name="T60" fmla="*/ 24 w 32"/>
                <a:gd name="T61" fmla="*/ 22 h 40"/>
                <a:gd name="T62" fmla="*/ 22 w 32"/>
                <a:gd name="T63" fmla="*/ 22 h 40"/>
                <a:gd name="T64" fmla="*/ 21 w 32"/>
                <a:gd name="T65" fmla="*/ 21 h 40"/>
                <a:gd name="T66" fmla="*/ 18 w 32"/>
                <a:gd name="T67" fmla="*/ 21 h 40"/>
                <a:gd name="T68" fmla="*/ 16 w 32"/>
                <a:gd name="T69" fmla="*/ 21 h 40"/>
                <a:gd name="T70" fmla="*/ 10 w 32"/>
                <a:gd name="T71" fmla="*/ 22 h 40"/>
                <a:gd name="T72" fmla="*/ 8 w 32"/>
                <a:gd name="T73" fmla="*/ 26 h 40"/>
                <a:gd name="T74" fmla="*/ 8 w 32"/>
                <a:gd name="T75" fmla="*/ 29 h 40"/>
                <a:gd name="T76" fmla="*/ 10 w 32"/>
                <a:gd name="T77" fmla="*/ 31 h 40"/>
                <a:gd name="T78" fmla="*/ 12 w 32"/>
                <a:gd name="T79" fmla="*/ 32 h 40"/>
                <a:gd name="T80" fmla="*/ 15 w 32"/>
                <a:gd name="T81" fmla="*/ 33 h 40"/>
                <a:gd name="T82" fmla="*/ 18 w 32"/>
                <a:gd name="T83" fmla="*/ 32 h 40"/>
                <a:gd name="T84" fmla="*/ 21 w 32"/>
                <a:gd name="T85" fmla="*/ 31 h 40"/>
                <a:gd name="T86" fmla="*/ 23 w 32"/>
                <a:gd name="T87" fmla="*/ 30 h 40"/>
                <a:gd name="T88" fmla="*/ 24 w 32"/>
                <a:gd name="T89" fmla="*/ 28 h 40"/>
                <a:gd name="T90" fmla="*/ 24 w 32"/>
                <a:gd name="T91" fmla="*/ 2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2" h="40">
                  <a:moveTo>
                    <a:pt x="24" y="39"/>
                  </a:moveTo>
                  <a:cubicBezTo>
                    <a:pt x="24" y="35"/>
                    <a:pt x="24" y="35"/>
                    <a:pt x="24" y="35"/>
                  </a:cubicBezTo>
                  <a:cubicBezTo>
                    <a:pt x="23" y="36"/>
                    <a:pt x="23" y="37"/>
                    <a:pt x="22" y="37"/>
                  </a:cubicBezTo>
                  <a:cubicBezTo>
                    <a:pt x="21" y="37"/>
                    <a:pt x="21" y="38"/>
                    <a:pt x="20" y="38"/>
                  </a:cubicBezTo>
                  <a:cubicBezTo>
                    <a:pt x="19" y="39"/>
                    <a:pt x="18" y="39"/>
                    <a:pt x="17" y="39"/>
                  </a:cubicBezTo>
                  <a:cubicBezTo>
                    <a:pt x="16" y="39"/>
                    <a:pt x="15" y="40"/>
                    <a:pt x="14" y="40"/>
                  </a:cubicBezTo>
                  <a:cubicBezTo>
                    <a:pt x="12" y="40"/>
                    <a:pt x="11" y="39"/>
                    <a:pt x="9" y="39"/>
                  </a:cubicBezTo>
                  <a:cubicBezTo>
                    <a:pt x="7" y="38"/>
                    <a:pt x="6" y="38"/>
                    <a:pt x="5" y="37"/>
                  </a:cubicBezTo>
                  <a:cubicBezTo>
                    <a:pt x="3" y="36"/>
                    <a:pt x="2" y="34"/>
                    <a:pt x="2" y="33"/>
                  </a:cubicBezTo>
                  <a:cubicBezTo>
                    <a:pt x="1" y="31"/>
                    <a:pt x="0" y="29"/>
                    <a:pt x="0" y="27"/>
                  </a:cubicBezTo>
                  <a:cubicBezTo>
                    <a:pt x="0" y="24"/>
                    <a:pt x="1" y="23"/>
                    <a:pt x="2" y="21"/>
                  </a:cubicBezTo>
                  <a:cubicBezTo>
                    <a:pt x="2" y="20"/>
                    <a:pt x="3" y="18"/>
                    <a:pt x="5" y="17"/>
                  </a:cubicBezTo>
                  <a:cubicBezTo>
                    <a:pt x="6" y="16"/>
                    <a:pt x="8" y="15"/>
                    <a:pt x="10" y="15"/>
                  </a:cubicBezTo>
                  <a:cubicBezTo>
                    <a:pt x="12" y="14"/>
                    <a:pt x="14" y="14"/>
                    <a:pt x="16" y="14"/>
                  </a:cubicBezTo>
                  <a:cubicBezTo>
                    <a:pt x="18" y="14"/>
                    <a:pt x="19" y="14"/>
                    <a:pt x="21" y="15"/>
                  </a:cubicBezTo>
                  <a:cubicBezTo>
                    <a:pt x="22" y="15"/>
                    <a:pt x="23" y="15"/>
                    <a:pt x="24" y="16"/>
                  </a:cubicBezTo>
                  <a:cubicBezTo>
                    <a:pt x="24" y="13"/>
                    <a:pt x="24" y="13"/>
                    <a:pt x="24" y="13"/>
                  </a:cubicBezTo>
                  <a:cubicBezTo>
                    <a:pt x="24" y="11"/>
                    <a:pt x="24" y="9"/>
                    <a:pt x="22" y="8"/>
                  </a:cubicBezTo>
                  <a:cubicBezTo>
                    <a:pt x="21" y="7"/>
                    <a:pt x="19" y="6"/>
                    <a:pt x="17" y="6"/>
                  </a:cubicBezTo>
                  <a:cubicBezTo>
                    <a:pt x="15" y="6"/>
                    <a:pt x="13" y="6"/>
                    <a:pt x="12" y="7"/>
                  </a:cubicBezTo>
                  <a:cubicBezTo>
                    <a:pt x="10" y="7"/>
                    <a:pt x="9" y="8"/>
                    <a:pt x="7" y="9"/>
                  </a:cubicBezTo>
                  <a:cubicBezTo>
                    <a:pt x="4" y="3"/>
                    <a:pt x="4" y="3"/>
                    <a:pt x="4" y="3"/>
                  </a:cubicBezTo>
                  <a:cubicBezTo>
                    <a:pt x="6" y="2"/>
                    <a:pt x="8" y="1"/>
                    <a:pt x="10" y="0"/>
                  </a:cubicBezTo>
                  <a:cubicBezTo>
                    <a:pt x="12" y="0"/>
                    <a:pt x="15" y="0"/>
                    <a:pt x="17" y="0"/>
                  </a:cubicBezTo>
                  <a:cubicBezTo>
                    <a:pt x="19" y="0"/>
                    <a:pt x="21" y="0"/>
                    <a:pt x="23" y="0"/>
                  </a:cubicBezTo>
                  <a:cubicBezTo>
                    <a:pt x="25" y="1"/>
                    <a:pt x="26" y="2"/>
                    <a:pt x="28" y="3"/>
                  </a:cubicBezTo>
                  <a:cubicBezTo>
                    <a:pt x="29" y="4"/>
                    <a:pt x="30" y="5"/>
                    <a:pt x="31" y="7"/>
                  </a:cubicBezTo>
                  <a:cubicBezTo>
                    <a:pt x="31" y="8"/>
                    <a:pt x="32" y="10"/>
                    <a:pt x="32" y="12"/>
                  </a:cubicBezTo>
                  <a:cubicBezTo>
                    <a:pt x="32" y="39"/>
                    <a:pt x="32" y="39"/>
                    <a:pt x="32" y="39"/>
                  </a:cubicBezTo>
                  <a:lnTo>
                    <a:pt x="24" y="39"/>
                  </a:lnTo>
                  <a:close/>
                  <a:moveTo>
                    <a:pt x="24" y="22"/>
                  </a:moveTo>
                  <a:cubicBezTo>
                    <a:pt x="24" y="22"/>
                    <a:pt x="23" y="22"/>
                    <a:pt x="22" y="22"/>
                  </a:cubicBezTo>
                  <a:cubicBezTo>
                    <a:pt x="22" y="21"/>
                    <a:pt x="21" y="21"/>
                    <a:pt x="21" y="21"/>
                  </a:cubicBezTo>
                  <a:cubicBezTo>
                    <a:pt x="20" y="21"/>
                    <a:pt x="19" y="21"/>
                    <a:pt x="18" y="21"/>
                  </a:cubicBezTo>
                  <a:cubicBezTo>
                    <a:pt x="17" y="21"/>
                    <a:pt x="17" y="21"/>
                    <a:pt x="16" y="21"/>
                  </a:cubicBezTo>
                  <a:cubicBezTo>
                    <a:pt x="13" y="21"/>
                    <a:pt x="11" y="21"/>
                    <a:pt x="10" y="22"/>
                  </a:cubicBezTo>
                  <a:cubicBezTo>
                    <a:pt x="8" y="23"/>
                    <a:pt x="8" y="25"/>
                    <a:pt x="8" y="26"/>
                  </a:cubicBezTo>
                  <a:cubicBezTo>
                    <a:pt x="8" y="28"/>
                    <a:pt x="8" y="29"/>
                    <a:pt x="8" y="29"/>
                  </a:cubicBezTo>
                  <a:cubicBezTo>
                    <a:pt x="9" y="30"/>
                    <a:pt x="9" y="31"/>
                    <a:pt x="10" y="31"/>
                  </a:cubicBezTo>
                  <a:cubicBezTo>
                    <a:pt x="10" y="32"/>
                    <a:pt x="11" y="32"/>
                    <a:pt x="12" y="32"/>
                  </a:cubicBezTo>
                  <a:cubicBezTo>
                    <a:pt x="13" y="33"/>
                    <a:pt x="14" y="33"/>
                    <a:pt x="15" y="33"/>
                  </a:cubicBezTo>
                  <a:cubicBezTo>
                    <a:pt x="16" y="33"/>
                    <a:pt x="17" y="33"/>
                    <a:pt x="18" y="32"/>
                  </a:cubicBezTo>
                  <a:cubicBezTo>
                    <a:pt x="19" y="32"/>
                    <a:pt x="20" y="32"/>
                    <a:pt x="21" y="31"/>
                  </a:cubicBezTo>
                  <a:cubicBezTo>
                    <a:pt x="21" y="31"/>
                    <a:pt x="22" y="30"/>
                    <a:pt x="23" y="30"/>
                  </a:cubicBezTo>
                  <a:cubicBezTo>
                    <a:pt x="23" y="29"/>
                    <a:pt x="24" y="28"/>
                    <a:pt x="24" y="28"/>
                  </a:cubicBezTo>
                  <a:lnTo>
                    <a:pt x="24" y="2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4" name="Freeform 42">
              <a:extLst>
                <a:ext uri="{FF2B5EF4-FFF2-40B4-BE49-F238E27FC236}">
                  <a16:creationId xmlns:a16="http://schemas.microsoft.com/office/drawing/2014/main" id="{16B384B2-A2D9-4CB4-AF87-AF1004852B5B}"/>
                </a:ext>
              </a:extLst>
            </p:cNvPr>
            <p:cNvSpPr>
              <a:spLocks/>
            </p:cNvSpPr>
            <p:nvPr userDrawn="1"/>
          </p:nvSpPr>
          <p:spPr bwMode="invGray">
            <a:xfrm>
              <a:off x="3877436" y="6212575"/>
              <a:ext cx="78468" cy="99391"/>
            </a:xfrm>
            <a:custGeom>
              <a:avLst/>
              <a:gdLst>
                <a:gd name="T0" fmla="*/ 23 w 31"/>
                <a:gd name="T1" fmla="*/ 39 h 39"/>
                <a:gd name="T2" fmla="*/ 23 w 31"/>
                <a:gd name="T3" fmla="*/ 17 h 39"/>
                <a:gd name="T4" fmla="*/ 22 w 31"/>
                <a:gd name="T5" fmla="*/ 9 h 39"/>
                <a:gd name="T6" fmla="*/ 15 w 31"/>
                <a:gd name="T7" fmla="*/ 7 h 39"/>
                <a:gd name="T8" fmla="*/ 12 w 31"/>
                <a:gd name="T9" fmla="*/ 7 h 39"/>
                <a:gd name="T10" fmla="*/ 10 w 31"/>
                <a:gd name="T11" fmla="*/ 9 h 39"/>
                <a:gd name="T12" fmla="*/ 8 w 31"/>
                <a:gd name="T13" fmla="*/ 12 h 39"/>
                <a:gd name="T14" fmla="*/ 8 w 31"/>
                <a:gd name="T15" fmla="*/ 16 h 39"/>
                <a:gd name="T16" fmla="*/ 8 w 31"/>
                <a:gd name="T17" fmla="*/ 39 h 39"/>
                <a:gd name="T18" fmla="*/ 0 w 31"/>
                <a:gd name="T19" fmla="*/ 39 h 39"/>
                <a:gd name="T20" fmla="*/ 0 w 31"/>
                <a:gd name="T21" fmla="*/ 0 h 39"/>
                <a:gd name="T22" fmla="*/ 8 w 31"/>
                <a:gd name="T23" fmla="*/ 0 h 39"/>
                <a:gd name="T24" fmla="*/ 8 w 31"/>
                <a:gd name="T25" fmla="*/ 4 h 39"/>
                <a:gd name="T26" fmla="*/ 9 w 31"/>
                <a:gd name="T27" fmla="*/ 2 h 39"/>
                <a:gd name="T28" fmla="*/ 12 w 31"/>
                <a:gd name="T29" fmla="*/ 1 h 39"/>
                <a:gd name="T30" fmla="*/ 14 w 31"/>
                <a:gd name="T31" fmla="*/ 0 h 39"/>
                <a:gd name="T32" fmla="*/ 17 w 31"/>
                <a:gd name="T33" fmla="*/ 0 h 39"/>
                <a:gd name="T34" fmla="*/ 23 w 31"/>
                <a:gd name="T35" fmla="*/ 1 h 39"/>
                <a:gd name="T36" fmla="*/ 28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2" y="9"/>
                  </a:cubicBezTo>
                  <a:cubicBezTo>
                    <a:pt x="20" y="7"/>
                    <a:pt x="18" y="7"/>
                    <a:pt x="15" y="7"/>
                  </a:cubicBezTo>
                  <a:cubicBezTo>
                    <a:pt x="14" y="7"/>
                    <a:pt x="13" y="7"/>
                    <a:pt x="12" y="7"/>
                  </a:cubicBezTo>
                  <a:cubicBezTo>
                    <a:pt x="11" y="8"/>
                    <a:pt x="10" y="8"/>
                    <a:pt x="10" y="9"/>
                  </a:cubicBezTo>
                  <a:cubicBezTo>
                    <a:pt x="9" y="10"/>
                    <a:pt x="8" y="11"/>
                    <a:pt x="8" y="12"/>
                  </a:cubicBezTo>
                  <a:cubicBezTo>
                    <a:pt x="8" y="14"/>
                    <a:pt x="8" y="15"/>
                    <a:pt x="8" y="16"/>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2" y="1"/>
                  </a:cubicBezTo>
                  <a:cubicBezTo>
                    <a:pt x="12" y="0"/>
                    <a:pt x="13" y="0"/>
                    <a:pt x="14" y="0"/>
                  </a:cubicBezTo>
                  <a:cubicBezTo>
                    <a:pt x="15" y="0"/>
                    <a:pt x="16" y="0"/>
                    <a:pt x="17" y="0"/>
                  </a:cubicBezTo>
                  <a:cubicBezTo>
                    <a:pt x="20" y="0"/>
                    <a:pt x="22" y="0"/>
                    <a:pt x="23" y="1"/>
                  </a:cubicBezTo>
                  <a:cubicBezTo>
                    <a:pt x="25" y="1"/>
                    <a:pt x="26" y="2"/>
                    <a:pt x="28" y="4"/>
                  </a:cubicBezTo>
                  <a:cubicBezTo>
                    <a:pt x="29" y="5"/>
                    <a:pt x="29" y="7"/>
                    <a:pt x="30" y="9"/>
                  </a:cubicBezTo>
                  <a:cubicBezTo>
                    <a:pt x="31"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5" name="Freeform 43">
              <a:extLst>
                <a:ext uri="{FF2B5EF4-FFF2-40B4-BE49-F238E27FC236}">
                  <a16:creationId xmlns:a16="http://schemas.microsoft.com/office/drawing/2014/main" id="{DC309D60-84B9-4652-BEF1-F71EFAD3A402}"/>
                </a:ext>
              </a:extLst>
            </p:cNvPr>
            <p:cNvSpPr>
              <a:spLocks/>
            </p:cNvSpPr>
            <p:nvPr userDrawn="1"/>
          </p:nvSpPr>
          <p:spPr bwMode="invGray">
            <a:xfrm>
              <a:off x="3975084" y="6212575"/>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0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3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6 w 29"/>
                <a:gd name="T55" fmla="*/ 24 h 40"/>
                <a:gd name="T56" fmla="*/ 13 w 29"/>
                <a:gd name="T57" fmla="*/ 22 h 40"/>
                <a:gd name="T58" fmla="*/ 7 w 29"/>
                <a:gd name="T59" fmla="*/ 20 h 40"/>
                <a:gd name="T60" fmla="*/ 4 w 29"/>
                <a:gd name="T61" fmla="*/ 17 h 40"/>
                <a:gd name="T62" fmla="*/ 2 w 29"/>
                <a:gd name="T63" fmla="*/ 14 h 40"/>
                <a:gd name="T64" fmla="*/ 1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2" y="6"/>
                    <a:pt x="11" y="7"/>
                    <a:pt x="10" y="7"/>
                  </a:cubicBezTo>
                  <a:cubicBezTo>
                    <a:pt x="9" y="8"/>
                    <a:pt x="9" y="9"/>
                    <a:pt x="9" y="10"/>
                  </a:cubicBezTo>
                  <a:cubicBezTo>
                    <a:pt x="9" y="10"/>
                    <a:pt x="9" y="11"/>
                    <a:pt x="9" y="11"/>
                  </a:cubicBezTo>
                  <a:cubicBezTo>
                    <a:pt x="10" y="12"/>
                    <a:pt x="10" y="12"/>
                    <a:pt x="10"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3" y="29"/>
                    <a:pt x="3" y="29"/>
                    <a:pt x="3"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1" y="27"/>
                    <a:pt x="21" y="27"/>
                  </a:cubicBezTo>
                  <a:cubicBezTo>
                    <a:pt x="21" y="26"/>
                    <a:pt x="20" y="25"/>
                    <a:pt x="19" y="25"/>
                  </a:cubicBezTo>
                  <a:cubicBezTo>
                    <a:pt x="18" y="25"/>
                    <a:pt x="18" y="24"/>
                    <a:pt x="16" y="24"/>
                  </a:cubicBezTo>
                  <a:cubicBezTo>
                    <a:pt x="15" y="23"/>
                    <a:pt x="14" y="23"/>
                    <a:pt x="13" y="22"/>
                  </a:cubicBezTo>
                  <a:cubicBezTo>
                    <a:pt x="11" y="21"/>
                    <a:pt x="9" y="20"/>
                    <a:pt x="7" y="20"/>
                  </a:cubicBezTo>
                  <a:cubicBezTo>
                    <a:pt x="6" y="19"/>
                    <a:pt x="5" y="18"/>
                    <a:pt x="4" y="17"/>
                  </a:cubicBezTo>
                  <a:cubicBezTo>
                    <a:pt x="3" y="16"/>
                    <a:pt x="2" y="15"/>
                    <a:pt x="2" y="14"/>
                  </a:cubicBezTo>
                  <a:cubicBezTo>
                    <a:pt x="2" y="13"/>
                    <a:pt x="1" y="12"/>
                    <a:pt x="1" y="10"/>
                  </a:cubicBezTo>
                  <a:cubicBezTo>
                    <a:pt x="1"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6" name="Freeform 44">
              <a:extLst>
                <a:ext uri="{FF2B5EF4-FFF2-40B4-BE49-F238E27FC236}">
                  <a16:creationId xmlns:a16="http://schemas.microsoft.com/office/drawing/2014/main" id="{A4440044-5486-483F-B652-7EE3849461B3}"/>
                </a:ext>
              </a:extLst>
            </p:cNvPr>
            <p:cNvSpPr>
              <a:spLocks/>
            </p:cNvSpPr>
            <p:nvPr userDrawn="1"/>
          </p:nvSpPr>
          <p:spPr bwMode="invGray">
            <a:xfrm>
              <a:off x="4058782" y="6212575"/>
              <a:ext cx="122060" cy="99391"/>
            </a:xfrm>
            <a:custGeom>
              <a:avLst/>
              <a:gdLst>
                <a:gd name="T0" fmla="*/ 55 w 70"/>
                <a:gd name="T1" fmla="*/ 57 h 57"/>
                <a:gd name="T2" fmla="*/ 45 w 70"/>
                <a:gd name="T3" fmla="*/ 57 h 57"/>
                <a:gd name="T4" fmla="*/ 35 w 70"/>
                <a:gd name="T5" fmla="*/ 17 h 57"/>
                <a:gd name="T6" fmla="*/ 25 w 70"/>
                <a:gd name="T7" fmla="*/ 57 h 57"/>
                <a:gd name="T8" fmla="*/ 14 w 70"/>
                <a:gd name="T9" fmla="*/ 57 h 57"/>
                <a:gd name="T10" fmla="*/ 0 w 70"/>
                <a:gd name="T11" fmla="*/ 0 h 57"/>
                <a:gd name="T12" fmla="*/ 10 w 70"/>
                <a:gd name="T13" fmla="*/ 0 h 57"/>
                <a:gd name="T14" fmla="*/ 20 w 70"/>
                <a:gd name="T15" fmla="*/ 39 h 57"/>
                <a:gd name="T16" fmla="*/ 30 w 70"/>
                <a:gd name="T17" fmla="*/ 0 h 57"/>
                <a:gd name="T18" fmla="*/ 39 w 70"/>
                <a:gd name="T19" fmla="*/ 0 h 57"/>
                <a:gd name="T20" fmla="*/ 49 w 70"/>
                <a:gd name="T21" fmla="*/ 39 h 57"/>
                <a:gd name="T22" fmla="*/ 60 w 70"/>
                <a:gd name="T23" fmla="*/ 0 h 57"/>
                <a:gd name="T24" fmla="*/ 70 w 70"/>
                <a:gd name="T25" fmla="*/ 0 h 57"/>
                <a:gd name="T26" fmla="*/ 55 w 70"/>
                <a:gd name="T27"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7">
                  <a:moveTo>
                    <a:pt x="55" y="57"/>
                  </a:moveTo>
                  <a:lnTo>
                    <a:pt x="45" y="57"/>
                  </a:lnTo>
                  <a:lnTo>
                    <a:pt x="35" y="17"/>
                  </a:lnTo>
                  <a:lnTo>
                    <a:pt x="25" y="57"/>
                  </a:lnTo>
                  <a:lnTo>
                    <a:pt x="14" y="57"/>
                  </a:lnTo>
                  <a:lnTo>
                    <a:pt x="0" y="0"/>
                  </a:lnTo>
                  <a:lnTo>
                    <a:pt x="10" y="0"/>
                  </a:lnTo>
                  <a:lnTo>
                    <a:pt x="20" y="39"/>
                  </a:lnTo>
                  <a:lnTo>
                    <a:pt x="30" y="0"/>
                  </a:lnTo>
                  <a:lnTo>
                    <a:pt x="39" y="0"/>
                  </a:lnTo>
                  <a:lnTo>
                    <a:pt x="49" y="39"/>
                  </a:lnTo>
                  <a:lnTo>
                    <a:pt x="60" y="0"/>
                  </a:lnTo>
                  <a:lnTo>
                    <a:pt x="70" y="0"/>
                  </a:lnTo>
                  <a:lnTo>
                    <a:pt x="55" y="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7" name="Freeform 45">
              <a:extLst>
                <a:ext uri="{FF2B5EF4-FFF2-40B4-BE49-F238E27FC236}">
                  <a16:creationId xmlns:a16="http://schemas.microsoft.com/office/drawing/2014/main" id="{446771E9-EA09-4256-8955-FE392C07AFC4}"/>
                </a:ext>
              </a:extLst>
            </p:cNvPr>
            <p:cNvSpPr>
              <a:spLocks noEditPoints="1"/>
            </p:cNvSpPr>
            <p:nvPr userDrawn="1"/>
          </p:nvSpPr>
          <p:spPr bwMode="invGray">
            <a:xfrm>
              <a:off x="4191304" y="6212575"/>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8" name="Freeform 46">
              <a:extLst>
                <a:ext uri="{FF2B5EF4-FFF2-40B4-BE49-F238E27FC236}">
                  <a16:creationId xmlns:a16="http://schemas.microsoft.com/office/drawing/2014/main" id="{FE985025-CAA5-44F2-9174-87CD1D8BA182}"/>
                </a:ext>
              </a:extLst>
            </p:cNvPr>
            <p:cNvSpPr>
              <a:spLocks/>
            </p:cNvSpPr>
            <p:nvPr userDrawn="1"/>
          </p:nvSpPr>
          <p:spPr bwMode="invGray">
            <a:xfrm>
              <a:off x="4295927" y="6212575"/>
              <a:ext cx="57543" cy="99391"/>
            </a:xfrm>
            <a:custGeom>
              <a:avLst/>
              <a:gdLst>
                <a:gd name="T0" fmla="*/ 21 w 23"/>
                <a:gd name="T1" fmla="*/ 8 h 39"/>
                <a:gd name="T2" fmla="*/ 18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6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8" y="7"/>
                  </a:cubicBezTo>
                  <a:cubicBezTo>
                    <a:pt x="17" y="7"/>
                    <a:pt x="16"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0" y="1"/>
                    <a:pt x="11" y="1"/>
                  </a:cubicBezTo>
                  <a:cubicBezTo>
                    <a:pt x="12" y="0"/>
                    <a:pt x="13" y="0"/>
                    <a:pt x="14" y="0"/>
                  </a:cubicBezTo>
                  <a:cubicBezTo>
                    <a:pt x="14" y="0"/>
                    <a:pt x="15" y="0"/>
                    <a:pt x="16"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9" name="Freeform 47">
              <a:extLst>
                <a:ext uri="{FF2B5EF4-FFF2-40B4-BE49-F238E27FC236}">
                  <a16:creationId xmlns:a16="http://schemas.microsoft.com/office/drawing/2014/main" id="{1105FBBE-AD06-4F22-94D8-E2E98185FAA9}"/>
                </a:ext>
              </a:extLst>
            </p:cNvPr>
            <p:cNvSpPr>
              <a:spLocks/>
            </p:cNvSpPr>
            <p:nvPr userDrawn="1"/>
          </p:nvSpPr>
          <p:spPr bwMode="invGray">
            <a:xfrm>
              <a:off x="4346494" y="6284068"/>
              <a:ext cx="29644"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3 w 12"/>
                <a:gd name="T11" fmla="*/ 11 h 12"/>
                <a:gd name="T12" fmla="*/ 2 w 12"/>
                <a:gd name="T13" fmla="*/ 10 h 12"/>
                <a:gd name="T14" fmla="*/ 0 w 12"/>
                <a:gd name="T15" fmla="*/ 8 h 12"/>
                <a:gd name="T16" fmla="*/ 0 w 12"/>
                <a:gd name="T17" fmla="*/ 6 h 12"/>
                <a:gd name="T18" fmla="*/ 0 w 12"/>
                <a:gd name="T19" fmla="*/ 4 h 12"/>
                <a:gd name="T20" fmla="*/ 2 w 12"/>
                <a:gd name="T21" fmla="*/ 2 h 12"/>
                <a:gd name="T22" fmla="*/ 3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3" y="11"/>
                  </a:cubicBezTo>
                  <a:cubicBezTo>
                    <a:pt x="3" y="11"/>
                    <a:pt x="2" y="10"/>
                    <a:pt x="2" y="10"/>
                  </a:cubicBezTo>
                  <a:cubicBezTo>
                    <a:pt x="1" y="9"/>
                    <a:pt x="1" y="9"/>
                    <a:pt x="0" y="8"/>
                  </a:cubicBezTo>
                  <a:cubicBezTo>
                    <a:pt x="0" y="7"/>
                    <a:pt x="0" y="7"/>
                    <a:pt x="0" y="6"/>
                  </a:cubicBezTo>
                  <a:cubicBezTo>
                    <a:pt x="0" y="5"/>
                    <a:pt x="0" y="4"/>
                    <a:pt x="0" y="4"/>
                  </a:cubicBezTo>
                  <a:cubicBezTo>
                    <a:pt x="1" y="3"/>
                    <a:pt x="1" y="2"/>
                    <a:pt x="2" y="2"/>
                  </a:cubicBezTo>
                  <a:cubicBezTo>
                    <a:pt x="2" y="1"/>
                    <a:pt x="3" y="1"/>
                    <a:pt x="3"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0" name="Freeform 48">
              <a:extLst>
                <a:ext uri="{FF2B5EF4-FFF2-40B4-BE49-F238E27FC236}">
                  <a16:creationId xmlns:a16="http://schemas.microsoft.com/office/drawing/2014/main" id="{8141824A-6AD4-4B53-B837-71461DD538CC}"/>
                </a:ext>
              </a:extLst>
            </p:cNvPr>
            <p:cNvSpPr>
              <a:spLocks/>
            </p:cNvSpPr>
            <p:nvPr userDrawn="1"/>
          </p:nvSpPr>
          <p:spPr bwMode="invGray">
            <a:xfrm>
              <a:off x="498115" y="6388691"/>
              <a:ext cx="94161" cy="130778"/>
            </a:xfrm>
            <a:custGeom>
              <a:avLst/>
              <a:gdLst>
                <a:gd name="T0" fmla="*/ 32 w 54"/>
                <a:gd name="T1" fmla="*/ 12 h 75"/>
                <a:gd name="T2" fmla="*/ 32 w 54"/>
                <a:gd name="T3" fmla="*/ 75 h 75"/>
                <a:gd name="T4" fmla="*/ 22 w 54"/>
                <a:gd name="T5" fmla="*/ 75 h 75"/>
                <a:gd name="T6" fmla="*/ 22 w 54"/>
                <a:gd name="T7" fmla="*/ 12 h 75"/>
                <a:gd name="T8" fmla="*/ 0 w 54"/>
                <a:gd name="T9" fmla="*/ 12 h 75"/>
                <a:gd name="T10" fmla="*/ 0 w 54"/>
                <a:gd name="T11" fmla="*/ 0 h 75"/>
                <a:gd name="T12" fmla="*/ 54 w 54"/>
                <a:gd name="T13" fmla="*/ 0 h 75"/>
                <a:gd name="T14" fmla="*/ 54 w 54"/>
                <a:gd name="T15" fmla="*/ 12 h 75"/>
                <a:gd name="T16" fmla="*/ 32 w 54"/>
                <a:gd name="T17" fmla="*/ 12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2"/>
                  </a:moveTo>
                  <a:lnTo>
                    <a:pt x="32" y="75"/>
                  </a:lnTo>
                  <a:lnTo>
                    <a:pt x="22" y="75"/>
                  </a:lnTo>
                  <a:lnTo>
                    <a:pt x="22" y="12"/>
                  </a:lnTo>
                  <a:lnTo>
                    <a:pt x="0" y="12"/>
                  </a:lnTo>
                  <a:lnTo>
                    <a:pt x="0" y="0"/>
                  </a:lnTo>
                  <a:lnTo>
                    <a:pt x="54" y="0"/>
                  </a:lnTo>
                  <a:lnTo>
                    <a:pt x="54" y="12"/>
                  </a:lnTo>
                  <a:lnTo>
                    <a:pt x="32"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1" name="Freeform 49">
              <a:extLst>
                <a:ext uri="{FF2B5EF4-FFF2-40B4-BE49-F238E27FC236}">
                  <a16:creationId xmlns:a16="http://schemas.microsoft.com/office/drawing/2014/main" id="{1CEF1D95-CD6C-417A-9539-CB4DBAA5E07D}"/>
                </a:ext>
              </a:extLst>
            </p:cNvPr>
            <p:cNvSpPr>
              <a:spLocks/>
            </p:cNvSpPr>
            <p:nvPr userDrawn="1"/>
          </p:nvSpPr>
          <p:spPr bwMode="invGray">
            <a:xfrm>
              <a:off x="609713" y="6383459"/>
              <a:ext cx="78468"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9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1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2" y="25"/>
                    <a:pt x="21" y="24"/>
                  </a:cubicBezTo>
                  <a:cubicBezTo>
                    <a:pt x="20" y="22"/>
                    <a:pt x="18" y="21"/>
                    <a:pt x="15" y="21"/>
                  </a:cubicBezTo>
                  <a:cubicBezTo>
                    <a:pt x="14" y="21"/>
                    <a:pt x="13" y="21"/>
                    <a:pt x="12" y="22"/>
                  </a:cubicBezTo>
                  <a:cubicBezTo>
                    <a:pt x="11" y="22"/>
                    <a:pt x="10" y="23"/>
                    <a:pt x="9" y="24"/>
                  </a:cubicBezTo>
                  <a:cubicBezTo>
                    <a:pt x="9" y="24"/>
                    <a:pt x="8" y="25"/>
                    <a:pt x="8" y="27"/>
                  </a:cubicBezTo>
                  <a:cubicBezTo>
                    <a:pt x="7"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8" y="17"/>
                    <a:pt x="9" y="17"/>
                  </a:cubicBezTo>
                  <a:cubicBezTo>
                    <a:pt x="10" y="16"/>
                    <a:pt x="10" y="16"/>
                    <a:pt x="11" y="15"/>
                  </a:cubicBezTo>
                  <a:cubicBezTo>
                    <a:pt x="12" y="15"/>
                    <a:pt x="13" y="15"/>
                    <a:pt x="14" y="14"/>
                  </a:cubicBezTo>
                  <a:cubicBezTo>
                    <a:pt x="15" y="14"/>
                    <a:pt x="16" y="14"/>
                    <a:pt x="17" y="14"/>
                  </a:cubicBezTo>
                  <a:cubicBezTo>
                    <a:pt x="19" y="14"/>
                    <a:pt x="21" y="14"/>
                    <a:pt x="23" y="15"/>
                  </a:cubicBezTo>
                  <a:cubicBezTo>
                    <a:pt x="25" y="16"/>
                    <a:pt x="26" y="17"/>
                    <a:pt x="27" y="18"/>
                  </a:cubicBezTo>
                  <a:cubicBezTo>
                    <a:pt x="28" y="20"/>
                    <a:pt x="29" y="22"/>
                    <a:pt x="30" y="24"/>
                  </a:cubicBezTo>
                  <a:cubicBezTo>
                    <a:pt x="30"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2" name="Freeform 50">
              <a:extLst>
                <a:ext uri="{FF2B5EF4-FFF2-40B4-BE49-F238E27FC236}">
                  <a16:creationId xmlns:a16="http://schemas.microsoft.com/office/drawing/2014/main" id="{BF6CB5D3-9648-4D73-AB7C-5374814E5BA2}"/>
                </a:ext>
              </a:extLst>
            </p:cNvPr>
            <p:cNvSpPr>
              <a:spLocks noEditPoints="1"/>
            </p:cNvSpPr>
            <p:nvPr userDrawn="1"/>
          </p:nvSpPr>
          <p:spPr bwMode="invGray">
            <a:xfrm>
              <a:off x="705618" y="6418333"/>
              <a:ext cx="85443" cy="102879"/>
            </a:xfrm>
            <a:custGeom>
              <a:avLst/>
              <a:gdLst>
                <a:gd name="T0" fmla="*/ 33 w 33"/>
                <a:gd name="T1" fmla="*/ 19 h 40"/>
                <a:gd name="T2" fmla="*/ 33 w 33"/>
                <a:gd name="T3" fmla="*/ 21 h 40"/>
                <a:gd name="T4" fmla="*/ 33 w 33"/>
                <a:gd name="T5" fmla="*/ 23 h 40"/>
                <a:gd name="T6" fmla="*/ 7 w 33"/>
                <a:gd name="T7" fmla="*/ 23 h 40"/>
                <a:gd name="T8" fmla="*/ 9 w 33"/>
                <a:gd name="T9" fmla="*/ 28 h 40"/>
                <a:gd name="T10" fmla="*/ 11 w 33"/>
                <a:gd name="T11" fmla="*/ 31 h 40"/>
                <a:gd name="T12" fmla="*/ 14 w 33"/>
                <a:gd name="T13" fmla="*/ 33 h 40"/>
                <a:gd name="T14" fmla="*/ 17 w 33"/>
                <a:gd name="T15" fmla="*/ 33 h 40"/>
                <a:gd name="T16" fmla="*/ 19 w 33"/>
                <a:gd name="T17" fmla="*/ 33 h 40"/>
                <a:gd name="T18" fmla="*/ 22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1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5 w 33"/>
                <a:gd name="T65" fmla="*/ 13 h 40"/>
                <a:gd name="T66" fmla="*/ 23 w 33"/>
                <a:gd name="T67" fmla="*/ 10 h 40"/>
                <a:gd name="T68" fmla="*/ 20 w 33"/>
                <a:gd name="T69" fmla="*/ 8 h 40"/>
                <a:gd name="T70" fmla="*/ 16 w 33"/>
                <a:gd name="T71" fmla="*/ 7 h 40"/>
                <a:gd name="T72" fmla="*/ 13 w 33"/>
                <a:gd name="T73" fmla="*/ 8 h 40"/>
                <a:gd name="T74" fmla="*/ 10 w 33"/>
                <a:gd name="T75" fmla="*/ 9 h 40"/>
                <a:gd name="T76" fmla="*/ 9 w 33"/>
                <a:gd name="T77" fmla="*/ 12 h 40"/>
                <a:gd name="T78" fmla="*/ 8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7" y="23"/>
                    <a:pt x="7" y="23"/>
                    <a:pt x="7" y="23"/>
                  </a:cubicBezTo>
                  <a:cubicBezTo>
                    <a:pt x="8" y="25"/>
                    <a:pt x="8" y="26"/>
                    <a:pt x="9" y="28"/>
                  </a:cubicBezTo>
                  <a:cubicBezTo>
                    <a:pt x="9" y="29"/>
                    <a:pt x="10" y="30"/>
                    <a:pt x="11" y="31"/>
                  </a:cubicBezTo>
                  <a:cubicBezTo>
                    <a:pt x="12" y="32"/>
                    <a:pt x="13" y="32"/>
                    <a:pt x="14" y="33"/>
                  </a:cubicBezTo>
                  <a:cubicBezTo>
                    <a:pt x="15" y="33"/>
                    <a:pt x="16" y="33"/>
                    <a:pt x="17" y="33"/>
                  </a:cubicBezTo>
                  <a:cubicBezTo>
                    <a:pt x="18" y="33"/>
                    <a:pt x="19" y="33"/>
                    <a:pt x="19" y="33"/>
                  </a:cubicBezTo>
                  <a:cubicBezTo>
                    <a:pt x="20" y="33"/>
                    <a:pt x="21" y="33"/>
                    <a:pt x="22" y="32"/>
                  </a:cubicBezTo>
                  <a:cubicBezTo>
                    <a:pt x="22" y="32"/>
                    <a:pt x="23" y="32"/>
                    <a:pt x="23" y="32"/>
                  </a:cubicBezTo>
                  <a:cubicBezTo>
                    <a:pt x="24" y="31"/>
                    <a:pt x="25"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20" y="40"/>
                    <a:pt x="18" y="40"/>
                    <a:pt x="17" y="40"/>
                  </a:cubicBezTo>
                  <a:cubicBezTo>
                    <a:pt x="15" y="40"/>
                    <a:pt x="13" y="40"/>
                    <a:pt x="12" y="39"/>
                  </a:cubicBezTo>
                  <a:cubicBezTo>
                    <a:pt x="11" y="39"/>
                    <a:pt x="9" y="38"/>
                    <a:pt x="8" y="38"/>
                  </a:cubicBezTo>
                  <a:cubicBezTo>
                    <a:pt x="7" y="37"/>
                    <a:pt x="6" y="36"/>
                    <a:pt x="5" y="35"/>
                  </a:cubicBezTo>
                  <a:cubicBezTo>
                    <a:pt x="4" y="34"/>
                    <a:pt x="3" y="33"/>
                    <a:pt x="3" y="31"/>
                  </a:cubicBezTo>
                  <a:cubicBezTo>
                    <a:pt x="2" y="30"/>
                    <a:pt x="1" y="28"/>
                    <a:pt x="1" y="26"/>
                  </a:cubicBezTo>
                  <a:cubicBezTo>
                    <a:pt x="0" y="24"/>
                    <a:pt x="0" y="22"/>
                    <a:pt x="0" y="20"/>
                  </a:cubicBezTo>
                  <a:cubicBezTo>
                    <a:pt x="0" y="17"/>
                    <a:pt x="0" y="14"/>
                    <a:pt x="1" y="12"/>
                  </a:cubicBezTo>
                  <a:cubicBezTo>
                    <a:pt x="2" y="9"/>
                    <a:pt x="3" y="7"/>
                    <a:pt x="5" y="5"/>
                  </a:cubicBezTo>
                  <a:cubicBezTo>
                    <a:pt x="6" y="4"/>
                    <a:pt x="8" y="2"/>
                    <a:pt x="10" y="1"/>
                  </a:cubicBezTo>
                  <a:cubicBezTo>
                    <a:pt x="12" y="1"/>
                    <a:pt x="14" y="0"/>
                    <a:pt x="17" y="0"/>
                  </a:cubicBezTo>
                  <a:cubicBezTo>
                    <a:pt x="20" y="0"/>
                    <a:pt x="22" y="1"/>
                    <a:pt x="24" y="2"/>
                  </a:cubicBezTo>
                  <a:cubicBezTo>
                    <a:pt x="26" y="3"/>
                    <a:pt x="28" y="4"/>
                    <a:pt x="29" y="6"/>
                  </a:cubicBezTo>
                  <a:cubicBezTo>
                    <a:pt x="30" y="8"/>
                    <a:pt x="31" y="10"/>
                    <a:pt x="32" y="12"/>
                  </a:cubicBezTo>
                  <a:cubicBezTo>
                    <a:pt x="33" y="14"/>
                    <a:pt x="33" y="17"/>
                    <a:pt x="33" y="19"/>
                  </a:cubicBezTo>
                  <a:close/>
                  <a:moveTo>
                    <a:pt x="25" y="17"/>
                  </a:moveTo>
                  <a:cubicBezTo>
                    <a:pt x="25" y="15"/>
                    <a:pt x="25" y="14"/>
                    <a:pt x="25" y="13"/>
                  </a:cubicBezTo>
                  <a:cubicBezTo>
                    <a:pt x="24" y="12"/>
                    <a:pt x="24" y="11"/>
                    <a:pt x="23" y="10"/>
                  </a:cubicBezTo>
                  <a:cubicBezTo>
                    <a:pt x="22" y="9"/>
                    <a:pt x="21" y="8"/>
                    <a:pt x="20" y="8"/>
                  </a:cubicBezTo>
                  <a:cubicBezTo>
                    <a:pt x="19" y="7"/>
                    <a:pt x="18" y="7"/>
                    <a:pt x="16" y="7"/>
                  </a:cubicBezTo>
                  <a:cubicBezTo>
                    <a:pt x="15" y="7"/>
                    <a:pt x="14" y="7"/>
                    <a:pt x="13" y="8"/>
                  </a:cubicBezTo>
                  <a:cubicBezTo>
                    <a:pt x="12" y="8"/>
                    <a:pt x="11" y="9"/>
                    <a:pt x="10" y="9"/>
                  </a:cubicBezTo>
                  <a:cubicBezTo>
                    <a:pt x="10" y="10"/>
                    <a:pt x="9" y="11"/>
                    <a:pt x="9" y="12"/>
                  </a:cubicBezTo>
                  <a:cubicBezTo>
                    <a:pt x="8" y="14"/>
                    <a:pt x="8" y="15"/>
                    <a:pt x="8"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3" name="Freeform 51">
              <a:extLst>
                <a:ext uri="{FF2B5EF4-FFF2-40B4-BE49-F238E27FC236}">
                  <a16:creationId xmlns:a16="http://schemas.microsoft.com/office/drawing/2014/main" id="{55F0E322-3AEE-482E-8E59-9FB04FACA931}"/>
                </a:ext>
              </a:extLst>
            </p:cNvPr>
            <p:cNvSpPr>
              <a:spLocks noEditPoints="1"/>
            </p:cNvSpPr>
            <p:nvPr userDrawn="1"/>
          </p:nvSpPr>
          <p:spPr bwMode="invGray">
            <a:xfrm>
              <a:off x="857320" y="6383459"/>
              <a:ext cx="83698" cy="137753"/>
            </a:xfrm>
            <a:custGeom>
              <a:avLst/>
              <a:gdLst>
                <a:gd name="T0" fmla="*/ 33 w 33"/>
                <a:gd name="T1" fmla="*/ 35 h 54"/>
                <a:gd name="T2" fmla="*/ 31 w 33"/>
                <a:gd name="T3" fmla="*/ 43 h 54"/>
                <a:gd name="T4" fmla="*/ 28 w 33"/>
                <a:gd name="T5" fmla="*/ 49 h 54"/>
                <a:gd name="T6" fmla="*/ 23 w 33"/>
                <a:gd name="T7" fmla="*/ 53 h 54"/>
                <a:gd name="T8" fmla="*/ 17 w 33"/>
                <a:gd name="T9" fmla="*/ 54 h 54"/>
                <a:gd name="T10" fmla="*/ 12 w 33"/>
                <a:gd name="T11" fmla="*/ 53 h 54"/>
                <a:gd name="T12" fmla="*/ 8 w 33"/>
                <a:gd name="T13" fmla="*/ 50 h 54"/>
                <a:gd name="T14" fmla="*/ 8 w 33"/>
                <a:gd name="T15" fmla="*/ 53 h 54"/>
                <a:gd name="T16" fmla="*/ 0 w 33"/>
                <a:gd name="T17" fmla="*/ 53 h 54"/>
                <a:gd name="T18" fmla="*/ 0 w 33"/>
                <a:gd name="T19" fmla="*/ 4 h 54"/>
                <a:gd name="T20" fmla="*/ 8 w 33"/>
                <a:gd name="T21" fmla="*/ 0 h 54"/>
                <a:gd name="T22" fmla="*/ 8 w 33"/>
                <a:gd name="T23" fmla="*/ 19 h 54"/>
                <a:gd name="T24" fmla="*/ 10 w 33"/>
                <a:gd name="T25" fmla="*/ 17 h 54"/>
                <a:gd name="T26" fmla="*/ 12 w 33"/>
                <a:gd name="T27" fmla="*/ 16 h 54"/>
                <a:gd name="T28" fmla="*/ 14 w 33"/>
                <a:gd name="T29" fmla="*/ 14 h 54"/>
                <a:gd name="T30" fmla="*/ 18 w 33"/>
                <a:gd name="T31" fmla="*/ 14 h 54"/>
                <a:gd name="T32" fmla="*/ 24 w 33"/>
                <a:gd name="T33" fmla="*/ 15 h 54"/>
                <a:gd name="T34" fmla="*/ 28 w 33"/>
                <a:gd name="T35" fmla="*/ 19 h 54"/>
                <a:gd name="T36" fmla="*/ 31 w 33"/>
                <a:gd name="T37" fmla="*/ 25 h 54"/>
                <a:gd name="T38" fmla="*/ 33 w 33"/>
                <a:gd name="T39" fmla="*/ 35 h 54"/>
                <a:gd name="T40" fmla="*/ 25 w 33"/>
                <a:gd name="T41" fmla="*/ 35 h 54"/>
                <a:gd name="T42" fmla="*/ 23 w 33"/>
                <a:gd name="T43" fmla="*/ 24 h 54"/>
                <a:gd name="T44" fmla="*/ 16 w 33"/>
                <a:gd name="T45" fmla="*/ 21 h 54"/>
                <a:gd name="T46" fmla="*/ 14 w 33"/>
                <a:gd name="T47" fmla="*/ 21 h 54"/>
                <a:gd name="T48" fmla="*/ 11 w 33"/>
                <a:gd name="T49" fmla="*/ 23 h 54"/>
                <a:gd name="T50" fmla="*/ 9 w 33"/>
                <a:gd name="T51" fmla="*/ 24 h 54"/>
                <a:gd name="T52" fmla="*/ 8 w 33"/>
                <a:gd name="T53" fmla="*/ 26 h 54"/>
                <a:gd name="T54" fmla="*/ 8 w 33"/>
                <a:gd name="T55" fmla="*/ 42 h 54"/>
                <a:gd name="T56" fmla="*/ 9 w 33"/>
                <a:gd name="T57" fmla="*/ 44 h 54"/>
                <a:gd name="T58" fmla="*/ 11 w 33"/>
                <a:gd name="T59" fmla="*/ 45 h 54"/>
                <a:gd name="T60" fmla="*/ 14 w 33"/>
                <a:gd name="T61" fmla="*/ 47 h 54"/>
                <a:gd name="T62" fmla="*/ 17 w 33"/>
                <a:gd name="T63" fmla="*/ 47 h 54"/>
                <a:gd name="T64" fmla="*/ 23 w 33"/>
                <a:gd name="T65" fmla="*/ 44 h 54"/>
                <a:gd name="T66" fmla="*/ 25 w 33"/>
                <a:gd name="T67" fmla="*/ 3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4">
                  <a:moveTo>
                    <a:pt x="33" y="35"/>
                  </a:moveTo>
                  <a:cubicBezTo>
                    <a:pt x="33" y="38"/>
                    <a:pt x="32" y="41"/>
                    <a:pt x="31" y="43"/>
                  </a:cubicBezTo>
                  <a:cubicBezTo>
                    <a:pt x="30" y="46"/>
                    <a:pt x="29" y="48"/>
                    <a:pt x="28" y="49"/>
                  </a:cubicBezTo>
                  <a:cubicBezTo>
                    <a:pt x="27" y="51"/>
                    <a:pt x="25" y="52"/>
                    <a:pt x="23" y="53"/>
                  </a:cubicBezTo>
                  <a:cubicBezTo>
                    <a:pt x="21" y="54"/>
                    <a:pt x="19" y="54"/>
                    <a:pt x="17" y="54"/>
                  </a:cubicBezTo>
                  <a:cubicBezTo>
                    <a:pt x="16" y="54"/>
                    <a:pt x="14" y="54"/>
                    <a:pt x="12" y="53"/>
                  </a:cubicBezTo>
                  <a:cubicBezTo>
                    <a:pt x="10" y="52"/>
                    <a:pt x="9" y="51"/>
                    <a:pt x="8" y="50"/>
                  </a:cubicBezTo>
                  <a:cubicBezTo>
                    <a:pt x="8" y="53"/>
                    <a:pt x="8" y="53"/>
                    <a:pt x="8" y="53"/>
                  </a:cubicBezTo>
                  <a:cubicBezTo>
                    <a:pt x="0" y="53"/>
                    <a:pt x="0" y="53"/>
                    <a:pt x="0" y="53"/>
                  </a:cubicBezTo>
                  <a:cubicBezTo>
                    <a:pt x="0" y="4"/>
                    <a:pt x="0" y="4"/>
                    <a:pt x="0" y="4"/>
                  </a:cubicBezTo>
                  <a:cubicBezTo>
                    <a:pt x="8" y="0"/>
                    <a:pt x="8" y="0"/>
                    <a:pt x="8" y="0"/>
                  </a:cubicBezTo>
                  <a:cubicBezTo>
                    <a:pt x="8" y="19"/>
                    <a:pt x="8" y="19"/>
                    <a:pt x="8" y="19"/>
                  </a:cubicBezTo>
                  <a:cubicBezTo>
                    <a:pt x="9" y="18"/>
                    <a:pt x="9" y="17"/>
                    <a:pt x="10" y="17"/>
                  </a:cubicBezTo>
                  <a:cubicBezTo>
                    <a:pt x="11" y="16"/>
                    <a:pt x="11" y="16"/>
                    <a:pt x="12" y="16"/>
                  </a:cubicBezTo>
                  <a:cubicBezTo>
                    <a:pt x="13" y="15"/>
                    <a:pt x="13" y="15"/>
                    <a:pt x="14" y="14"/>
                  </a:cubicBezTo>
                  <a:cubicBezTo>
                    <a:pt x="15" y="14"/>
                    <a:pt x="16" y="14"/>
                    <a:pt x="18" y="14"/>
                  </a:cubicBezTo>
                  <a:cubicBezTo>
                    <a:pt x="20" y="14"/>
                    <a:pt x="22" y="14"/>
                    <a:pt x="24" y="15"/>
                  </a:cubicBezTo>
                  <a:cubicBezTo>
                    <a:pt x="25" y="16"/>
                    <a:pt x="27" y="17"/>
                    <a:pt x="28" y="19"/>
                  </a:cubicBezTo>
                  <a:cubicBezTo>
                    <a:pt x="30" y="21"/>
                    <a:pt x="31" y="23"/>
                    <a:pt x="31" y="25"/>
                  </a:cubicBezTo>
                  <a:cubicBezTo>
                    <a:pt x="32" y="28"/>
                    <a:pt x="33" y="31"/>
                    <a:pt x="33" y="35"/>
                  </a:cubicBezTo>
                  <a:close/>
                  <a:moveTo>
                    <a:pt x="25" y="35"/>
                  </a:moveTo>
                  <a:cubicBezTo>
                    <a:pt x="25" y="30"/>
                    <a:pt x="24" y="27"/>
                    <a:pt x="23" y="24"/>
                  </a:cubicBezTo>
                  <a:cubicBezTo>
                    <a:pt x="21" y="22"/>
                    <a:pt x="19" y="21"/>
                    <a:pt x="16" y="21"/>
                  </a:cubicBezTo>
                  <a:cubicBezTo>
                    <a:pt x="15" y="21"/>
                    <a:pt x="15" y="21"/>
                    <a:pt x="14" y="21"/>
                  </a:cubicBezTo>
                  <a:cubicBezTo>
                    <a:pt x="13" y="22"/>
                    <a:pt x="12" y="22"/>
                    <a:pt x="11" y="23"/>
                  </a:cubicBezTo>
                  <a:cubicBezTo>
                    <a:pt x="11" y="23"/>
                    <a:pt x="10" y="24"/>
                    <a:pt x="9" y="24"/>
                  </a:cubicBezTo>
                  <a:cubicBezTo>
                    <a:pt x="9" y="25"/>
                    <a:pt x="8" y="25"/>
                    <a:pt x="8" y="26"/>
                  </a:cubicBezTo>
                  <a:cubicBezTo>
                    <a:pt x="8" y="42"/>
                    <a:pt x="8" y="42"/>
                    <a:pt x="8" y="42"/>
                  </a:cubicBezTo>
                  <a:cubicBezTo>
                    <a:pt x="8" y="43"/>
                    <a:pt x="9" y="43"/>
                    <a:pt x="9" y="44"/>
                  </a:cubicBezTo>
                  <a:cubicBezTo>
                    <a:pt x="10" y="44"/>
                    <a:pt x="11" y="45"/>
                    <a:pt x="11" y="45"/>
                  </a:cubicBezTo>
                  <a:cubicBezTo>
                    <a:pt x="12" y="46"/>
                    <a:pt x="13" y="46"/>
                    <a:pt x="14" y="47"/>
                  </a:cubicBezTo>
                  <a:cubicBezTo>
                    <a:pt x="15" y="47"/>
                    <a:pt x="16" y="47"/>
                    <a:pt x="17" y="47"/>
                  </a:cubicBezTo>
                  <a:cubicBezTo>
                    <a:pt x="19" y="47"/>
                    <a:pt x="21" y="46"/>
                    <a:pt x="23" y="44"/>
                  </a:cubicBezTo>
                  <a:cubicBezTo>
                    <a:pt x="24" y="42"/>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4" name="Freeform 52">
              <a:extLst>
                <a:ext uri="{FF2B5EF4-FFF2-40B4-BE49-F238E27FC236}">
                  <a16:creationId xmlns:a16="http://schemas.microsoft.com/office/drawing/2014/main" id="{0D3C59AD-7CCF-4166-9D21-3C3484889312}"/>
                </a:ext>
              </a:extLst>
            </p:cNvPr>
            <p:cNvSpPr>
              <a:spLocks noEditPoints="1"/>
            </p:cNvSpPr>
            <p:nvPr userDrawn="1"/>
          </p:nvSpPr>
          <p:spPr bwMode="invGray">
            <a:xfrm>
              <a:off x="956713" y="6418333"/>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1" y="33"/>
                    <a:pt x="21" y="32"/>
                  </a:cubicBezTo>
                  <a:cubicBezTo>
                    <a:pt x="22" y="32"/>
                    <a:pt x="22" y="32"/>
                    <a:pt x="23" y="32"/>
                  </a:cubicBezTo>
                  <a:cubicBezTo>
                    <a:pt x="24" y="31"/>
                    <a:pt x="24"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8"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5" name="Freeform 53">
              <a:extLst>
                <a:ext uri="{FF2B5EF4-FFF2-40B4-BE49-F238E27FC236}">
                  <a16:creationId xmlns:a16="http://schemas.microsoft.com/office/drawing/2014/main" id="{9C9DA4CE-7B4D-42AE-9264-92B7D7757DD8}"/>
                </a:ext>
              </a:extLst>
            </p:cNvPr>
            <p:cNvSpPr>
              <a:spLocks/>
            </p:cNvSpPr>
            <p:nvPr userDrawn="1"/>
          </p:nvSpPr>
          <p:spPr bwMode="invGray">
            <a:xfrm>
              <a:off x="1050873" y="6383459"/>
              <a:ext cx="55799" cy="137753"/>
            </a:xfrm>
            <a:custGeom>
              <a:avLst/>
              <a:gdLst>
                <a:gd name="T0" fmla="*/ 21 w 22"/>
                <a:gd name="T1" fmla="*/ 52 h 54"/>
                <a:gd name="T2" fmla="*/ 18 w 22"/>
                <a:gd name="T3" fmla="*/ 54 h 54"/>
                <a:gd name="T4" fmla="*/ 14 w 22"/>
                <a:gd name="T5" fmla="*/ 54 h 54"/>
                <a:gd name="T6" fmla="*/ 11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2" y="54"/>
                    <a:pt x="11" y="54"/>
                  </a:cubicBezTo>
                  <a:cubicBezTo>
                    <a:pt x="10" y="53"/>
                    <a:pt x="9" y="53"/>
                    <a:pt x="8" y="52"/>
                  </a:cubicBezTo>
                  <a:cubicBezTo>
                    <a:pt x="7" y="51"/>
                    <a:pt x="6" y="50"/>
                    <a:pt x="6" y="49"/>
                  </a:cubicBezTo>
                  <a:cubicBezTo>
                    <a:pt x="6"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2"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6" name="Freeform 54">
              <a:extLst>
                <a:ext uri="{FF2B5EF4-FFF2-40B4-BE49-F238E27FC236}">
                  <a16:creationId xmlns:a16="http://schemas.microsoft.com/office/drawing/2014/main" id="{DBCBD0D2-5C9C-4B12-8CF8-9CA320825ED7}"/>
                </a:ext>
              </a:extLst>
            </p:cNvPr>
            <p:cNvSpPr>
              <a:spLocks/>
            </p:cNvSpPr>
            <p:nvPr userDrawn="1"/>
          </p:nvSpPr>
          <p:spPr bwMode="invGray">
            <a:xfrm>
              <a:off x="1118877" y="6383459"/>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7" name="Freeform 55">
              <a:extLst>
                <a:ext uri="{FF2B5EF4-FFF2-40B4-BE49-F238E27FC236}">
                  <a16:creationId xmlns:a16="http://schemas.microsoft.com/office/drawing/2014/main" id="{CDCFBD31-7961-4587-876E-1FAFC4E74AB8}"/>
                </a:ext>
              </a:extLst>
            </p:cNvPr>
            <p:cNvSpPr>
              <a:spLocks noEditPoints="1"/>
            </p:cNvSpPr>
            <p:nvPr userDrawn="1"/>
          </p:nvSpPr>
          <p:spPr bwMode="invGray">
            <a:xfrm>
              <a:off x="1190370" y="6418333"/>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29 w 33"/>
                <a:gd name="T25" fmla="*/ 35 h 40"/>
                <a:gd name="T26" fmla="*/ 27 w 33"/>
                <a:gd name="T27" fmla="*/ 37 h 40"/>
                <a:gd name="T28" fmla="*/ 24 w 33"/>
                <a:gd name="T29" fmla="*/ 39 h 40"/>
                <a:gd name="T30" fmla="*/ 20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2"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0" y="33"/>
                    <a:pt x="21" y="32"/>
                  </a:cubicBezTo>
                  <a:cubicBezTo>
                    <a:pt x="22" y="32"/>
                    <a:pt x="22" y="32"/>
                    <a:pt x="23" y="32"/>
                  </a:cubicBezTo>
                  <a:cubicBezTo>
                    <a:pt x="23" y="31"/>
                    <a:pt x="24" y="31"/>
                    <a:pt x="25" y="30"/>
                  </a:cubicBezTo>
                  <a:cubicBezTo>
                    <a:pt x="29" y="35"/>
                    <a:pt x="29" y="35"/>
                    <a:pt x="29" y="35"/>
                  </a:cubicBezTo>
                  <a:cubicBezTo>
                    <a:pt x="29" y="36"/>
                    <a:pt x="28" y="37"/>
                    <a:pt x="27" y="37"/>
                  </a:cubicBezTo>
                  <a:cubicBezTo>
                    <a:pt x="26" y="38"/>
                    <a:pt x="25" y="38"/>
                    <a:pt x="24" y="39"/>
                  </a:cubicBezTo>
                  <a:cubicBezTo>
                    <a:pt x="23" y="39"/>
                    <a:pt x="22" y="40"/>
                    <a:pt x="20"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7"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8" name="Freeform 56">
              <a:extLst>
                <a:ext uri="{FF2B5EF4-FFF2-40B4-BE49-F238E27FC236}">
                  <a16:creationId xmlns:a16="http://schemas.microsoft.com/office/drawing/2014/main" id="{52482C08-723A-4738-9787-3516B3C17145}"/>
                </a:ext>
              </a:extLst>
            </p:cNvPr>
            <p:cNvSpPr>
              <a:spLocks/>
            </p:cNvSpPr>
            <p:nvPr userDrawn="1"/>
          </p:nvSpPr>
          <p:spPr bwMode="invGray">
            <a:xfrm>
              <a:off x="1294993" y="6418333"/>
              <a:ext cx="55799" cy="101135"/>
            </a:xfrm>
            <a:custGeom>
              <a:avLst/>
              <a:gdLst>
                <a:gd name="T0" fmla="*/ 20 w 22"/>
                <a:gd name="T1" fmla="*/ 9 h 39"/>
                <a:gd name="T2" fmla="*/ 18 w 22"/>
                <a:gd name="T3" fmla="*/ 8 h 39"/>
                <a:gd name="T4" fmla="*/ 15 w 22"/>
                <a:gd name="T5" fmla="*/ 7 h 39"/>
                <a:gd name="T6" fmla="*/ 9 w 22"/>
                <a:gd name="T7" fmla="*/ 10 h 39"/>
                <a:gd name="T8" fmla="*/ 7 w 22"/>
                <a:gd name="T9" fmla="*/ 17 h 39"/>
                <a:gd name="T10" fmla="*/ 7 w 22"/>
                <a:gd name="T11" fmla="*/ 39 h 39"/>
                <a:gd name="T12" fmla="*/ 0 w 22"/>
                <a:gd name="T13" fmla="*/ 39 h 39"/>
                <a:gd name="T14" fmla="*/ 0 w 22"/>
                <a:gd name="T15" fmla="*/ 1 h 39"/>
                <a:gd name="T16" fmla="*/ 7 w 22"/>
                <a:gd name="T17" fmla="*/ 1 h 39"/>
                <a:gd name="T18" fmla="*/ 7 w 22"/>
                <a:gd name="T19" fmla="*/ 5 h 39"/>
                <a:gd name="T20" fmla="*/ 9 w 22"/>
                <a:gd name="T21" fmla="*/ 3 h 39"/>
                <a:gd name="T22" fmla="*/ 11 w 22"/>
                <a:gd name="T23" fmla="*/ 1 h 39"/>
                <a:gd name="T24" fmla="*/ 13 w 22"/>
                <a:gd name="T25" fmla="*/ 0 h 39"/>
                <a:gd name="T26" fmla="*/ 16 w 22"/>
                <a:gd name="T27" fmla="*/ 0 h 39"/>
                <a:gd name="T28" fmla="*/ 20 w 22"/>
                <a:gd name="T29" fmla="*/ 1 h 39"/>
                <a:gd name="T30" fmla="*/ 22 w 22"/>
                <a:gd name="T31" fmla="*/ 2 h 39"/>
                <a:gd name="T32" fmla="*/ 20 w 22"/>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9"/>
                  </a:moveTo>
                  <a:cubicBezTo>
                    <a:pt x="20" y="8"/>
                    <a:pt x="19" y="8"/>
                    <a:pt x="18" y="8"/>
                  </a:cubicBezTo>
                  <a:cubicBezTo>
                    <a:pt x="17" y="8"/>
                    <a:pt x="16" y="7"/>
                    <a:pt x="15" y="7"/>
                  </a:cubicBezTo>
                  <a:cubicBezTo>
                    <a:pt x="12" y="7"/>
                    <a:pt x="10" y="8"/>
                    <a:pt x="9" y="10"/>
                  </a:cubicBezTo>
                  <a:cubicBezTo>
                    <a:pt x="8" y="12"/>
                    <a:pt x="7" y="14"/>
                    <a:pt x="7" y="17"/>
                  </a:cubicBezTo>
                  <a:cubicBezTo>
                    <a:pt x="7" y="39"/>
                    <a:pt x="7" y="39"/>
                    <a:pt x="7" y="39"/>
                  </a:cubicBezTo>
                  <a:cubicBezTo>
                    <a:pt x="0" y="39"/>
                    <a:pt x="0" y="39"/>
                    <a:pt x="0" y="39"/>
                  </a:cubicBezTo>
                  <a:cubicBezTo>
                    <a:pt x="0" y="1"/>
                    <a:pt x="0" y="1"/>
                    <a:pt x="0" y="1"/>
                  </a:cubicBezTo>
                  <a:cubicBezTo>
                    <a:pt x="7" y="1"/>
                    <a:pt x="7" y="1"/>
                    <a:pt x="7" y="1"/>
                  </a:cubicBezTo>
                  <a:cubicBezTo>
                    <a:pt x="7" y="5"/>
                    <a:pt x="7" y="5"/>
                    <a:pt x="7" y="5"/>
                  </a:cubicBezTo>
                  <a:cubicBezTo>
                    <a:pt x="8" y="4"/>
                    <a:pt x="8" y="3"/>
                    <a:pt x="9" y="3"/>
                  </a:cubicBezTo>
                  <a:cubicBezTo>
                    <a:pt x="9" y="2"/>
                    <a:pt x="10" y="2"/>
                    <a:pt x="11" y="1"/>
                  </a:cubicBezTo>
                  <a:cubicBezTo>
                    <a:pt x="11" y="1"/>
                    <a:pt x="12" y="1"/>
                    <a:pt x="13" y="0"/>
                  </a:cubicBezTo>
                  <a:cubicBezTo>
                    <a:pt x="14" y="0"/>
                    <a:pt x="15" y="0"/>
                    <a:pt x="16" y="0"/>
                  </a:cubicBezTo>
                  <a:cubicBezTo>
                    <a:pt x="17" y="0"/>
                    <a:pt x="19" y="0"/>
                    <a:pt x="20" y="1"/>
                  </a:cubicBezTo>
                  <a:cubicBezTo>
                    <a:pt x="21" y="1"/>
                    <a:pt x="22" y="1"/>
                    <a:pt x="22" y="2"/>
                  </a:cubicBezTo>
                  <a:lnTo>
                    <a:pt x="20"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9" name="Freeform 57">
              <a:extLst>
                <a:ext uri="{FF2B5EF4-FFF2-40B4-BE49-F238E27FC236}">
                  <a16:creationId xmlns:a16="http://schemas.microsoft.com/office/drawing/2014/main" id="{5B72A8F0-33E3-42CD-88C2-C35BEC0E9833}"/>
                </a:ext>
              </a:extLst>
            </p:cNvPr>
            <p:cNvSpPr>
              <a:spLocks/>
            </p:cNvSpPr>
            <p:nvPr userDrawn="1"/>
          </p:nvSpPr>
          <p:spPr bwMode="invGray">
            <a:xfrm>
              <a:off x="1406591" y="6383459"/>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0" name="Freeform 58">
              <a:extLst>
                <a:ext uri="{FF2B5EF4-FFF2-40B4-BE49-F238E27FC236}">
                  <a16:creationId xmlns:a16="http://schemas.microsoft.com/office/drawing/2014/main" id="{73FC54A2-6588-499B-968A-79F4CA9CF5F3}"/>
                </a:ext>
              </a:extLst>
            </p:cNvPr>
            <p:cNvSpPr>
              <a:spLocks/>
            </p:cNvSpPr>
            <p:nvPr userDrawn="1"/>
          </p:nvSpPr>
          <p:spPr bwMode="invGray">
            <a:xfrm>
              <a:off x="1485058" y="6383459"/>
              <a:ext cx="80211"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10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2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3" y="25"/>
                    <a:pt x="21" y="24"/>
                  </a:cubicBezTo>
                  <a:cubicBezTo>
                    <a:pt x="20" y="22"/>
                    <a:pt x="18" y="21"/>
                    <a:pt x="15" y="21"/>
                  </a:cubicBezTo>
                  <a:cubicBezTo>
                    <a:pt x="14" y="21"/>
                    <a:pt x="13" y="21"/>
                    <a:pt x="12" y="22"/>
                  </a:cubicBezTo>
                  <a:cubicBezTo>
                    <a:pt x="11" y="22"/>
                    <a:pt x="10" y="23"/>
                    <a:pt x="10" y="24"/>
                  </a:cubicBezTo>
                  <a:cubicBezTo>
                    <a:pt x="9" y="24"/>
                    <a:pt x="8" y="25"/>
                    <a:pt x="8" y="27"/>
                  </a:cubicBezTo>
                  <a:cubicBezTo>
                    <a:pt x="8"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9" y="17"/>
                    <a:pt x="9" y="17"/>
                  </a:cubicBezTo>
                  <a:cubicBezTo>
                    <a:pt x="10" y="16"/>
                    <a:pt x="11" y="16"/>
                    <a:pt x="12" y="15"/>
                  </a:cubicBezTo>
                  <a:cubicBezTo>
                    <a:pt x="12" y="15"/>
                    <a:pt x="13" y="15"/>
                    <a:pt x="14" y="14"/>
                  </a:cubicBezTo>
                  <a:cubicBezTo>
                    <a:pt x="15" y="14"/>
                    <a:pt x="16" y="14"/>
                    <a:pt x="17" y="14"/>
                  </a:cubicBezTo>
                  <a:cubicBezTo>
                    <a:pt x="19" y="14"/>
                    <a:pt x="21" y="14"/>
                    <a:pt x="23" y="15"/>
                  </a:cubicBezTo>
                  <a:cubicBezTo>
                    <a:pt x="25" y="16"/>
                    <a:pt x="26" y="17"/>
                    <a:pt x="27" y="18"/>
                  </a:cubicBezTo>
                  <a:cubicBezTo>
                    <a:pt x="29" y="20"/>
                    <a:pt x="29" y="22"/>
                    <a:pt x="30" y="24"/>
                  </a:cubicBezTo>
                  <a:cubicBezTo>
                    <a:pt x="31"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1" name="Freeform 59">
              <a:extLst>
                <a:ext uri="{FF2B5EF4-FFF2-40B4-BE49-F238E27FC236}">
                  <a16:creationId xmlns:a16="http://schemas.microsoft.com/office/drawing/2014/main" id="{1E6AB002-C130-4648-A18E-BA496FF1756C}"/>
                </a:ext>
              </a:extLst>
            </p:cNvPr>
            <p:cNvSpPr>
              <a:spLocks noEditPoints="1"/>
            </p:cNvSpPr>
            <p:nvPr userDrawn="1"/>
          </p:nvSpPr>
          <p:spPr bwMode="invGray">
            <a:xfrm>
              <a:off x="1582706" y="6418333"/>
              <a:ext cx="83698" cy="102879"/>
            </a:xfrm>
            <a:custGeom>
              <a:avLst/>
              <a:gdLst>
                <a:gd name="T0" fmla="*/ 33 w 33"/>
                <a:gd name="T1" fmla="*/ 19 h 40"/>
                <a:gd name="T2" fmla="*/ 33 w 33"/>
                <a:gd name="T3" fmla="*/ 21 h 40"/>
                <a:gd name="T4" fmla="*/ 33 w 33"/>
                <a:gd name="T5" fmla="*/ 23 h 40"/>
                <a:gd name="T6" fmla="*/ 8 w 33"/>
                <a:gd name="T7" fmla="*/ 23 h 40"/>
                <a:gd name="T8" fmla="*/ 9 w 33"/>
                <a:gd name="T9" fmla="*/ 28 h 40"/>
                <a:gd name="T10" fmla="*/ 11 w 33"/>
                <a:gd name="T11" fmla="*/ 31 h 40"/>
                <a:gd name="T12" fmla="*/ 14 w 33"/>
                <a:gd name="T13" fmla="*/ 33 h 40"/>
                <a:gd name="T14" fmla="*/ 17 w 33"/>
                <a:gd name="T15" fmla="*/ 33 h 40"/>
                <a:gd name="T16" fmla="*/ 20 w 33"/>
                <a:gd name="T17" fmla="*/ 33 h 40"/>
                <a:gd name="T18" fmla="*/ 22 w 33"/>
                <a:gd name="T19" fmla="*/ 32 h 40"/>
                <a:gd name="T20" fmla="*/ 24 w 33"/>
                <a:gd name="T21" fmla="*/ 32 h 40"/>
                <a:gd name="T22" fmla="*/ 26 w 33"/>
                <a:gd name="T23" fmla="*/ 30 h 40"/>
                <a:gd name="T24" fmla="*/ 30 w 33"/>
                <a:gd name="T25" fmla="*/ 35 h 40"/>
                <a:gd name="T26" fmla="*/ 27 w 33"/>
                <a:gd name="T27" fmla="*/ 37 h 40"/>
                <a:gd name="T28" fmla="*/ 25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2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6 w 33"/>
                <a:gd name="T63" fmla="*/ 17 h 40"/>
                <a:gd name="T64" fmla="*/ 25 w 33"/>
                <a:gd name="T65" fmla="*/ 13 h 40"/>
                <a:gd name="T66" fmla="*/ 23 w 33"/>
                <a:gd name="T67" fmla="*/ 10 h 40"/>
                <a:gd name="T68" fmla="*/ 21 w 33"/>
                <a:gd name="T69" fmla="*/ 8 h 40"/>
                <a:gd name="T70" fmla="*/ 17 w 33"/>
                <a:gd name="T71" fmla="*/ 7 h 40"/>
                <a:gd name="T72" fmla="*/ 13 w 33"/>
                <a:gd name="T73" fmla="*/ 8 h 40"/>
                <a:gd name="T74" fmla="*/ 11 w 33"/>
                <a:gd name="T75" fmla="*/ 9 h 40"/>
                <a:gd name="T76" fmla="*/ 9 w 33"/>
                <a:gd name="T77" fmla="*/ 12 h 40"/>
                <a:gd name="T78" fmla="*/ 8 w 33"/>
                <a:gd name="T79" fmla="*/ 17 h 40"/>
                <a:gd name="T80" fmla="*/ 26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8" y="23"/>
                    <a:pt x="8" y="23"/>
                    <a:pt x="8" y="23"/>
                  </a:cubicBezTo>
                  <a:cubicBezTo>
                    <a:pt x="8" y="25"/>
                    <a:pt x="8" y="26"/>
                    <a:pt x="9" y="28"/>
                  </a:cubicBezTo>
                  <a:cubicBezTo>
                    <a:pt x="10" y="29"/>
                    <a:pt x="10" y="30"/>
                    <a:pt x="11" y="31"/>
                  </a:cubicBezTo>
                  <a:cubicBezTo>
                    <a:pt x="12" y="32"/>
                    <a:pt x="13" y="32"/>
                    <a:pt x="14" y="33"/>
                  </a:cubicBezTo>
                  <a:cubicBezTo>
                    <a:pt x="15" y="33"/>
                    <a:pt x="16" y="33"/>
                    <a:pt x="17" y="33"/>
                  </a:cubicBezTo>
                  <a:cubicBezTo>
                    <a:pt x="18" y="33"/>
                    <a:pt x="19" y="33"/>
                    <a:pt x="20" y="33"/>
                  </a:cubicBezTo>
                  <a:cubicBezTo>
                    <a:pt x="20" y="33"/>
                    <a:pt x="21" y="33"/>
                    <a:pt x="22" y="32"/>
                  </a:cubicBezTo>
                  <a:cubicBezTo>
                    <a:pt x="23" y="32"/>
                    <a:pt x="23" y="32"/>
                    <a:pt x="24" y="32"/>
                  </a:cubicBezTo>
                  <a:cubicBezTo>
                    <a:pt x="24" y="31"/>
                    <a:pt x="25" y="31"/>
                    <a:pt x="26" y="30"/>
                  </a:cubicBezTo>
                  <a:cubicBezTo>
                    <a:pt x="30" y="35"/>
                    <a:pt x="30" y="35"/>
                    <a:pt x="30" y="35"/>
                  </a:cubicBezTo>
                  <a:cubicBezTo>
                    <a:pt x="29" y="36"/>
                    <a:pt x="28" y="37"/>
                    <a:pt x="27" y="37"/>
                  </a:cubicBezTo>
                  <a:cubicBezTo>
                    <a:pt x="27" y="38"/>
                    <a:pt x="26" y="38"/>
                    <a:pt x="25" y="39"/>
                  </a:cubicBezTo>
                  <a:cubicBezTo>
                    <a:pt x="24" y="39"/>
                    <a:pt x="22" y="40"/>
                    <a:pt x="21" y="40"/>
                  </a:cubicBezTo>
                  <a:cubicBezTo>
                    <a:pt x="20" y="40"/>
                    <a:pt x="18" y="40"/>
                    <a:pt x="17" y="40"/>
                  </a:cubicBezTo>
                  <a:cubicBezTo>
                    <a:pt x="15" y="40"/>
                    <a:pt x="14" y="40"/>
                    <a:pt x="12" y="39"/>
                  </a:cubicBezTo>
                  <a:cubicBezTo>
                    <a:pt x="11" y="39"/>
                    <a:pt x="10" y="38"/>
                    <a:pt x="8" y="38"/>
                  </a:cubicBezTo>
                  <a:cubicBezTo>
                    <a:pt x="7" y="37"/>
                    <a:pt x="6" y="36"/>
                    <a:pt x="5" y="35"/>
                  </a:cubicBezTo>
                  <a:cubicBezTo>
                    <a:pt x="4" y="34"/>
                    <a:pt x="4" y="33"/>
                    <a:pt x="3" y="31"/>
                  </a:cubicBezTo>
                  <a:cubicBezTo>
                    <a:pt x="2" y="30"/>
                    <a:pt x="1" y="28"/>
                    <a:pt x="1" y="26"/>
                  </a:cubicBezTo>
                  <a:cubicBezTo>
                    <a:pt x="1" y="24"/>
                    <a:pt x="0" y="22"/>
                    <a:pt x="0" y="20"/>
                  </a:cubicBezTo>
                  <a:cubicBezTo>
                    <a:pt x="0" y="17"/>
                    <a:pt x="1" y="14"/>
                    <a:pt x="2" y="12"/>
                  </a:cubicBezTo>
                  <a:cubicBezTo>
                    <a:pt x="2" y="9"/>
                    <a:pt x="4" y="7"/>
                    <a:pt x="5" y="5"/>
                  </a:cubicBezTo>
                  <a:cubicBezTo>
                    <a:pt x="6" y="4"/>
                    <a:pt x="8" y="2"/>
                    <a:pt x="10" y="1"/>
                  </a:cubicBezTo>
                  <a:cubicBezTo>
                    <a:pt x="12" y="1"/>
                    <a:pt x="15" y="0"/>
                    <a:pt x="17" y="0"/>
                  </a:cubicBezTo>
                  <a:cubicBezTo>
                    <a:pt x="20" y="0"/>
                    <a:pt x="22" y="1"/>
                    <a:pt x="24" y="2"/>
                  </a:cubicBezTo>
                  <a:cubicBezTo>
                    <a:pt x="26" y="3"/>
                    <a:pt x="28" y="4"/>
                    <a:pt x="29" y="6"/>
                  </a:cubicBezTo>
                  <a:cubicBezTo>
                    <a:pt x="31" y="8"/>
                    <a:pt x="32" y="10"/>
                    <a:pt x="32" y="12"/>
                  </a:cubicBezTo>
                  <a:cubicBezTo>
                    <a:pt x="33" y="14"/>
                    <a:pt x="33" y="17"/>
                    <a:pt x="33" y="19"/>
                  </a:cubicBezTo>
                  <a:close/>
                  <a:moveTo>
                    <a:pt x="26" y="17"/>
                  </a:moveTo>
                  <a:cubicBezTo>
                    <a:pt x="26" y="15"/>
                    <a:pt x="25" y="14"/>
                    <a:pt x="25" y="13"/>
                  </a:cubicBezTo>
                  <a:cubicBezTo>
                    <a:pt x="25" y="12"/>
                    <a:pt x="24" y="11"/>
                    <a:pt x="23" y="10"/>
                  </a:cubicBezTo>
                  <a:cubicBezTo>
                    <a:pt x="23" y="9"/>
                    <a:pt x="22" y="8"/>
                    <a:pt x="21" y="8"/>
                  </a:cubicBezTo>
                  <a:cubicBezTo>
                    <a:pt x="20" y="7"/>
                    <a:pt x="18" y="7"/>
                    <a:pt x="17" y="7"/>
                  </a:cubicBezTo>
                  <a:cubicBezTo>
                    <a:pt x="15" y="7"/>
                    <a:pt x="14" y="7"/>
                    <a:pt x="13" y="8"/>
                  </a:cubicBezTo>
                  <a:cubicBezTo>
                    <a:pt x="12" y="8"/>
                    <a:pt x="11" y="9"/>
                    <a:pt x="11" y="9"/>
                  </a:cubicBezTo>
                  <a:cubicBezTo>
                    <a:pt x="10" y="10"/>
                    <a:pt x="9" y="11"/>
                    <a:pt x="9" y="12"/>
                  </a:cubicBezTo>
                  <a:cubicBezTo>
                    <a:pt x="8" y="14"/>
                    <a:pt x="8" y="15"/>
                    <a:pt x="8" y="17"/>
                  </a:cubicBezTo>
                  <a:lnTo>
                    <a:pt x="26"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2" name="Freeform 60">
              <a:extLst>
                <a:ext uri="{FF2B5EF4-FFF2-40B4-BE49-F238E27FC236}">
                  <a16:creationId xmlns:a16="http://schemas.microsoft.com/office/drawing/2014/main" id="{B0044278-9F7F-4596-96D2-ACFBE0DEC0B1}"/>
                </a:ext>
              </a:extLst>
            </p:cNvPr>
            <p:cNvSpPr>
              <a:spLocks/>
            </p:cNvSpPr>
            <p:nvPr userDrawn="1"/>
          </p:nvSpPr>
          <p:spPr bwMode="invGray">
            <a:xfrm>
              <a:off x="1727435" y="6421821"/>
              <a:ext cx="122060" cy="97648"/>
            </a:xfrm>
            <a:custGeom>
              <a:avLst/>
              <a:gdLst>
                <a:gd name="T0" fmla="*/ 56 w 70"/>
                <a:gd name="T1" fmla="*/ 56 h 56"/>
                <a:gd name="T2" fmla="*/ 46 w 70"/>
                <a:gd name="T3" fmla="*/ 56 h 56"/>
                <a:gd name="T4" fmla="*/ 35 w 70"/>
                <a:gd name="T5" fmla="*/ 16 h 56"/>
                <a:gd name="T6" fmla="*/ 25 w 70"/>
                <a:gd name="T7" fmla="*/ 56 h 56"/>
                <a:gd name="T8" fmla="*/ 15 w 70"/>
                <a:gd name="T9" fmla="*/ 56 h 56"/>
                <a:gd name="T10" fmla="*/ 0 w 70"/>
                <a:gd name="T11" fmla="*/ 0 h 56"/>
                <a:gd name="T12" fmla="*/ 10 w 70"/>
                <a:gd name="T13" fmla="*/ 0 h 56"/>
                <a:gd name="T14" fmla="*/ 21 w 70"/>
                <a:gd name="T15" fmla="*/ 38 h 56"/>
                <a:gd name="T16" fmla="*/ 31 w 70"/>
                <a:gd name="T17" fmla="*/ 0 h 56"/>
                <a:gd name="T18" fmla="*/ 40 w 70"/>
                <a:gd name="T19" fmla="*/ 0 h 56"/>
                <a:gd name="T20" fmla="*/ 50 w 70"/>
                <a:gd name="T21" fmla="*/ 38 h 56"/>
                <a:gd name="T22" fmla="*/ 60 w 70"/>
                <a:gd name="T23" fmla="*/ 0 h 56"/>
                <a:gd name="T24" fmla="*/ 70 w 70"/>
                <a:gd name="T25" fmla="*/ 0 h 56"/>
                <a:gd name="T26" fmla="*/ 56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6" y="56"/>
                  </a:moveTo>
                  <a:lnTo>
                    <a:pt x="46" y="56"/>
                  </a:lnTo>
                  <a:lnTo>
                    <a:pt x="35" y="16"/>
                  </a:lnTo>
                  <a:lnTo>
                    <a:pt x="25" y="56"/>
                  </a:lnTo>
                  <a:lnTo>
                    <a:pt x="15" y="56"/>
                  </a:lnTo>
                  <a:lnTo>
                    <a:pt x="0" y="0"/>
                  </a:lnTo>
                  <a:lnTo>
                    <a:pt x="10" y="0"/>
                  </a:lnTo>
                  <a:lnTo>
                    <a:pt x="21" y="38"/>
                  </a:lnTo>
                  <a:lnTo>
                    <a:pt x="31" y="0"/>
                  </a:lnTo>
                  <a:lnTo>
                    <a:pt x="40" y="0"/>
                  </a:lnTo>
                  <a:lnTo>
                    <a:pt x="50" y="38"/>
                  </a:lnTo>
                  <a:lnTo>
                    <a:pt x="60" y="0"/>
                  </a:lnTo>
                  <a:lnTo>
                    <a:pt x="70" y="0"/>
                  </a:lnTo>
                  <a:lnTo>
                    <a:pt x="56"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3" name="Freeform 61">
              <a:extLst>
                <a:ext uri="{FF2B5EF4-FFF2-40B4-BE49-F238E27FC236}">
                  <a16:creationId xmlns:a16="http://schemas.microsoft.com/office/drawing/2014/main" id="{79F75E0D-27A7-44C1-BF19-495F4768F995}"/>
                </a:ext>
              </a:extLst>
            </p:cNvPr>
            <p:cNvSpPr>
              <a:spLocks noEditPoints="1"/>
            </p:cNvSpPr>
            <p:nvPr userDrawn="1"/>
          </p:nvSpPr>
          <p:spPr bwMode="invGray">
            <a:xfrm>
              <a:off x="1859957" y="6418333"/>
              <a:ext cx="87186" cy="102879"/>
            </a:xfrm>
            <a:custGeom>
              <a:avLst/>
              <a:gdLst>
                <a:gd name="T0" fmla="*/ 34 w 34"/>
                <a:gd name="T1" fmla="*/ 20 h 40"/>
                <a:gd name="T2" fmla="*/ 33 w 34"/>
                <a:gd name="T3" fmla="*/ 28 h 40"/>
                <a:gd name="T4" fmla="*/ 29 w 34"/>
                <a:gd name="T5" fmla="*/ 35 h 40"/>
                <a:gd name="T6" fmla="*/ 24 w 34"/>
                <a:gd name="T7" fmla="*/ 39 h 40"/>
                <a:gd name="T8" fmla="*/ 17 w 34"/>
                <a:gd name="T9" fmla="*/ 40 h 40"/>
                <a:gd name="T10" fmla="*/ 10 w 34"/>
                <a:gd name="T11" fmla="*/ 39 h 40"/>
                <a:gd name="T12" fmla="*/ 5 w 34"/>
                <a:gd name="T13" fmla="*/ 35 h 40"/>
                <a:gd name="T14" fmla="*/ 1 w 34"/>
                <a:gd name="T15" fmla="*/ 28 h 40"/>
                <a:gd name="T16" fmla="*/ 0 w 34"/>
                <a:gd name="T17" fmla="*/ 20 h 40"/>
                <a:gd name="T18" fmla="*/ 1 w 34"/>
                <a:gd name="T19" fmla="*/ 12 h 40"/>
                <a:gd name="T20" fmla="*/ 5 w 34"/>
                <a:gd name="T21" fmla="*/ 5 h 40"/>
                <a:gd name="T22" fmla="*/ 11 w 34"/>
                <a:gd name="T23" fmla="*/ 1 h 40"/>
                <a:gd name="T24" fmla="*/ 17 w 34"/>
                <a:gd name="T25" fmla="*/ 0 h 40"/>
                <a:gd name="T26" fmla="*/ 24 w 34"/>
                <a:gd name="T27" fmla="*/ 1 h 40"/>
                <a:gd name="T28" fmla="*/ 29 w 34"/>
                <a:gd name="T29" fmla="*/ 5 h 40"/>
                <a:gd name="T30" fmla="*/ 33 w 34"/>
                <a:gd name="T31" fmla="*/ 12 h 40"/>
                <a:gd name="T32" fmla="*/ 34 w 34"/>
                <a:gd name="T33" fmla="*/ 20 h 40"/>
                <a:gd name="T34" fmla="*/ 27 w 34"/>
                <a:gd name="T35" fmla="*/ 20 h 40"/>
                <a:gd name="T36" fmla="*/ 26 w 34"/>
                <a:gd name="T37" fmla="*/ 15 h 40"/>
                <a:gd name="T38" fmla="*/ 24 w 34"/>
                <a:gd name="T39" fmla="*/ 11 h 40"/>
                <a:gd name="T40" fmla="*/ 21 w 34"/>
                <a:gd name="T41" fmla="*/ 8 h 40"/>
                <a:gd name="T42" fmla="*/ 17 w 34"/>
                <a:gd name="T43" fmla="*/ 7 h 40"/>
                <a:gd name="T44" fmla="*/ 13 w 34"/>
                <a:gd name="T45" fmla="*/ 8 h 40"/>
                <a:gd name="T46" fmla="*/ 10 w 34"/>
                <a:gd name="T47" fmla="*/ 11 h 40"/>
                <a:gd name="T48" fmla="*/ 8 w 34"/>
                <a:gd name="T49" fmla="*/ 15 h 40"/>
                <a:gd name="T50" fmla="*/ 8 w 34"/>
                <a:gd name="T51" fmla="*/ 20 h 40"/>
                <a:gd name="T52" fmla="*/ 8 w 34"/>
                <a:gd name="T53" fmla="*/ 26 h 40"/>
                <a:gd name="T54" fmla="*/ 10 w 34"/>
                <a:gd name="T55" fmla="*/ 30 h 40"/>
                <a:gd name="T56" fmla="*/ 13 w 34"/>
                <a:gd name="T57" fmla="*/ 32 h 40"/>
                <a:gd name="T58" fmla="*/ 17 w 34"/>
                <a:gd name="T59" fmla="*/ 33 h 40"/>
                <a:gd name="T60" fmla="*/ 21 w 34"/>
                <a:gd name="T61" fmla="*/ 32 h 40"/>
                <a:gd name="T62" fmla="*/ 24 w 34"/>
                <a:gd name="T63" fmla="*/ 29 h 40"/>
                <a:gd name="T64" fmla="*/ 26 w 34"/>
                <a:gd name="T65" fmla="*/ 25 h 40"/>
                <a:gd name="T66" fmla="*/ 27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20"/>
                  </a:moveTo>
                  <a:cubicBezTo>
                    <a:pt x="34" y="23"/>
                    <a:pt x="34" y="26"/>
                    <a:pt x="33" y="28"/>
                  </a:cubicBezTo>
                  <a:cubicBezTo>
                    <a:pt x="32" y="31"/>
                    <a:pt x="31" y="33"/>
                    <a:pt x="29" y="35"/>
                  </a:cubicBezTo>
                  <a:cubicBezTo>
                    <a:pt x="28" y="37"/>
                    <a:pt x="26" y="38"/>
                    <a:pt x="24" y="39"/>
                  </a:cubicBezTo>
                  <a:cubicBezTo>
                    <a:pt x="22" y="40"/>
                    <a:pt x="20" y="40"/>
                    <a:pt x="17" y="40"/>
                  </a:cubicBezTo>
                  <a:cubicBezTo>
                    <a:pt x="15" y="40"/>
                    <a:pt x="12" y="40"/>
                    <a:pt x="10" y="39"/>
                  </a:cubicBezTo>
                  <a:cubicBezTo>
                    <a:pt x="8" y="38"/>
                    <a:pt x="6" y="36"/>
                    <a:pt x="5" y="35"/>
                  </a:cubicBezTo>
                  <a:cubicBezTo>
                    <a:pt x="3" y="33"/>
                    <a:pt x="2" y="31"/>
                    <a:pt x="1" y="28"/>
                  </a:cubicBezTo>
                  <a:cubicBezTo>
                    <a:pt x="1" y="26"/>
                    <a:pt x="0" y="23"/>
                    <a:pt x="0" y="20"/>
                  </a:cubicBezTo>
                  <a:cubicBezTo>
                    <a:pt x="0" y="17"/>
                    <a:pt x="1" y="14"/>
                    <a:pt x="1" y="12"/>
                  </a:cubicBezTo>
                  <a:cubicBezTo>
                    <a:pt x="2" y="9"/>
                    <a:pt x="4" y="7"/>
                    <a:pt x="5" y="5"/>
                  </a:cubicBezTo>
                  <a:cubicBezTo>
                    <a:pt x="7" y="4"/>
                    <a:pt x="8" y="2"/>
                    <a:pt x="11" y="1"/>
                  </a:cubicBezTo>
                  <a:cubicBezTo>
                    <a:pt x="13" y="1"/>
                    <a:pt x="15" y="0"/>
                    <a:pt x="17" y="0"/>
                  </a:cubicBezTo>
                  <a:cubicBezTo>
                    <a:pt x="20" y="0"/>
                    <a:pt x="22" y="1"/>
                    <a:pt x="24" y="1"/>
                  </a:cubicBezTo>
                  <a:cubicBezTo>
                    <a:pt x="26" y="2"/>
                    <a:pt x="28" y="4"/>
                    <a:pt x="29" y="5"/>
                  </a:cubicBezTo>
                  <a:cubicBezTo>
                    <a:pt x="31" y="7"/>
                    <a:pt x="32" y="9"/>
                    <a:pt x="33" y="12"/>
                  </a:cubicBezTo>
                  <a:cubicBezTo>
                    <a:pt x="34" y="14"/>
                    <a:pt x="34" y="17"/>
                    <a:pt x="34" y="20"/>
                  </a:cubicBezTo>
                  <a:close/>
                  <a:moveTo>
                    <a:pt x="27" y="20"/>
                  </a:moveTo>
                  <a:cubicBezTo>
                    <a:pt x="27" y="18"/>
                    <a:pt x="27" y="16"/>
                    <a:pt x="26" y="15"/>
                  </a:cubicBezTo>
                  <a:cubicBezTo>
                    <a:pt x="26" y="13"/>
                    <a:pt x="25" y="12"/>
                    <a:pt x="24" y="11"/>
                  </a:cubicBezTo>
                  <a:cubicBezTo>
                    <a:pt x="23" y="10"/>
                    <a:pt x="22" y="9"/>
                    <a:pt x="21" y="8"/>
                  </a:cubicBezTo>
                  <a:cubicBezTo>
                    <a:pt x="20" y="8"/>
                    <a:pt x="18" y="7"/>
                    <a:pt x="17" y="7"/>
                  </a:cubicBezTo>
                  <a:cubicBezTo>
                    <a:pt x="16" y="7"/>
                    <a:pt x="14" y="8"/>
                    <a:pt x="13" y="8"/>
                  </a:cubicBezTo>
                  <a:cubicBezTo>
                    <a:pt x="12" y="9"/>
                    <a:pt x="11" y="10"/>
                    <a:pt x="10" y="11"/>
                  </a:cubicBezTo>
                  <a:cubicBezTo>
                    <a:pt x="9" y="12"/>
                    <a:pt x="9" y="13"/>
                    <a:pt x="8" y="15"/>
                  </a:cubicBezTo>
                  <a:cubicBezTo>
                    <a:pt x="8" y="16"/>
                    <a:pt x="8" y="18"/>
                    <a:pt x="8" y="20"/>
                  </a:cubicBezTo>
                  <a:cubicBezTo>
                    <a:pt x="8" y="22"/>
                    <a:pt x="8" y="24"/>
                    <a:pt x="8" y="26"/>
                  </a:cubicBezTo>
                  <a:cubicBezTo>
                    <a:pt x="9" y="27"/>
                    <a:pt x="10" y="28"/>
                    <a:pt x="10" y="30"/>
                  </a:cubicBezTo>
                  <a:cubicBezTo>
                    <a:pt x="11" y="31"/>
                    <a:pt x="12" y="32"/>
                    <a:pt x="13" y="32"/>
                  </a:cubicBezTo>
                  <a:cubicBezTo>
                    <a:pt x="15" y="33"/>
                    <a:pt x="16" y="33"/>
                    <a:pt x="17" y="33"/>
                  </a:cubicBezTo>
                  <a:cubicBezTo>
                    <a:pt x="19" y="33"/>
                    <a:pt x="20" y="33"/>
                    <a:pt x="21" y="32"/>
                  </a:cubicBezTo>
                  <a:cubicBezTo>
                    <a:pt x="22" y="31"/>
                    <a:pt x="23"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4" name="Freeform 62">
              <a:extLst>
                <a:ext uri="{FF2B5EF4-FFF2-40B4-BE49-F238E27FC236}">
                  <a16:creationId xmlns:a16="http://schemas.microsoft.com/office/drawing/2014/main" id="{E5B9E395-C74C-4D98-8911-EE2C765D8BEB}"/>
                </a:ext>
              </a:extLst>
            </p:cNvPr>
            <p:cNvSpPr>
              <a:spLocks/>
            </p:cNvSpPr>
            <p:nvPr userDrawn="1"/>
          </p:nvSpPr>
          <p:spPr bwMode="invGray">
            <a:xfrm>
              <a:off x="1968067" y="6418333"/>
              <a:ext cx="57543" cy="101135"/>
            </a:xfrm>
            <a:custGeom>
              <a:avLst/>
              <a:gdLst>
                <a:gd name="T0" fmla="*/ 21 w 23"/>
                <a:gd name="T1" fmla="*/ 9 h 39"/>
                <a:gd name="T2" fmla="*/ 18 w 23"/>
                <a:gd name="T3" fmla="*/ 8 h 39"/>
                <a:gd name="T4" fmla="*/ 15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9 w 23"/>
                <a:gd name="T21" fmla="*/ 3 h 39"/>
                <a:gd name="T22" fmla="*/ 11 w 23"/>
                <a:gd name="T23" fmla="*/ 1 h 39"/>
                <a:gd name="T24" fmla="*/ 14 w 23"/>
                <a:gd name="T25" fmla="*/ 0 h 39"/>
                <a:gd name="T26" fmla="*/ 17 w 23"/>
                <a:gd name="T27" fmla="*/ 0 h 39"/>
                <a:gd name="T28" fmla="*/ 20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19" y="8"/>
                    <a:pt x="18" y="8"/>
                  </a:cubicBezTo>
                  <a:cubicBezTo>
                    <a:pt x="18" y="8"/>
                    <a:pt x="17" y="7"/>
                    <a:pt x="15" y="7"/>
                  </a:cubicBezTo>
                  <a:cubicBezTo>
                    <a:pt x="13" y="7"/>
                    <a:pt x="11" y="8"/>
                    <a:pt x="10" y="10"/>
                  </a:cubicBezTo>
                  <a:cubicBezTo>
                    <a:pt x="8"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9" y="3"/>
                  </a:cubicBezTo>
                  <a:cubicBezTo>
                    <a:pt x="10" y="2"/>
                    <a:pt x="11" y="2"/>
                    <a:pt x="11" y="1"/>
                  </a:cubicBezTo>
                  <a:cubicBezTo>
                    <a:pt x="12" y="1"/>
                    <a:pt x="13" y="1"/>
                    <a:pt x="14" y="0"/>
                  </a:cubicBezTo>
                  <a:cubicBezTo>
                    <a:pt x="15" y="0"/>
                    <a:pt x="16" y="0"/>
                    <a:pt x="17" y="0"/>
                  </a:cubicBezTo>
                  <a:cubicBezTo>
                    <a:pt x="18" y="0"/>
                    <a:pt x="19" y="0"/>
                    <a:pt x="20" y="1"/>
                  </a:cubicBezTo>
                  <a:cubicBezTo>
                    <a:pt x="21" y="1"/>
                    <a:pt x="22"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5" name="Freeform 63">
              <a:extLst>
                <a:ext uri="{FF2B5EF4-FFF2-40B4-BE49-F238E27FC236}">
                  <a16:creationId xmlns:a16="http://schemas.microsoft.com/office/drawing/2014/main" id="{53BB8418-388C-4142-9A80-8BF00A87F7B0}"/>
                </a:ext>
              </a:extLst>
            </p:cNvPr>
            <p:cNvSpPr>
              <a:spLocks/>
            </p:cNvSpPr>
            <p:nvPr userDrawn="1"/>
          </p:nvSpPr>
          <p:spPr bwMode="invGray">
            <a:xfrm>
              <a:off x="2043046" y="6383459"/>
              <a:ext cx="19181" cy="136010"/>
            </a:xfrm>
            <a:custGeom>
              <a:avLst/>
              <a:gdLst>
                <a:gd name="T0" fmla="*/ 0 w 11"/>
                <a:gd name="T1" fmla="*/ 78 h 78"/>
                <a:gd name="T2" fmla="*/ 0 w 11"/>
                <a:gd name="T3" fmla="*/ 6 h 78"/>
                <a:gd name="T4" fmla="*/ 11 w 11"/>
                <a:gd name="T5" fmla="*/ 0 h 78"/>
                <a:gd name="T6" fmla="*/ 11 w 11"/>
                <a:gd name="T7" fmla="*/ 78 h 78"/>
                <a:gd name="T8" fmla="*/ 0 w 11"/>
                <a:gd name="T9" fmla="*/ 78 h 78"/>
              </a:gdLst>
              <a:ahLst/>
              <a:cxnLst>
                <a:cxn ang="0">
                  <a:pos x="T0" y="T1"/>
                </a:cxn>
                <a:cxn ang="0">
                  <a:pos x="T2" y="T3"/>
                </a:cxn>
                <a:cxn ang="0">
                  <a:pos x="T4" y="T5"/>
                </a:cxn>
                <a:cxn ang="0">
                  <a:pos x="T6" y="T7"/>
                </a:cxn>
                <a:cxn ang="0">
                  <a:pos x="T8" y="T9"/>
                </a:cxn>
              </a:cxnLst>
              <a:rect l="0" t="0" r="r" b="b"/>
              <a:pathLst>
                <a:path w="11" h="78">
                  <a:moveTo>
                    <a:pt x="0" y="78"/>
                  </a:moveTo>
                  <a:lnTo>
                    <a:pt x="0" y="6"/>
                  </a:lnTo>
                  <a:lnTo>
                    <a:pt x="11" y="0"/>
                  </a:lnTo>
                  <a:lnTo>
                    <a:pt x="11" y="78"/>
                  </a:lnTo>
                  <a:lnTo>
                    <a:pt x="0"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6" name="Freeform 64">
              <a:extLst>
                <a:ext uri="{FF2B5EF4-FFF2-40B4-BE49-F238E27FC236}">
                  <a16:creationId xmlns:a16="http://schemas.microsoft.com/office/drawing/2014/main" id="{0256DB41-B3C1-4FEB-B394-9762C00E7F70}"/>
                </a:ext>
              </a:extLst>
            </p:cNvPr>
            <p:cNvSpPr>
              <a:spLocks noEditPoints="1"/>
            </p:cNvSpPr>
            <p:nvPr userDrawn="1"/>
          </p:nvSpPr>
          <p:spPr bwMode="invGray">
            <a:xfrm>
              <a:off x="2084896" y="6383459"/>
              <a:ext cx="80211" cy="137753"/>
            </a:xfrm>
            <a:custGeom>
              <a:avLst/>
              <a:gdLst>
                <a:gd name="T0" fmla="*/ 24 w 32"/>
                <a:gd name="T1" fmla="*/ 53 h 54"/>
                <a:gd name="T2" fmla="*/ 24 w 32"/>
                <a:gd name="T3" fmla="*/ 50 h 54"/>
                <a:gd name="T4" fmla="*/ 22 w 32"/>
                <a:gd name="T5" fmla="*/ 51 h 54"/>
                <a:gd name="T6" fmla="*/ 20 w 32"/>
                <a:gd name="T7" fmla="*/ 53 h 54"/>
                <a:gd name="T8" fmla="*/ 17 w 32"/>
                <a:gd name="T9" fmla="*/ 54 h 54"/>
                <a:gd name="T10" fmla="*/ 14 w 32"/>
                <a:gd name="T11" fmla="*/ 54 h 54"/>
                <a:gd name="T12" fmla="*/ 9 w 32"/>
                <a:gd name="T13" fmla="*/ 53 h 54"/>
                <a:gd name="T14" fmla="*/ 4 w 32"/>
                <a:gd name="T15" fmla="*/ 49 h 54"/>
                <a:gd name="T16" fmla="*/ 1 w 32"/>
                <a:gd name="T17" fmla="*/ 43 h 54"/>
                <a:gd name="T18" fmla="*/ 0 w 32"/>
                <a:gd name="T19" fmla="*/ 33 h 54"/>
                <a:gd name="T20" fmla="*/ 1 w 32"/>
                <a:gd name="T21" fmla="*/ 25 h 54"/>
                <a:gd name="T22" fmla="*/ 4 w 32"/>
                <a:gd name="T23" fmla="*/ 19 h 54"/>
                <a:gd name="T24" fmla="*/ 9 w 32"/>
                <a:gd name="T25" fmla="*/ 15 h 54"/>
                <a:gd name="T26" fmla="*/ 15 w 32"/>
                <a:gd name="T27" fmla="*/ 14 h 54"/>
                <a:gd name="T28" fmla="*/ 18 w 32"/>
                <a:gd name="T29" fmla="*/ 14 h 54"/>
                <a:gd name="T30" fmla="*/ 20 w 32"/>
                <a:gd name="T31" fmla="*/ 15 h 54"/>
                <a:gd name="T32" fmla="*/ 22 w 32"/>
                <a:gd name="T33" fmla="*/ 17 h 54"/>
                <a:gd name="T34" fmla="*/ 24 w 32"/>
                <a:gd name="T35" fmla="*/ 18 h 54"/>
                <a:gd name="T36" fmla="*/ 24 w 32"/>
                <a:gd name="T37" fmla="*/ 4 h 54"/>
                <a:gd name="T38" fmla="*/ 32 w 32"/>
                <a:gd name="T39" fmla="*/ 0 h 54"/>
                <a:gd name="T40" fmla="*/ 32 w 32"/>
                <a:gd name="T41" fmla="*/ 53 h 54"/>
                <a:gd name="T42" fmla="*/ 24 w 32"/>
                <a:gd name="T43" fmla="*/ 53 h 54"/>
                <a:gd name="T44" fmla="*/ 24 w 32"/>
                <a:gd name="T45" fmla="*/ 26 h 54"/>
                <a:gd name="T46" fmla="*/ 23 w 32"/>
                <a:gd name="T47" fmla="*/ 24 h 54"/>
                <a:gd name="T48" fmla="*/ 21 w 32"/>
                <a:gd name="T49" fmla="*/ 23 h 54"/>
                <a:gd name="T50" fmla="*/ 18 w 32"/>
                <a:gd name="T51" fmla="*/ 22 h 54"/>
                <a:gd name="T52" fmla="*/ 15 w 32"/>
                <a:gd name="T53" fmla="*/ 21 h 54"/>
                <a:gd name="T54" fmla="*/ 9 w 32"/>
                <a:gd name="T55" fmla="*/ 24 h 54"/>
                <a:gd name="T56" fmla="*/ 7 w 32"/>
                <a:gd name="T57" fmla="*/ 33 h 54"/>
                <a:gd name="T58" fmla="*/ 8 w 32"/>
                <a:gd name="T59" fmla="*/ 39 h 54"/>
                <a:gd name="T60" fmla="*/ 9 w 32"/>
                <a:gd name="T61" fmla="*/ 44 h 54"/>
                <a:gd name="T62" fmla="*/ 12 w 32"/>
                <a:gd name="T63" fmla="*/ 46 h 54"/>
                <a:gd name="T64" fmla="*/ 16 w 32"/>
                <a:gd name="T65" fmla="*/ 47 h 54"/>
                <a:gd name="T66" fmla="*/ 18 w 32"/>
                <a:gd name="T67" fmla="*/ 47 h 54"/>
                <a:gd name="T68" fmla="*/ 21 w 32"/>
                <a:gd name="T69" fmla="*/ 46 h 54"/>
                <a:gd name="T70" fmla="*/ 23 w 32"/>
                <a:gd name="T71" fmla="*/ 44 h 54"/>
                <a:gd name="T72" fmla="*/ 24 w 32"/>
                <a:gd name="T73" fmla="*/ 42 h 54"/>
                <a:gd name="T74" fmla="*/ 24 w 32"/>
                <a:gd name="T75" fmla="*/ 26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 h="54">
                  <a:moveTo>
                    <a:pt x="24" y="53"/>
                  </a:moveTo>
                  <a:cubicBezTo>
                    <a:pt x="24" y="50"/>
                    <a:pt x="24" y="50"/>
                    <a:pt x="24" y="50"/>
                  </a:cubicBezTo>
                  <a:cubicBezTo>
                    <a:pt x="24" y="50"/>
                    <a:pt x="23" y="51"/>
                    <a:pt x="22" y="51"/>
                  </a:cubicBezTo>
                  <a:cubicBezTo>
                    <a:pt x="21" y="52"/>
                    <a:pt x="21" y="52"/>
                    <a:pt x="20" y="53"/>
                  </a:cubicBezTo>
                  <a:cubicBezTo>
                    <a:pt x="19" y="53"/>
                    <a:pt x="18" y="54"/>
                    <a:pt x="17" y="54"/>
                  </a:cubicBezTo>
                  <a:cubicBezTo>
                    <a:pt x="16" y="54"/>
                    <a:pt x="15" y="54"/>
                    <a:pt x="14" y="54"/>
                  </a:cubicBezTo>
                  <a:cubicBezTo>
                    <a:pt x="12" y="54"/>
                    <a:pt x="10" y="54"/>
                    <a:pt x="9" y="53"/>
                  </a:cubicBezTo>
                  <a:cubicBezTo>
                    <a:pt x="7" y="52"/>
                    <a:pt x="5" y="51"/>
                    <a:pt x="4" y="49"/>
                  </a:cubicBezTo>
                  <a:cubicBezTo>
                    <a:pt x="3" y="48"/>
                    <a:pt x="1" y="45"/>
                    <a:pt x="1" y="43"/>
                  </a:cubicBezTo>
                  <a:cubicBezTo>
                    <a:pt x="0" y="40"/>
                    <a:pt x="0" y="37"/>
                    <a:pt x="0" y="33"/>
                  </a:cubicBezTo>
                  <a:cubicBezTo>
                    <a:pt x="0" y="30"/>
                    <a:pt x="0" y="27"/>
                    <a:pt x="1" y="25"/>
                  </a:cubicBezTo>
                  <a:cubicBezTo>
                    <a:pt x="2" y="22"/>
                    <a:pt x="3" y="20"/>
                    <a:pt x="4" y="19"/>
                  </a:cubicBezTo>
                  <a:cubicBezTo>
                    <a:pt x="6" y="17"/>
                    <a:pt x="7" y="16"/>
                    <a:pt x="9" y="15"/>
                  </a:cubicBezTo>
                  <a:cubicBezTo>
                    <a:pt x="11" y="14"/>
                    <a:pt x="13" y="14"/>
                    <a:pt x="15" y="14"/>
                  </a:cubicBezTo>
                  <a:cubicBezTo>
                    <a:pt x="16" y="14"/>
                    <a:pt x="17" y="14"/>
                    <a:pt x="18" y="14"/>
                  </a:cubicBezTo>
                  <a:cubicBezTo>
                    <a:pt x="18" y="15"/>
                    <a:pt x="19" y="15"/>
                    <a:pt x="20" y="15"/>
                  </a:cubicBezTo>
                  <a:cubicBezTo>
                    <a:pt x="21" y="16"/>
                    <a:pt x="22" y="16"/>
                    <a:pt x="22" y="17"/>
                  </a:cubicBezTo>
                  <a:cubicBezTo>
                    <a:pt x="23" y="17"/>
                    <a:pt x="24" y="18"/>
                    <a:pt x="24" y="18"/>
                  </a:cubicBezTo>
                  <a:cubicBezTo>
                    <a:pt x="24" y="4"/>
                    <a:pt x="24" y="4"/>
                    <a:pt x="24" y="4"/>
                  </a:cubicBezTo>
                  <a:cubicBezTo>
                    <a:pt x="32" y="0"/>
                    <a:pt x="32" y="0"/>
                    <a:pt x="32" y="0"/>
                  </a:cubicBezTo>
                  <a:cubicBezTo>
                    <a:pt x="32" y="53"/>
                    <a:pt x="32" y="53"/>
                    <a:pt x="32" y="53"/>
                  </a:cubicBezTo>
                  <a:lnTo>
                    <a:pt x="24" y="53"/>
                  </a:lnTo>
                  <a:close/>
                  <a:moveTo>
                    <a:pt x="24" y="26"/>
                  </a:moveTo>
                  <a:cubicBezTo>
                    <a:pt x="24" y="26"/>
                    <a:pt x="23" y="25"/>
                    <a:pt x="23" y="24"/>
                  </a:cubicBezTo>
                  <a:cubicBezTo>
                    <a:pt x="22" y="24"/>
                    <a:pt x="22" y="23"/>
                    <a:pt x="21" y="23"/>
                  </a:cubicBezTo>
                  <a:cubicBezTo>
                    <a:pt x="20" y="22"/>
                    <a:pt x="19" y="22"/>
                    <a:pt x="18" y="22"/>
                  </a:cubicBezTo>
                  <a:cubicBezTo>
                    <a:pt x="17" y="21"/>
                    <a:pt x="16" y="21"/>
                    <a:pt x="15" y="21"/>
                  </a:cubicBezTo>
                  <a:cubicBezTo>
                    <a:pt x="13" y="21"/>
                    <a:pt x="11" y="22"/>
                    <a:pt x="9" y="24"/>
                  </a:cubicBezTo>
                  <a:cubicBezTo>
                    <a:pt x="8" y="26"/>
                    <a:pt x="7" y="29"/>
                    <a:pt x="7" y="33"/>
                  </a:cubicBezTo>
                  <a:cubicBezTo>
                    <a:pt x="7" y="36"/>
                    <a:pt x="7" y="38"/>
                    <a:pt x="8" y="39"/>
                  </a:cubicBezTo>
                  <a:cubicBezTo>
                    <a:pt x="8" y="41"/>
                    <a:pt x="9" y="43"/>
                    <a:pt x="9" y="44"/>
                  </a:cubicBezTo>
                  <a:cubicBezTo>
                    <a:pt x="10" y="45"/>
                    <a:pt x="11" y="46"/>
                    <a:pt x="12" y="46"/>
                  </a:cubicBezTo>
                  <a:cubicBezTo>
                    <a:pt x="13" y="47"/>
                    <a:pt x="14" y="47"/>
                    <a:pt x="16" y="47"/>
                  </a:cubicBezTo>
                  <a:cubicBezTo>
                    <a:pt x="17" y="47"/>
                    <a:pt x="18" y="47"/>
                    <a:pt x="18" y="47"/>
                  </a:cubicBezTo>
                  <a:cubicBezTo>
                    <a:pt x="19" y="46"/>
                    <a:pt x="20" y="46"/>
                    <a:pt x="21" y="46"/>
                  </a:cubicBezTo>
                  <a:cubicBezTo>
                    <a:pt x="21" y="45"/>
                    <a:pt x="22" y="45"/>
                    <a:pt x="23" y="44"/>
                  </a:cubicBezTo>
                  <a:cubicBezTo>
                    <a:pt x="23" y="43"/>
                    <a:pt x="24" y="43"/>
                    <a:pt x="24" y="42"/>
                  </a:cubicBezTo>
                  <a:lnTo>
                    <a:pt x="24" y="2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7" name="Freeform 65">
              <a:extLst>
                <a:ext uri="{FF2B5EF4-FFF2-40B4-BE49-F238E27FC236}">
                  <a16:creationId xmlns:a16="http://schemas.microsoft.com/office/drawing/2014/main" id="{F2BC9C1F-3F30-47A6-B503-20FB179B7F3A}"/>
                </a:ext>
              </a:extLst>
            </p:cNvPr>
            <p:cNvSpPr>
              <a:spLocks/>
            </p:cNvSpPr>
            <p:nvPr userDrawn="1"/>
          </p:nvSpPr>
          <p:spPr bwMode="invGray">
            <a:xfrm>
              <a:off x="2229624" y="6421821"/>
              <a:ext cx="122060" cy="97648"/>
            </a:xfrm>
            <a:custGeom>
              <a:avLst/>
              <a:gdLst>
                <a:gd name="T0" fmla="*/ 55 w 70"/>
                <a:gd name="T1" fmla="*/ 56 h 56"/>
                <a:gd name="T2" fmla="*/ 45 w 70"/>
                <a:gd name="T3" fmla="*/ 56 h 56"/>
                <a:gd name="T4" fmla="*/ 35 w 70"/>
                <a:gd name="T5" fmla="*/ 16 h 56"/>
                <a:gd name="T6" fmla="*/ 25 w 70"/>
                <a:gd name="T7" fmla="*/ 56 h 56"/>
                <a:gd name="T8" fmla="*/ 16 w 70"/>
                <a:gd name="T9" fmla="*/ 56 h 56"/>
                <a:gd name="T10" fmla="*/ 0 w 70"/>
                <a:gd name="T11" fmla="*/ 0 h 56"/>
                <a:gd name="T12" fmla="*/ 12 w 70"/>
                <a:gd name="T13" fmla="*/ 0 h 56"/>
                <a:gd name="T14" fmla="*/ 20 w 70"/>
                <a:gd name="T15" fmla="*/ 38 h 56"/>
                <a:gd name="T16" fmla="*/ 31 w 70"/>
                <a:gd name="T17" fmla="*/ 0 h 56"/>
                <a:gd name="T18" fmla="*/ 39 w 70"/>
                <a:gd name="T19" fmla="*/ 0 h 56"/>
                <a:gd name="T20" fmla="*/ 51 w 70"/>
                <a:gd name="T21" fmla="*/ 38 h 56"/>
                <a:gd name="T22" fmla="*/ 60 w 70"/>
                <a:gd name="T23" fmla="*/ 0 h 56"/>
                <a:gd name="T24" fmla="*/ 70 w 70"/>
                <a:gd name="T25" fmla="*/ 0 h 56"/>
                <a:gd name="T26" fmla="*/ 55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5" y="56"/>
                  </a:moveTo>
                  <a:lnTo>
                    <a:pt x="45" y="56"/>
                  </a:lnTo>
                  <a:lnTo>
                    <a:pt x="35" y="16"/>
                  </a:lnTo>
                  <a:lnTo>
                    <a:pt x="25" y="56"/>
                  </a:lnTo>
                  <a:lnTo>
                    <a:pt x="16" y="56"/>
                  </a:lnTo>
                  <a:lnTo>
                    <a:pt x="0" y="0"/>
                  </a:lnTo>
                  <a:lnTo>
                    <a:pt x="12" y="0"/>
                  </a:lnTo>
                  <a:lnTo>
                    <a:pt x="20" y="38"/>
                  </a:lnTo>
                  <a:lnTo>
                    <a:pt x="31" y="0"/>
                  </a:lnTo>
                  <a:lnTo>
                    <a:pt x="39" y="0"/>
                  </a:lnTo>
                  <a:lnTo>
                    <a:pt x="51" y="38"/>
                  </a:lnTo>
                  <a:lnTo>
                    <a:pt x="60" y="0"/>
                  </a:lnTo>
                  <a:lnTo>
                    <a:pt x="70" y="0"/>
                  </a:lnTo>
                  <a:lnTo>
                    <a:pt x="55"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8" name="Freeform 66">
              <a:extLst>
                <a:ext uri="{FF2B5EF4-FFF2-40B4-BE49-F238E27FC236}">
                  <a16:creationId xmlns:a16="http://schemas.microsoft.com/office/drawing/2014/main" id="{F2E1921C-CA0E-4886-93CA-956A6497CF03}"/>
                </a:ext>
              </a:extLst>
            </p:cNvPr>
            <p:cNvSpPr>
              <a:spLocks noEditPoints="1"/>
            </p:cNvSpPr>
            <p:nvPr userDrawn="1"/>
          </p:nvSpPr>
          <p:spPr bwMode="invGray">
            <a:xfrm>
              <a:off x="2362147" y="6418333"/>
              <a:ext cx="88930" cy="102879"/>
            </a:xfrm>
            <a:custGeom>
              <a:avLst/>
              <a:gdLst>
                <a:gd name="T0" fmla="*/ 35 w 35"/>
                <a:gd name="T1" fmla="*/ 20 h 40"/>
                <a:gd name="T2" fmla="*/ 33 w 35"/>
                <a:gd name="T3" fmla="*/ 28 h 40"/>
                <a:gd name="T4" fmla="*/ 30 w 35"/>
                <a:gd name="T5" fmla="*/ 35 h 40"/>
                <a:gd name="T6" fmla="*/ 24 w 35"/>
                <a:gd name="T7" fmla="*/ 39 h 40"/>
                <a:gd name="T8" fmla="*/ 17 w 35"/>
                <a:gd name="T9" fmla="*/ 40 h 40"/>
                <a:gd name="T10" fmla="*/ 11 w 35"/>
                <a:gd name="T11" fmla="*/ 39 h 40"/>
                <a:gd name="T12" fmla="*/ 5 w 35"/>
                <a:gd name="T13" fmla="*/ 35 h 40"/>
                <a:gd name="T14" fmla="*/ 2 w 35"/>
                <a:gd name="T15" fmla="*/ 28 h 40"/>
                <a:gd name="T16" fmla="*/ 0 w 35"/>
                <a:gd name="T17" fmla="*/ 20 h 40"/>
                <a:gd name="T18" fmla="*/ 2 w 35"/>
                <a:gd name="T19" fmla="*/ 12 h 40"/>
                <a:gd name="T20" fmla="*/ 5 w 35"/>
                <a:gd name="T21" fmla="*/ 5 h 40"/>
                <a:gd name="T22" fmla="*/ 11 w 35"/>
                <a:gd name="T23" fmla="*/ 1 h 40"/>
                <a:gd name="T24" fmla="*/ 18 w 35"/>
                <a:gd name="T25" fmla="*/ 0 h 40"/>
                <a:gd name="T26" fmla="*/ 24 w 35"/>
                <a:gd name="T27" fmla="*/ 1 h 40"/>
                <a:gd name="T28" fmla="*/ 30 w 35"/>
                <a:gd name="T29" fmla="*/ 5 h 40"/>
                <a:gd name="T30" fmla="*/ 33 w 35"/>
                <a:gd name="T31" fmla="*/ 12 h 40"/>
                <a:gd name="T32" fmla="*/ 35 w 35"/>
                <a:gd name="T33" fmla="*/ 20 h 40"/>
                <a:gd name="T34" fmla="*/ 27 w 35"/>
                <a:gd name="T35" fmla="*/ 20 h 40"/>
                <a:gd name="T36" fmla="*/ 26 w 35"/>
                <a:gd name="T37" fmla="*/ 15 h 40"/>
                <a:gd name="T38" fmla="*/ 24 w 35"/>
                <a:gd name="T39" fmla="*/ 11 h 40"/>
                <a:gd name="T40" fmla="*/ 21 w 35"/>
                <a:gd name="T41" fmla="*/ 8 h 40"/>
                <a:gd name="T42" fmla="*/ 17 w 35"/>
                <a:gd name="T43" fmla="*/ 7 h 40"/>
                <a:gd name="T44" fmla="*/ 13 w 35"/>
                <a:gd name="T45" fmla="*/ 8 h 40"/>
                <a:gd name="T46" fmla="*/ 10 w 35"/>
                <a:gd name="T47" fmla="*/ 11 h 40"/>
                <a:gd name="T48" fmla="*/ 9 w 35"/>
                <a:gd name="T49" fmla="*/ 15 h 40"/>
                <a:gd name="T50" fmla="*/ 8 w 35"/>
                <a:gd name="T51" fmla="*/ 20 h 40"/>
                <a:gd name="T52" fmla="*/ 9 w 35"/>
                <a:gd name="T53" fmla="*/ 26 h 40"/>
                <a:gd name="T54" fmla="*/ 11 w 35"/>
                <a:gd name="T55" fmla="*/ 30 h 40"/>
                <a:gd name="T56" fmla="*/ 14 w 35"/>
                <a:gd name="T57" fmla="*/ 32 h 40"/>
                <a:gd name="T58" fmla="*/ 18 w 35"/>
                <a:gd name="T59" fmla="*/ 33 h 40"/>
                <a:gd name="T60" fmla="*/ 21 w 35"/>
                <a:gd name="T61" fmla="*/ 32 h 40"/>
                <a:gd name="T62" fmla="*/ 24 w 35"/>
                <a:gd name="T63" fmla="*/ 29 h 40"/>
                <a:gd name="T64" fmla="*/ 26 w 35"/>
                <a:gd name="T65" fmla="*/ 25 h 40"/>
                <a:gd name="T66" fmla="*/ 27 w 35"/>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5" h="40">
                  <a:moveTo>
                    <a:pt x="35" y="20"/>
                  </a:moveTo>
                  <a:cubicBezTo>
                    <a:pt x="35" y="23"/>
                    <a:pt x="34" y="26"/>
                    <a:pt x="33" y="28"/>
                  </a:cubicBezTo>
                  <a:cubicBezTo>
                    <a:pt x="32" y="31"/>
                    <a:pt x="31" y="33"/>
                    <a:pt x="30" y="35"/>
                  </a:cubicBezTo>
                  <a:cubicBezTo>
                    <a:pt x="28" y="37"/>
                    <a:pt x="26" y="38"/>
                    <a:pt x="24" y="39"/>
                  </a:cubicBezTo>
                  <a:cubicBezTo>
                    <a:pt x="22" y="40"/>
                    <a:pt x="20" y="40"/>
                    <a:pt x="17" y="40"/>
                  </a:cubicBezTo>
                  <a:cubicBezTo>
                    <a:pt x="15" y="40"/>
                    <a:pt x="13" y="40"/>
                    <a:pt x="11" y="39"/>
                  </a:cubicBezTo>
                  <a:cubicBezTo>
                    <a:pt x="8" y="38"/>
                    <a:pt x="7" y="36"/>
                    <a:pt x="5" y="35"/>
                  </a:cubicBezTo>
                  <a:cubicBezTo>
                    <a:pt x="4" y="33"/>
                    <a:pt x="2" y="31"/>
                    <a:pt x="2" y="28"/>
                  </a:cubicBezTo>
                  <a:cubicBezTo>
                    <a:pt x="1" y="26"/>
                    <a:pt x="0" y="23"/>
                    <a:pt x="0" y="20"/>
                  </a:cubicBezTo>
                  <a:cubicBezTo>
                    <a:pt x="0" y="17"/>
                    <a:pt x="1" y="14"/>
                    <a:pt x="2" y="12"/>
                  </a:cubicBezTo>
                  <a:cubicBezTo>
                    <a:pt x="3" y="9"/>
                    <a:pt x="4" y="7"/>
                    <a:pt x="5" y="5"/>
                  </a:cubicBezTo>
                  <a:cubicBezTo>
                    <a:pt x="7" y="4"/>
                    <a:pt x="9" y="2"/>
                    <a:pt x="11" y="1"/>
                  </a:cubicBezTo>
                  <a:cubicBezTo>
                    <a:pt x="13" y="1"/>
                    <a:pt x="15" y="0"/>
                    <a:pt x="18" y="0"/>
                  </a:cubicBezTo>
                  <a:cubicBezTo>
                    <a:pt x="20" y="0"/>
                    <a:pt x="22" y="1"/>
                    <a:pt x="24" y="1"/>
                  </a:cubicBezTo>
                  <a:cubicBezTo>
                    <a:pt x="26" y="2"/>
                    <a:pt x="28" y="4"/>
                    <a:pt x="30" y="5"/>
                  </a:cubicBezTo>
                  <a:cubicBezTo>
                    <a:pt x="31" y="7"/>
                    <a:pt x="32" y="9"/>
                    <a:pt x="33" y="12"/>
                  </a:cubicBezTo>
                  <a:cubicBezTo>
                    <a:pt x="34" y="14"/>
                    <a:pt x="35" y="17"/>
                    <a:pt x="35" y="20"/>
                  </a:cubicBezTo>
                  <a:close/>
                  <a:moveTo>
                    <a:pt x="27" y="20"/>
                  </a:moveTo>
                  <a:cubicBezTo>
                    <a:pt x="27" y="18"/>
                    <a:pt x="27" y="16"/>
                    <a:pt x="26" y="15"/>
                  </a:cubicBezTo>
                  <a:cubicBezTo>
                    <a:pt x="26" y="13"/>
                    <a:pt x="25" y="12"/>
                    <a:pt x="24" y="11"/>
                  </a:cubicBezTo>
                  <a:cubicBezTo>
                    <a:pt x="24" y="10"/>
                    <a:pt x="23" y="9"/>
                    <a:pt x="21" y="8"/>
                  </a:cubicBezTo>
                  <a:cubicBezTo>
                    <a:pt x="20" y="8"/>
                    <a:pt x="19" y="7"/>
                    <a:pt x="17" y="7"/>
                  </a:cubicBezTo>
                  <a:cubicBezTo>
                    <a:pt x="16" y="7"/>
                    <a:pt x="14" y="8"/>
                    <a:pt x="13" y="8"/>
                  </a:cubicBezTo>
                  <a:cubicBezTo>
                    <a:pt x="12" y="9"/>
                    <a:pt x="11" y="10"/>
                    <a:pt x="10" y="11"/>
                  </a:cubicBezTo>
                  <a:cubicBezTo>
                    <a:pt x="10" y="12"/>
                    <a:pt x="9" y="13"/>
                    <a:pt x="9" y="15"/>
                  </a:cubicBezTo>
                  <a:cubicBezTo>
                    <a:pt x="8" y="16"/>
                    <a:pt x="8" y="18"/>
                    <a:pt x="8" y="20"/>
                  </a:cubicBezTo>
                  <a:cubicBezTo>
                    <a:pt x="8" y="22"/>
                    <a:pt x="8" y="24"/>
                    <a:pt x="9" y="26"/>
                  </a:cubicBezTo>
                  <a:cubicBezTo>
                    <a:pt x="9" y="27"/>
                    <a:pt x="10" y="28"/>
                    <a:pt x="11" y="30"/>
                  </a:cubicBezTo>
                  <a:cubicBezTo>
                    <a:pt x="11" y="31"/>
                    <a:pt x="12" y="32"/>
                    <a:pt x="14" y="32"/>
                  </a:cubicBezTo>
                  <a:cubicBezTo>
                    <a:pt x="15" y="33"/>
                    <a:pt x="16" y="33"/>
                    <a:pt x="18" y="33"/>
                  </a:cubicBezTo>
                  <a:cubicBezTo>
                    <a:pt x="19" y="33"/>
                    <a:pt x="20" y="33"/>
                    <a:pt x="21" y="32"/>
                  </a:cubicBezTo>
                  <a:cubicBezTo>
                    <a:pt x="23" y="31"/>
                    <a:pt x="24"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9" name="Freeform 67">
              <a:extLst>
                <a:ext uri="{FF2B5EF4-FFF2-40B4-BE49-F238E27FC236}">
                  <a16:creationId xmlns:a16="http://schemas.microsoft.com/office/drawing/2014/main" id="{33147323-CD74-4B45-8B3D-9FC2D6ABC4D5}"/>
                </a:ext>
              </a:extLst>
            </p:cNvPr>
            <p:cNvSpPr>
              <a:spLocks/>
            </p:cNvSpPr>
            <p:nvPr userDrawn="1"/>
          </p:nvSpPr>
          <p:spPr bwMode="invGray">
            <a:xfrm>
              <a:off x="2468514" y="6418333"/>
              <a:ext cx="59286" cy="101135"/>
            </a:xfrm>
            <a:custGeom>
              <a:avLst/>
              <a:gdLst>
                <a:gd name="T0" fmla="*/ 21 w 23"/>
                <a:gd name="T1" fmla="*/ 9 h 39"/>
                <a:gd name="T2" fmla="*/ 19 w 23"/>
                <a:gd name="T3" fmla="*/ 8 h 39"/>
                <a:gd name="T4" fmla="*/ 16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10 w 23"/>
                <a:gd name="T21" fmla="*/ 3 h 39"/>
                <a:gd name="T22" fmla="*/ 12 w 23"/>
                <a:gd name="T23" fmla="*/ 1 h 39"/>
                <a:gd name="T24" fmla="*/ 14 w 23"/>
                <a:gd name="T25" fmla="*/ 0 h 39"/>
                <a:gd name="T26" fmla="*/ 17 w 23"/>
                <a:gd name="T27" fmla="*/ 0 h 39"/>
                <a:gd name="T28" fmla="*/ 21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20" y="8"/>
                    <a:pt x="19" y="8"/>
                  </a:cubicBezTo>
                  <a:cubicBezTo>
                    <a:pt x="18" y="8"/>
                    <a:pt x="17" y="7"/>
                    <a:pt x="16" y="7"/>
                  </a:cubicBezTo>
                  <a:cubicBezTo>
                    <a:pt x="13" y="7"/>
                    <a:pt x="11" y="8"/>
                    <a:pt x="10" y="10"/>
                  </a:cubicBezTo>
                  <a:cubicBezTo>
                    <a:pt x="9"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10" y="3"/>
                  </a:cubicBezTo>
                  <a:cubicBezTo>
                    <a:pt x="10" y="2"/>
                    <a:pt x="11" y="2"/>
                    <a:pt x="12" y="1"/>
                  </a:cubicBezTo>
                  <a:cubicBezTo>
                    <a:pt x="12" y="1"/>
                    <a:pt x="13" y="1"/>
                    <a:pt x="14" y="0"/>
                  </a:cubicBezTo>
                  <a:cubicBezTo>
                    <a:pt x="15" y="0"/>
                    <a:pt x="16" y="0"/>
                    <a:pt x="17" y="0"/>
                  </a:cubicBezTo>
                  <a:cubicBezTo>
                    <a:pt x="18" y="0"/>
                    <a:pt x="20" y="0"/>
                    <a:pt x="21" y="1"/>
                  </a:cubicBezTo>
                  <a:cubicBezTo>
                    <a:pt x="22" y="1"/>
                    <a:pt x="23"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50" name="Freeform 68">
              <a:extLst>
                <a:ext uri="{FF2B5EF4-FFF2-40B4-BE49-F238E27FC236}">
                  <a16:creationId xmlns:a16="http://schemas.microsoft.com/office/drawing/2014/main" id="{646502BE-8655-4E99-B8D3-19E6C1D2B9F4}"/>
                </a:ext>
              </a:extLst>
            </p:cNvPr>
            <p:cNvSpPr>
              <a:spLocks/>
            </p:cNvSpPr>
            <p:nvPr userDrawn="1"/>
          </p:nvSpPr>
          <p:spPr bwMode="invGray">
            <a:xfrm>
              <a:off x="2545237" y="6383459"/>
              <a:ext cx="76723" cy="136010"/>
            </a:xfrm>
            <a:custGeom>
              <a:avLst/>
              <a:gdLst>
                <a:gd name="T0" fmla="*/ 31 w 44"/>
                <a:gd name="T1" fmla="*/ 78 h 78"/>
                <a:gd name="T2" fmla="*/ 19 w 44"/>
                <a:gd name="T3" fmla="*/ 50 h 78"/>
                <a:gd name="T4" fmla="*/ 10 w 44"/>
                <a:gd name="T5" fmla="*/ 61 h 78"/>
                <a:gd name="T6" fmla="*/ 10 w 44"/>
                <a:gd name="T7" fmla="*/ 78 h 78"/>
                <a:gd name="T8" fmla="*/ 0 w 44"/>
                <a:gd name="T9" fmla="*/ 78 h 78"/>
                <a:gd name="T10" fmla="*/ 0 w 44"/>
                <a:gd name="T11" fmla="*/ 6 h 78"/>
                <a:gd name="T12" fmla="*/ 10 w 44"/>
                <a:gd name="T13" fmla="*/ 0 h 78"/>
                <a:gd name="T14" fmla="*/ 10 w 44"/>
                <a:gd name="T15" fmla="*/ 47 h 78"/>
                <a:gd name="T16" fmla="*/ 28 w 44"/>
                <a:gd name="T17" fmla="*/ 22 h 78"/>
                <a:gd name="T18" fmla="*/ 41 w 44"/>
                <a:gd name="T19" fmla="*/ 22 h 78"/>
                <a:gd name="T20" fmla="*/ 26 w 44"/>
                <a:gd name="T21" fmla="*/ 41 h 78"/>
                <a:gd name="T22" fmla="*/ 44 w 44"/>
                <a:gd name="T23" fmla="*/ 78 h 78"/>
                <a:gd name="T24" fmla="*/ 31 w 44"/>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78">
                  <a:moveTo>
                    <a:pt x="31" y="78"/>
                  </a:moveTo>
                  <a:lnTo>
                    <a:pt x="19" y="50"/>
                  </a:lnTo>
                  <a:lnTo>
                    <a:pt x="10" y="61"/>
                  </a:lnTo>
                  <a:lnTo>
                    <a:pt x="10" y="78"/>
                  </a:lnTo>
                  <a:lnTo>
                    <a:pt x="0" y="78"/>
                  </a:lnTo>
                  <a:lnTo>
                    <a:pt x="0" y="6"/>
                  </a:lnTo>
                  <a:lnTo>
                    <a:pt x="10" y="0"/>
                  </a:lnTo>
                  <a:lnTo>
                    <a:pt x="10" y="47"/>
                  </a:lnTo>
                  <a:lnTo>
                    <a:pt x="28" y="22"/>
                  </a:lnTo>
                  <a:lnTo>
                    <a:pt x="41" y="22"/>
                  </a:lnTo>
                  <a:lnTo>
                    <a:pt x="26" y="41"/>
                  </a:lnTo>
                  <a:lnTo>
                    <a:pt x="44" y="78"/>
                  </a:lnTo>
                  <a:lnTo>
                    <a:pt x="31"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51" name="Freeform 69">
              <a:extLst>
                <a:ext uri="{FF2B5EF4-FFF2-40B4-BE49-F238E27FC236}">
                  <a16:creationId xmlns:a16="http://schemas.microsoft.com/office/drawing/2014/main" id="{7B89F1B5-6B06-45D2-838B-039A44EFFD1B}"/>
                </a:ext>
              </a:extLst>
            </p:cNvPr>
            <p:cNvSpPr>
              <a:spLocks/>
            </p:cNvSpPr>
            <p:nvPr userDrawn="1"/>
          </p:nvSpPr>
          <p:spPr bwMode="invGray">
            <a:xfrm>
              <a:off x="2628936" y="6418333"/>
              <a:ext cx="74980" cy="102879"/>
            </a:xfrm>
            <a:custGeom>
              <a:avLst/>
              <a:gdLst>
                <a:gd name="T0" fmla="*/ 28 w 29"/>
                <a:gd name="T1" fmla="*/ 4 h 40"/>
                <a:gd name="T2" fmla="*/ 25 w 29"/>
                <a:gd name="T3" fmla="*/ 10 h 40"/>
                <a:gd name="T4" fmla="*/ 20 w 29"/>
                <a:gd name="T5" fmla="*/ 8 h 40"/>
                <a:gd name="T6" fmla="*/ 15 w 29"/>
                <a:gd name="T7" fmla="*/ 7 h 40"/>
                <a:gd name="T8" fmla="*/ 11 w 29"/>
                <a:gd name="T9" fmla="*/ 8 h 40"/>
                <a:gd name="T10" fmla="*/ 9 w 29"/>
                <a:gd name="T11" fmla="*/ 10 h 40"/>
                <a:gd name="T12" fmla="*/ 10 w 29"/>
                <a:gd name="T13" fmla="*/ 12 h 40"/>
                <a:gd name="T14" fmla="*/ 11 w 29"/>
                <a:gd name="T15" fmla="*/ 13 h 40"/>
                <a:gd name="T16" fmla="*/ 13 w 29"/>
                <a:gd name="T17" fmla="*/ 14 h 40"/>
                <a:gd name="T18" fmla="*/ 17 w 29"/>
                <a:gd name="T19" fmla="*/ 16 h 40"/>
                <a:gd name="T20" fmla="*/ 22 w 29"/>
                <a:gd name="T21" fmla="*/ 18 h 40"/>
                <a:gd name="T22" fmla="*/ 26 w 29"/>
                <a:gd name="T23" fmla="*/ 21 h 40"/>
                <a:gd name="T24" fmla="*/ 29 w 29"/>
                <a:gd name="T25" fmla="*/ 24 h 40"/>
                <a:gd name="T26" fmla="*/ 29 w 29"/>
                <a:gd name="T27" fmla="*/ 29 h 40"/>
                <a:gd name="T28" fmla="*/ 28 w 29"/>
                <a:gd name="T29" fmla="*/ 34 h 40"/>
                <a:gd name="T30" fmla="*/ 25 w 29"/>
                <a:gd name="T31" fmla="*/ 38 h 40"/>
                <a:gd name="T32" fmla="*/ 21 w 29"/>
                <a:gd name="T33" fmla="*/ 40 h 40"/>
                <a:gd name="T34" fmla="*/ 15 w 29"/>
                <a:gd name="T35" fmla="*/ 40 h 40"/>
                <a:gd name="T36" fmla="*/ 7 w 29"/>
                <a:gd name="T37" fmla="*/ 39 h 40"/>
                <a:gd name="T38" fmla="*/ 0 w 29"/>
                <a:gd name="T39" fmla="*/ 35 h 40"/>
                <a:gd name="T40" fmla="*/ 4 w 29"/>
                <a:gd name="T41" fmla="*/ 30 h 40"/>
                <a:gd name="T42" fmla="*/ 9 w 29"/>
                <a:gd name="T43" fmla="*/ 32 h 40"/>
                <a:gd name="T44" fmla="*/ 15 w 29"/>
                <a:gd name="T45" fmla="*/ 33 h 40"/>
                <a:gd name="T46" fmla="*/ 20 w 29"/>
                <a:gd name="T47" fmla="*/ 32 h 40"/>
                <a:gd name="T48" fmla="*/ 22 w 29"/>
                <a:gd name="T49" fmla="*/ 29 h 40"/>
                <a:gd name="T50" fmla="*/ 21 w 29"/>
                <a:gd name="T51" fmla="*/ 27 h 40"/>
                <a:gd name="T52" fmla="*/ 20 w 29"/>
                <a:gd name="T53" fmla="*/ 26 h 40"/>
                <a:gd name="T54" fmla="*/ 17 w 29"/>
                <a:gd name="T55" fmla="*/ 24 h 40"/>
                <a:gd name="T56" fmla="*/ 13 w 29"/>
                <a:gd name="T57" fmla="*/ 23 h 40"/>
                <a:gd name="T58" fmla="*/ 8 w 29"/>
                <a:gd name="T59" fmla="*/ 20 h 40"/>
                <a:gd name="T60" fmla="*/ 4 w 29"/>
                <a:gd name="T61" fmla="*/ 18 h 40"/>
                <a:gd name="T62" fmla="*/ 2 w 29"/>
                <a:gd name="T63" fmla="*/ 15 h 40"/>
                <a:gd name="T64" fmla="*/ 2 w 29"/>
                <a:gd name="T65" fmla="*/ 11 h 40"/>
                <a:gd name="T66" fmla="*/ 3 w 29"/>
                <a:gd name="T67" fmla="*/ 6 h 40"/>
                <a:gd name="T68" fmla="*/ 6 w 29"/>
                <a:gd name="T69" fmla="*/ 3 h 40"/>
                <a:gd name="T70" fmla="*/ 10 w 29"/>
                <a:gd name="T71" fmla="*/ 1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5" y="10"/>
                    <a:pt x="25" y="10"/>
                    <a:pt x="25" y="10"/>
                  </a:cubicBezTo>
                  <a:cubicBezTo>
                    <a:pt x="23" y="9"/>
                    <a:pt x="22" y="8"/>
                    <a:pt x="20" y="8"/>
                  </a:cubicBezTo>
                  <a:cubicBezTo>
                    <a:pt x="18" y="7"/>
                    <a:pt x="17" y="7"/>
                    <a:pt x="15" y="7"/>
                  </a:cubicBezTo>
                  <a:cubicBezTo>
                    <a:pt x="13" y="7"/>
                    <a:pt x="12" y="7"/>
                    <a:pt x="11" y="8"/>
                  </a:cubicBezTo>
                  <a:cubicBezTo>
                    <a:pt x="10" y="8"/>
                    <a:pt x="9" y="9"/>
                    <a:pt x="9" y="10"/>
                  </a:cubicBezTo>
                  <a:cubicBezTo>
                    <a:pt x="9" y="11"/>
                    <a:pt x="10" y="11"/>
                    <a:pt x="10" y="12"/>
                  </a:cubicBezTo>
                  <a:cubicBezTo>
                    <a:pt x="10" y="12"/>
                    <a:pt x="10" y="13"/>
                    <a:pt x="11" y="13"/>
                  </a:cubicBezTo>
                  <a:cubicBezTo>
                    <a:pt x="11" y="13"/>
                    <a:pt x="12" y="14"/>
                    <a:pt x="13" y="14"/>
                  </a:cubicBezTo>
                  <a:cubicBezTo>
                    <a:pt x="14" y="15"/>
                    <a:pt x="15" y="15"/>
                    <a:pt x="17" y="16"/>
                  </a:cubicBezTo>
                  <a:cubicBezTo>
                    <a:pt x="19" y="17"/>
                    <a:pt x="21" y="18"/>
                    <a:pt x="22" y="18"/>
                  </a:cubicBezTo>
                  <a:cubicBezTo>
                    <a:pt x="24" y="19"/>
                    <a:pt x="25" y="20"/>
                    <a:pt x="26" y="21"/>
                  </a:cubicBezTo>
                  <a:cubicBezTo>
                    <a:pt x="27" y="22"/>
                    <a:pt x="28" y="23"/>
                    <a:pt x="29" y="24"/>
                  </a:cubicBezTo>
                  <a:cubicBezTo>
                    <a:pt x="29" y="25"/>
                    <a:pt x="29" y="27"/>
                    <a:pt x="29" y="29"/>
                  </a:cubicBezTo>
                  <a:cubicBezTo>
                    <a:pt x="29" y="31"/>
                    <a:pt x="29" y="33"/>
                    <a:pt x="28" y="34"/>
                  </a:cubicBezTo>
                  <a:cubicBezTo>
                    <a:pt x="28" y="36"/>
                    <a:pt x="26" y="37"/>
                    <a:pt x="25" y="38"/>
                  </a:cubicBezTo>
                  <a:cubicBezTo>
                    <a:pt x="24" y="39"/>
                    <a:pt x="22" y="39"/>
                    <a:pt x="21" y="40"/>
                  </a:cubicBezTo>
                  <a:cubicBezTo>
                    <a:pt x="19" y="40"/>
                    <a:pt x="17" y="40"/>
                    <a:pt x="15" y="40"/>
                  </a:cubicBezTo>
                  <a:cubicBezTo>
                    <a:pt x="13" y="40"/>
                    <a:pt x="10" y="40"/>
                    <a:pt x="7" y="39"/>
                  </a:cubicBezTo>
                  <a:cubicBezTo>
                    <a:pt x="5" y="38"/>
                    <a:pt x="2" y="37"/>
                    <a:pt x="0" y="35"/>
                  </a:cubicBezTo>
                  <a:cubicBezTo>
                    <a:pt x="4" y="30"/>
                    <a:pt x="4" y="30"/>
                    <a:pt x="4" y="30"/>
                  </a:cubicBezTo>
                  <a:cubicBezTo>
                    <a:pt x="6" y="31"/>
                    <a:pt x="7" y="32"/>
                    <a:pt x="9" y="32"/>
                  </a:cubicBezTo>
                  <a:cubicBezTo>
                    <a:pt x="11" y="33"/>
                    <a:pt x="13" y="33"/>
                    <a:pt x="15" y="33"/>
                  </a:cubicBezTo>
                  <a:cubicBezTo>
                    <a:pt x="17" y="33"/>
                    <a:pt x="19" y="33"/>
                    <a:pt x="20" y="32"/>
                  </a:cubicBezTo>
                  <a:cubicBezTo>
                    <a:pt x="21" y="31"/>
                    <a:pt x="22" y="30"/>
                    <a:pt x="22" y="29"/>
                  </a:cubicBezTo>
                  <a:cubicBezTo>
                    <a:pt x="22" y="28"/>
                    <a:pt x="22" y="28"/>
                    <a:pt x="21" y="27"/>
                  </a:cubicBezTo>
                  <a:cubicBezTo>
                    <a:pt x="21" y="27"/>
                    <a:pt x="20" y="26"/>
                    <a:pt x="20" y="26"/>
                  </a:cubicBezTo>
                  <a:cubicBezTo>
                    <a:pt x="19" y="25"/>
                    <a:pt x="18" y="25"/>
                    <a:pt x="17" y="24"/>
                  </a:cubicBezTo>
                  <a:cubicBezTo>
                    <a:pt x="16" y="24"/>
                    <a:pt x="15" y="23"/>
                    <a:pt x="13" y="23"/>
                  </a:cubicBezTo>
                  <a:cubicBezTo>
                    <a:pt x="11" y="22"/>
                    <a:pt x="9" y="21"/>
                    <a:pt x="8" y="20"/>
                  </a:cubicBezTo>
                  <a:cubicBezTo>
                    <a:pt x="6" y="19"/>
                    <a:pt x="5" y="19"/>
                    <a:pt x="4" y="18"/>
                  </a:cubicBezTo>
                  <a:cubicBezTo>
                    <a:pt x="3" y="17"/>
                    <a:pt x="3" y="16"/>
                    <a:pt x="2" y="15"/>
                  </a:cubicBezTo>
                  <a:cubicBezTo>
                    <a:pt x="2" y="13"/>
                    <a:pt x="2" y="12"/>
                    <a:pt x="2" y="11"/>
                  </a:cubicBezTo>
                  <a:cubicBezTo>
                    <a:pt x="2" y="9"/>
                    <a:pt x="2" y="7"/>
                    <a:pt x="3" y="6"/>
                  </a:cubicBezTo>
                  <a:cubicBezTo>
                    <a:pt x="3" y="5"/>
                    <a:pt x="4" y="4"/>
                    <a:pt x="6" y="3"/>
                  </a:cubicBezTo>
                  <a:cubicBezTo>
                    <a:pt x="7" y="2"/>
                    <a:pt x="8" y="1"/>
                    <a:pt x="10" y="1"/>
                  </a:cubicBezTo>
                  <a:cubicBezTo>
                    <a:pt x="11" y="0"/>
                    <a:pt x="13" y="0"/>
                    <a:pt x="15" y="0"/>
                  </a:cubicBezTo>
                  <a:cubicBezTo>
                    <a:pt x="17" y="0"/>
                    <a:pt x="20"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52" name="Freeform 70">
              <a:extLst>
                <a:ext uri="{FF2B5EF4-FFF2-40B4-BE49-F238E27FC236}">
                  <a16:creationId xmlns:a16="http://schemas.microsoft.com/office/drawing/2014/main" id="{07A005EC-C937-4146-8D02-C00C5931EBCD}"/>
                </a:ext>
              </a:extLst>
            </p:cNvPr>
            <p:cNvSpPr>
              <a:spLocks/>
            </p:cNvSpPr>
            <p:nvPr userDrawn="1"/>
          </p:nvSpPr>
          <p:spPr bwMode="invGray">
            <a:xfrm>
              <a:off x="2723096" y="6489826"/>
              <a:ext cx="27899" cy="31387"/>
            </a:xfrm>
            <a:custGeom>
              <a:avLst/>
              <a:gdLst>
                <a:gd name="T0" fmla="*/ 11 w 11"/>
                <a:gd name="T1" fmla="*/ 6 h 12"/>
                <a:gd name="T2" fmla="*/ 11 w 11"/>
                <a:gd name="T3" fmla="*/ 9 h 12"/>
                <a:gd name="T4" fmla="*/ 10 w 11"/>
                <a:gd name="T5" fmla="*/ 10 h 12"/>
                <a:gd name="T6" fmla="*/ 8 w 11"/>
                <a:gd name="T7" fmla="*/ 12 h 12"/>
                <a:gd name="T8" fmla="*/ 6 w 11"/>
                <a:gd name="T9" fmla="*/ 12 h 12"/>
                <a:gd name="T10" fmla="*/ 3 w 11"/>
                <a:gd name="T11" fmla="*/ 12 h 12"/>
                <a:gd name="T12" fmla="*/ 1 w 11"/>
                <a:gd name="T13" fmla="*/ 10 h 12"/>
                <a:gd name="T14" fmla="*/ 0 w 11"/>
                <a:gd name="T15" fmla="*/ 9 h 12"/>
                <a:gd name="T16" fmla="*/ 0 w 11"/>
                <a:gd name="T17" fmla="*/ 6 h 12"/>
                <a:gd name="T18" fmla="*/ 0 w 11"/>
                <a:gd name="T19" fmla="*/ 4 h 12"/>
                <a:gd name="T20" fmla="*/ 1 w 11"/>
                <a:gd name="T21" fmla="*/ 2 h 12"/>
                <a:gd name="T22" fmla="*/ 3 w 11"/>
                <a:gd name="T23" fmla="*/ 1 h 12"/>
                <a:gd name="T24" fmla="*/ 6 w 11"/>
                <a:gd name="T25" fmla="*/ 0 h 12"/>
                <a:gd name="T26" fmla="*/ 8 w 11"/>
                <a:gd name="T27" fmla="*/ 1 h 12"/>
                <a:gd name="T28" fmla="*/ 10 w 11"/>
                <a:gd name="T29" fmla="*/ 2 h 12"/>
                <a:gd name="T30" fmla="*/ 11 w 11"/>
                <a:gd name="T31" fmla="*/ 4 h 12"/>
                <a:gd name="T32" fmla="*/ 11 w 11"/>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2">
                  <a:moveTo>
                    <a:pt x="11" y="6"/>
                  </a:moveTo>
                  <a:cubicBezTo>
                    <a:pt x="11" y="7"/>
                    <a:pt x="11" y="8"/>
                    <a:pt x="11" y="9"/>
                  </a:cubicBezTo>
                  <a:cubicBezTo>
                    <a:pt x="11" y="9"/>
                    <a:pt x="10" y="10"/>
                    <a:pt x="10" y="10"/>
                  </a:cubicBezTo>
                  <a:cubicBezTo>
                    <a:pt x="9" y="11"/>
                    <a:pt x="9" y="11"/>
                    <a:pt x="8" y="12"/>
                  </a:cubicBezTo>
                  <a:cubicBezTo>
                    <a:pt x="7" y="12"/>
                    <a:pt x="6" y="12"/>
                    <a:pt x="6" y="12"/>
                  </a:cubicBezTo>
                  <a:cubicBezTo>
                    <a:pt x="5" y="12"/>
                    <a:pt x="4" y="12"/>
                    <a:pt x="3" y="12"/>
                  </a:cubicBezTo>
                  <a:cubicBezTo>
                    <a:pt x="3" y="11"/>
                    <a:pt x="2" y="11"/>
                    <a:pt x="1" y="10"/>
                  </a:cubicBezTo>
                  <a:cubicBezTo>
                    <a:pt x="1" y="10"/>
                    <a:pt x="1" y="9"/>
                    <a:pt x="0" y="9"/>
                  </a:cubicBezTo>
                  <a:cubicBezTo>
                    <a:pt x="0" y="8"/>
                    <a:pt x="0" y="7"/>
                    <a:pt x="0" y="6"/>
                  </a:cubicBezTo>
                  <a:cubicBezTo>
                    <a:pt x="0" y="6"/>
                    <a:pt x="0" y="5"/>
                    <a:pt x="0" y="4"/>
                  </a:cubicBezTo>
                  <a:cubicBezTo>
                    <a:pt x="1" y="3"/>
                    <a:pt x="1" y="3"/>
                    <a:pt x="1" y="2"/>
                  </a:cubicBezTo>
                  <a:cubicBezTo>
                    <a:pt x="2" y="2"/>
                    <a:pt x="3" y="1"/>
                    <a:pt x="3" y="1"/>
                  </a:cubicBezTo>
                  <a:cubicBezTo>
                    <a:pt x="4" y="1"/>
                    <a:pt x="5" y="0"/>
                    <a:pt x="6" y="0"/>
                  </a:cubicBezTo>
                  <a:cubicBezTo>
                    <a:pt x="6" y="0"/>
                    <a:pt x="7" y="1"/>
                    <a:pt x="8" y="1"/>
                  </a:cubicBezTo>
                  <a:cubicBezTo>
                    <a:pt x="9" y="1"/>
                    <a:pt x="9" y="2"/>
                    <a:pt x="10" y="2"/>
                  </a:cubicBezTo>
                  <a:cubicBezTo>
                    <a:pt x="10" y="3"/>
                    <a:pt x="11" y="3"/>
                    <a:pt x="11" y="4"/>
                  </a:cubicBezTo>
                  <a:cubicBezTo>
                    <a:pt x="11" y="5"/>
                    <a:pt x="11" y="6"/>
                    <a:pt x="11"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
        <p:nvSpPr>
          <p:cNvPr id="263" name="Title 1">
            <a:extLst>
              <a:ext uri="{FF2B5EF4-FFF2-40B4-BE49-F238E27FC236}">
                <a16:creationId xmlns:a16="http://schemas.microsoft.com/office/drawing/2014/main" id="{3F36D6CC-3534-47CC-AECE-83EDA4639FB5}"/>
              </a:ext>
            </a:extLst>
          </p:cNvPr>
          <p:cNvSpPr>
            <a:spLocks noGrp="1"/>
          </p:cNvSpPr>
          <p:nvPr>
            <p:ph type="ctrTitle" hasCustomPrompt="1"/>
          </p:nvPr>
        </p:nvSpPr>
        <p:spPr>
          <a:xfrm>
            <a:off x="1069705" y="2158329"/>
            <a:ext cx="4000436" cy="860400"/>
          </a:xfrm>
          <a:prstGeom prst="rect">
            <a:avLst/>
          </a:prstGeom>
        </p:spPr>
        <p:txBody>
          <a:bodyPr/>
          <a:lstStyle>
            <a:lvl1pPr>
              <a:defRPr sz="3000" b="0">
                <a:solidFill>
                  <a:schemeClr val="bg1"/>
                </a:solidFill>
                <a:latin typeface="EYInterstate Light" panose="02000506000000020004" pitchFamily="2" charset="0"/>
                <a:cs typeface="Arial" pitchFamily="34" charset="0"/>
              </a:defRPr>
            </a:lvl1pPr>
          </a:lstStyle>
          <a:p>
            <a:r>
              <a:rPr lang="en-US" noProof="0" dirty="0"/>
              <a:t>Click to edit Master title style</a:t>
            </a:r>
            <a:endParaRPr lang="de-DE" noProof="0" dirty="0"/>
          </a:p>
        </p:txBody>
      </p:sp>
      <p:sp>
        <p:nvSpPr>
          <p:cNvPr id="264" name="Subtitle 2">
            <a:extLst>
              <a:ext uri="{FF2B5EF4-FFF2-40B4-BE49-F238E27FC236}">
                <a16:creationId xmlns:a16="http://schemas.microsoft.com/office/drawing/2014/main" id="{C26FB38E-4E99-4AFB-8C8C-F03F7A963D9C}"/>
              </a:ext>
            </a:extLst>
          </p:cNvPr>
          <p:cNvSpPr>
            <a:spLocks noGrp="1"/>
          </p:cNvSpPr>
          <p:nvPr>
            <p:ph type="subTitle" idx="1" hasCustomPrompt="1"/>
          </p:nvPr>
        </p:nvSpPr>
        <p:spPr>
          <a:xfrm>
            <a:off x="1069897" y="3200329"/>
            <a:ext cx="4020628" cy="645742"/>
          </a:xfrm>
          <a:prstGeom prst="rect">
            <a:avLst/>
          </a:prstGeom>
        </p:spPr>
        <p:txBody>
          <a:bodyPr>
            <a:noAutofit/>
          </a:bodyPr>
          <a:lstStyle>
            <a:lvl1pPr marL="0" indent="0" algn="l">
              <a:buNone/>
              <a:defRPr sz="2000">
                <a:solidFill>
                  <a:schemeClr val="bg1"/>
                </a:solidFill>
                <a:latin typeface="EYInterstate Light" panose="02000506000000020004" pitchFamily="2" charset="0"/>
                <a:cs typeface="Arial" pitchFamily="34" charset="0"/>
              </a:defRPr>
            </a:lvl1pPr>
            <a:lvl2pPr marL="0" indent="0" algn="l">
              <a:buNone/>
              <a:defRPr sz="1600">
                <a:solidFill>
                  <a:schemeClr val="tx1">
                    <a:lumMod val="75000"/>
                    <a:lumOff val="2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p>
        </p:txBody>
      </p:sp>
      <p:grpSp>
        <p:nvGrpSpPr>
          <p:cNvPr id="77" name="Group 76">
            <a:extLst>
              <a:ext uri="{FF2B5EF4-FFF2-40B4-BE49-F238E27FC236}">
                <a16:creationId xmlns:a16="http://schemas.microsoft.com/office/drawing/2014/main" id="{AE95BC52-A56D-4358-A294-750179EBB698}"/>
              </a:ext>
            </a:extLst>
          </p:cNvPr>
          <p:cNvGrpSpPr/>
          <p:nvPr userDrawn="1"/>
        </p:nvGrpSpPr>
        <p:grpSpPr>
          <a:xfrm>
            <a:off x="614191" y="876058"/>
            <a:ext cx="4855295" cy="3374475"/>
            <a:chOff x="6855933" y="899048"/>
            <a:chExt cx="4855295" cy="3374475"/>
          </a:xfrm>
          <a:solidFill>
            <a:schemeClr val="tx2"/>
          </a:solidFill>
        </p:grpSpPr>
        <p:sp>
          <p:nvSpPr>
            <p:cNvPr id="78" name="Freeform: Shape 77">
              <a:extLst>
                <a:ext uri="{FF2B5EF4-FFF2-40B4-BE49-F238E27FC236}">
                  <a16:creationId xmlns:a16="http://schemas.microsoft.com/office/drawing/2014/main" id="{ECBD2AD5-9A79-4CFE-A808-769ADC8898F3}"/>
                </a:ext>
              </a:extLst>
            </p:cNvPr>
            <p:cNvSpPr/>
            <p:nvPr/>
          </p:nvSpPr>
          <p:spPr>
            <a:xfrm>
              <a:off x="6855933" y="899048"/>
              <a:ext cx="4855295" cy="3374475"/>
            </a:xfrm>
            <a:custGeom>
              <a:avLst/>
              <a:gdLst>
                <a:gd name="connsiteX0" fmla="*/ 6731 w 4855294"/>
                <a:gd name="connsiteY0" fmla="*/ 863542 h 3374474"/>
                <a:gd name="connsiteX1" fmla="*/ 6731 w 4855294"/>
                <a:gd name="connsiteY1" fmla="*/ 3095901 h 3374474"/>
                <a:gd name="connsiteX2" fmla="*/ 145659 w 4855294"/>
                <a:gd name="connsiteY2" fmla="*/ 3095901 h 3374474"/>
                <a:gd name="connsiteX3" fmla="*/ 145659 w 4855294"/>
                <a:gd name="connsiteY3" fmla="*/ 988380 h 3374474"/>
                <a:gd name="connsiteX4" fmla="*/ 4715918 w 4855294"/>
                <a:gd name="connsiteY4" fmla="*/ 179673 h 3374474"/>
                <a:gd name="connsiteX5" fmla="*/ 4715918 w 4855294"/>
                <a:gd name="connsiteY5" fmla="*/ 3234829 h 3374474"/>
                <a:gd name="connsiteX6" fmla="*/ 840208 w 4855294"/>
                <a:gd name="connsiteY6" fmla="*/ 3234829 h 3374474"/>
                <a:gd name="connsiteX7" fmla="*/ 840208 w 4855294"/>
                <a:gd name="connsiteY7" fmla="*/ 3373757 h 3374474"/>
                <a:gd name="connsiteX8" fmla="*/ 4854846 w 4855294"/>
                <a:gd name="connsiteY8" fmla="*/ 3373757 h 3374474"/>
                <a:gd name="connsiteX9" fmla="*/ 4854846 w 4855294"/>
                <a:gd name="connsiteY9" fmla="*/ 6731 h 3374474"/>
                <a:gd name="connsiteX10" fmla="*/ 6731 w 4855294"/>
                <a:gd name="connsiteY10" fmla="*/ 863542 h 3374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55294" h="3374474">
                  <a:moveTo>
                    <a:pt x="6731" y="863542"/>
                  </a:moveTo>
                  <a:lnTo>
                    <a:pt x="6731" y="3095901"/>
                  </a:lnTo>
                  <a:lnTo>
                    <a:pt x="145659" y="3095901"/>
                  </a:lnTo>
                  <a:lnTo>
                    <a:pt x="145659" y="988380"/>
                  </a:lnTo>
                  <a:lnTo>
                    <a:pt x="4715918" y="179673"/>
                  </a:lnTo>
                  <a:lnTo>
                    <a:pt x="4715918" y="3234829"/>
                  </a:lnTo>
                  <a:lnTo>
                    <a:pt x="840208" y="3234829"/>
                  </a:lnTo>
                  <a:lnTo>
                    <a:pt x="840208" y="3373757"/>
                  </a:lnTo>
                  <a:lnTo>
                    <a:pt x="4854846" y="3373757"/>
                  </a:lnTo>
                  <a:lnTo>
                    <a:pt x="4854846" y="6731"/>
                  </a:lnTo>
                  <a:lnTo>
                    <a:pt x="6731" y="863542"/>
                  </a:lnTo>
                  <a:close/>
                </a:path>
              </a:pathLst>
            </a:custGeom>
            <a:grpFill/>
            <a:ln w="9525" cap="flat">
              <a:noFill/>
              <a:prstDash val="solid"/>
              <a:miter/>
            </a:ln>
          </p:spPr>
          <p:txBody>
            <a:bodyPr rtlCol="0" anchor="ctr"/>
            <a:lstStyle/>
            <a:p>
              <a:endParaRPr lang="en-US" noProof="0" dirty="0"/>
            </a:p>
          </p:txBody>
        </p:sp>
        <p:sp>
          <p:nvSpPr>
            <p:cNvPr id="79" name="Freeform: Shape 78">
              <a:extLst>
                <a:ext uri="{FF2B5EF4-FFF2-40B4-BE49-F238E27FC236}">
                  <a16:creationId xmlns:a16="http://schemas.microsoft.com/office/drawing/2014/main" id="{9EE673CB-A779-4F64-B72D-93428DD2B26D}"/>
                </a:ext>
              </a:extLst>
            </p:cNvPr>
            <p:cNvSpPr/>
            <p:nvPr/>
          </p:nvSpPr>
          <p:spPr>
            <a:xfrm>
              <a:off x="6855933" y="4127146"/>
              <a:ext cx="143595" cy="143595"/>
            </a:xfrm>
            <a:custGeom>
              <a:avLst/>
              <a:gdLst>
                <a:gd name="connsiteX0" fmla="*/ 6731 w 143594"/>
                <a:gd name="connsiteY0" fmla="*/ 6731 h 143594"/>
                <a:gd name="connsiteX1" fmla="*/ 145659 w 143594"/>
                <a:gd name="connsiteY1" fmla="*/ 6731 h 143594"/>
                <a:gd name="connsiteX2" fmla="*/ 145659 w 143594"/>
                <a:gd name="connsiteY2" fmla="*/ 145659 h 143594"/>
                <a:gd name="connsiteX3" fmla="*/ 6731 w 143594"/>
                <a:gd name="connsiteY3" fmla="*/ 145659 h 143594"/>
              </a:gdLst>
              <a:ahLst/>
              <a:cxnLst>
                <a:cxn ang="0">
                  <a:pos x="connsiteX0" y="connsiteY0"/>
                </a:cxn>
                <a:cxn ang="0">
                  <a:pos x="connsiteX1" y="connsiteY1"/>
                </a:cxn>
                <a:cxn ang="0">
                  <a:pos x="connsiteX2" y="connsiteY2"/>
                </a:cxn>
                <a:cxn ang="0">
                  <a:pos x="connsiteX3" y="connsiteY3"/>
                </a:cxn>
              </a:cxnLst>
              <a:rect l="l" t="t" r="r" b="b"/>
              <a:pathLst>
                <a:path w="143594" h="143594">
                  <a:moveTo>
                    <a:pt x="6731" y="6731"/>
                  </a:moveTo>
                  <a:lnTo>
                    <a:pt x="145659" y="6731"/>
                  </a:lnTo>
                  <a:lnTo>
                    <a:pt x="145659" y="145659"/>
                  </a:lnTo>
                  <a:lnTo>
                    <a:pt x="6731" y="145659"/>
                  </a:lnTo>
                  <a:close/>
                </a:path>
              </a:pathLst>
            </a:custGeom>
            <a:grpFill/>
            <a:ln w="9525" cap="flat">
              <a:noFill/>
              <a:prstDash val="solid"/>
              <a:miter/>
            </a:ln>
          </p:spPr>
          <p:txBody>
            <a:bodyPr rtlCol="0" anchor="ctr"/>
            <a:lstStyle/>
            <a:p>
              <a:endParaRPr lang="en-US" noProof="0" dirty="0"/>
            </a:p>
          </p:txBody>
        </p:sp>
        <p:sp>
          <p:nvSpPr>
            <p:cNvPr id="80" name="Freeform: Shape 79">
              <a:extLst>
                <a:ext uri="{FF2B5EF4-FFF2-40B4-BE49-F238E27FC236}">
                  <a16:creationId xmlns:a16="http://schemas.microsoft.com/office/drawing/2014/main" id="{88144C98-507D-403B-8819-FBBF64A82FA3}"/>
                </a:ext>
              </a:extLst>
            </p:cNvPr>
            <p:cNvSpPr/>
            <p:nvPr/>
          </p:nvSpPr>
          <p:spPr>
            <a:xfrm>
              <a:off x="7133789" y="4127146"/>
              <a:ext cx="143595" cy="143595"/>
            </a:xfrm>
            <a:custGeom>
              <a:avLst/>
              <a:gdLst>
                <a:gd name="connsiteX0" fmla="*/ 6731 w 143594"/>
                <a:gd name="connsiteY0" fmla="*/ 6731 h 143594"/>
                <a:gd name="connsiteX1" fmla="*/ 145659 w 143594"/>
                <a:gd name="connsiteY1" fmla="*/ 6731 h 143594"/>
                <a:gd name="connsiteX2" fmla="*/ 145659 w 143594"/>
                <a:gd name="connsiteY2" fmla="*/ 145659 h 143594"/>
                <a:gd name="connsiteX3" fmla="*/ 6731 w 143594"/>
                <a:gd name="connsiteY3" fmla="*/ 145659 h 143594"/>
              </a:gdLst>
              <a:ahLst/>
              <a:cxnLst>
                <a:cxn ang="0">
                  <a:pos x="connsiteX0" y="connsiteY0"/>
                </a:cxn>
                <a:cxn ang="0">
                  <a:pos x="connsiteX1" y="connsiteY1"/>
                </a:cxn>
                <a:cxn ang="0">
                  <a:pos x="connsiteX2" y="connsiteY2"/>
                </a:cxn>
                <a:cxn ang="0">
                  <a:pos x="connsiteX3" y="connsiteY3"/>
                </a:cxn>
              </a:cxnLst>
              <a:rect l="l" t="t" r="r" b="b"/>
              <a:pathLst>
                <a:path w="143594" h="143594">
                  <a:moveTo>
                    <a:pt x="6731" y="6731"/>
                  </a:moveTo>
                  <a:lnTo>
                    <a:pt x="145659" y="6731"/>
                  </a:lnTo>
                  <a:lnTo>
                    <a:pt x="145659" y="145659"/>
                  </a:lnTo>
                  <a:lnTo>
                    <a:pt x="6731" y="145659"/>
                  </a:lnTo>
                  <a:close/>
                </a:path>
              </a:pathLst>
            </a:custGeom>
            <a:grpFill/>
            <a:ln w="9525" cap="flat">
              <a:noFill/>
              <a:prstDash val="solid"/>
              <a:miter/>
            </a:ln>
          </p:spPr>
          <p:txBody>
            <a:bodyPr rtlCol="0" anchor="ctr"/>
            <a:lstStyle/>
            <a:p>
              <a:endParaRPr lang="en-US" noProof="0" dirty="0"/>
            </a:p>
          </p:txBody>
        </p:sp>
        <p:sp>
          <p:nvSpPr>
            <p:cNvPr id="81" name="Freeform: Shape 80">
              <a:extLst>
                <a:ext uri="{FF2B5EF4-FFF2-40B4-BE49-F238E27FC236}">
                  <a16:creationId xmlns:a16="http://schemas.microsoft.com/office/drawing/2014/main" id="{21919CB3-2430-4DA6-BF41-59A1EF9C03CB}"/>
                </a:ext>
              </a:extLst>
            </p:cNvPr>
            <p:cNvSpPr/>
            <p:nvPr/>
          </p:nvSpPr>
          <p:spPr>
            <a:xfrm>
              <a:off x="7411555" y="4127146"/>
              <a:ext cx="143595" cy="143595"/>
            </a:xfrm>
            <a:custGeom>
              <a:avLst/>
              <a:gdLst>
                <a:gd name="connsiteX0" fmla="*/ 6731 w 143594"/>
                <a:gd name="connsiteY0" fmla="*/ 6731 h 143594"/>
                <a:gd name="connsiteX1" fmla="*/ 145659 w 143594"/>
                <a:gd name="connsiteY1" fmla="*/ 6731 h 143594"/>
                <a:gd name="connsiteX2" fmla="*/ 145659 w 143594"/>
                <a:gd name="connsiteY2" fmla="*/ 145659 h 143594"/>
                <a:gd name="connsiteX3" fmla="*/ 6731 w 143594"/>
                <a:gd name="connsiteY3" fmla="*/ 145659 h 143594"/>
              </a:gdLst>
              <a:ahLst/>
              <a:cxnLst>
                <a:cxn ang="0">
                  <a:pos x="connsiteX0" y="connsiteY0"/>
                </a:cxn>
                <a:cxn ang="0">
                  <a:pos x="connsiteX1" y="connsiteY1"/>
                </a:cxn>
                <a:cxn ang="0">
                  <a:pos x="connsiteX2" y="connsiteY2"/>
                </a:cxn>
                <a:cxn ang="0">
                  <a:pos x="connsiteX3" y="connsiteY3"/>
                </a:cxn>
              </a:cxnLst>
              <a:rect l="l" t="t" r="r" b="b"/>
              <a:pathLst>
                <a:path w="143594" h="143594">
                  <a:moveTo>
                    <a:pt x="6731" y="6731"/>
                  </a:moveTo>
                  <a:lnTo>
                    <a:pt x="145659" y="6731"/>
                  </a:lnTo>
                  <a:lnTo>
                    <a:pt x="145659" y="145659"/>
                  </a:lnTo>
                  <a:lnTo>
                    <a:pt x="6731" y="145659"/>
                  </a:lnTo>
                  <a:close/>
                </a:path>
              </a:pathLst>
            </a:custGeom>
            <a:grpFill/>
            <a:ln w="9525" cap="flat">
              <a:noFill/>
              <a:prstDash val="solid"/>
              <a:miter/>
            </a:ln>
          </p:spPr>
          <p:txBody>
            <a:bodyPr rtlCol="0" anchor="ctr"/>
            <a:lstStyle/>
            <a:p>
              <a:endParaRPr lang="en-US" noProof="0" dirty="0"/>
            </a:p>
          </p:txBody>
        </p:sp>
      </p:grpSp>
      <p:grpSp>
        <p:nvGrpSpPr>
          <p:cNvPr id="82" name="Group 4">
            <a:extLst>
              <a:ext uri="{FF2B5EF4-FFF2-40B4-BE49-F238E27FC236}">
                <a16:creationId xmlns:a16="http://schemas.microsoft.com/office/drawing/2014/main" id="{C5FADEE5-07C4-41A9-88D6-C6D2ED1362B8}"/>
              </a:ext>
            </a:extLst>
          </p:cNvPr>
          <p:cNvGrpSpPr>
            <a:grpSpLocks noChangeAspect="1"/>
          </p:cNvGrpSpPr>
          <p:nvPr userDrawn="1"/>
        </p:nvGrpSpPr>
        <p:grpSpPr bwMode="invGray">
          <a:xfrm>
            <a:off x="10364788" y="4960938"/>
            <a:ext cx="1225550" cy="1435100"/>
            <a:chOff x="6529" y="3125"/>
            <a:chExt cx="772" cy="904"/>
          </a:xfrm>
        </p:grpSpPr>
        <p:sp>
          <p:nvSpPr>
            <p:cNvPr id="83" name="Freeform 5">
              <a:extLst>
                <a:ext uri="{FF2B5EF4-FFF2-40B4-BE49-F238E27FC236}">
                  <a16:creationId xmlns:a16="http://schemas.microsoft.com/office/drawing/2014/main" id="{5A2C465B-7D43-431D-A35E-50762E7696FC}"/>
                </a:ext>
              </a:extLst>
            </p:cNvPr>
            <p:cNvSpPr>
              <a:spLocks/>
            </p:cNvSpPr>
            <p:nvPr userDrawn="1"/>
          </p:nvSpPr>
          <p:spPr bwMode="invGray">
            <a:xfrm>
              <a:off x="6529" y="3125"/>
              <a:ext cx="619" cy="22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84" name="Freeform 6">
              <a:extLst>
                <a:ext uri="{FF2B5EF4-FFF2-40B4-BE49-F238E27FC236}">
                  <a16:creationId xmlns:a16="http://schemas.microsoft.com/office/drawing/2014/main" id="{AC35E6C1-71A8-4C9D-A1A5-682B0BD0A03F}"/>
                </a:ext>
              </a:extLst>
            </p:cNvPr>
            <p:cNvSpPr>
              <a:spLocks noEditPoints="1"/>
            </p:cNvSpPr>
            <p:nvPr userDrawn="1"/>
          </p:nvSpPr>
          <p:spPr bwMode="invGray">
            <a:xfrm>
              <a:off x="6529" y="3444"/>
              <a:ext cx="772" cy="585"/>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85" name="Rectangle 9">
            <a:extLst>
              <a:ext uri="{FF2B5EF4-FFF2-40B4-BE49-F238E27FC236}">
                <a16:creationId xmlns:a16="http://schemas.microsoft.com/office/drawing/2014/main" id="{F314F876-941A-40CD-B64C-56E5901EC54D}"/>
              </a:ext>
            </a:extLst>
          </p:cNvPr>
          <p:cNvSpPr/>
          <p:nvPr userDrawn="1"/>
        </p:nvSpPr>
        <p:spPr>
          <a:xfrm>
            <a:off x="-2054226" y="-8465"/>
            <a:ext cx="1952299" cy="2446866"/>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lIns="53972" tIns="53972" rIns="53972" bIns="53972" rtlCol="0" anchor="t" anchorCtr="0"/>
          <a:lstStyle/>
          <a:p>
            <a:pPr>
              <a:spcAft>
                <a:spcPts val="0"/>
              </a:spcAft>
            </a:pPr>
            <a:r>
              <a:rPr lang="en-US" sz="1200" b="1" dirty="0">
                <a:solidFill>
                  <a:srgbClr val="000000"/>
                </a:solidFill>
                <a:latin typeface="EYInterstate Light" panose="02000506000000020004" pitchFamily="2" charset="0"/>
              </a:rPr>
              <a:t>INSTRUCTIONS:</a:t>
            </a:r>
            <a:br>
              <a:rPr lang="en-US" sz="1200" b="1" dirty="0">
                <a:solidFill>
                  <a:srgbClr val="000000"/>
                </a:solidFill>
                <a:latin typeface="EYInterstate Light" panose="02000506000000020004" pitchFamily="2" charset="0"/>
              </a:rPr>
            </a:br>
            <a:r>
              <a:rPr lang="en-US" sz="1200" dirty="0">
                <a:solidFill>
                  <a:srgbClr val="000000"/>
                </a:solidFill>
              </a:rPr>
              <a:t>In order to use this frame cover template, </a:t>
            </a:r>
            <a:br>
              <a:rPr lang="en-US" sz="1200" dirty="0">
                <a:solidFill>
                  <a:srgbClr val="000000"/>
                </a:solidFill>
              </a:rPr>
            </a:br>
            <a:r>
              <a:rPr lang="en-US" sz="1200" dirty="0">
                <a:solidFill>
                  <a:srgbClr val="000000"/>
                </a:solidFill>
              </a:rPr>
              <a:t>an approved EY better question is required. See </a:t>
            </a:r>
            <a:r>
              <a:rPr lang="en-US" sz="1200" u="sng" dirty="0">
                <a:solidFill>
                  <a:srgbClr val="0563C1"/>
                </a:solidFill>
                <a:ea typeface="Calibri" panose="020F0502020204030204" pitchFamily="34" charset="0"/>
                <a:hlinkClick r:id="rId2"/>
              </a:rPr>
              <a:t>http://brandingzone.ey.net/national/bzcontest.nsf/controldocview/BetterQuestions/$file/fullpage.html#firstPage</a:t>
            </a:r>
            <a:r>
              <a:rPr lang="en-US" sz="1200" dirty="0">
                <a:ea typeface="Calibri" panose="020F0502020204030204" pitchFamily="34" charset="0"/>
              </a:rPr>
              <a:t> </a:t>
            </a:r>
            <a:r>
              <a:rPr lang="en-US" sz="1200" dirty="0">
                <a:solidFill>
                  <a:srgbClr val="000000"/>
                </a:solidFill>
              </a:rPr>
              <a:t>for information on how to formulate better questions.</a:t>
            </a:r>
            <a:endParaRPr lang="de-DE" sz="1200" dirty="0">
              <a:solidFill>
                <a:srgbClr val="000000"/>
              </a:solidFill>
            </a:endParaRPr>
          </a:p>
        </p:txBody>
      </p:sp>
    </p:spTree>
    <p:extLst>
      <p:ext uri="{BB962C8B-B14F-4D97-AF65-F5344CB8AC3E}">
        <p14:creationId xmlns:p14="http://schemas.microsoft.com/office/powerpoint/2010/main" val="1217270853"/>
      </p:ext>
    </p:extLst>
  </p:cSld>
  <p:clrMapOvr>
    <a:masterClrMapping/>
  </p:clrMapOvr>
  <p:extLst>
    <p:ext uri="{DCECCB84-F9BA-43D5-87BE-67443E8EF086}">
      <p15:sldGuideLst xmlns:p15="http://schemas.microsoft.com/office/powerpoint/2012/main">
        <p15:guide id="1" pos="674" userDrawn="1">
          <p15:clr>
            <a:srgbClr val="FBAE40"/>
          </p15:clr>
        </p15:guide>
        <p15:guide id="2" orient="horz" pos="1350" userDrawn="1">
          <p15:clr>
            <a:srgbClr val="FBAE40"/>
          </p15:clr>
        </p15:guide>
        <p15:guide id="3" orient="horz" pos="2014"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6_Cover_approved_question_wide">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userDrawn="1">
            <p:custDataLst>
              <p:tags r:id="rId1"/>
            </p:custDataLst>
            <p:extLst>
              <p:ext uri="{D42A27DB-BD31-4B8C-83A1-F6EECF244321}">
                <p14:modId xmlns:p14="http://schemas.microsoft.com/office/powerpoint/2010/main" val="2044691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2" imgH="353" progId="TCLayout.ActiveDocument.1">
                  <p:embed/>
                </p:oleObj>
              </mc:Choice>
              <mc:Fallback>
                <p:oleObj name="think-cell Folie" r:id="rId4" imgW="352" imgH="353" progId="TCLayout.ActiveDocument.1">
                  <p:embed/>
                  <p:pic>
                    <p:nvPicPr>
                      <p:cNvPr id="7" name="Objek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hteck 1" hidden="1"/>
          <p:cNvSpPr/>
          <p:nvPr userDrawn="1">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ct val="0"/>
              </a:spcBef>
              <a:spcAft>
                <a:spcPct val="0"/>
              </a:spcAft>
              <a:buClrTx/>
              <a:buSzTx/>
              <a:buFontTx/>
              <a:buNone/>
              <a:tabLst/>
            </a:pPr>
            <a:endParaRPr kumimoji="0" lang="en-US" sz="3000" b="0" i="0" u="none" strike="noStrike" kern="0" cap="none" spc="0" normalizeH="0" baseline="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grpSp>
        <p:nvGrpSpPr>
          <p:cNvPr id="235" name="Group 234">
            <a:extLst>
              <a:ext uri="{FF2B5EF4-FFF2-40B4-BE49-F238E27FC236}">
                <a16:creationId xmlns:a16="http://schemas.microsoft.com/office/drawing/2014/main" id="{5342E118-6F1D-4C46-956E-4CCCBCAA7952}"/>
              </a:ext>
            </a:extLst>
          </p:cNvPr>
          <p:cNvGrpSpPr/>
          <p:nvPr userDrawn="1"/>
        </p:nvGrpSpPr>
        <p:grpSpPr bwMode="invGray">
          <a:xfrm>
            <a:off x="622940" y="5826612"/>
            <a:ext cx="3878023" cy="570195"/>
            <a:chOff x="498115" y="5951018"/>
            <a:chExt cx="3878023" cy="570195"/>
          </a:xfrm>
        </p:grpSpPr>
        <p:sp>
          <p:nvSpPr>
            <p:cNvPr id="168" name="Rectangle 167">
              <a:extLst>
                <a:ext uri="{FF2B5EF4-FFF2-40B4-BE49-F238E27FC236}">
                  <a16:creationId xmlns:a16="http://schemas.microsoft.com/office/drawing/2014/main" id="{A22049CA-64AE-409F-988D-A7317F8AD136}"/>
                </a:ext>
              </a:extLst>
            </p:cNvPr>
            <p:cNvSpPr>
              <a:spLocks noChangeArrowheads="1"/>
            </p:cNvSpPr>
            <p:nvPr userDrawn="1"/>
          </p:nvSpPr>
          <p:spPr bwMode="invGray">
            <a:xfrm>
              <a:off x="498115"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9" name="Rectangle 6">
              <a:extLst>
                <a:ext uri="{FF2B5EF4-FFF2-40B4-BE49-F238E27FC236}">
                  <a16:creationId xmlns:a16="http://schemas.microsoft.com/office/drawing/2014/main" id="{E37A0A05-0A78-44A7-8873-0A1A20C87175}"/>
                </a:ext>
              </a:extLst>
            </p:cNvPr>
            <p:cNvSpPr>
              <a:spLocks noChangeArrowheads="1"/>
            </p:cNvSpPr>
            <p:nvPr userDrawn="1"/>
          </p:nvSpPr>
          <p:spPr bwMode="invGray">
            <a:xfrm>
              <a:off x="693411"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70" name="Rectangle 7">
              <a:extLst>
                <a:ext uri="{FF2B5EF4-FFF2-40B4-BE49-F238E27FC236}">
                  <a16:creationId xmlns:a16="http://schemas.microsoft.com/office/drawing/2014/main" id="{0DEA0CBE-8527-4287-BF98-DA48947875F5}"/>
                </a:ext>
              </a:extLst>
            </p:cNvPr>
            <p:cNvSpPr>
              <a:spLocks noChangeArrowheads="1"/>
            </p:cNvSpPr>
            <p:nvPr userDrawn="1"/>
          </p:nvSpPr>
          <p:spPr bwMode="invGray">
            <a:xfrm>
              <a:off x="890451"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71" name="Freeform 8">
              <a:extLst>
                <a:ext uri="{FF2B5EF4-FFF2-40B4-BE49-F238E27FC236}">
                  <a16:creationId xmlns:a16="http://schemas.microsoft.com/office/drawing/2014/main" id="{444058C6-612A-446E-8F68-0E5CC4CFF366}"/>
                </a:ext>
              </a:extLst>
            </p:cNvPr>
            <p:cNvSpPr>
              <a:spLocks/>
            </p:cNvSpPr>
            <p:nvPr userDrawn="1"/>
          </p:nvSpPr>
          <p:spPr bwMode="invGray">
            <a:xfrm>
              <a:off x="498115" y="6181188"/>
              <a:ext cx="94161" cy="130778"/>
            </a:xfrm>
            <a:custGeom>
              <a:avLst/>
              <a:gdLst>
                <a:gd name="T0" fmla="*/ 32 w 54"/>
                <a:gd name="T1" fmla="*/ 11 h 75"/>
                <a:gd name="T2" fmla="*/ 32 w 54"/>
                <a:gd name="T3" fmla="*/ 75 h 75"/>
                <a:gd name="T4" fmla="*/ 22 w 54"/>
                <a:gd name="T5" fmla="*/ 75 h 75"/>
                <a:gd name="T6" fmla="*/ 22 w 54"/>
                <a:gd name="T7" fmla="*/ 11 h 75"/>
                <a:gd name="T8" fmla="*/ 0 w 54"/>
                <a:gd name="T9" fmla="*/ 11 h 75"/>
                <a:gd name="T10" fmla="*/ 0 w 54"/>
                <a:gd name="T11" fmla="*/ 0 h 75"/>
                <a:gd name="T12" fmla="*/ 54 w 54"/>
                <a:gd name="T13" fmla="*/ 0 h 75"/>
                <a:gd name="T14" fmla="*/ 54 w 54"/>
                <a:gd name="T15" fmla="*/ 11 h 75"/>
                <a:gd name="T16" fmla="*/ 32 w 54"/>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1"/>
                  </a:moveTo>
                  <a:lnTo>
                    <a:pt x="32" y="75"/>
                  </a:lnTo>
                  <a:lnTo>
                    <a:pt x="22" y="75"/>
                  </a:lnTo>
                  <a:lnTo>
                    <a:pt x="22" y="11"/>
                  </a:lnTo>
                  <a:lnTo>
                    <a:pt x="0" y="11"/>
                  </a:lnTo>
                  <a:lnTo>
                    <a:pt x="0" y="0"/>
                  </a:lnTo>
                  <a:lnTo>
                    <a:pt x="54" y="0"/>
                  </a:lnTo>
                  <a:lnTo>
                    <a:pt x="54" y="11"/>
                  </a:lnTo>
                  <a:lnTo>
                    <a:pt x="32"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2" name="Freeform 9">
              <a:extLst>
                <a:ext uri="{FF2B5EF4-FFF2-40B4-BE49-F238E27FC236}">
                  <a16:creationId xmlns:a16="http://schemas.microsoft.com/office/drawing/2014/main" id="{1011EC31-E0C3-404F-93B3-EFD3DADC11CB}"/>
                </a:ext>
              </a:extLst>
            </p:cNvPr>
            <p:cNvSpPr>
              <a:spLocks/>
            </p:cNvSpPr>
            <p:nvPr userDrawn="1"/>
          </p:nvSpPr>
          <p:spPr bwMode="invGray">
            <a:xfrm>
              <a:off x="609713" y="6174213"/>
              <a:ext cx="78468"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3" name="Freeform 10">
              <a:extLst>
                <a:ext uri="{FF2B5EF4-FFF2-40B4-BE49-F238E27FC236}">
                  <a16:creationId xmlns:a16="http://schemas.microsoft.com/office/drawing/2014/main" id="{3C9D076B-D88C-4089-8D58-9A31CFCDB02A}"/>
                </a:ext>
              </a:extLst>
            </p:cNvPr>
            <p:cNvSpPr>
              <a:spLocks noEditPoints="1"/>
            </p:cNvSpPr>
            <p:nvPr userDrawn="1"/>
          </p:nvSpPr>
          <p:spPr bwMode="invGray">
            <a:xfrm>
              <a:off x="705618" y="6212575"/>
              <a:ext cx="85443"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4" name="Freeform 11">
              <a:extLst>
                <a:ext uri="{FF2B5EF4-FFF2-40B4-BE49-F238E27FC236}">
                  <a16:creationId xmlns:a16="http://schemas.microsoft.com/office/drawing/2014/main" id="{29DB43AC-B765-4ECB-B483-562473BD4A38}"/>
                </a:ext>
              </a:extLst>
            </p:cNvPr>
            <p:cNvSpPr>
              <a:spLocks noEditPoints="1"/>
            </p:cNvSpPr>
            <p:nvPr userDrawn="1"/>
          </p:nvSpPr>
          <p:spPr bwMode="invGray">
            <a:xfrm>
              <a:off x="857320" y="6174213"/>
              <a:ext cx="83698" cy="139497"/>
            </a:xfrm>
            <a:custGeom>
              <a:avLst/>
              <a:gdLst>
                <a:gd name="T0" fmla="*/ 33 w 33"/>
                <a:gd name="T1" fmla="*/ 35 h 55"/>
                <a:gd name="T2" fmla="*/ 31 w 33"/>
                <a:gd name="T3" fmla="*/ 44 h 55"/>
                <a:gd name="T4" fmla="*/ 28 w 33"/>
                <a:gd name="T5" fmla="*/ 50 h 55"/>
                <a:gd name="T6" fmla="*/ 23 w 33"/>
                <a:gd name="T7" fmla="*/ 53 h 55"/>
                <a:gd name="T8" fmla="*/ 17 w 33"/>
                <a:gd name="T9" fmla="*/ 55 h 55"/>
                <a:gd name="T10" fmla="*/ 12 w 33"/>
                <a:gd name="T11" fmla="*/ 53 h 55"/>
                <a:gd name="T12" fmla="*/ 8 w 33"/>
                <a:gd name="T13" fmla="*/ 50 h 55"/>
                <a:gd name="T14" fmla="*/ 8 w 33"/>
                <a:gd name="T15" fmla="*/ 54 h 55"/>
                <a:gd name="T16" fmla="*/ 0 w 33"/>
                <a:gd name="T17" fmla="*/ 54 h 55"/>
                <a:gd name="T18" fmla="*/ 0 w 33"/>
                <a:gd name="T19" fmla="*/ 4 h 55"/>
                <a:gd name="T20" fmla="*/ 8 w 33"/>
                <a:gd name="T21" fmla="*/ 0 h 55"/>
                <a:gd name="T22" fmla="*/ 8 w 33"/>
                <a:gd name="T23" fmla="*/ 19 h 55"/>
                <a:gd name="T24" fmla="*/ 10 w 33"/>
                <a:gd name="T25" fmla="*/ 17 h 55"/>
                <a:gd name="T26" fmla="*/ 12 w 33"/>
                <a:gd name="T27" fmla="*/ 16 h 55"/>
                <a:gd name="T28" fmla="*/ 14 w 33"/>
                <a:gd name="T29" fmla="*/ 15 h 55"/>
                <a:gd name="T30" fmla="*/ 18 w 33"/>
                <a:gd name="T31" fmla="*/ 15 h 55"/>
                <a:gd name="T32" fmla="*/ 24 w 33"/>
                <a:gd name="T33" fmla="*/ 16 h 55"/>
                <a:gd name="T34" fmla="*/ 28 w 33"/>
                <a:gd name="T35" fmla="*/ 19 h 55"/>
                <a:gd name="T36" fmla="*/ 31 w 33"/>
                <a:gd name="T37" fmla="*/ 26 h 55"/>
                <a:gd name="T38" fmla="*/ 33 w 33"/>
                <a:gd name="T39" fmla="*/ 35 h 55"/>
                <a:gd name="T40" fmla="*/ 25 w 33"/>
                <a:gd name="T41" fmla="*/ 35 h 55"/>
                <a:gd name="T42" fmla="*/ 23 w 33"/>
                <a:gd name="T43" fmla="*/ 25 h 55"/>
                <a:gd name="T44" fmla="*/ 16 w 33"/>
                <a:gd name="T45" fmla="*/ 22 h 55"/>
                <a:gd name="T46" fmla="*/ 14 w 33"/>
                <a:gd name="T47" fmla="*/ 22 h 55"/>
                <a:gd name="T48" fmla="*/ 11 w 33"/>
                <a:gd name="T49" fmla="*/ 23 h 55"/>
                <a:gd name="T50" fmla="*/ 9 w 33"/>
                <a:gd name="T51" fmla="*/ 25 h 55"/>
                <a:gd name="T52" fmla="*/ 8 w 33"/>
                <a:gd name="T53" fmla="*/ 26 h 55"/>
                <a:gd name="T54" fmla="*/ 8 w 33"/>
                <a:gd name="T55" fmla="*/ 43 h 55"/>
                <a:gd name="T56" fmla="*/ 9 w 33"/>
                <a:gd name="T57" fmla="*/ 44 h 55"/>
                <a:gd name="T58" fmla="*/ 11 w 33"/>
                <a:gd name="T59" fmla="*/ 46 h 55"/>
                <a:gd name="T60" fmla="*/ 14 w 33"/>
                <a:gd name="T61" fmla="*/ 47 h 55"/>
                <a:gd name="T62" fmla="*/ 17 w 33"/>
                <a:gd name="T63" fmla="*/ 48 h 55"/>
                <a:gd name="T64" fmla="*/ 23 w 33"/>
                <a:gd name="T65" fmla="*/ 45 h 55"/>
                <a:gd name="T66" fmla="*/ 25 w 33"/>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5">
                  <a:moveTo>
                    <a:pt x="33" y="35"/>
                  </a:moveTo>
                  <a:cubicBezTo>
                    <a:pt x="33" y="38"/>
                    <a:pt x="32" y="41"/>
                    <a:pt x="31" y="44"/>
                  </a:cubicBezTo>
                  <a:cubicBezTo>
                    <a:pt x="30" y="46"/>
                    <a:pt x="29" y="48"/>
                    <a:pt x="28" y="50"/>
                  </a:cubicBezTo>
                  <a:cubicBezTo>
                    <a:pt x="27" y="51"/>
                    <a:pt x="25" y="53"/>
                    <a:pt x="23" y="53"/>
                  </a:cubicBezTo>
                  <a:cubicBezTo>
                    <a:pt x="21" y="54"/>
                    <a:pt x="19" y="55"/>
                    <a:pt x="17" y="55"/>
                  </a:cubicBezTo>
                  <a:cubicBezTo>
                    <a:pt x="16" y="55"/>
                    <a:pt x="14" y="54"/>
                    <a:pt x="12" y="53"/>
                  </a:cubicBezTo>
                  <a:cubicBezTo>
                    <a:pt x="10" y="52"/>
                    <a:pt x="9" y="51"/>
                    <a:pt x="8" y="50"/>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9" y="18"/>
                    <a:pt x="9" y="18"/>
                    <a:pt x="10" y="17"/>
                  </a:cubicBezTo>
                  <a:cubicBezTo>
                    <a:pt x="11" y="17"/>
                    <a:pt x="11" y="16"/>
                    <a:pt x="12" y="16"/>
                  </a:cubicBezTo>
                  <a:cubicBezTo>
                    <a:pt x="13" y="16"/>
                    <a:pt x="13" y="15"/>
                    <a:pt x="14" y="15"/>
                  </a:cubicBezTo>
                  <a:cubicBezTo>
                    <a:pt x="15" y="15"/>
                    <a:pt x="16" y="15"/>
                    <a:pt x="18" y="15"/>
                  </a:cubicBezTo>
                  <a:cubicBezTo>
                    <a:pt x="20" y="15"/>
                    <a:pt x="22" y="15"/>
                    <a:pt x="24" y="16"/>
                  </a:cubicBezTo>
                  <a:cubicBezTo>
                    <a:pt x="25" y="16"/>
                    <a:pt x="27" y="18"/>
                    <a:pt x="28" y="19"/>
                  </a:cubicBezTo>
                  <a:cubicBezTo>
                    <a:pt x="30" y="21"/>
                    <a:pt x="31" y="23"/>
                    <a:pt x="31" y="26"/>
                  </a:cubicBezTo>
                  <a:cubicBezTo>
                    <a:pt x="32" y="28"/>
                    <a:pt x="33" y="32"/>
                    <a:pt x="33" y="35"/>
                  </a:cubicBezTo>
                  <a:close/>
                  <a:moveTo>
                    <a:pt x="25" y="35"/>
                  </a:moveTo>
                  <a:cubicBezTo>
                    <a:pt x="25" y="31"/>
                    <a:pt x="24" y="27"/>
                    <a:pt x="23" y="25"/>
                  </a:cubicBezTo>
                  <a:cubicBezTo>
                    <a:pt x="21" y="23"/>
                    <a:pt x="19" y="22"/>
                    <a:pt x="16" y="22"/>
                  </a:cubicBezTo>
                  <a:cubicBezTo>
                    <a:pt x="15" y="22"/>
                    <a:pt x="15" y="22"/>
                    <a:pt x="14" y="22"/>
                  </a:cubicBezTo>
                  <a:cubicBezTo>
                    <a:pt x="13" y="22"/>
                    <a:pt x="12" y="23"/>
                    <a:pt x="11" y="23"/>
                  </a:cubicBezTo>
                  <a:cubicBezTo>
                    <a:pt x="11" y="23"/>
                    <a:pt x="10" y="24"/>
                    <a:pt x="9" y="25"/>
                  </a:cubicBezTo>
                  <a:cubicBezTo>
                    <a:pt x="9" y="25"/>
                    <a:pt x="8" y="26"/>
                    <a:pt x="8" y="26"/>
                  </a:cubicBezTo>
                  <a:cubicBezTo>
                    <a:pt x="8" y="43"/>
                    <a:pt x="8" y="43"/>
                    <a:pt x="8" y="43"/>
                  </a:cubicBezTo>
                  <a:cubicBezTo>
                    <a:pt x="8" y="43"/>
                    <a:pt x="9" y="44"/>
                    <a:pt x="9" y="44"/>
                  </a:cubicBezTo>
                  <a:cubicBezTo>
                    <a:pt x="10" y="45"/>
                    <a:pt x="11" y="45"/>
                    <a:pt x="11" y="46"/>
                  </a:cubicBezTo>
                  <a:cubicBezTo>
                    <a:pt x="12" y="46"/>
                    <a:pt x="13" y="47"/>
                    <a:pt x="14" y="47"/>
                  </a:cubicBezTo>
                  <a:cubicBezTo>
                    <a:pt x="15" y="47"/>
                    <a:pt x="16" y="48"/>
                    <a:pt x="17"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5" name="Freeform 12">
              <a:extLst>
                <a:ext uri="{FF2B5EF4-FFF2-40B4-BE49-F238E27FC236}">
                  <a16:creationId xmlns:a16="http://schemas.microsoft.com/office/drawing/2014/main" id="{AF1DE1B8-EA4B-4A98-A97D-BA5EEA42B197}"/>
                </a:ext>
              </a:extLst>
            </p:cNvPr>
            <p:cNvSpPr>
              <a:spLocks noEditPoints="1"/>
            </p:cNvSpPr>
            <p:nvPr userDrawn="1"/>
          </p:nvSpPr>
          <p:spPr bwMode="invGray">
            <a:xfrm>
              <a:off x="956713" y="6212575"/>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1" y="32"/>
                    <a:pt x="21" y="32"/>
                  </a:cubicBezTo>
                  <a:cubicBezTo>
                    <a:pt x="22" y="32"/>
                    <a:pt x="22"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8"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6" name="Freeform 13">
              <a:extLst>
                <a:ext uri="{FF2B5EF4-FFF2-40B4-BE49-F238E27FC236}">
                  <a16:creationId xmlns:a16="http://schemas.microsoft.com/office/drawing/2014/main" id="{F8F60B79-7AF5-4C5E-A5EF-126F117D591C}"/>
                </a:ext>
              </a:extLst>
            </p:cNvPr>
            <p:cNvSpPr>
              <a:spLocks/>
            </p:cNvSpPr>
            <p:nvPr userDrawn="1"/>
          </p:nvSpPr>
          <p:spPr bwMode="invGray">
            <a:xfrm>
              <a:off x="1050873" y="6174213"/>
              <a:ext cx="55799" cy="139497"/>
            </a:xfrm>
            <a:custGeom>
              <a:avLst/>
              <a:gdLst>
                <a:gd name="T0" fmla="*/ 21 w 22"/>
                <a:gd name="T1" fmla="*/ 53 h 55"/>
                <a:gd name="T2" fmla="*/ 18 w 22"/>
                <a:gd name="T3" fmla="*/ 54 h 55"/>
                <a:gd name="T4" fmla="*/ 14 w 22"/>
                <a:gd name="T5" fmla="*/ 55 h 55"/>
                <a:gd name="T6" fmla="*/ 11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2" y="54"/>
                    <a:pt x="11" y="54"/>
                  </a:cubicBezTo>
                  <a:cubicBezTo>
                    <a:pt x="10" y="54"/>
                    <a:pt x="9" y="53"/>
                    <a:pt x="8" y="52"/>
                  </a:cubicBezTo>
                  <a:cubicBezTo>
                    <a:pt x="7" y="51"/>
                    <a:pt x="6" y="50"/>
                    <a:pt x="6" y="49"/>
                  </a:cubicBezTo>
                  <a:cubicBezTo>
                    <a:pt x="6"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2"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7" name="Freeform 14">
              <a:extLst>
                <a:ext uri="{FF2B5EF4-FFF2-40B4-BE49-F238E27FC236}">
                  <a16:creationId xmlns:a16="http://schemas.microsoft.com/office/drawing/2014/main" id="{0A0438AD-9937-4C25-AB9E-7F8C8CCA23F7}"/>
                </a:ext>
              </a:extLst>
            </p:cNvPr>
            <p:cNvSpPr>
              <a:spLocks/>
            </p:cNvSpPr>
            <p:nvPr userDrawn="1"/>
          </p:nvSpPr>
          <p:spPr bwMode="invGray">
            <a:xfrm>
              <a:off x="1118877"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8" name="Freeform 15">
              <a:extLst>
                <a:ext uri="{FF2B5EF4-FFF2-40B4-BE49-F238E27FC236}">
                  <a16:creationId xmlns:a16="http://schemas.microsoft.com/office/drawing/2014/main" id="{6FDE2726-7032-4BE4-A420-0ECF49A32A8B}"/>
                </a:ext>
              </a:extLst>
            </p:cNvPr>
            <p:cNvSpPr>
              <a:spLocks noEditPoints="1"/>
            </p:cNvSpPr>
            <p:nvPr userDrawn="1"/>
          </p:nvSpPr>
          <p:spPr bwMode="invGray">
            <a:xfrm>
              <a:off x="1190370" y="6212575"/>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29 w 33"/>
                <a:gd name="T25" fmla="*/ 35 h 40"/>
                <a:gd name="T26" fmla="*/ 27 w 33"/>
                <a:gd name="T27" fmla="*/ 37 h 40"/>
                <a:gd name="T28" fmla="*/ 24 w 33"/>
                <a:gd name="T29" fmla="*/ 38 h 40"/>
                <a:gd name="T30" fmla="*/ 20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2"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0" y="32"/>
                    <a:pt x="21" y="32"/>
                  </a:cubicBezTo>
                  <a:cubicBezTo>
                    <a:pt x="22" y="32"/>
                    <a:pt x="22" y="31"/>
                    <a:pt x="23" y="31"/>
                  </a:cubicBezTo>
                  <a:cubicBezTo>
                    <a:pt x="23" y="31"/>
                    <a:pt x="24" y="30"/>
                    <a:pt x="25" y="30"/>
                  </a:cubicBezTo>
                  <a:cubicBezTo>
                    <a:pt x="29" y="35"/>
                    <a:pt x="29" y="35"/>
                    <a:pt x="29" y="35"/>
                  </a:cubicBezTo>
                  <a:cubicBezTo>
                    <a:pt x="29" y="35"/>
                    <a:pt x="28" y="36"/>
                    <a:pt x="27" y="37"/>
                  </a:cubicBezTo>
                  <a:cubicBezTo>
                    <a:pt x="26" y="37"/>
                    <a:pt x="25" y="38"/>
                    <a:pt x="24" y="38"/>
                  </a:cubicBezTo>
                  <a:cubicBezTo>
                    <a:pt x="23" y="39"/>
                    <a:pt x="22" y="39"/>
                    <a:pt x="20"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7"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9" name="Freeform 16">
              <a:extLst>
                <a:ext uri="{FF2B5EF4-FFF2-40B4-BE49-F238E27FC236}">
                  <a16:creationId xmlns:a16="http://schemas.microsoft.com/office/drawing/2014/main" id="{50C22C21-F8DB-486D-9042-765D68AE3A7C}"/>
                </a:ext>
              </a:extLst>
            </p:cNvPr>
            <p:cNvSpPr>
              <a:spLocks/>
            </p:cNvSpPr>
            <p:nvPr userDrawn="1"/>
          </p:nvSpPr>
          <p:spPr bwMode="invGray">
            <a:xfrm>
              <a:off x="1294993" y="6212575"/>
              <a:ext cx="55799" cy="99391"/>
            </a:xfrm>
            <a:custGeom>
              <a:avLst/>
              <a:gdLst>
                <a:gd name="T0" fmla="*/ 20 w 22"/>
                <a:gd name="T1" fmla="*/ 8 h 39"/>
                <a:gd name="T2" fmla="*/ 18 w 22"/>
                <a:gd name="T3" fmla="*/ 7 h 39"/>
                <a:gd name="T4" fmla="*/ 15 w 22"/>
                <a:gd name="T5" fmla="*/ 7 h 39"/>
                <a:gd name="T6" fmla="*/ 9 w 22"/>
                <a:gd name="T7" fmla="*/ 9 h 39"/>
                <a:gd name="T8" fmla="*/ 7 w 22"/>
                <a:gd name="T9" fmla="*/ 17 h 39"/>
                <a:gd name="T10" fmla="*/ 7 w 22"/>
                <a:gd name="T11" fmla="*/ 39 h 39"/>
                <a:gd name="T12" fmla="*/ 0 w 22"/>
                <a:gd name="T13" fmla="*/ 39 h 39"/>
                <a:gd name="T14" fmla="*/ 0 w 22"/>
                <a:gd name="T15" fmla="*/ 0 h 39"/>
                <a:gd name="T16" fmla="*/ 7 w 22"/>
                <a:gd name="T17" fmla="*/ 0 h 39"/>
                <a:gd name="T18" fmla="*/ 7 w 22"/>
                <a:gd name="T19" fmla="*/ 4 h 39"/>
                <a:gd name="T20" fmla="*/ 9 w 22"/>
                <a:gd name="T21" fmla="*/ 2 h 39"/>
                <a:gd name="T22" fmla="*/ 11 w 22"/>
                <a:gd name="T23" fmla="*/ 1 h 39"/>
                <a:gd name="T24" fmla="*/ 13 w 22"/>
                <a:gd name="T25" fmla="*/ 0 h 39"/>
                <a:gd name="T26" fmla="*/ 16 w 22"/>
                <a:gd name="T27" fmla="*/ 0 h 39"/>
                <a:gd name="T28" fmla="*/ 20 w 22"/>
                <a:gd name="T29" fmla="*/ 0 h 39"/>
                <a:gd name="T30" fmla="*/ 22 w 22"/>
                <a:gd name="T31" fmla="*/ 1 h 39"/>
                <a:gd name="T32" fmla="*/ 20 w 22"/>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8"/>
                  </a:moveTo>
                  <a:cubicBezTo>
                    <a:pt x="20" y="8"/>
                    <a:pt x="19" y="8"/>
                    <a:pt x="18" y="7"/>
                  </a:cubicBezTo>
                  <a:cubicBezTo>
                    <a:pt x="17" y="7"/>
                    <a:pt x="16" y="7"/>
                    <a:pt x="15" y="7"/>
                  </a:cubicBezTo>
                  <a:cubicBezTo>
                    <a:pt x="12" y="7"/>
                    <a:pt x="10" y="8"/>
                    <a:pt x="9" y="9"/>
                  </a:cubicBezTo>
                  <a:cubicBezTo>
                    <a:pt x="8" y="11"/>
                    <a:pt x="7" y="14"/>
                    <a:pt x="7" y="17"/>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9" y="2"/>
                    <a:pt x="10" y="1"/>
                    <a:pt x="11" y="1"/>
                  </a:cubicBezTo>
                  <a:cubicBezTo>
                    <a:pt x="11" y="0"/>
                    <a:pt x="12" y="0"/>
                    <a:pt x="13" y="0"/>
                  </a:cubicBezTo>
                  <a:cubicBezTo>
                    <a:pt x="14" y="0"/>
                    <a:pt x="15" y="0"/>
                    <a:pt x="16" y="0"/>
                  </a:cubicBezTo>
                  <a:cubicBezTo>
                    <a:pt x="17" y="0"/>
                    <a:pt x="19" y="0"/>
                    <a:pt x="20" y="0"/>
                  </a:cubicBezTo>
                  <a:cubicBezTo>
                    <a:pt x="21" y="0"/>
                    <a:pt x="22" y="1"/>
                    <a:pt x="22" y="1"/>
                  </a:cubicBezTo>
                  <a:lnTo>
                    <a:pt x="20"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0" name="Freeform 17">
              <a:extLst>
                <a:ext uri="{FF2B5EF4-FFF2-40B4-BE49-F238E27FC236}">
                  <a16:creationId xmlns:a16="http://schemas.microsoft.com/office/drawing/2014/main" id="{7F763F72-BB8F-482C-9FDA-40EDD6EE5FF8}"/>
                </a:ext>
              </a:extLst>
            </p:cNvPr>
            <p:cNvSpPr>
              <a:spLocks/>
            </p:cNvSpPr>
            <p:nvPr userDrawn="1"/>
          </p:nvSpPr>
          <p:spPr bwMode="invGray">
            <a:xfrm>
              <a:off x="1406591"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1" name="Freeform 18">
              <a:extLst>
                <a:ext uri="{FF2B5EF4-FFF2-40B4-BE49-F238E27FC236}">
                  <a16:creationId xmlns:a16="http://schemas.microsoft.com/office/drawing/2014/main" id="{710F466C-6BEC-4970-9707-40D8002740B0}"/>
                </a:ext>
              </a:extLst>
            </p:cNvPr>
            <p:cNvSpPr>
              <a:spLocks/>
            </p:cNvSpPr>
            <p:nvPr userDrawn="1"/>
          </p:nvSpPr>
          <p:spPr bwMode="invGray">
            <a:xfrm>
              <a:off x="1485058" y="6174213"/>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10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2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3" y="26"/>
                    <a:pt x="21" y="24"/>
                  </a:cubicBezTo>
                  <a:cubicBezTo>
                    <a:pt x="20" y="22"/>
                    <a:pt x="18" y="22"/>
                    <a:pt x="15" y="22"/>
                  </a:cubicBezTo>
                  <a:cubicBezTo>
                    <a:pt x="14" y="22"/>
                    <a:pt x="13" y="22"/>
                    <a:pt x="12" y="22"/>
                  </a:cubicBezTo>
                  <a:cubicBezTo>
                    <a:pt x="11" y="22"/>
                    <a:pt x="10" y="23"/>
                    <a:pt x="10" y="24"/>
                  </a:cubicBezTo>
                  <a:cubicBezTo>
                    <a:pt x="9" y="25"/>
                    <a:pt x="8" y="26"/>
                    <a:pt x="8" y="27"/>
                  </a:cubicBezTo>
                  <a:cubicBezTo>
                    <a:pt x="8"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9" y="17"/>
                  </a:cubicBezTo>
                  <a:cubicBezTo>
                    <a:pt x="10" y="17"/>
                    <a:pt x="11" y="16"/>
                    <a:pt x="12" y="16"/>
                  </a:cubicBezTo>
                  <a:cubicBezTo>
                    <a:pt x="12" y="15"/>
                    <a:pt x="13" y="15"/>
                    <a:pt x="14" y="15"/>
                  </a:cubicBezTo>
                  <a:cubicBezTo>
                    <a:pt x="15" y="15"/>
                    <a:pt x="16" y="15"/>
                    <a:pt x="17" y="15"/>
                  </a:cubicBezTo>
                  <a:cubicBezTo>
                    <a:pt x="19" y="15"/>
                    <a:pt x="21" y="15"/>
                    <a:pt x="23" y="16"/>
                  </a:cubicBezTo>
                  <a:cubicBezTo>
                    <a:pt x="25" y="16"/>
                    <a:pt x="26" y="17"/>
                    <a:pt x="27" y="19"/>
                  </a:cubicBezTo>
                  <a:cubicBezTo>
                    <a:pt x="29" y="20"/>
                    <a:pt x="29" y="22"/>
                    <a:pt x="30" y="24"/>
                  </a:cubicBezTo>
                  <a:cubicBezTo>
                    <a:pt x="31"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2" name="Freeform 19">
              <a:extLst>
                <a:ext uri="{FF2B5EF4-FFF2-40B4-BE49-F238E27FC236}">
                  <a16:creationId xmlns:a16="http://schemas.microsoft.com/office/drawing/2014/main" id="{3332407D-F423-41B2-985F-8A4482C61D9E}"/>
                </a:ext>
              </a:extLst>
            </p:cNvPr>
            <p:cNvSpPr>
              <a:spLocks noEditPoints="1"/>
            </p:cNvSpPr>
            <p:nvPr userDrawn="1"/>
          </p:nvSpPr>
          <p:spPr bwMode="invGray">
            <a:xfrm>
              <a:off x="1582706"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8" y="40"/>
                    <a:pt x="17" y="40"/>
                  </a:cubicBezTo>
                  <a:cubicBezTo>
                    <a:pt x="15" y="40"/>
                    <a:pt x="14" y="39"/>
                    <a:pt x="12" y="39"/>
                  </a:cubicBezTo>
                  <a:cubicBezTo>
                    <a:pt x="11" y="38"/>
                    <a:pt x="10" y="38"/>
                    <a:pt x="8" y="37"/>
                  </a:cubicBezTo>
                  <a:cubicBezTo>
                    <a:pt x="7" y="36"/>
                    <a:pt x="6" y="35"/>
                    <a:pt x="5" y="34"/>
                  </a:cubicBezTo>
                  <a:cubicBezTo>
                    <a:pt x="4"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3" name="Freeform 20">
              <a:extLst>
                <a:ext uri="{FF2B5EF4-FFF2-40B4-BE49-F238E27FC236}">
                  <a16:creationId xmlns:a16="http://schemas.microsoft.com/office/drawing/2014/main" id="{44E3286F-1188-47B1-8B46-3498795DF2DC}"/>
                </a:ext>
              </a:extLst>
            </p:cNvPr>
            <p:cNvSpPr>
              <a:spLocks noEditPoints="1"/>
            </p:cNvSpPr>
            <p:nvPr userDrawn="1"/>
          </p:nvSpPr>
          <p:spPr bwMode="invGray">
            <a:xfrm>
              <a:off x="1730922" y="6212575"/>
              <a:ext cx="80211" cy="134265"/>
            </a:xfrm>
            <a:custGeom>
              <a:avLst/>
              <a:gdLst>
                <a:gd name="T0" fmla="*/ 25 w 32"/>
                <a:gd name="T1" fmla="*/ 53 h 53"/>
                <a:gd name="T2" fmla="*/ 25 w 32"/>
                <a:gd name="T3" fmla="*/ 35 h 53"/>
                <a:gd name="T4" fmla="*/ 20 w 32"/>
                <a:gd name="T5" fmla="*/ 38 h 53"/>
                <a:gd name="T6" fmla="*/ 15 w 32"/>
                <a:gd name="T7" fmla="*/ 40 h 53"/>
                <a:gd name="T8" fmla="*/ 9 w 32"/>
                <a:gd name="T9" fmla="*/ 38 h 53"/>
                <a:gd name="T10" fmla="*/ 4 w 32"/>
                <a:gd name="T11" fmla="*/ 35 h 53"/>
                <a:gd name="T12" fmla="*/ 1 w 32"/>
                <a:gd name="T13" fmla="*/ 28 h 53"/>
                <a:gd name="T14" fmla="*/ 0 w 32"/>
                <a:gd name="T15" fmla="*/ 19 h 53"/>
                <a:gd name="T16" fmla="*/ 1 w 32"/>
                <a:gd name="T17" fmla="*/ 10 h 53"/>
                <a:gd name="T18" fmla="*/ 4 w 32"/>
                <a:gd name="T19" fmla="*/ 4 h 53"/>
                <a:gd name="T20" fmla="*/ 9 w 32"/>
                <a:gd name="T21" fmla="*/ 1 h 53"/>
                <a:gd name="T22" fmla="*/ 15 w 32"/>
                <a:gd name="T23" fmla="*/ 0 h 53"/>
                <a:gd name="T24" fmla="*/ 18 w 32"/>
                <a:gd name="T25" fmla="*/ 0 h 53"/>
                <a:gd name="T26" fmla="*/ 20 w 32"/>
                <a:gd name="T27" fmla="*/ 1 h 53"/>
                <a:gd name="T28" fmla="*/ 23 w 32"/>
                <a:gd name="T29" fmla="*/ 2 h 53"/>
                <a:gd name="T30" fmla="*/ 25 w 32"/>
                <a:gd name="T31" fmla="*/ 4 h 53"/>
                <a:gd name="T32" fmla="*/ 25 w 32"/>
                <a:gd name="T33" fmla="*/ 0 h 53"/>
                <a:gd name="T34" fmla="*/ 32 w 32"/>
                <a:gd name="T35" fmla="*/ 0 h 53"/>
                <a:gd name="T36" fmla="*/ 32 w 32"/>
                <a:gd name="T37" fmla="*/ 49 h 53"/>
                <a:gd name="T38" fmla="*/ 25 w 32"/>
                <a:gd name="T39" fmla="*/ 53 h 53"/>
                <a:gd name="T40" fmla="*/ 25 w 32"/>
                <a:gd name="T41" fmla="*/ 12 h 53"/>
                <a:gd name="T42" fmla="*/ 23 w 32"/>
                <a:gd name="T43" fmla="*/ 10 h 53"/>
                <a:gd name="T44" fmla="*/ 21 w 32"/>
                <a:gd name="T45" fmla="*/ 8 h 53"/>
                <a:gd name="T46" fmla="*/ 18 w 32"/>
                <a:gd name="T47" fmla="*/ 7 h 53"/>
                <a:gd name="T48" fmla="*/ 16 w 32"/>
                <a:gd name="T49" fmla="*/ 7 h 53"/>
                <a:gd name="T50" fmla="*/ 9 w 32"/>
                <a:gd name="T51" fmla="*/ 10 h 53"/>
                <a:gd name="T52" fmla="*/ 7 w 32"/>
                <a:gd name="T53" fmla="*/ 19 h 53"/>
                <a:gd name="T54" fmla="*/ 10 w 32"/>
                <a:gd name="T55" fmla="*/ 29 h 53"/>
                <a:gd name="T56" fmla="*/ 16 w 32"/>
                <a:gd name="T57" fmla="*/ 33 h 53"/>
                <a:gd name="T58" fmla="*/ 21 w 32"/>
                <a:gd name="T59" fmla="*/ 31 h 53"/>
                <a:gd name="T60" fmla="*/ 25 w 32"/>
                <a:gd name="T61" fmla="*/ 28 h 53"/>
                <a:gd name="T62" fmla="*/ 25 w 32"/>
                <a:gd name="T63" fmla="*/ 1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 h="53">
                  <a:moveTo>
                    <a:pt x="25" y="53"/>
                  </a:moveTo>
                  <a:cubicBezTo>
                    <a:pt x="25" y="35"/>
                    <a:pt x="25" y="35"/>
                    <a:pt x="25" y="35"/>
                  </a:cubicBezTo>
                  <a:cubicBezTo>
                    <a:pt x="23" y="36"/>
                    <a:pt x="22" y="37"/>
                    <a:pt x="20" y="38"/>
                  </a:cubicBezTo>
                  <a:cubicBezTo>
                    <a:pt x="18" y="39"/>
                    <a:pt x="17" y="40"/>
                    <a:pt x="15" y="40"/>
                  </a:cubicBezTo>
                  <a:cubicBezTo>
                    <a:pt x="13" y="40"/>
                    <a:pt x="11" y="39"/>
                    <a:pt x="9" y="38"/>
                  </a:cubicBezTo>
                  <a:cubicBezTo>
                    <a:pt x="7" y="38"/>
                    <a:pt x="5" y="36"/>
                    <a:pt x="4" y="35"/>
                  </a:cubicBezTo>
                  <a:cubicBezTo>
                    <a:pt x="3" y="33"/>
                    <a:pt x="2" y="31"/>
                    <a:pt x="1" y="28"/>
                  </a:cubicBezTo>
                  <a:cubicBezTo>
                    <a:pt x="0" y="26"/>
                    <a:pt x="0" y="23"/>
                    <a:pt x="0" y="19"/>
                  </a:cubicBezTo>
                  <a:cubicBezTo>
                    <a:pt x="0" y="16"/>
                    <a:pt x="0" y="13"/>
                    <a:pt x="1" y="10"/>
                  </a:cubicBezTo>
                  <a:cubicBezTo>
                    <a:pt x="2" y="8"/>
                    <a:pt x="3" y="6"/>
                    <a:pt x="4" y="4"/>
                  </a:cubicBezTo>
                  <a:cubicBezTo>
                    <a:pt x="6" y="3"/>
                    <a:pt x="7" y="2"/>
                    <a:pt x="9" y="1"/>
                  </a:cubicBezTo>
                  <a:cubicBezTo>
                    <a:pt x="11" y="0"/>
                    <a:pt x="13" y="0"/>
                    <a:pt x="15" y="0"/>
                  </a:cubicBezTo>
                  <a:cubicBezTo>
                    <a:pt x="16" y="0"/>
                    <a:pt x="17" y="0"/>
                    <a:pt x="18" y="0"/>
                  </a:cubicBezTo>
                  <a:cubicBezTo>
                    <a:pt x="19" y="0"/>
                    <a:pt x="20" y="0"/>
                    <a:pt x="20" y="1"/>
                  </a:cubicBezTo>
                  <a:cubicBezTo>
                    <a:pt x="21" y="1"/>
                    <a:pt x="22" y="2"/>
                    <a:pt x="23" y="2"/>
                  </a:cubicBezTo>
                  <a:cubicBezTo>
                    <a:pt x="23" y="3"/>
                    <a:pt x="24" y="3"/>
                    <a:pt x="25" y="4"/>
                  </a:cubicBezTo>
                  <a:cubicBezTo>
                    <a:pt x="25" y="0"/>
                    <a:pt x="25" y="0"/>
                    <a:pt x="25" y="0"/>
                  </a:cubicBezTo>
                  <a:cubicBezTo>
                    <a:pt x="32" y="0"/>
                    <a:pt x="32" y="0"/>
                    <a:pt x="32" y="0"/>
                  </a:cubicBezTo>
                  <a:cubicBezTo>
                    <a:pt x="32" y="49"/>
                    <a:pt x="32" y="49"/>
                    <a:pt x="32" y="49"/>
                  </a:cubicBezTo>
                  <a:lnTo>
                    <a:pt x="25" y="53"/>
                  </a:lnTo>
                  <a:close/>
                  <a:moveTo>
                    <a:pt x="25" y="12"/>
                  </a:moveTo>
                  <a:cubicBezTo>
                    <a:pt x="24" y="11"/>
                    <a:pt x="24" y="10"/>
                    <a:pt x="23" y="10"/>
                  </a:cubicBezTo>
                  <a:cubicBezTo>
                    <a:pt x="23" y="9"/>
                    <a:pt x="22" y="9"/>
                    <a:pt x="21" y="8"/>
                  </a:cubicBezTo>
                  <a:cubicBezTo>
                    <a:pt x="20" y="8"/>
                    <a:pt x="19" y="7"/>
                    <a:pt x="18" y="7"/>
                  </a:cubicBezTo>
                  <a:cubicBezTo>
                    <a:pt x="18" y="7"/>
                    <a:pt x="17" y="7"/>
                    <a:pt x="16" y="7"/>
                  </a:cubicBezTo>
                  <a:cubicBezTo>
                    <a:pt x="13" y="7"/>
                    <a:pt x="11" y="8"/>
                    <a:pt x="9" y="10"/>
                  </a:cubicBezTo>
                  <a:cubicBezTo>
                    <a:pt x="8" y="12"/>
                    <a:pt x="7" y="15"/>
                    <a:pt x="7" y="19"/>
                  </a:cubicBezTo>
                  <a:cubicBezTo>
                    <a:pt x="7" y="23"/>
                    <a:pt x="8" y="27"/>
                    <a:pt x="10" y="29"/>
                  </a:cubicBezTo>
                  <a:cubicBezTo>
                    <a:pt x="11" y="31"/>
                    <a:pt x="13" y="33"/>
                    <a:pt x="16" y="33"/>
                  </a:cubicBezTo>
                  <a:cubicBezTo>
                    <a:pt x="18" y="33"/>
                    <a:pt x="19" y="32"/>
                    <a:pt x="21" y="31"/>
                  </a:cubicBezTo>
                  <a:cubicBezTo>
                    <a:pt x="22" y="30"/>
                    <a:pt x="24" y="29"/>
                    <a:pt x="25" y="28"/>
                  </a:cubicBezTo>
                  <a:lnTo>
                    <a:pt x="25"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4" name="Freeform 21">
              <a:extLst>
                <a:ext uri="{FF2B5EF4-FFF2-40B4-BE49-F238E27FC236}">
                  <a16:creationId xmlns:a16="http://schemas.microsoft.com/office/drawing/2014/main" id="{E7BD9E0B-920A-4409-95E7-40A47107B346}"/>
                </a:ext>
              </a:extLst>
            </p:cNvPr>
            <p:cNvSpPr>
              <a:spLocks/>
            </p:cNvSpPr>
            <p:nvPr userDrawn="1"/>
          </p:nvSpPr>
          <p:spPr bwMode="invGray">
            <a:xfrm>
              <a:off x="1835545" y="6212575"/>
              <a:ext cx="78468" cy="101135"/>
            </a:xfrm>
            <a:custGeom>
              <a:avLst/>
              <a:gdLst>
                <a:gd name="T0" fmla="*/ 24 w 31"/>
                <a:gd name="T1" fmla="*/ 39 h 40"/>
                <a:gd name="T2" fmla="*/ 24 w 31"/>
                <a:gd name="T3" fmla="*/ 35 h 40"/>
                <a:gd name="T4" fmla="*/ 20 w 31"/>
                <a:gd name="T5" fmla="*/ 38 h 40"/>
                <a:gd name="T6" fmla="*/ 14 w 31"/>
                <a:gd name="T7" fmla="*/ 40 h 40"/>
                <a:gd name="T8" fmla="*/ 4 w 31"/>
                <a:gd name="T9" fmla="*/ 35 h 40"/>
                <a:gd name="T10" fmla="*/ 0 w 31"/>
                <a:gd name="T11" fmla="*/ 22 h 40"/>
                <a:gd name="T12" fmla="*/ 0 w 31"/>
                <a:gd name="T13" fmla="*/ 0 h 40"/>
                <a:gd name="T14" fmla="*/ 8 w 31"/>
                <a:gd name="T15" fmla="*/ 0 h 40"/>
                <a:gd name="T16" fmla="*/ 8 w 31"/>
                <a:gd name="T17" fmla="*/ 22 h 40"/>
                <a:gd name="T18" fmla="*/ 10 w 31"/>
                <a:gd name="T19" fmla="*/ 30 h 40"/>
                <a:gd name="T20" fmla="*/ 16 w 31"/>
                <a:gd name="T21" fmla="*/ 33 h 40"/>
                <a:gd name="T22" fmla="*/ 22 w 31"/>
                <a:gd name="T23" fmla="*/ 30 h 40"/>
                <a:gd name="T24" fmla="*/ 24 w 31"/>
                <a:gd name="T25" fmla="*/ 23 h 40"/>
                <a:gd name="T26" fmla="*/ 24 w 31"/>
                <a:gd name="T27" fmla="*/ 0 h 40"/>
                <a:gd name="T28" fmla="*/ 31 w 31"/>
                <a:gd name="T29" fmla="*/ 0 h 40"/>
                <a:gd name="T30" fmla="*/ 31 w 31"/>
                <a:gd name="T31" fmla="*/ 39 h 40"/>
                <a:gd name="T32" fmla="*/ 24 w 31"/>
                <a:gd name="T33" fmla="*/ 3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 h="40">
                  <a:moveTo>
                    <a:pt x="24" y="39"/>
                  </a:moveTo>
                  <a:cubicBezTo>
                    <a:pt x="24" y="35"/>
                    <a:pt x="24" y="35"/>
                    <a:pt x="24" y="35"/>
                  </a:cubicBezTo>
                  <a:cubicBezTo>
                    <a:pt x="23" y="36"/>
                    <a:pt x="22" y="38"/>
                    <a:pt x="20" y="38"/>
                  </a:cubicBezTo>
                  <a:cubicBezTo>
                    <a:pt x="18" y="39"/>
                    <a:pt x="16" y="40"/>
                    <a:pt x="14" y="40"/>
                  </a:cubicBezTo>
                  <a:cubicBezTo>
                    <a:pt x="10" y="40"/>
                    <a:pt x="6" y="38"/>
                    <a:pt x="4" y="35"/>
                  </a:cubicBezTo>
                  <a:cubicBezTo>
                    <a:pt x="2" y="32"/>
                    <a:pt x="0" y="28"/>
                    <a:pt x="0" y="22"/>
                  </a:cubicBezTo>
                  <a:cubicBezTo>
                    <a:pt x="0" y="0"/>
                    <a:pt x="0" y="0"/>
                    <a:pt x="0" y="0"/>
                  </a:cubicBezTo>
                  <a:cubicBezTo>
                    <a:pt x="8" y="0"/>
                    <a:pt x="8" y="0"/>
                    <a:pt x="8" y="0"/>
                  </a:cubicBezTo>
                  <a:cubicBezTo>
                    <a:pt x="8" y="22"/>
                    <a:pt x="8" y="22"/>
                    <a:pt x="8" y="22"/>
                  </a:cubicBezTo>
                  <a:cubicBezTo>
                    <a:pt x="8" y="26"/>
                    <a:pt x="9" y="28"/>
                    <a:pt x="10" y="30"/>
                  </a:cubicBezTo>
                  <a:cubicBezTo>
                    <a:pt x="11" y="32"/>
                    <a:pt x="13" y="33"/>
                    <a:pt x="16" y="33"/>
                  </a:cubicBezTo>
                  <a:cubicBezTo>
                    <a:pt x="18" y="33"/>
                    <a:pt x="20" y="32"/>
                    <a:pt x="22" y="30"/>
                  </a:cubicBezTo>
                  <a:cubicBezTo>
                    <a:pt x="23" y="28"/>
                    <a:pt x="24" y="26"/>
                    <a:pt x="24" y="23"/>
                  </a:cubicBezTo>
                  <a:cubicBezTo>
                    <a:pt x="24" y="0"/>
                    <a:pt x="24" y="0"/>
                    <a:pt x="24" y="0"/>
                  </a:cubicBezTo>
                  <a:cubicBezTo>
                    <a:pt x="31" y="0"/>
                    <a:pt x="31" y="0"/>
                    <a:pt x="31" y="0"/>
                  </a:cubicBezTo>
                  <a:cubicBezTo>
                    <a:pt x="31" y="39"/>
                    <a:pt x="31" y="39"/>
                    <a:pt x="31" y="39"/>
                  </a:cubicBezTo>
                  <a:lnTo>
                    <a:pt x="24"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5" name="Freeform 22">
              <a:extLst>
                <a:ext uri="{FF2B5EF4-FFF2-40B4-BE49-F238E27FC236}">
                  <a16:creationId xmlns:a16="http://schemas.microsoft.com/office/drawing/2014/main" id="{9D2625B8-0A5B-46EF-8302-77353AB0D3A9}"/>
                </a:ext>
              </a:extLst>
            </p:cNvPr>
            <p:cNvSpPr>
              <a:spLocks noEditPoints="1"/>
            </p:cNvSpPr>
            <p:nvPr userDrawn="1"/>
          </p:nvSpPr>
          <p:spPr bwMode="invGray">
            <a:xfrm>
              <a:off x="1934936"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6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6"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4"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1"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6" y="16"/>
                  </a:moveTo>
                  <a:cubicBezTo>
                    <a:pt x="25" y="15"/>
                    <a:pt x="25" y="13"/>
                    <a:pt x="25" y="12"/>
                  </a:cubicBezTo>
                  <a:cubicBezTo>
                    <a:pt x="24" y="11"/>
                    <a:pt x="24" y="10"/>
                    <a:pt x="23" y="9"/>
                  </a:cubicBezTo>
                  <a:cubicBezTo>
                    <a:pt x="22" y="8"/>
                    <a:pt x="22"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6" name="Freeform 23">
              <a:extLst>
                <a:ext uri="{FF2B5EF4-FFF2-40B4-BE49-F238E27FC236}">
                  <a16:creationId xmlns:a16="http://schemas.microsoft.com/office/drawing/2014/main" id="{DE6C9E0E-C49B-4FBE-97F3-BB6DFAC57421}"/>
                </a:ext>
              </a:extLst>
            </p:cNvPr>
            <p:cNvSpPr>
              <a:spLocks/>
            </p:cNvSpPr>
            <p:nvPr userDrawn="1"/>
          </p:nvSpPr>
          <p:spPr bwMode="invGray">
            <a:xfrm>
              <a:off x="2030841" y="6212575"/>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1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4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7 w 29"/>
                <a:gd name="T55" fmla="*/ 24 h 40"/>
                <a:gd name="T56" fmla="*/ 13 w 29"/>
                <a:gd name="T57" fmla="*/ 22 h 40"/>
                <a:gd name="T58" fmla="*/ 8 w 29"/>
                <a:gd name="T59" fmla="*/ 20 h 40"/>
                <a:gd name="T60" fmla="*/ 4 w 29"/>
                <a:gd name="T61" fmla="*/ 17 h 40"/>
                <a:gd name="T62" fmla="*/ 2 w 29"/>
                <a:gd name="T63" fmla="*/ 14 h 40"/>
                <a:gd name="T64" fmla="*/ 2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3" y="6"/>
                    <a:pt x="11" y="7"/>
                    <a:pt x="10" y="7"/>
                  </a:cubicBezTo>
                  <a:cubicBezTo>
                    <a:pt x="10" y="8"/>
                    <a:pt x="9" y="9"/>
                    <a:pt x="9" y="10"/>
                  </a:cubicBezTo>
                  <a:cubicBezTo>
                    <a:pt x="9" y="10"/>
                    <a:pt x="9" y="11"/>
                    <a:pt x="9" y="11"/>
                  </a:cubicBezTo>
                  <a:cubicBezTo>
                    <a:pt x="10" y="12"/>
                    <a:pt x="10" y="12"/>
                    <a:pt x="11"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4" y="29"/>
                    <a:pt x="4" y="29"/>
                    <a:pt x="4"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2" y="27"/>
                    <a:pt x="21" y="27"/>
                  </a:cubicBezTo>
                  <a:cubicBezTo>
                    <a:pt x="21" y="26"/>
                    <a:pt x="20" y="25"/>
                    <a:pt x="19" y="25"/>
                  </a:cubicBezTo>
                  <a:cubicBezTo>
                    <a:pt x="19" y="25"/>
                    <a:pt x="18" y="24"/>
                    <a:pt x="17" y="24"/>
                  </a:cubicBezTo>
                  <a:cubicBezTo>
                    <a:pt x="15" y="23"/>
                    <a:pt x="14" y="23"/>
                    <a:pt x="13" y="22"/>
                  </a:cubicBezTo>
                  <a:cubicBezTo>
                    <a:pt x="11" y="21"/>
                    <a:pt x="9" y="20"/>
                    <a:pt x="8" y="20"/>
                  </a:cubicBezTo>
                  <a:cubicBezTo>
                    <a:pt x="6" y="19"/>
                    <a:pt x="5" y="18"/>
                    <a:pt x="4" y="17"/>
                  </a:cubicBezTo>
                  <a:cubicBezTo>
                    <a:pt x="3" y="16"/>
                    <a:pt x="3" y="15"/>
                    <a:pt x="2" y="14"/>
                  </a:cubicBezTo>
                  <a:cubicBezTo>
                    <a:pt x="2" y="13"/>
                    <a:pt x="2" y="12"/>
                    <a:pt x="2" y="10"/>
                  </a:cubicBezTo>
                  <a:cubicBezTo>
                    <a:pt x="2"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7" name="Freeform 24">
              <a:extLst>
                <a:ext uri="{FF2B5EF4-FFF2-40B4-BE49-F238E27FC236}">
                  <a16:creationId xmlns:a16="http://schemas.microsoft.com/office/drawing/2014/main" id="{580801ED-9260-41DB-A0B7-5AF24B32272B}"/>
                </a:ext>
              </a:extLst>
            </p:cNvPr>
            <p:cNvSpPr>
              <a:spLocks/>
            </p:cNvSpPr>
            <p:nvPr userDrawn="1"/>
          </p:nvSpPr>
          <p:spPr bwMode="invGray">
            <a:xfrm>
              <a:off x="2118027"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8" name="Freeform 25">
              <a:extLst>
                <a:ext uri="{FF2B5EF4-FFF2-40B4-BE49-F238E27FC236}">
                  <a16:creationId xmlns:a16="http://schemas.microsoft.com/office/drawing/2014/main" id="{3A9842FB-6E95-4D11-B5B9-58C4CB82C2FE}"/>
                </a:ext>
              </a:extLst>
            </p:cNvPr>
            <p:cNvSpPr>
              <a:spLocks noEditPoints="1"/>
            </p:cNvSpPr>
            <p:nvPr userDrawn="1"/>
          </p:nvSpPr>
          <p:spPr bwMode="invGray">
            <a:xfrm>
              <a:off x="2194750" y="6175958"/>
              <a:ext cx="24412" cy="136010"/>
            </a:xfrm>
            <a:custGeom>
              <a:avLst/>
              <a:gdLst>
                <a:gd name="T0" fmla="*/ 10 w 10"/>
                <a:gd name="T1" fmla="*/ 5 h 53"/>
                <a:gd name="T2" fmla="*/ 9 w 10"/>
                <a:gd name="T3" fmla="*/ 6 h 53"/>
                <a:gd name="T4" fmla="*/ 8 w 10"/>
                <a:gd name="T5" fmla="*/ 8 h 53"/>
                <a:gd name="T6" fmla="*/ 7 w 10"/>
                <a:gd name="T7" fmla="*/ 9 h 53"/>
                <a:gd name="T8" fmla="*/ 5 w 10"/>
                <a:gd name="T9" fmla="*/ 9 h 53"/>
                <a:gd name="T10" fmla="*/ 3 w 10"/>
                <a:gd name="T11" fmla="*/ 9 h 53"/>
                <a:gd name="T12" fmla="*/ 1 w 10"/>
                <a:gd name="T13" fmla="*/ 8 h 53"/>
                <a:gd name="T14" fmla="*/ 0 w 10"/>
                <a:gd name="T15" fmla="*/ 6 h 53"/>
                <a:gd name="T16" fmla="*/ 0 w 10"/>
                <a:gd name="T17" fmla="*/ 5 h 53"/>
                <a:gd name="T18" fmla="*/ 0 w 10"/>
                <a:gd name="T19" fmla="*/ 3 h 53"/>
                <a:gd name="T20" fmla="*/ 1 w 10"/>
                <a:gd name="T21" fmla="*/ 1 h 53"/>
                <a:gd name="T22" fmla="*/ 3 w 10"/>
                <a:gd name="T23" fmla="*/ 0 h 53"/>
                <a:gd name="T24" fmla="*/ 5 w 10"/>
                <a:gd name="T25" fmla="*/ 0 h 53"/>
                <a:gd name="T26" fmla="*/ 7 w 10"/>
                <a:gd name="T27" fmla="*/ 0 h 53"/>
                <a:gd name="T28" fmla="*/ 8 w 10"/>
                <a:gd name="T29" fmla="*/ 1 h 53"/>
                <a:gd name="T30" fmla="*/ 9 w 10"/>
                <a:gd name="T31" fmla="*/ 3 h 53"/>
                <a:gd name="T32" fmla="*/ 10 w 10"/>
                <a:gd name="T33" fmla="*/ 5 h 53"/>
                <a:gd name="T34" fmla="*/ 1 w 10"/>
                <a:gd name="T35" fmla="*/ 53 h 53"/>
                <a:gd name="T36" fmla="*/ 1 w 10"/>
                <a:gd name="T37" fmla="*/ 14 h 53"/>
                <a:gd name="T38" fmla="*/ 9 w 10"/>
                <a:gd name="T39" fmla="*/ 14 h 53"/>
                <a:gd name="T40" fmla="*/ 9 w 10"/>
                <a:gd name="T41" fmla="*/ 53 h 53"/>
                <a:gd name="T42" fmla="*/ 1 w 10"/>
                <a:gd name="T4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 h="53">
                  <a:moveTo>
                    <a:pt x="10" y="5"/>
                  </a:moveTo>
                  <a:cubicBezTo>
                    <a:pt x="10" y="5"/>
                    <a:pt x="10" y="6"/>
                    <a:pt x="9" y="6"/>
                  </a:cubicBezTo>
                  <a:cubicBezTo>
                    <a:pt x="9" y="7"/>
                    <a:pt x="9" y="8"/>
                    <a:pt x="8" y="8"/>
                  </a:cubicBezTo>
                  <a:cubicBezTo>
                    <a:pt x="8" y="8"/>
                    <a:pt x="7" y="9"/>
                    <a:pt x="7" y="9"/>
                  </a:cubicBezTo>
                  <a:cubicBezTo>
                    <a:pt x="6" y="9"/>
                    <a:pt x="6" y="9"/>
                    <a:pt x="5" y="9"/>
                  </a:cubicBezTo>
                  <a:cubicBezTo>
                    <a:pt x="4" y="9"/>
                    <a:pt x="4" y="9"/>
                    <a:pt x="3" y="9"/>
                  </a:cubicBezTo>
                  <a:cubicBezTo>
                    <a:pt x="2" y="9"/>
                    <a:pt x="2" y="8"/>
                    <a:pt x="1" y="8"/>
                  </a:cubicBezTo>
                  <a:cubicBezTo>
                    <a:pt x="1" y="8"/>
                    <a:pt x="1" y="7"/>
                    <a:pt x="0" y="6"/>
                  </a:cubicBezTo>
                  <a:cubicBezTo>
                    <a:pt x="0" y="6"/>
                    <a:pt x="0" y="5"/>
                    <a:pt x="0" y="5"/>
                  </a:cubicBezTo>
                  <a:cubicBezTo>
                    <a:pt x="0" y="4"/>
                    <a:pt x="0" y="3"/>
                    <a:pt x="0" y="3"/>
                  </a:cubicBezTo>
                  <a:cubicBezTo>
                    <a:pt x="1" y="2"/>
                    <a:pt x="1" y="2"/>
                    <a:pt x="1" y="1"/>
                  </a:cubicBezTo>
                  <a:cubicBezTo>
                    <a:pt x="2" y="1"/>
                    <a:pt x="2" y="0"/>
                    <a:pt x="3" y="0"/>
                  </a:cubicBezTo>
                  <a:cubicBezTo>
                    <a:pt x="4" y="0"/>
                    <a:pt x="4" y="0"/>
                    <a:pt x="5" y="0"/>
                  </a:cubicBezTo>
                  <a:cubicBezTo>
                    <a:pt x="6" y="0"/>
                    <a:pt x="6" y="0"/>
                    <a:pt x="7" y="0"/>
                  </a:cubicBezTo>
                  <a:cubicBezTo>
                    <a:pt x="7" y="0"/>
                    <a:pt x="8" y="1"/>
                    <a:pt x="8" y="1"/>
                  </a:cubicBezTo>
                  <a:cubicBezTo>
                    <a:pt x="9" y="2"/>
                    <a:pt x="9" y="2"/>
                    <a:pt x="9" y="3"/>
                  </a:cubicBezTo>
                  <a:cubicBezTo>
                    <a:pt x="10" y="3"/>
                    <a:pt x="10" y="4"/>
                    <a:pt x="10" y="5"/>
                  </a:cubicBezTo>
                  <a:close/>
                  <a:moveTo>
                    <a:pt x="1" y="53"/>
                  </a:moveTo>
                  <a:cubicBezTo>
                    <a:pt x="1" y="14"/>
                    <a:pt x="1" y="14"/>
                    <a:pt x="1" y="14"/>
                  </a:cubicBezTo>
                  <a:cubicBezTo>
                    <a:pt x="9" y="14"/>
                    <a:pt x="9" y="14"/>
                    <a:pt x="9" y="14"/>
                  </a:cubicBezTo>
                  <a:cubicBezTo>
                    <a:pt x="9" y="53"/>
                    <a:pt x="9" y="53"/>
                    <a:pt x="9" y="53"/>
                  </a:cubicBezTo>
                  <a:lnTo>
                    <a:pt x="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9" name="Freeform 26">
              <a:extLst>
                <a:ext uri="{FF2B5EF4-FFF2-40B4-BE49-F238E27FC236}">
                  <a16:creationId xmlns:a16="http://schemas.microsoft.com/office/drawing/2014/main" id="{076538BB-C266-42BE-916B-458AF9EFB224}"/>
                </a:ext>
              </a:extLst>
            </p:cNvPr>
            <p:cNvSpPr>
              <a:spLocks noEditPoints="1"/>
            </p:cNvSpPr>
            <p:nvPr userDrawn="1"/>
          </p:nvSpPr>
          <p:spPr bwMode="invGray">
            <a:xfrm>
              <a:off x="2236599" y="6212575"/>
              <a:ext cx="87186" cy="101135"/>
            </a:xfrm>
            <a:custGeom>
              <a:avLst/>
              <a:gdLst>
                <a:gd name="T0" fmla="*/ 34 w 34"/>
                <a:gd name="T1" fmla="*/ 19 h 40"/>
                <a:gd name="T2" fmla="*/ 33 w 34"/>
                <a:gd name="T3" fmla="*/ 28 h 40"/>
                <a:gd name="T4" fmla="*/ 29 w 34"/>
                <a:gd name="T5" fmla="*/ 34 h 40"/>
                <a:gd name="T6" fmla="*/ 24 w 34"/>
                <a:gd name="T7" fmla="*/ 38 h 40"/>
                <a:gd name="T8" fmla="*/ 17 w 34"/>
                <a:gd name="T9" fmla="*/ 40 h 40"/>
                <a:gd name="T10" fmla="*/ 10 w 34"/>
                <a:gd name="T11" fmla="*/ 38 h 40"/>
                <a:gd name="T12" fmla="*/ 5 w 34"/>
                <a:gd name="T13" fmla="*/ 34 h 40"/>
                <a:gd name="T14" fmla="*/ 1 w 34"/>
                <a:gd name="T15" fmla="*/ 28 h 40"/>
                <a:gd name="T16" fmla="*/ 0 w 34"/>
                <a:gd name="T17" fmla="*/ 20 h 40"/>
                <a:gd name="T18" fmla="*/ 1 w 34"/>
                <a:gd name="T19" fmla="*/ 11 h 40"/>
                <a:gd name="T20" fmla="*/ 5 w 34"/>
                <a:gd name="T21" fmla="*/ 5 h 40"/>
                <a:gd name="T22" fmla="*/ 10 w 34"/>
                <a:gd name="T23" fmla="*/ 1 h 40"/>
                <a:gd name="T24" fmla="*/ 17 w 34"/>
                <a:gd name="T25" fmla="*/ 0 h 40"/>
                <a:gd name="T26" fmla="*/ 24 w 34"/>
                <a:gd name="T27" fmla="*/ 1 h 40"/>
                <a:gd name="T28" fmla="*/ 29 w 34"/>
                <a:gd name="T29" fmla="*/ 5 h 40"/>
                <a:gd name="T30" fmla="*/ 33 w 34"/>
                <a:gd name="T31" fmla="*/ 11 h 40"/>
                <a:gd name="T32" fmla="*/ 34 w 34"/>
                <a:gd name="T33" fmla="*/ 19 h 40"/>
                <a:gd name="T34" fmla="*/ 26 w 34"/>
                <a:gd name="T35" fmla="*/ 20 h 40"/>
                <a:gd name="T36" fmla="*/ 26 w 34"/>
                <a:gd name="T37" fmla="*/ 14 h 40"/>
                <a:gd name="T38" fmla="*/ 24 w 34"/>
                <a:gd name="T39" fmla="*/ 10 h 40"/>
                <a:gd name="T40" fmla="*/ 21 w 34"/>
                <a:gd name="T41" fmla="*/ 8 h 40"/>
                <a:gd name="T42" fmla="*/ 17 w 34"/>
                <a:gd name="T43" fmla="*/ 7 h 40"/>
                <a:gd name="T44" fmla="*/ 13 w 34"/>
                <a:gd name="T45" fmla="*/ 8 h 40"/>
                <a:gd name="T46" fmla="*/ 10 w 34"/>
                <a:gd name="T47" fmla="*/ 10 h 40"/>
                <a:gd name="T48" fmla="*/ 8 w 34"/>
                <a:gd name="T49" fmla="*/ 14 h 40"/>
                <a:gd name="T50" fmla="*/ 7 w 34"/>
                <a:gd name="T51" fmla="*/ 19 h 40"/>
                <a:gd name="T52" fmla="*/ 8 w 34"/>
                <a:gd name="T53" fmla="*/ 25 h 40"/>
                <a:gd name="T54" fmla="*/ 10 w 34"/>
                <a:gd name="T55" fmla="*/ 29 h 40"/>
                <a:gd name="T56" fmla="*/ 13 w 34"/>
                <a:gd name="T57" fmla="*/ 32 h 40"/>
                <a:gd name="T58" fmla="*/ 17 w 34"/>
                <a:gd name="T59" fmla="*/ 32 h 40"/>
                <a:gd name="T60" fmla="*/ 21 w 34"/>
                <a:gd name="T61" fmla="*/ 31 h 40"/>
                <a:gd name="T62" fmla="*/ 24 w 34"/>
                <a:gd name="T63" fmla="*/ 29 h 40"/>
                <a:gd name="T64" fmla="*/ 26 w 34"/>
                <a:gd name="T65" fmla="*/ 25 h 40"/>
                <a:gd name="T66" fmla="*/ 26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19"/>
                  </a:moveTo>
                  <a:cubicBezTo>
                    <a:pt x="34" y="23"/>
                    <a:pt x="34" y="25"/>
                    <a:pt x="33" y="28"/>
                  </a:cubicBezTo>
                  <a:cubicBezTo>
                    <a:pt x="32" y="30"/>
                    <a:pt x="31" y="33"/>
                    <a:pt x="29" y="34"/>
                  </a:cubicBezTo>
                  <a:cubicBezTo>
                    <a:pt x="28" y="36"/>
                    <a:pt x="26" y="37"/>
                    <a:pt x="24" y="38"/>
                  </a:cubicBezTo>
                  <a:cubicBezTo>
                    <a:pt x="21" y="39"/>
                    <a:pt x="19" y="40"/>
                    <a:pt x="17" y="40"/>
                  </a:cubicBezTo>
                  <a:cubicBezTo>
                    <a:pt x="14" y="40"/>
                    <a:pt x="12" y="39"/>
                    <a:pt x="10" y="38"/>
                  </a:cubicBezTo>
                  <a:cubicBezTo>
                    <a:pt x="8" y="37"/>
                    <a:pt x="6" y="36"/>
                    <a:pt x="5" y="34"/>
                  </a:cubicBezTo>
                  <a:cubicBezTo>
                    <a:pt x="3" y="32"/>
                    <a:pt x="2" y="30"/>
                    <a:pt x="1" y="28"/>
                  </a:cubicBezTo>
                  <a:cubicBezTo>
                    <a:pt x="0" y="25"/>
                    <a:pt x="0" y="23"/>
                    <a:pt x="0" y="20"/>
                  </a:cubicBezTo>
                  <a:cubicBezTo>
                    <a:pt x="0" y="16"/>
                    <a:pt x="0" y="14"/>
                    <a:pt x="1" y="11"/>
                  </a:cubicBezTo>
                  <a:cubicBezTo>
                    <a:pt x="2" y="9"/>
                    <a:pt x="3" y="7"/>
                    <a:pt x="5" y="5"/>
                  </a:cubicBezTo>
                  <a:cubicBezTo>
                    <a:pt x="6" y="3"/>
                    <a:pt x="8" y="2"/>
                    <a:pt x="10" y="1"/>
                  </a:cubicBezTo>
                  <a:cubicBezTo>
                    <a:pt x="12" y="0"/>
                    <a:pt x="14" y="0"/>
                    <a:pt x="17" y="0"/>
                  </a:cubicBezTo>
                  <a:cubicBezTo>
                    <a:pt x="19" y="0"/>
                    <a:pt x="22" y="0"/>
                    <a:pt x="24" y="1"/>
                  </a:cubicBezTo>
                  <a:cubicBezTo>
                    <a:pt x="26" y="2"/>
                    <a:pt x="28" y="3"/>
                    <a:pt x="29" y="5"/>
                  </a:cubicBezTo>
                  <a:cubicBezTo>
                    <a:pt x="31" y="7"/>
                    <a:pt x="32" y="9"/>
                    <a:pt x="33" y="11"/>
                  </a:cubicBezTo>
                  <a:cubicBezTo>
                    <a:pt x="34" y="14"/>
                    <a:pt x="34" y="16"/>
                    <a:pt x="34" y="19"/>
                  </a:cubicBezTo>
                  <a:close/>
                  <a:moveTo>
                    <a:pt x="26" y="20"/>
                  </a:moveTo>
                  <a:cubicBezTo>
                    <a:pt x="26" y="18"/>
                    <a:pt x="26" y="16"/>
                    <a:pt x="26" y="14"/>
                  </a:cubicBezTo>
                  <a:cubicBezTo>
                    <a:pt x="25" y="13"/>
                    <a:pt x="25" y="11"/>
                    <a:pt x="24" y="10"/>
                  </a:cubicBezTo>
                  <a:cubicBezTo>
                    <a:pt x="23" y="9"/>
                    <a:pt x="22" y="8"/>
                    <a:pt x="21" y="8"/>
                  </a:cubicBezTo>
                  <a:cubicBezTo>
                    <a:pt x="19" y="7"/>
                    <a:pt x="18" y="7"/>
                    <a:pt x="17" y="7"/>
                  </a:cubicBezTo>
                  <a:cubicBezTo>
                    <a:pt x="15" y="7"/>
                    <a:pt x="14" y="7"/>
                    <a:pt x="13" y="8"/>
                  </a:cubicBezTo>
                  <a:cubicBezTo>
                    <a:pt x="12" y="8"/>
                    <a:pt x="11" y="9"/>
                    <a:pt x="10" y="10"/>
                  </a:cubicBezTo>
                  <a:cubicBezTo>
                    <a:pt x="9" y="11"/>
                    <a:pt x="8" y="13"/>
                    <a:pt x="8" y="14"/>
                  </a:cubicBezTo>
                  <a:cubicBezTo>
                    <a:pt x="8" y="16"/>
                    <a:pt x="7" y="17"/>
                    <a:pt x="7" y="19"/>
                  </a:cubicBezTo>
                  <a:cubicBezTo>
                    <a:pt x="7" y="21"/>
                    <a:pt x="8" y="23"/>
                    <a:pt x="8" y="25"/>
                  </a:cubicBezTo>
                  <a:cubicBezTo>
                    <a:pt x="9" y="27"/>
                    <a:pt x="9" y="28"/>
                    <a:pt x="10" y="29"/>
                  </a:cubicBezTo>
                  <a:cubicBezTo>
                    <a:pt x="11" y="30"/>
                    <a:pt x="12" y="31"/>
                    <a:pt x="13" y="32"/>
                  </a:cubicBezTo>
                  <a:cubicBezTo>
                    <a:pt x="14" y="32"/>
                    <a:pt x="16" y="32"/>
                    <a:pt x="17" y="32"/>
                  </a:cubicBezTo>
                  <a:cubicBezTo>
                    <a:pt x="18" y="32"/>
                    <a:pt x="20" y="32"/>
                    <a:pt x="21" y="31"/>
                  </a:cubicBezTo>
                  <a:cubicBezTo>
                    <a:pt x="22" y="31"/>
                    <a:pt x="23" y="30"/>
                    <a:pt x="24" y="29"/>
                  </a:cubicBezTo>
                  <a:cubicBezTo>
                    <a:pt x="25" y="27"/>
                    <a:pt x="25" y="26"/>
                    <a:pt x="26" y="25"/>
                  </a:cubicBezTo>
                  <a:cubicBezTo>
                    <a:pt x="26" y="23"/>
                    <a:pt x="26" y="21"/>
                    <a:pt x="26"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0" name="Freeform 27">
              <a:extLst>
                <a:ext uri="{FF2B5EF4-FFF2-40B4-BE49-F238E27FC236}">
                  <a16:creationId xmlns:a16="http://schemas.microsoft.com/office/drawing/2014/main" id="{A7C95C0F-A1E9-46B5-B9DB-284F35C72801}"/>
                </a:ext>
              </a:extLst>
            </p:cNvPr>
            <p:cNvSpPr>
              <a:spLocks/>
            </p:cNvSpPr>
            <p:nvPr userDrawn="1"/>
          </p:nvSpPr>
          <p:spPr bwMode="invGray">
            <a:xfrm>
              <a:off x="2344710" y="6212575"/>
              <a:ext cx="78468" cy="99391"/>
            </a:xfrm>
            <a:custGeom>
              <a:avLst/>
              <a:gdLst>
                <a:gd name="T0" fmla="*/ 23 w 31"/>
                <a:gd name="T1" fmla="*/ 39 h 39"/>
                <a:gd name="T2" fmla="*/ 23 w 31"/>
                <a:gd name="T3" fmla="*/ 17 h 39"/>
                <a:gd name="T4" fmla="*/ 21 w 31"/>
                <a:gd name="T5" fmla="*/ 9 h 39"/>
                <a:gd name="T6" fmla="*/ 15 w 31"/>
                <a:gd name="T7" fmla="*/ 7 h 39"/>
                <a:gd name="T8" fmla="*/ 12 w 31"/>
                <a:gd name="T9" fmla="*/ 7 h 39"/>
                <a:gd name="T10" fmla="*/ 9 w 31"/>
                <a:gd name="T11" fmla="*/ 9 h 39"/>
                <a:gd name="T12" fmla="*/ 8 w 31"/>
                <a:gd name="T13" fmla="*/ 12 h 39"/>
                <a:gd name="T14" fmla="*/ 7 w 31"/>
                <a:gd name="T15" fmla="*/ 16 h 39"/>
                <a:gd name="T16" fmla="*/ 7 w 31"/>
                <a:gd name="T17" fmla="*/ 39 h 39"/>
                <a:gd name="T18" fmla="*/ 0 w 31"/>
                <a:gd name="T19" fmla="*/ 39 h 39"/>
                <a:gd name="T20" fmla="*/ 0 w 31"/>
                <a:gd name="T21" fmla="*/ 0 h 39"/>
                <a:gd name="T22" fmla="*/ 7 w 31"/>
                <a:gd name="T23" fmla="*/ 0 h 39"/>
                <a:gd name="T24" fmla="*/ 7 w 31"/>
                <a:gd name="T25" fmla="*/ 4 h 39"/>
                <a:gd name="T26" fmla="*/ 9 w 31"/>
                <a:gd name="T27" fmla="*/ 2 h 39"/>
                <a:gd name="T28" fmla="*/ 11 w 31"/>
                <a:gd name="T29" fmla="*/ 1 h 39"/>
                <a:gd name="T30" fmla="*/ 14 w 31"/>
                <a:gd name="T31" fmla="*/ 0 h 39"/>
                <a:gd name="T32" fmla="*/ 17 w 31"/>
                <a:gd name="T33" fmla="*/ 0 h 39"/>
                <a:gd name="T34" fmla="*/ 23 w 31"/>
                <a:gd name="T35" fmla="*/ 1 h 39"/>
                <a:gd name="T36" fmla="*/ 27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1" y="9"/>
                  </a:cubicBezTo>
                  <a:cubicBezTo>
                    <a:pt x="20" y="7"/>
                    <a:pt x="18" y="7"/>
                    <a:pt x="15" y="7"/>
                  </a:cubicBezTo>
                  <a:cubicBezTo>
                    <a:pt x="14" y="7"/>
                    <a:pt x="13" y="7"/>
                    <a:pt x="12" y="7"/>
                  </a:cubicBezTo>
                  <a:cubicBezTo>
                    <a:pt x="11" y="8"/>
                    <a:pt x="10" y="8"/>
                    <a:pt x="9" y="9"/>
                  </a:cubicBezTo>
                  <a:cubicBezTo>
                    <a:pt x="9" y="10"/>
                    <a:pt x="8" y="11"/>
                    <a:pt x="8" y="12"/>
                  </a:cubicBezTo>
                  <a:cubicBezTo>
                    <a:pt x="8" y="14"/>
                    <a:pt x="7" y="15"/>
                    <a:pt x="7" y="16"/>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10" y="2"/>
                    <a:pt x="11" y="1"/>
                    <a:pt x="11" y="1"/>
                  </a:cubicBezTo>
                  <a:cubicBezTo>
                    <a:pt x="12" y="0"/>
                    <a:pt x="13" y="0"/>
                    <a:pt x="14" y="0"/>
                  </a:cubicBezTo>
                  <a:cubicBezTo>
                    <a:pt x="15" y="0"/>
                    <a:pt x="16" y="0"/>
                    <a:pt x="17" y="0"/>
                  </a:cubicBezTo>
                  <a:cubicBezTo>
                    <a:pt x="19" y="0"/>
                    <a:pt x="21" y="0"/>
                    <a:pt x="23" y="1"/>
                  </a:cubicBezTo>
                  <a:cubicBezTo>
                    <a:pt x="25" y="1"/>
                    <a:pt x="26" y="2"/>
                    <a:pt x="27" y="4"/>
                  </a:cubicBezTo>
                  <a:cubicBezTo>
                    <a:pt x="28" y="5"/>
                    <a:pt x="29" y="7"/>
                    <a:pt x="30" y="9"/>
                  </a:cubicBezTo>
                  <a:cubicBezTo>
                    <a:pt x="30"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1" name="Freeform 28">
              <a:extLst>
                <a:ext uri="{FF2B5EF4-FFF2-40B4-BE49-F238E27FC236}">
                  <a16:creationId xmlns:a16="http://schemas.microsoft.com/office/drawing/2014/main" id="{BEEA6186-B2B9-4E5E-9631-B6332C7FDBA3}"/>
                </a:ext>
              </a:extLst>
            </p:cNvPr>
            <p:cNvSpPr>
              <a:spLocks/>
            </p:cNvSpPr>
            <p:nvPr userDrawn="1"/>
          </p:nvSpPr>
          <p:spPr bwMode="invGray">
            <a:xfrm>
              <a:off x="2445845" y="6284068"/>
              <a:ext cx="31387"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4 w 12"/>
                <a:gd name="T11" fmla="*/ 11 h 12"/>
                <a:gd name="T12" fmla="*/ 2 w 12"/>
                <a:gd name="T13" fmla="*/ 10 h 12"/>
                <a:gd name="T14" fmla="*/ 1 w 12"/>
                <a:gd name="T15" fmla="*/ 8 h 12"/>
                <a:gd name="T16" fmla="*/ 0 w 12"/>
                <a:gd name="T17" fmla="*/ 6 h 12"/>
                <a:gd name="T18" fmla="*/ 1 w 12"/>
                <a:gd name="T19" fmla="*/ 4 h 12"/>
                <a:gd name="T20" fmla="*/ 2 w 12"/>
                <a:gd name="T21" fmla="*/ 2 h 12"/>
                <a:gd name="T22" fmla="*/ 4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4" y="11"/>
                  </a:cubicBezTo>
                  <a:cubicBezTo>
                    <a:pt x="3" y="11"/>
                    <a:pt x="2" y="10"/>
                    <a:pt x="2" y="10"/>
                  </a:cubicBezTo>
                  <a:cubicBezTo>
                    <a:pt x="1" y="9"/>
                    <a:pt x="1" y="9"/>
                    <a:pt x="1" y="8"/>
                  </a:cubicBezTo>
                  <a:cubicBezTo>
                    <a:pt x="0" y="7"/>
                    <a:pt x="0" y="7"/>
                    <a:pt x="0" y="6"/>
                  </a:cubicBezTo>
                  <a:cubicBezTo>
                    <a:pt x="0" y="5"/>
                    <a:pt x="0" y="4"/>
                    <a:pt x="1" y="4"/>
                  </a:cubicBezTo>
                  <a:cubicBezTo>
                    <a:pt x="1" y="3"/>
                    <a:pt x="1" y="2"/>
                    <a:pt x="2" y="2"/>
                  </a:cubicBezTo>
                  <a:cubicBezTo>
                    <a:pt x="2" y="1"/>
                    <a:pt x="3" y="1"/>
                    <a:pt x="4"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2" name="Freeform 29">
              <a:extLst>
                <a:ext uri="{FF2B5EF4-FFF2-40B4-BE49-F238E27FC236}">
                  <a16:creationId xmlns:a16="http://schemas.microsoft.com/office/drawing/2014/main" id="{E9B00A5D-BE04-4D7D-B4A2-204E2D0E0485}"/>
                </a:ext>
              </a:extLst>
            </p:cNvPr>
            <p:cNvSpPr>
              <a:spLocks/>
            </p:cNvSpPr>
            <p:nvPr userDrawn="1"/>
          </p:nvSpPr>
          <p:spPr bwMode="invGray">
            <a:xfrm>
              <a:off x="2540006" y="6181188"/>
              <a:ext cx="97648" cy="130778"/>
            </a:xfrm>
            <a:custGeom>
              <a:avLst/>
              <a:gdLst>
                <a:gd name="T0" fmla="*/ 34 w 56"/>
                <a:gd name="T1" fmla="*/ 11 h 75"/>
                <a:gd name="T2" fmla="*/ 34 w 56"/>
                <a:gd name="T3" fmla="*/ 75 h 75"/>
                <a:gd name="T4" fmla="*/ 22 w 56"/>
                <a:gd name="T5" fmla="*/ 75 h 75"/>
                <a:gd name="T6" fmla="*/ 22 w 56"/>
                <a:gd name="T7" fmla="*/ 11 h 75"/>
                <a:gd name="T8" fmla="*/ 0 w 56"/>
                <a:gd name="T9" fmla="*/ 11 h 75"/>
                <a:gd name="T10" fmla="*/ 0 w 56"/>
                <a:gd name="T11" fmla="*/ 0 h 75"/>
                <a:gd name="T12" fmla="*/ 56 w 56"/>
                <a:gd name="T13" fmla="*/ 0 h 75"/>
                <a:gd name="T14" fmla="*/ 56 w 56"/>
                <a:gd name="T15" fmla="*/ 11 h 75"/>
                <a:gd name="T16" fmla="*/ 34 w 56"/>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75">
                  <a:moveTo>
                    <a:pt x="34" y="11"/>
                  </a:moveTo>
                  <a:lnTo>
                    <a:pt x="34" y="75"/>
                  </a:lnTo>
                  <a:lnTo>
                    <a:pt x="22" y="75"/>
                  </a:lnTo>
                  <a:lnTo>
                    <a:pt x="22" y="11"/>
                  </a:lnTo>
                  <a:lnTo>
                    <a:pt x="0" y="11"/>
                  </a:lnTo>
                  <a:lnTo>
                    <a:pt x="0" y="0"/>
                  </a:lnTo>
                  <a:lnTo>
                    <a:pt x="56" y="0"/>
                  </a:lnTo>
                  <a:lnTo>
                    <a:pt x="56" y="11"/>
                  </a:lnTo>
                  <a:lnTo>
                    <a:pt x="34"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3" name="Freeform 30">
              <a:extLst>
                <a:ext uri="{FF2B5EF4-FFF2-40B4-BE49-F238E27FC236}">
                  <a16:creationId xmlns:a16="http://schemas.microsoft.com/office/drawing/2014/main" id="{72C85502-C007-49A3-A8AB-2BCC8C53945F}"/>
                </a:ext>
              </a:extLst>
            </p:cNvPr>
            <p:cNvSpPr>
              <a:spLocks/>
            </p:cNvSpPr>
            <p:nvPr userDrawn="1"/>
          </p:nvSpPr>
          <p:spPr bwMode="invGray">
            <a:xfrm>
              <a:off x="2651603" y="6174213"/>
              <a:ext cx="80211" cy="137753"/>
            </a:xfrm>
            <a:custGeom>
              <a:avLst/>
              <a:gdLst>
                <a:gd name="T0" fmla="*/ 24 w 31"/>
                <a:gd name="T1" fmla="*/ 54 h 54"/>
                <a:gd name="T2" fmla="*/ 24 w 31"/>
                <a:gd name="T3" fmla="*/ 32 h 54"/>
                <a:gd name="T4" fmla="*/ 22 w 31"/>
                <a:gd name="T5" fmla="*/ 24 h 54"/>
                <a:gd name="T6" fmla="*/ 16 w 31"/>
                <a:gd name="T7" fmla="*/ 22 h 54"/>
                <a:gd name="T8" fmla="*/ 13 w 31"/>
                <a:gd name="T9" fmla="*/ 22 h 54"/>
                <a:gd name="T10" fmla="*/ 10 w 31"/>
                <a:gd name="T11" fmla="*/ 24 h 54"/>
                <a:gd name="T12" fmla="*/ 8 w 31"/>
                <a:gd name="T13" fmla="*/ 27 h 54"/>
                <a:gd name="T14" fmla="*/ 8 w 31"/>
                <a:gd name="T15" fmla="*/ 31 h 54"/>
                <a:gd name="T16" fmla="*/ 8 w 31"/>
                <a:gd name="T17" fmla="*/ 54 h 54"/>
                <a:gd name="T18" fmla="*/ 0 w 31"/>
                <a:gd name="T19" fmla="*/ 54 h 54"/>
                <a:gd name="T20" fmla="*/ 0 w 31"/>
                <a:gd name="T21" fmla="*/ 4 h 54"/>
                <a:gd name="T22" fmla="*/ 8 w 31"/>
                <a:gd name="T23" fmla="*/ 0 h 54"/>
                <a:gd name="T24" fmla="*/ 8 w 31"/>
                <a:gd name="T25" fmla="*/ 19 h 54"/>
                <a:gd name="T26" fmla="*/ 10 w 31"/>
                <a:gd name="T27" fmla="*/ 17 h 54"/>
                <a:gd name="T28" fmla="*/ 12 w 31"/>
                <a:gd name="T29" fmla="*/ 16 h 54"/>
                <a:gd name="T30" fmla="*/ 15 w 31"/>
                <a:gd name="T31" fmla="*/ 15 h 54"/>
                <a:gd name="T32" fmla="*/ 18 w 31"/>
                <a:gd name="T33" fmla="*/ 15 h 54"/>
                <a:gd name="T34" fmla="*/ 24 w 31"/>
                <a:gd name="T35" fmla="*/ 16 h 54"/>
                <a:gd name="T36" fmla="*/ 28 w 31"/>
                <a:gd name="T37" fmla="*/ 19 h 54"/>
                <a:gd name="T38" fmla="*/ 30 w 31"/>
                <a:gd name="T39" fmla="*/ 24 h 54"/>
                <a:gd name="T40" fmla="*/ 31 w 31"/>
                <a:gd name="T41" fmla="*/ 32 h 54"/>
                <a:gd name="T42" fmla="*/ 31 w 31"/>
                <a:gd name="T43" fmla="*/ 54 h 54"/>
                <a:gd name="T44" fmla="*/ 24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4" y="54"/>
                  </a:moveTo>
                  <a:cubicBezTo>
                    <a:pt x="24" y="32"/>
                    <a:pt x="24" y="32"/>
                    <a:pt x="24" y="32"/>
                  </a:cubicBezTo>
                  <a:cubicBezTo>
                    <a:pt x="24" y="28"/>
                    <a:pt x="23" y="26"/>
                    <a:pt x="22" y="24"/>
                  </a:cubicBezTo>
                  <a:cubicBezTo>
                    <a:pt x="21" y="22"/>
                    <a:pt x="19" y="22"/>
                    <a:pt x="16" y="22"/>
                  </a:cubicBezTo>
                  <a:cubicBezTo>
                    <a:pt x="15" y="22"/>
                    <a:pt x="14" y="22"/>
                    <a:pt x="13" y="22"/>
                  </a:cubicBezTo>
                  <a:cubicBezTo>
                    <a:pt x="12" y="22"/>
                    <a:pt x="11" y="23"/>
                    <a:pt x="10" y="24"/>
                  </a:cubicBezTo>
                  <a:cubicBezTo>
                    <a:pt x="9" y="25"/>
                    <a:pt x="9" y="26"/>
                    <a:pt x="8" y="27"/>
                  </a:cubicBezTo>
                  <a:cubicBezTo>
                    <a:pt x="8" y="28"/>
                    <a:pt x="8" y="30"/>
                    <a:pt x="8" y="31"/>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8" y="18"/>
                    <a:pt x="9" y="18"/>
                    <a:pt x="10" y="17"/>
                  </a:cubicBezTo>
                  <a:cubicBezTo>
                    <a:pt x="10" y="17"/>
                    <a:pt x="11" y="16"/>
                    <a:pt x="12" y="16"/>
                  </a:cubicBezTo>
                  <a:cubicBezTo>
                    <a:pt x="13" y="15"/>
                    <a:pt x="14" y="15"/>
                    <a:pt x="15" y="15"/>
                  </a:cubicBezTo>
                  <a:cubicBezTo>
                    <a:pt x="16" y="15"/>
                    <a:pt x="17" y="15"/>
                    <a:pt x="18" y="15"/>
                  </a:cubicBezTo>
                  <a:cubicBezTo>
                    <a:pt x="20" y="15"/>
                    <a:pt x="22" y="15"/>
                    <a:pt x="24" y="16"/>
                  </a:cubicBezTo>
                  <a:cubicBezTo>
                    <a:pt x="25" y="16"/>
                    <a:pt x="27" y="17"/>
                    <a:pt x="28" y="19"/>
                  </a:cubicBezTo>
                  <a:cubicBezTo>
                    <a:pt x="29" y="20"/>
                    <a:pt x="30" y="22"/>
                    <a:pt x="30" y="24"/>
                  </a:cubicBezTo>
                  <a:cubicBezTo>
                    <a:pt x="31" y="27"/>
                    <a:pt x="31" y="29"/>
                    <a:pt x="31" y="32"/>
                  </a:cubicBezTo>
                  <a:cubicBezTo>
                    <a:pt x="31" y="54"/>
                    <a:pt x="31" y="54"/>
                    <a:pt x="31" y="54"/>
                  </a:cubicBezTo>
                  <a:lnTo>
                    <a:pt x="24"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4" name="Freeform 31">
              <a:extLst>
                <a:ext uri="{FF2B5EF4-FFF2-40B4-BE49-F238E27FC236}">
                  <a16:creationId xmlns:a16="http://schemas.microsoft.com/office/drawing/2014/main" id="{9A42586B-B388-4323-82EB-ED3423EDC5DE}"/>
                </a:ext>
              </a:extLst>
            </p:cNvPr>
            <p:cNvSpPr>
              <a:spLocks noEditPoints="1"/>
            </p:cNvSpPr>
            <p:nvPr userDrawn="1"/>
          </p:nvSpPr>
          <p:spPr bwMode="invGray">
            <a:xfrm>
              <a:off x="2750996" y="6212575"/>
              <a:ext cx="85443" cy="101135"/>
            </a:xfrm>
            <a:custGeom>
              <a:avLst/>
              <a:gdLst>
                <a:gd name="T0" fmla="*/ 33 w 33"/>
                <a:gd name="T1" fmla="*/ 19 h 40"/>
                <a:gd name="T2" fmla="*/ 33 w 33"/>
                <a:gd name="T3" fmla="*/ 21 h 40"/>
                <a:gd name="T4" fmla="*/ 33 w 33"/>
                <a:gd name="T5" fmla="*/ 22 h 40"/>
                <a:gd name="T6" fmla="*/ 7 w 33"/>
                <a:gd name="T7" fmla="*/ 22 h 40"/>
                <a:gd name="T8" fmla="*/ 8 w 33"/>
                <a:gd name="T9" fmla="*/ 27 h 40"/>
                <a:gd name="T10" fmla="*/ 11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7" y="24"/>
                    <a:pt x="8" y="26"/>
                    <a:pt x="8" y="27"/>
                  </a:cubicBezTo>
                  <a:cubicBezTo>
                    <a:pt x="9" y="28"/>
                    <a:pt x="10" y="29"/>
                    <a:pt x="11" y="30"/>
                  </a:cubicBezTo>
                  <a:cubicBezTo>
                    <a:pt x="11" y="31"/>
                    <a:pt x="12" y="32"/>
                    <a:pt x="13" y="32"/>
                  </a:cubicBezTo>
                  <a:cubicBezTo>
                    <a:pt x="15" y="33"/>
                    <a:pt x="16" y="33"/>
                    <a:pt x="17" y="33"/>
                  </a:cubicBezTo>
                  <a:cubicBezTo>
                    <a:pt x="18" y="33"/>
                    <a:pt x="18" y="33"/>
                    <a:pt x="19" y="33"/>
                  </a:cubicBezTo>
                  <a:cubicBezTo>
                    <a:pt x="20" y="32"/>
                    <a:pt x="21" y="32"/>
                    <a:pt x="21" y="32"/>
                  </a:cubicBezTo>
                  <a:cubicBezTo>
                    <a:pt x="22" y="32"/>
                    <a:pt x="23"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7"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5" name="Freeform 32">
              <a:extLst>
                <a:ext uri="{FF2B5EF4-FFF2-40B4-BE49-F238E27FC236}">
                  <a16:creationId xmlns:a16="http://schemas.microsoft.com/office/drawing/2014/main" id="{558D2F0C-3796-492F-9EBD-4BB822191F30}"/>
                </a:ext>
              </a:extLst>
            </p:cNvPr>
            <p:cNvSpPr>
              <a:spLocks noEditPoints="1"/>
            </p:cNvSpPr>
            <p:nvPr userDrawn="1"/>
          </p:nvSpPr>
          <p:spPr bwMode="invGray">
            <a:xfrm>
              <a:off x="2902698" y="6174213"/>
              <a:ext cx="80211" cy="139497"/>
            </a:xfrm>
            <a:custGeom>
              <a:avLst/>
              <a:gdLst>
                <a:gd name="T0" fmla="*/ 32 w 32"/>
                <a:gd name="T1" fmla="*/ 35 h 55"/>
                <a:gd name="T2" fmla="*/ 31 w 32"/>
                <a:gd name="T3" fmla="*/ 44 h 55"/>
                <a:gd name="T4" fmla="*/ 28 w 32"/>
                <a:gd name="T5" fmla="*/ 50 h 55"/>
                <a:gd name="T6" fmla="*/ 23 w 32"/>
                <a:gd name="T7" fmla="*/ 53 h 55"/>
                <a:gd name="T8" fmla="*/ 17 w 32"/>
                <a:gd name="T9" fmla="*/ 55 h 55"/>
                <a:gd name="T10" fmla="*/ 12 w 32"/>
                <a:gd name="T11" fmla="*/ 53 h 55"/>
                <a:gd name="T12" fmla="*/ 7 w 32"/>
                <a:gd name="T13" fmla="*/ 50 h 55"/>
                <a:gd name="T14" fmla="*/ 7 w 32"/>
                <a:gd name="T15" fmla="*/ 54 h 55"/>
                <a:gd name="T16" fmla="*/ 0 w 32"/>
                <a:gd name="T17" fmla="*/ 54 h 55"/>
                <a:gd name="T18" fmla="*/ 0 w 32"/>
                <a:gd name="T19" fmla="*/ 4 h 55"/>
                <a:gd name="T20" fmla="*/ 7 w 32"/>
                <a:gd name="T21" fmla="*/ 0 h 55"/>
                <a:gd name="T22" fmla="*/ 7 w 32"/>
                <a:gd name="T23" fmla="*/ 19 h 55"/>
                <a:gd name="T24" fmla="*/ 10 w 32"/>
                <a:gd name="T25" fmla="*/ 17 h 55"/>
                <a:gd name="T26" fmla="*/ 12 w 32"/>
                <a:gd name="T27" fmla="*/ 16 h 55"/>
                <a:gd name="T28" fmla="*/ 14 w 32"/>
                <a:gd name="T29" fmla="*/ 15 h 55"/>
                <a:gd name="T30" fmla="*/ 17 w 32"/>
                <a:gd name="T31" fmla="*/ 15 h 55"/>
                <a:gd name="T32" fmla="*/ 23 w 32"/>
                <a:gd name="T33" fmla="*/ 16 h 55"/>
                <a:gd name="T34" fmla="*/ 28 w 32"/>
                <a:gd name="T35" fmla="*/ 19 h 55"/>
                <a:gd name="T36" fmla="*/ 31 w 32"/>
                <a:gd name="T37" fmla="*/ 26 h 55"/>
                <a:gd name="T38" fmla="*/ 32 w 32"/>
                <a:gd name="T39" fmla="*/ 35 h 55"/>
                <a:gd name="T40" fmla="*/ 25 w 32"/>
                <a:gd name="T41" fmla="*/ 35 h 55"/>
                <a:gd name="T42" fmla="*/ 23 w 32"/>
                <a:gd name="T43" fmla="*/ 25 h 55"/>
                <a:gd name="T44" fmla="*/ 16 w 32"/>
                <a:gd name="T45" fmla="*/ 22 h 55"/>
                <a:gd name="T46" fmla="*/ 14 w 32"/>
                <a:gd name="T47" fmla="*/ 22 h 55"/>
                <a:gd name="T48" fmla="*/ 11 w 32"/>
                <a:gd name="T49" fmla="*/ 23 h 55"/>
                <a:gd name="T50" fmla="*/ 9 w 32"/>
                <a:gd name="T51" fmla="*/ 25 h 55"/>
                <a:gd name="T52" fmla="*/ 7 w 32"/>
                <a:gd name="T53" fmla="*/ 26 h 55"/>
                <a:gd name="T54" fmla="*/ 7 w 32"/>
                <a:gd name="T55" fmla="*/ 43 h 55"/>
                <a:gd name="T56" fmla="*/ 9 w 32"/>
                <a:gd name="T57" fmla="*/ 44 h 55"/>
                <a:gd name="T58" fmla="*/ 11 w 32"/>
                <a:gd name="T59" fmla="*/ 46 h 55"/>
                <a:gd name="T60" fmla="*/ 14 w 32"/>
                <a:gd name="T61" fmla="*/ 47 h 55"/>
                <a:gd name="T62" fmla="*/ 16 w 32"/>
                <a:gd name="T63" fmla="*/ 48 h 55"/>
                <a:gd name="T64" fmla="*/ 23 w 32"/>
                <a:gd name="T65" fmla="*/ 45 h 55"/>
                <a:gd name="T66" fmla="*/ 25 w 32"/>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2" h="55">
                  <a:moveTo>
                    <a:pt x="32" y="35"/>
                  </a:moveTo>
                  <a:cubicBezTo>
                    <a:pt x="32" y="38"/>
                    <a:pt x="32" y="41"/>
                    <a:pt x="31" y="44"/>
                  </a:cubicBezTo>
                  <a:cubicBezTo>
                    <a:pt x="30" y="46"/>
                    <a:pt x="29" y="48"/>
                    <a:pt x="28" y="50"/>
                  </a:cubicBezTo>
                  <a:cubicBezTo>
                    <a:pt x="26" y="51"/>
                    <a:pt x="25" y="53"/>
                    <a:pt x="23" y="53"/>
                  </a:cubicBezTo>
                  <a:cubicBezTo>
                    <a:pt x="21" y="54"/>
                    <a:pt x="19" y="55"/>
                    <a:pt x="17" y="55"/>
                  </a:cubicBezTo>
                  <a:cubicBezTo>
                    <a:pt x="15" y="55"/>
                    <a:pt x="13" y="54"/>
                    <a:pt x="12" y="53"/>
                  </a:cubicBezTo>
                  <a:cubicBezTo>
                    <a:pt x="10" y="52"/>
                    <a:pt x="9" y="51"/>
                    <a:pt x="7" y="50"/>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10" y="17"/>
                  </a:cubicBezTo>
                  <a:cubicBezTo>
                    <a:pt x="10" y="17"/>
                    <a:pt x="11" y="16"/>
                    <a:pt x="12" y="16"/>
                  </a:cubicBezTo>
                  <a:cubicBezTo>
                    <a:pt x="12" y="16"/>
                    <a:pt x="13" y="15"/>
                    <a:pt x="14" y="15"/>
                  </a:cubicBezTo>
                  <a:cubicBezTo>
                    <a:pt x="15" y="15"/>
                    <a:pt x="16" y="15"/>
                    <a:pt x="17" y="15"/>
                  </a:cubicBezTo>
                  <a:cubicBezTo>
                    <a:pt x="20" y="15"/>
                    <a:pt x="21" y="15"/>
                    <a:pt x="23" y="16"/>
                  </a:cubicBezTo>
                  <a:cubicBezTo>
                    <a:pt x="25" y="16"/>
                    <a:pt x="27" y="18"/>
                    <a:pt x="28" y="19"/>
                  </a:cubicBezTo>
                  <a:cubicBezTo>
                    <a:pt x="29" y="21"/>
                    <a:pt x="30" y="23"/>
                    <a:pt x="31" y="26"/>
                  </a:cubicBezTo>
                  <a:cubicBezTo>
                    <a:pt x="32" y="28"/>
                    <a:pt x="32" y="32"/>
                    <a:pt x="32" y="35"/>
                  </a:cubicBezTo>
                  <a:close/>
                  <a:moveTo>
                    <a:pt x="25" y="35"/>
                  </a:moveTo>
                  <a:cubicBezTo>
                    <a:pt x="25" y="31"/>
                    <a:pt x="24" y="27"/>
                    <a:pt x="23" y="25"/>
                  </a:cubicBezTo>
                  <a:cubicBezTo>
                    <a:pt x="21" y="23"/>
                    <a:pt x="19" y="22"/>
                    <a:pt x="16" y="22"/>
                  </a:cubicBezTo>
                  <a:cubicBezTo>
                    <a:pt x="15" y="22"/>
                    <a:pt x="14" y="22"/>
                    <a:pt x="14" y="22"/>
                  </a:cubicBezTo>
                  <a:cubicBezTo>
                    <a:pt x="13" y="22"/>
                    <a:pt x="12" y="23"/>
                    <a:pt x="11" y="23"/>
                  </a:cubicBezTo>
                  <a:cubicBezTo>
                    <a:pt x="10" y="23"/>
                    <a:pt x="10" y="24"/>
                    <a:pt x="9" y="25"/>
                  </a:cubicBezTo>
                  <a:cubicBezTo>
                    <a:pt x="8" y="25"/>
                    <a:pt x="8" y="26"/>
                    <a:pt x="7" y="26"/>
                  </a:cubicBezTo>
                  <a:cubicBezTo>
                    <a:pt x="7" y="43"/>
                    <a:pt x="7" y="43"/>
                    <a:pt x="7" y="43"/>
                  </a:cubicBezTo>
                  <a:cubicBezTo>
                    <a:pt x="8" y="43"/>
                    <a:pt x="8" y="44"/>
                    <a:pt x="9" y="44"/>
                  </a:cubicBezTo>
                  <a:cubicBezTo>
                    <a:pt x="10" y="45"/>
                    <a:pt x="10" y="45"/>
                    <a:pt x="11" y="46"/>
                  </a:cubicBezTo>
                  <a:cubicBezTo>
                    <a:pt x="12" y="46"/>
                    <a:pt x="13" y="47"/>
                    <a:pt x="14" y="47"/>
                  </a:cubicBezTo>
                  <a:cubicBezTo>
                    <a:pt x="15" y="47"/>
                    <a:pt x="15" y="48"/>
                    <a:pt x="16"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6" name="Freeform 33">
              <a:extLst>
                <a:ext uri="{FF2B5EF4-FFF2-40B4-BE49-F238E27FC236}">
                  <a16:creationId xmlns:a16="http://schemas.microsoft.com/office/drawing/2014/main" id="{DE4E3633-17EF-414F-A86D-0B6A9F2F098F}"/>
                </a:ext>
              </a:extLst>
            </p:cNvPr>
            <p:cNvSpPr>
              <a:spLocks noEditPoints="1"/>
            </p:cNvSpPr>
            <p:nvPr userDrawn="1"/>
          </p:nvSpPr>
          <p:spPr bwMode="invGray">
            <a:xfrm>
              <a:off x="2998603"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8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8" y="37"/>
                  </a:cubicBezTo>
                  <a:cubicBezTo>
                    <a:pt x="27" y="37"/>
                    <a:pt x="26" y="38"/>
                    <a:pt x="25" y="38"/>
                  </a:cubicBezTo>
                  <a:cubicBezTo>
                    <a:pt x="24" y="39"/>
                    <a:pt x="23"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7"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7" name="Freeform 34">
              <a:extLst>
                <a:ext uri="{FF2B5EF4-FFF2-40B4-BE49-F238E27FC236}">
                  <a16:creationId xmlns:a16="http://schemas.microsoft.com/office/drawing/2014/main" id="{2572AE39-9386-47FC-B6AF-FBCF804BEBF8}"/>
                </a:ext>
              </a:extLst>
            </p:cNvPr>
            <p:cNvSpPr>
              <a:spLocks/>
            </p:cNvSpPr>
            <p:nvPr userDrawn="1"/>
          </p:nvSpPr>
          <p:spPr bwMode="invGray">
            <a:xfrm>
              <a:off x="3096251"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3"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8" name="Freeform 35">
              <a:extLst>
                <a:ext uri="{FF2B5EF4-FFF2-40B4-BE49-F238E27FC236}">
                  <a16:creationId xmlns:a16="http://schemas.microsoft.com/office/drawing/2014/main" id="{7096AEC6-B8C0-4212-842F-89677AE7D800}"/>
                </a:ext>
              </a:extLst>
            </p:cNvPr>
            <p:cNvSpPr>
              <a:spLocks/>
            </p:cNvSpPr>
            <p:nvPr userDrawn="1"/>
          </p:nvSpPr>
          <p:spPr bwMode="invGray">
            <a:xfrm>
              <a:off x="3164256" y="6174213"/>
              <a:ext cx="55799" cy="139497"/>
            </a:xfrm>
            <a:custGeom>
              <a:avLst/>
              <a:gdLst>
                <a:gd name="T0" fmla="*/ 21 w 22"/>
                <a:gd name="T1" fmla="*/ 53 h 55"/>
                <a:gd name="T2" fmla="*/ 18 w 22"/>
                <a:gd name="T3" fmla="*/ 54 h 55"/>
                <a:gd name="T4" fmla="*/ 14 w 22"/>
                <a:gd name="T5" fmla="*/ 55 h 55"/>
                <a:gd name="T6" fmla="*/ 10 w 22"/>
                <a:gd name="T7" fmla="*/ 54 h 55"/>
                <a:gd name="T8" fmla="*/ 7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6" y="54"/>
                    <a:pt x="15" y="55"/>
                    <a:pt x="14" y="55"/>
                  </a:cubicBezTo>
                  <a:cubicBezTo>
                    <a:pt x="12" y="55"/>
                    <a:pt x="11" y="54"/>
                    <a:pt x="10" y="54"/>
                  </a:cubicBezTo>
                  <a:cubicBezTo>
                    <a:pt x="9" y="54"/>
                    <a:pt x="8" y="53"/>
                    <a:pt x="7"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9" name="Freeform 36">
              <a:extLst>
                <a:ext uri="{FF2B5EF4-FFF2-40B4-BE49-F238E27FC236}">
                  <a16:creationId xmlns:a16="http://schemas.microsoft.com/office/drawing/2014/main" id="{406AD873-E434-40CF-BFBD-6D1D1CA7CB89}"/>
                </a:ext>
              </a:extLst>
            </p:cNvPr>
            <p:cNvSpPr>
              <a:spLocks noEditPoints="1"/>
            </p:cNvSpPr>
            <p:nvPr userDrawn="1"/>
          </p:nvSpPr>
          <p:spPr bwMode="invGray">
            <a:xfrm>
              <a:off x="3234004"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0" name="Freeform 37">
              <a:extLst>
                <a:ext uri="{FF2B5EF4-FFF2-40B4-BE49-F238E27FC236}">
                  <a16:creationId xmlns:a16="http://schemas.microsoft.com/office/drawing/2014/main" id="{74857EE2-44CC-4E8F-B1BB-355509B3EFE5}"/>
                </a:ext>
              </a:extLst>
            </p:cNvPr>
            <p:cNvSpPr>
              <a:spLocks/>
            </p:cNvSpPr>
            <p:nvPr userDrawn="1"/>
          </p:nvSpPr>
          <p:spPr bwMode="invGray">
            <a:xfrm>
              <a:off x="3336884" y="6212575"/>
              <a:ext cx="59286" cy="99391"/>
            </a:xfrm>
            <a:custGeom>
              <a:avLst/>
              <a:gdLst>
                <a:gd name="T0" fmla="*/ 21 w 23"/>
                <a:gd name="T1" fmla="*/ 8 h 39"/>
                <a:gd name="T2" fmla="*/ 19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7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9" y="7"/>
                  </a:cubicBezTo>
                  <a:cubicBezTo>
                    <a:pt x="18" y="7"/>
                    <a:pt x="17"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1" y="1"/>
                  </a:cubicBezTo>
                  <a:cubicBezTo>
                    <a:pt x="12" y="0"/>
                    <a:pt x="13" y="0"/>
                    <a:pt x="14" y="0"/>
                  </a:cubicBezTo>
                  <a:cubicBezTo>
                    <a:pt x="15" y="0"/>
                    <a:pt x="16" y="0"/>
                    <a:pt x="17"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1" name="Freeform 38">
              <a:extLst>
                <a:ext uri="{FF2B5EF4-FFF2-40B4-BE49-F238E27FC236}">
                  <a16:creationId xmlns:a16="http://schemas.microsoft.com/office/drawing/2014/main" id="{D39EC8B1-952E-4BF5-9735-6A38584161BC}"/>
                </a:ext>
              </a:extLst>
            </p:cNvPr>
            <p:cNvSpPr>
              <a:spLocks/>
            </p:cNvSpPr>
            <p:nvPr userDrawn="1"/>
          </p:nvSpPr>
          <p:spPr bwMode="invGray">
            <a:xfrm>
              <a:off x="3451969"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2" name="Freeform 39">
              <a:extLst>
                <a:ext uri="{FF2B5EF4-FFF2-40B4-BE49-F238E27FC236}">
                  <a16:creationId xmlns:a16="http://schemas.microsoft.com/office/drawing/2014/main" id="{EA37D3DF-3401-44BD-97F4-F423BFC87A10}"/>
                </a:ext>
              </a:extLst>
            </p:cNvPr>
            <p:cNvSpPr>
              <a:spLocks/>
            </p:cNvSpPr>
            <p:nvPr userDrawn="1"/>
          </p:nvSpPr>
          <p:spPr bwMode="invGray">
            <a:xfrm>
              <a:off x="3530436" y="6174213"/>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3" name="Freeform 40">
              <a:extLst>
                <a:ext uri="{FF2B5EF4-FFF2-40B4-BE49-F238E27FC236}">
                  <a16:creationId xmlns:a16="http://schemas.microsoft.com/office/drawing/2014/main" id="{7DFA4B46-95EA-4D4D-800F-4D2DB7BB66E0}"/>
                </a:ext>
              </a:extLst>
            </p:cNvPr>
            <p:cNvSpPr>
              <a:spLocks noEditPoints="1"/>
            </p:cNvSpPr>
            <p:nvPr userDrawn="1"/>
          </p:nvSpPr>
          <p:spPr bwMode="invGray">
            <a:xfrm>
              <a:off x="3628084" y="6212575"/>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4" name="Freeform 41">
              <a:extLst>
                <a:ext uri="{FF2B5EF4-FFF2-40B4-BE49-F238E27FC236}">
                  <a16:creationId xmlns:a16="http://schemas.microsoft.com/office/drawing/2014/main" id="{EF5012BA-3255-4BEF-8F4F-9117A6BEF324}"/>
                </a:ext>
              </a:extLst>
            </p:cNvPr>
            <p:cNvSpPr>
              <a:spLocks noEditPoints="1"/>
            </p:cNvSpPr>
            <p:nvPr userDrawn="1"/>
          </p:nvSpPr>
          <p:spPr bwMode="invGray">
            <a:xfrm>
              <a:off x="3772813" y="6212575"/>
              <a:ext cx="81955" cy="101135"/>
            </a:xfrm>
            <a:custGeom>
              <a:avLst/>
              <a:gdLst>
                <a:gd name="T0" fmla="*/ 24 w 32"/>
                <a:gd name="T1" fmla="*/ 39 h 40"/>
                <a:gd name="T2" fmla="*/ 24 w 32"/>
                <a:gd name="T3" fmla="*/ 35 h 40"/>
                <a:gd name="T4" fmla="*/ 22 w 32"/>
                <a:gd name="T5" fmla="*/ 37 h 40"/>
                <a:gd name="T6" fmla="*/ 20 w 32"/>
                <a:gd name="T7" fmla="*/ 38 h 40"/>
                <a:gd name="T8" fmla="*/ 17 w 32"/>
                <a:gd name="T9" fmla="*/ 39 h 40"/>
                <a:gd name="T10" fmla="*/ 14 w 32"/>
                <a:gd name="T11" fmla="*/ 40 h 40"/>
                <a:gd name="T12" fmla="*/ 9 w 32"/>
                <a:gd name="T13" fmla="*/ 39 h 40"/>
                <a:gd name="T14" fmla="*/ 5 w 32"/>
                <a:gd name="T15" fmla="*/ 37 h 40"/>
                <a:gd name="T16" fmla="*/ 2 w 32"/>
                <a:gd name="T17" fmla="*/ 33 h 40"/>
                <a:gd name="T18" fmla="*/ 0 w 32"/>
                <a:gd name="T19" fmla="*/ 27 h 40"/>
                <a:gd name="T20" fmla="*/ 2 w 32"/>
                <a:gd name="T21" fmla="*/ 21 h 40"/>
                <a:gd name="T22" fmla="*/ 5 w 32"/>
                <a:gd name="T23" fmla="*/ 17 h 40"/>
                <a:gd name="T24" fmla="*/ 10 w 32"/>
                <a:gd name="T25" fmla="*/ 15 h 40"/>
                <a:gd name="T26" fmla="*/ 16 w 32"/>
                <a:gd name="T27" fmla="*/ 14 h 40"/>
                <a:gd name="T28" fmla="*/ 21 w 32"/>
                <a:gd name="T29" fmla="*/ 15 h 40"/>
                <a:gd name="T30" fmla="*/ 24 w 32"/>
                <a:gd name="T31" fmla="*/ 16 h 40"/>
                <a:gd name="T32" fmla="*/ 24 w 32"/>
                <a:gd name="T33" fmla="*/ 13 h 40"/>
                <a:gd name="T34" fmla="*/ 22 w 32"/>
                <a:gd name="T35" fmla="*/ 8 h 40"/>
                <a:gd name="T36" fmla="*/ 17 w 32"/>
                <a:gd name="T37" fmla="*/ 6 h 40"/>
                <a:gd name="T38" fmla="*/ 12 w 32"/>
                <a:gd name="T39" fmla="*/ 7 h 40"/>
                <a:gd name="T40" fmla="*/ 7 w 32"/>
                <a:gd name="T41" fmla="*/ 9 h 40"/>
                <a:gd name="T42" fmla="*/ 4 w 32"/>
                <a:gd name="T43" fmla="*/ 3 h 40"/>
                <a:gd name="T44" fmla="*/ 10 w 32"/>
                <a:gd name="T45" fmla="*/ 0 h 40"/>
                <a:gd name="T46" fmla="*/ 17 w 32"/>
                <a:gd name="T47" fmla="*/ 0 h 40"/>
                <a:gd name="T48" fmla="*/ 23 w 32"/>
                <a:gd name="T49" fmla="*/ 0 h 40"/>
                <a:gd name="T50" fmla="*/ 28 w 32"/>
                <a:gd name="T51" fmla="*/ 3 h 40"/>
                <a:gd name="T52" fmla="*/ 31 w 32"/>
                <a:gd name="T53" fmla="*/ 7 h 40"/>
                <a:gd name="T54" fmla="*/ 32 w 32"/>
                <a:gd name="T55" fmla="*/ 12 h 40"/>
                <a:gd name="T56" fmla="*/ 32 w 32"/>
                <a:gd name="T57" fmla="*/ 39 h 40"/>
                <a:gd name="T58" fmla="*/ 24 w 32"/>
                <a:gd name="T59" fmla="*/ 39 h 40"/>
                <a:gd name="T60" fmla="*/ 24 w 32"/>
                <a:gd name="T61" fmla="*/ 22 h 40"/>
                <a:gd name="T62" fmla="*/ 22 w 32"/>
                <a:gd name="T63" fmla="*/ 22 h 40"/>
                <a:gd name="T64" fmla="*/ 21 w 32"/>
                <a:gd name="T65" fmla="*/ 21 h 40"/>
                <a:gd name="T66" fmla="*/ 18 w 32"/>
                <a:gd name="T67" fmla="*/ 21 h 40"/>
                <a:gd name="T68" fmla="*/ 16 w 32"/>
                <a:gd name="T69" fmla="*/ 21 h 40"/>
                <a:gd name="T70" fmla="*/ 10 w 32"/>
                <a:gd name="T71" fmla="*/ 22 h 40"/>
                <a:gd name="T72" fmla="*/ 8 w 32"/>
                <a:gd name="T73" fmla="*/ 26 h 40"/>
                <a:gd name="T74" fmla="*/ 8 w 32"/>
                <a:gd name="T75" fmla="*/ 29 h 40"/>
                <a:gd name="T76" fmla="*/ 10 w 32"/>
                <a:gd name="T77" fmla="*/ 31 h 40"/>
                <a:gd name="T78" fmla="*/ 12 w 32"/>
                <a:gd name="T79" fmla="*/ 32 h 40"/>
                <a:gd name="T80" fmla="*/ 15 w 32"/>
                <a:gd name="T81" fmla="*/ 33 h 40"/>
                <a:gd name="T82" fmla="*/ 18 w 32"/>
                <a:gd name="T83" fmla="*/ 32 h 40"/>
                <a:gd name="T84" fmla="*/ 21 w 32"/>
                <a:gd name="T85" fmla="*/ 31 h 40"/>
                <a:gd name="T86" fmla="*/ 23 w 32"/>
                <a:gd name="T87" fmla="*/ 30 h 40"/>
                <a:gd name="T88" fmla="*/ 24 w 32"/>
                <a:gd name="T89" fmla="*/ 28 h 40"/>
                <a:gd name="T90" fmla="*/ 24 w 32"/>
                <a:gd name="T91" fmla="*/ 2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2" h="40">
                  <a:moveTo>
                    <a:pt x="24" y="39"/>
                  </a:moveTo>
                  <a:cubicBezTo>
                    <a:pt x="24" y="35"/>
                    <a:pt x="24" y="35"/>
                    <a:pt x="24" y="35"/>
                  </a:cubicBezTo>
                  <a:cubicBezTo>
                    <a:pt x="23" y="36"/>
                    <a:pt x="23" y="37"/>
                    <a:pt x="22" y="37"/>
                  </a:cubicBezTo>
                  <a:cubicBezTo>
                    <a:pt x="21" y="37"/>
                    <a:pt x="21" y="38"/>
                    <a:pt x="20" y="38"/>
                  </a:cubicBezTo>
                  <a:cubicBezTo>
                    <a:pt x="19" y="39"/>
                    <a:pt x="18" y="39"/>
                    <a:pt x="17" y="39"/>
                  </a:cubicBezTo>
                  <a:cubicBezTo>
                    <a:pt x="16" y="39"/>
                    <a:pt x="15" y="40"/>
                    <a:pt x="14" y="40"/>
                  </a:cubicBezTo>
                  <a:cubicBezTo>
                    <a:pt x="12" y="40"/>
                    <a:pt x="11" y="39"/>
                    <a:pt x="9" y="39"/>
                  </a:cubicBezTo>
                  <a:cubicBezTo>
                    <a:pt x="7" y="38"/>
                    <a:pt x="6" y="38"/>
                    <a:pt x="5" y="37"/>
                  </a:cubicBezTo>
                  <a:cubicBezTo>
                    <a:pt x="3" y="36"/>
                    <a:pt x="2" y="34"/>
                    <a:pt x="2" y="33"/>
                  </a:cubicBezTo>
                  <a:cubicBezTo>
                    <a:pt x="1" y="31"/>
                    <a:pt x="0" y="29"/>
                    <a:pt x="0" y="27"/>
                  </a:cubicBezTo>
                  <a:cubicBezTo>
                    <a:pt x="0" y="24"/>
                    <a:pt x="1" y="23"/>
                    <a:pt x="2" y="21"/>
                  </a:cubicBezTo>
                  <a:cubicBezTo>
                    <a:pt x="2" y="20"/>
                    <a:pt x="3" y="18"/>
                    <a:pt x="5" y="17"/>
                  </a:cubicBezTo>
                  <a:cubicBezTo>
                    <a:pt x="6" y="16"/>
                    <a:pt x="8" y="15"/>
                    <a:pt x="10" y="15"/>
                  </a:cubicBezTo>
                  <a:cubicBezTo>
                    <a:pt x="12" y="14"/>
                    <a:pt x="14" y="14"/>
                    <a:pt x="16" y="14"/>
                  </a:cubicBezTo>
                  <a:cubicBezTo>
                    <a:pt x="18" y="14"/>
                    <a:pt x="19" y="14"/>
                    <a:pt x="21" y="15"/>
                  </a:cubicBezTo>
                  <a:cubicBezTo>
                    <a:pt x="22" y="15"/>
                    <a:pt x="23" y="15"/>
                    <a:pt x="24" y="16"/>
                  </a:cubicBezTo>
                  <a:cubicBezTo>
                    <a:pt x="24" y="13"/>
                    <a:pt x="24" y="13"/>
                    <a:pt x="24" y="13"/>
                  </a:cubicBezTo>
                  <a:cubicBezTo>
                    <a:pt x="24" y="11"/>
                    <a:pt x="24" y="9"/>
                    <a:pt x="22" y="8"/>
                  </a:cubicBezTo>
                  <a:cubicBezTo>
                    <a:pt x="21" y="7"/>
                    <a:pt x="19" y="6"/>
                    <a:pt x="17" y="6"/>
                  </a:cubicBezTo>
                  <a:cubicBezTo>
                    <a:pt x="15" y="6"/>
                    <a:pt x="13" y="6"/>
                    <a:pt x="12" y="7"/>
                  </a:cubicBezTo>
                  <a:cubicBezTo>
                    <a:pt x="10" y="7"/>
                    <a:pt x="9" y="8"/>
                    <a:pt x="7" y="9"/>
                  </a:cubicBezTo>
                  <a:cubicBezTo>
                    <a:pt x="4" y="3"/>
                    <a:pt x="4" y="3"/>
                    <a:pt x="4" y="3"/>
                  </a:cubicBezTo>
                  <a:cubicBezTo>
                    <a:pt x="6" y="2"/>
                    <a:pt x="8" y="1"/>
                    <a:pt x="10" y="0"/>
                  </a:cubicBezTo>
                  <a:cubicBezTo>
                    <a:pt x="12" y="0"/>
                    <a:pt x="15" y="0"/>
                    <a:pt x="17" y="0"/>
                  </a:cubicBezTo>
                  <a:cubicBezTo>
                    <a:pt x="19" y="0"/>
                    <a:pt x="21" y="0"/>
                    <a:pt x="23" y="0"/>
                  </a:cubicBezTo>
                  <a:cubicBezTo>
                    <a:pt x="25" y="1"/>
                    <a:pt x="26" y="2"/>
                    <a:pt x="28" y="3"/>
                  </a:cubicBezTo>
                  <a:cubicBezTo>
                    <a:pt x="29" y="4"/>
                    <a:pt x="30" y="5"/>
                    <a:pt x="31" y="7"/>
                  </a:cubicBezTo>
                  <a:cubicBezTo>
                    <a:pt x="31" y="8"/>
                    <a:pt x="32" y="10"/>
                    <a:pt x="32" y="12"/>
                  </a:cubicBezTo>
                  <a:cubicBezTo>
                    <a:pt x="32" y="39"/>
                    <a:pt x="32" y="39"/>
                    <a:pt x="32" y="39"/>
                  </a:cubicBezTo>
                  <a:lnTo>
                    <a:pt x="24" y="39"/>
                  </a:lnTo>
                  <a:close/>
                  <a:moveTo>
                    <a:pt x="24" y="22"/>
                  </a:moveTo>
                  <a:cubicBezTo>
                    <a:pt x="24" y="22"/>
                    <a:pt x="23" y="22"/>
                    <a:pt x="22" y="22"/>
                  </a:cubicBezTo>
                  <a:cubicBezTo>
                    <a:pt x="22" y="21"/>
                    <a:pt x="21" y="21"/>
                    <a:pt x="21" y="21"/>
                  </a:cubicBezTo>
                  <a:cubicBezTo>
                    <a:pt x="20" y="21"/>
                    <a:pt x="19" y="21"/>
                    <a:pt x="18" y="21"/>
                  </a:cubicBezTo>
                  <a:cubicBezTo>
                    <a:pt x="17" y="21"/>
                    <a:pt x="17" y="21"/>
                    <a:pt x="16" y="21"/>
                  </a:cubicBezTo>
                  <a:cubicBezTo>
                    <a:pt x="13" y="21"/>
                    <a:pt x="11" y="21"/>
                    <a:pt x="10" y="22"/>
                  </a:cubicBezTo>
                  <a:cubicBezTo>
                    <a:pt x="8" y="23"/>
                    <a:pt x="8" y="25"/>
                    <a:pt x="8" y="26"/>
                  </a:cubicBezTo>
                  <a:cubicBezTo>
                    <a:pt x="8" y="28"/>
                    <a:pt x="8" y="29"/>
                    <a:pt x="8" y="29"/>
                  </a:cubicBezTo>
                  <a:cubicBezTo>
                    <a:pt x="9" y="30"/>
                    <a:pt x="9" y="31"/>
                    <a:pt x="10" y="31"/>
                  </a:cubicBezTo>
                  <a:cubicBezTo>
                    <a:pt x="10" y="32"/>
                    <a:pt x="11" y="32"/>
                    <a:pt x="12" y="32"/>
                  </a:cubicBezTo>
                  <a:cubicBezTo>
                    <a:pt x="13" y="33"/>
                    <a:pt x="14" y="33"/>
                    <a:pt x="15" y="33"/>
                  </a:cubicBezTo>
                  <a:cubicBezTo>
                    <a:pt x="16" y="33"/>
                    <a:pt x="17" y="33"/>
                    <a:pt x="18" y="32"/>
                  </a:cubicBezTo>
                  <a:cubicBezTo>
                    <a:pt x="19" y="32"/>
                    <a:pt x="20" y="32"/>
                    <a:pt x="21" y="31"/>
                  </a:cubicBezTo>
                  <a:cubicBezTo>
                    <a:pt x="21" y="31"/>
                    <a:pt x="22" y="30"/>
                    <a:pt x="23" y="30"/>
                  </a:cubicBezTo>
                  <a:cubicBezTo>
                    <a:pt x="23" y="29"/>
                    <a:pt x="24" y="28"/>
                    <a:pt x="24" y="28"/>
                  </a:cubicBezTo>
                  <a:lnTo>
                    <a:pt x="24" y="2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5" name="Freeform 42">
              <a:extLst>
                <a:ext uri="{FF2B5EF4-FFF2-40B4-BE49-F238E27FC236}">
                  <a16:creationId xmlns:a16="http://schemas.microsoft.com/office/drawing/2014/main" id="{223989A0-E246-4806-AF7E-9D6C2B1DD489}"/>
                </a:ext>
              </a:extLst>
            </p:cNvPr>
            <p:cNvSpPr>
              <a:spLocks/>
            </p:cNvSpPr>
            <p:nvPr userDrawn="1"/>
          </p:nvSpPr>
          <p:spPr bwMode="invGray">
            <a:xfrm>
              <a:off x="3877436" y="6212575"/>
              <a:ext cx="78468" cy="99391"/>
            </a:xfrm>
            <a:custGeom>
              <a:avLst/>
              <a:gdLst>
                <a:gd name="T0" fmla="*/ 23 w 31"/>
                <a:gd name="T1" fmla="*/ 39 h 39"/>
                <a:gd name="T2" fmla="*/ 23 w 31"/>
                <a:gd name="T3" fmla="*/ 17 h 39"/>
                <a:gd name="T4" fmla="*/ 22 w 31"/>
                <a:gd name="T5" fmla="*/ 9 h 39"/>
                <a:gd name="T6" fmla="*/ 15 w 31"/>
                <a:gd name="T7" fmla="*/ 7 h 39"/>
                <a:gd name="T8" fmla="*/ 12 w 31"/>
                <a:gd name="T9" fmla="*/ 7 h 39"/>
                <a:gd name="T10" fmla="*/ 10 w 31"/>
                <a:gd name="T11" fmla="*/ 9 h 39"/>
                <a:gd name="T12" fmla="*/ 8 w 31"/>
                <a:gd name="T13" fmla="*/ 12 h 39"/>
                <a:gd name="T14" fmla="*/ 8 w 31"/>
                <a:gd name="T15" fmla="*/ 16 h 39"/>
                <a:gd name="T16" fmla="*/ 8 w 31"/>
                <a:gd name="T17" fmla="*/ 39 h 39"/>
                <a:gd name="T18" fmla="*/ 0 w 31"/>
                <a:gd name="T19" fmla="*/ 39 h 39"/>
                <a:gd name="T20" fmla="*/ 0 w 31"/>
                <a:gd name="T21" fmla="*/ 0 h 39"/>
                <a:gd name="T22" fmla="*/ 8 w 31"/>
                <a:gd name="T23" fmla="*/ 0 h 39"/>
                <a:gd name="T24" fmla="*/ 8 w 31"/>
                <a:gd name="T25" fmla="*/ 4 h 39"/>
                <a:gd name="T26" fmla="*/ 9 w 31"/>
                <a:gd name="T27" fmla="*/ 2 h 39"/>
                <a:gd name="T28" fmla="*/ 12 w 31"/>
                <a:gd name="T29" fmla="*/ 1 h 39"/>
                <a:gd name="T30" fmla="*/ 14 w 31"/>
                <a:gd name="T31" fmla="*/ 0 h 39"/>
                <a:gd name="T32" fmla="*/ 17 w 31"/>
                <a:gd name="T33" fmla="*/ 0 h 39"/>
                <a:gd name="T34" fmla="*/ 23 w 31"/>
                <a:gd name="T35" fmla="*/ 1 h 39"/>
                <a:gd name="T36" fmla="*/ 28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2" y="9"/>
                  </a:cubicBezTo>
                  <a:cubicBezTo>
                    <a:pt x="20" y="7"/>
                    <a:pt x="18" y="7"/>
                    <a:pt x="15" y="7"/>
                  </a:cubicBezTo>
                  <a:cubicBezTo>
                    <a:pt x="14" y="7"/>
                    <a:pt x="13" y="7"/>
                    <a:pt x="12" y="7"/>
                  </a:cubicBezTo>
                  <a:cubicBezTo>
                    <a:pt x="11" y="8"/>
                    <a:pt x="10" y="8"/>
                    <a:pt x="10" y="9"/>
                  </a:cubicBezTo>
                  <a:cubicBezTo>
                    <a:pt x="9" y="10"/>
                    <a:pt x="8" y="11"/>
                    <a:pt x="8" y="12"/>
                  </a:cubicBezTo>
                  <a:cubicBezTo>
                    <a:pt x="8" y="14"/>
                    <a:pt x="8" y="15"/>
                    <a:pt x="8" y="16"/>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2" y="1"/>
                  </a:cubicBezTo>
                  <a:cubicBezTo>
                    <a:pt x="12" y="0"/>
                    <a:pt x="13" y="0"/>
                    <a:pt x="14" y="0"/>
                  </a:cubicBezTo>
                  <a:cubicBezTo>
                    <a:pt x="15" y="0"/>
                    <a:pt x="16" y="0"/>
                    <a:pt x="17" y="0"/>
                  </a:cubicBezTo>
                  <a:cubicBezTo>
                    <a:pt x="20" y="0"/>
                    <a:pt x="22" y="0"/>
                    <a:pt x="23" y="1"/>
                  </a:cubicBezTo>
                  <a:cubicBezTo>
                    <a:pt x="25" y="1"/>
                    <a:pt x="26" y="2"/>
                    <a:pt x="28" y="4"/>
                  </a:cubicBezTo>
                  <a:cubicBezTo>
                    <a:pt x="29" y="5"/>
                    <a:pt x="29" y="7"/>
                    <a:pt x="30" y="9"/>
                  </a:cubicBezTo>
                  <a:cubicBezTo>
                    <a:pt x="31"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6" name="Freeform 43">
              <a:extLst>
                <a:ext uri="{FF2B5EF4-FFF2-40B4-BE49-F238E27FC236}">
                  <a16:creationId xmlns:a16="http://schemas.microsoft.com/office/drawing/2014/main" id="{5FED967A-F1ED-4489-A689-A9A49A278085}"/>
                </a:ext>
              </a:extLst>
            </p:cNvPr>
            <p:cNvSpPr>
              <a:spLocks/>
            </p:cNvSpPr>
            <p:nvPr userDrawn="1"/>
          </p:nvSpPr>
          <p:spPr bwMode="invGray">
            <a:xfrm>
              <a:off x="3975084" y="6212575"/>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0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3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6 w 29"/>
                <a:gd name="T55" fmla="*/ 24 h 40"/>
                <a:gd name="T56" fmla="*/ 13 w 29"/>
                <a:gd name="T57" fmla="*/ 22 h 40"/>
                <a:gd name="T58" fmla="*/ 7 w 29"/>
                <a:gd name="T59" fmla="*/ 20 h 40"/>
                <a:gd name="T60" fmla="*/ 4 w 29"/>
                <a:gd name="T61" fmla="*/ 17 h 40"/>
                <a:gd name="T62" fmla="*/ 2 w 29"/>
                <a:gd name="T63" fmla="*/ 14 h 40"/>
                <a:gd name="T64" fmla="*/ 1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2" y="6"/>
                    <a:pt x="11" y="7"/>
                    <a:pt x="10" y="7"/>
                  </a:cubicBezTo>
                  <a:cubicBezTo>
                    <a:pt x="9" y="8"/>
                    <a:pt x="9" y="9"/>
                    <a:pt x="9" y="10"/>
                  </a:cubicBezTo>
                  <a:cubicBezTo>
                    <a:pt x="9" y="10"/>
                    <a:pt x="9" y="11"/>
                    <a:pt x="9" y="11"/>
                  </a:cubicBezTo>
                  <a:cubicBezTo>
                    <a:pt x="10" y="12"/>
                    <a:pt x="10" y="12"/>
                    <a:pt x="10"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3" y="29"/>
                    <a:pt x="3" y="29"/>
                    <a:pt x="3"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1" y="27"/>
                    <a:pt x="21" y="27"/>
                  </a:cubicBezTo>
                  <a:cubicBezTo>
                    <a:pt x="21" y="26"/>
                    <a:pt x="20" y="25"/>
                    <a:pt x="19" y="25"/>
                  </a:cubicBezTo>
                  <a:cubicBezTo>
                    <a:pt x="18" y="25"/>
                    <a:pt x="18" y="24"/>
                    <a:pt x="16" y="24"/>
                  </a:cubicBezTo>
                  <a:cubicBezTo>
                    <a:pt x="15" y="23"/>
                    <a:pt x="14" y="23"/>
                    <a:pt x="13" y="22"/>
                  </a:cubicBezTo>
                  <a:cubicBezTo>
                    <a:pt x="11" y="21"/>
                    <a:pt x="9" y="20"/>
                    <a:pt x="7" y="20"/>
                  </a:cubicBezTo>
                  <a:cubicBezTo>
                    <a:pt x="6" y="19"/>
                    <a:pt x="5" y="18"/>
                    <a:pt x="4" y="17"/>
                  </a:cubicBezTo>
                  <a:cubicBezTo>
                    <a:pt x="3" y="16"/>
                    <a:pt x="2" y="15"/>
                    <a:pt x="2" y="14"/>
                  </a:cubicBezTo>
                  <a:cubicBezTo>
                    <a:pt x="2" y="13"/>
                    <a:pt x="1" y="12"/>
                    <a:pt x="1" y="10"/>
                  </a:cubicBezTo>
                  <a:cubicBezTo>
                    <a:pt x="1"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7" name="Freeform 44">
              <a:extLst>
                <a:ext uri="{FF2B5EF4-FFF2-40B4-BE49-F238E27FC236}">
                  <a16:creationId xmlns:a16="http://schemas.microsoft.com/office/drawing/2014/main" id="{DA362954-FE74-40B7-AB98-CC8AC60FFC8D}"/>
                </a:ext>
              </a:extLst>
            </p:cNvPr>
            <p:cNvSpPr>
              <a:spLocks/>
            </p:cNvSpPr>
            <p:nvPr userDrawn="1"/>
          </p:nvSpPr>
          <p:spPr bwMode="invGray">
            <a:xfrm>
              <a:off x="4058782" y="6212575"/>
              <a:ext cx="122060" cy="99391"/>
            </a:xfrm>
            <a:custGeom>
              <a:avLst/>
              <a:gdLst>
                <a:gd name="T0" fmla="*/ 55 w 70"/>
                <a:gd name="T1" fmla="*/ 57 h 57"/>
                <a:gd name="T2" fmla="*/ 45 w 70"/>
                <a:gd name="T3" fmla="*/ 57 h 57"/>
                <a:gd name="T4" fmla="*/ 35 w 70"/>
                <a:gd name="T5" fmla="*/ 17 h 57"/>
                <a:gd name="T6" fmla="*/ 25 w 70"/>
                <a:gd name="T7" fmla="*/ 57 h 57"/>
                <a:gd name="T8" fmla="*/ 14 w 70"/>
                <a:gd name="T9" fmla="*/ 57 h 57"/>
                <a:gd name="T10" fmla="*/ 0 w 70"/>
                <a:gd name="T11" fmla="*/ 0 h 57"/>
                <a:gd name="T12" fmla="*/ 10 w 70"/>
                <a:gd name="T13" fmla="*/ 0 h 57"/>
                <a:gd name="T14" fmla="*/ 20 w 70"/>
                <a:gd name="T15" fmla="*/ 39 h 57"/>
                <a:gd name="T16" fmla="*/ 30 w 70"/>
                <a:gd name="T17" fmla="*/ 0 h 57"/>
                <a:gd name="T18" fmla="*/ 39 w 70"/>
                <a:gd name="T19" fmla="*/ 0 h 57"/>
                <a:gd name="T20" fmla="*/ 49 w 70"/>
                <a:gd name="T21" fmla="*/ 39 h 57"/>
                <a:gd name="T22" fmla="*/ 60 w 70"/>
                <a:gd name="T23" fmla="*/ 0 h 57"/>
                <a:gd name="T24" fmla="*/ 70 w 70"/>
                <a:gd name="T25" fmla="*/ 0 h 57"/>
                <a:gd name="T26" fmla="*/ 55 w 70"/>
                <a:gd name="T27"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7">
                  <a:moveTo>
                    <a:pt x="55" y="57"/>
                  </a:moveTo>
                  <a:lnTo>
                    <a:pt x="45" y="57"/>
                  </a:lnTo>
                  <a:lnTo>
                    <a:pt x="35" y="17"/>
                  </a:lnTo>
                  <a:lnTo>
                    <a:pt x="25" y="57"/>
                  </a:lnTo>
                  <a:lnTo>
                    <a:pt x="14" y="57"/>
                  </a:lnTo>
                  <a:lnTo>
                    <a:pt x="0" y="0"/>
                  </a:lnTo>
                  <a:lnTo>
                    <a:pt x="10" y="0"/>
                  </a:lnTo>
                  <a:lnTo>
                    <a:pt x="20" y="39"/>
                  </a:lnTo>
                  <a:lnTo>
                    <a:pt x="30" y="0"/>
                  </a:lnTo>
                  <a:lnTo>
                    <a:pt x="39" y="0"/>
                  </a:lnTo>
                  <a:lnTo>
                    <a:pt x="49" y="39"/>
                  </a:lnTo>
                  <a:lnTo>
                    <a:pt x="60" y="0"/>
                  </a:lnTo>
                  <a:lnTo>
                    <a:pt x="70" y="0"/>
                  </a:lnTo>
                  <a:lnTo>
                    <a:pt x="55" y="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8" name="Freeform 45">
              <a:extLst>
                <a:ext uri="{FF2B5EF4-FFF2-40B4-BE49-F238E27FC236}">
                  <a16:creationId xmlns:a16="http://schemas.microsoft.com/office/drawing/2014/main" id="{C1C7EF3F-CB28-4C69-901C-8F9F09C5B597}"/>
                </a:ext>
              </a:extLst>
            </p:cNvPr>
            <p:cNvSpPr>
              <a:spLocks noEditPoints="1"/>
            </p:cNvSpPr>
            <p:nvPr userDrawn="1"/>
          </p:nvSpPr>
          <p:spPr bwMode="invGray">
            <a:xfrm>
              <a:off x="4191304" y="6212575"/>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9" name="Freeform 46">
              <a:extLst>
                <a:ext uri="{FF2B5EF4-FFF2-40B4-BE49-F238E27FC236}">
                  <a16:creationId xmlns:a16="http://schemas.microsoft.com/office/drawing/2014/main" id="{80D5AA14-D31C-42E8-B89F-2FCABF204007}"/>
                </a:ext>
              </a:extLst>
            </p:cNvPr>
            <p:cNvSpPr>
              <a:spLocks/>
            </p:cNvSpPr>
            <p:nvPr userDrawn="1"/>
          </p:nvSpPr>
          <p:spPr bwMode="invGray">
            <a:xfrm>
              <a:off x="4295927" y="6212575"/>
              <a:ext cx="57543" cy="99391"/>
            </a:xfrm>
            <a:custGeom>
              <a:avLst/>
              <a:gdLst>
                <a:gd name="T0" fmla="*/ 21 w 23"/>
                <a:gd name="T1" fmla="*/ 8 h 39"/>
                <a:gd name="T2" fmla="*/ 18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6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8" y="7"/>
                  </a:cubicBezTo>
                  <a:cubicBezTo>
                    <a:pt x="17" y="7"/>
                    <a:pt x="16"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0" y="1"/>
                    <a:pt x="11" y="1"/>
                  </a:cubicBezTo>
                  <a:cubicBezTo>
                    <a:pt x="12" y="0"/>
                    <a:pt x="13" y="0"/>
                    <a:pt x="14" y="0"/>
                  </a:cubicBezTo>
                  <a:cubicBezTo>
                    <a:pt x="14" y="0"/>
                    <a:pt x="15" y="0"/>
                    <a:pt x="16"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0" name="Freeform 47">
              <a:extLst>
                <a:ext uri="{FF2B5EF4-FFF2-40B4-BE49-F238E27FC236}">
                  <a16:creationId xmlns:a16="http://schemas.microsoft.com/office/drawing/2014/main" id="{3894EB82-A456-47F8-BB06-FE894AF4B86B}"/>
                </a:ext>
              </a:extLst>
            </p:cNvPr>
            <p:cNvSpPr>
              <a:spLocks/>
            </p:cNvSpPr>
            <p:nvPr userDrawn="1"/>
          </p:nvSpPr>
          <p:spPr bwMode="invGray">
            <a:xfrm>
              <a:off x="4346494" y="6284068"/>
              <a:ext cx="29644"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3 w 12"/>
                <a:gd name="T11" fmla="*/ 11 h 12"/>
                <a:gd name="T12" fmla="*/ 2 w 12"/>
                <a:gd name="T13" fmla="*/ 10 h 12"/>
                <a:gd name="T14" fmla="*/ 0 w 12"/>
                <a:gd name="T15" fmla="*/ 8 h 12"/>
                <a:gd name="T16" fmla="*/ 0 w 12"/>
                <a:gd name="T17" fmla="*/ 6 h 12"/>
                <a:gd name="T18" fmla="*/ 0 w 12"/>
                <a:gd name="T19" fmla="*/ 4 h 12"/>
                <a:gd name="T20" fmla="*/ 2 w 12"/>
                <a:gd name="T21" fmla="*/ 2 h 12"/>
                <a:gd name="T22" fmla="*/ 3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3" y="11"/>
                  </a:cubicBezTo>
                  <a:cubicBezTo>
                    <a:pt x="3" y="11"/>
                    <a:pt x="2" y="10"/>
                    <a:pt x="2" y="10"/>
                  </a:cubicBezTo>
                  <a:cubicBezTo>
                    <a:pt x="1" y="9"/>
                    <a:pt x="1" y="9"/>
                    <a:pt x="0" y="8"/>
                  </a:cubicBezTo>
                  <a:cubicBezTo>
                    <a:pt x="0" y="7"/>
                    <a:pt x="0" y="7"/>
                    <a:pt x="0" y="6"/>
                  </a:cubicBezTo>
                  <a:cubicBezTo>
                    <a:pt x="0" y="5"/>
                    <a:pt x="0" y="4"/>
                    <a:pt x="0" y="4"/>
                  </a:cubicBezTo>
                  <a:cubicBezTo>
                    <a:pt x="1" y="3"/>
                    <a:pt x="1" y="2"/>
                    <a:pt x="2" y="2"/>
                  </a:cubicBezTo>
                  <a:cubicBezTo>
                    <a:pt x="2" y="1"/>
                    <a:pt x="3" y="1"/>
                    <a:pt x="3"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1" name="Freeform 48">
              <a:extLst>
                <a:ext uri="{FF2B5EF4-FFF2-40B4-BE49-F238E27FC236}">
                  <a16:creationId xmlns:a16="http://schemas.microsoft.com/office/drawing/2014/main" id="{A88F5C3F-FAE1-4A50-86D3-E9A1CAA89A96}"/>
                </a:ext>
              </a:extLst>
            </p:cNvPr>
            <p:cNvSpPr>
              <a:spLocks/>
            </p:cNvSpPr>
            <p:nvPr userDrawn="1"/>
          </p:nvSpPr>
          <p:spPr bwMode="invGray">
            <a:xfrm>
              <a:off x="498115" y="6388691"/>
              <a:ext cx="94161" cy="130778"/>
            </a:xfrm>
            <a:custGeom>
              <a:avLst/>
              <a:gdLst>
                <a:gd name="T0" fmla="*/ 32 w 54"/>
                <a:gd name="T1" fmla="*/ 12 h 75"/>
                <a:gd name="T2" fmla="*/ 32 w 54"/>
                <a:gd name="T3" fmla="*/ 75 h 75"/>
                <a:gd name="T4" fmla="*/ 22 w 54"/>
                <a:gd name="T5" fmla="*/ 75 h 75"/>
                <a:gd name="T6" fmla="*/ 22 w 54"/>
                <a:gd name="T7" fmla="*/ 12 h 75"/>
                <a:gd name="T8" fmla="*/ 0 w 54"/>
                <a:gd name="T9" fmla="*/ 12 h 75"/>
                <a:gd name="T10" fmla="*/ 0 w 54"/>
                <a:gd name="T11" fmla="*/ 0 h 75"/>
                <a:gd name="T12" fmla="*/ 54 w 54"/>
                <a:gd name="T13" fmla="*/ 0 h 75"/>
                <a:gd name="T14" fmla="*/ 54 w 54"/>
                <a:gd name="T15" fmla="*/ 12 h 75"/>
                <a:gd name="T16" fmla="*/ 32 w 54"/>
                <a:gd name="T17" fmla="*/ 12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2"/>
                  </a:moveTo>
                  <a:lnTo>
                    <a:pt x="32" y="75"/>
                  </a:lnTo>
                  <a:lnTo>
                    <a:pt x="22" y="75"/>
                  </a:lnTo>
                  <a:lnTo>
                    <a:pt x="22" y="12"/>
                  </a:lnTo>
                  <a:lnTo>
                    <a:pt x="0" y="12"/>
                  </a:lnTo>
                  <a:lnTo>
                    <a:pt x="0" y="0"/>
                  </a:lnTo>
                  <a:lnTo>
                    <a:pt x="54" y="0"/>
                  </a:lnTo>
                  <a:lnTo>
                    <a:pt x="54" y="12"/>
                  </a:lnTo>
                  <a:lnTo>
                    <a:pt x="32"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2" name="Freeform 49">
              <a:extLst>
                <a:ext uri="{FF2B5EF4-FFF2-40B4-BE49-F238E27FC236}">
                  <a16:creationId xmlns:a16="http://schemas.microsoft.com/office/drawing/2014/main" id="{1EFCBDA7-FA42-4391-9872-95EB6DDEA684}"/>
                </a:ext>
              </a:extLst>
            </p:cNvPr>
            <p:cNvSpPr>
              <a:spLocks/>
            </p:cNvSpPr>
            <p:nvPr userDrawn="1"/>
          </p:nvSpPr>
          <p:spPr bwMode="invGray">
            <a:xfrm>
              <a:off x="609713" y="6383459"/>
              <a:ext cx="78468"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9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1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2" y="25"/>
                    <a:pt x="21" y="24"/>
                  </a:cubicBezTo>
                  <a:cubicBezTo>
                    <a:pt x="20" y="22"/>
                    <a:pt x="18" y="21"/>
                    <a:pt x="15" y="21"/>
                  </a:cubicBezTo>
                  <a:cubicBezTo>
                    <a:pt x="14" y="21"/>
                    <a:pt x="13" y="21"/>
                    <a:pt x="12" y="22"/>
                  </a:cubicBezTo>
                  <a:cubicBezTo>
                    <a:pt x="11" y="22"/>
                    <a:pt x="10" y="23"/>
                    <a:pt x="9" y="24"/>
                  </a:cubicBezTo>
                  <a:cubicBezTo>
                    <a:pt x="9" y="24"/>
                    <a:pt x="8" y="25"/>
                    <a:pt x="8" y="27"/>
                  </a:cubicBezTo>
                  <a:cubicBezTo>
                    <a:pt x="7"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8" y="17"/>
                    <a:pt x="9" y="17"/>
                  </a:cubicBezTo>
                  <a:cubicBezTo>
                    <a:pt x="10" y="16"/>
                    <a:pt x="10" y="16"/>
                    <a:pt x="11" y="15"/>
                  </a:cubicBezTo>
                  <a:cubicBezTo>
                    <a:pt x="12" y="15"/>
                    <a:pt x="13" y="15"/>
                    <a:pt x="14" y="14"/>
                  </a:cubicBezTo>
                  <a:cubicBezTo>
                    <a:pt x="15" y="14"/>
                    <a:pt x="16" y="14"/>
                    <a:pt x="17" y="14"/>
                  </a:cubicBezTo>
                  <a:cubicBezTo>
                    <a:pt x="19" y="14"/>
                    <a:pt x="21" y="14"/>
                    <a:pt x="23" y="15"/>
                  </a:cubicBezTo>
                  <a:cubicBezTo>
                    <a:pt x="25" y="16"/>
                    <a:pt x="26" y="17"/>
                    <a:pt x="27" y="18"/>
                  </a:cubicBezTo>
                  <a:cubicBezTo>
                    <a:pt x="28" y="20"/>
                    <a:pt x="29" y="22"/>
                    <a:pt x="30" y="24"/>
                  </a:cubicBezTo>
                  <a:cubicBezTo>
                    <a:pt x="30"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3" name="Freeform 50">
              <a:extLst>
                <a:ext uri="{FF2B5EF4-FFF2-40B4-BE49-F238E27FC236}">
                  <a16:creationId xmlns:a16="http://schemas.microsoft.com/office/drawing/2014/main" id="{721D8C30-DB23-4A0B-8A74-BC467086477D}"/>
                </a:ext>
              </a:extLst>
            </p:cNvPr>
            <p:cNvSpPr>
              <a:spLocks noEditPoints="1"/>
            </p:cNvSpPr>
            <p:nvPr userDrawn="1"/>
          </p:nvSpPr>
          <p:spPr bwMode="invGray">
            <a:xfrm>
              <a:off x="705618" y="6418333"/>
              <a:ext cx="85443" cy="102879"/>
            </a:xfrm>
            <a:custGeom>
              <a:avLst/>
              <a:gdLst>
                <a:gd name="T0" fmla="*/ 33 w 33"/>
                <a:gd name="T1" fmla="*/ 19 h 40"/>
                <a:gd name="T2" fmla="*/ 33 w 33"/>
                <a:gd name="T3" fmla="*/ 21 h 40"/>
                <a:gd name="T4" fmla="*/ 33 w 33"/>
                <a:gd name="T5" fmla="*/ 23 h 40"/>
                <a:gd name="T6" fmla="*/ 7 w 33"/>
                <a:gd name="T7" fmla="*/ 23 h 40"/>
                <a:gd name="T8" fmla="*/ 9 w 33"/>
                <a:gd name="T9" fmla="*/ 28 h 40"/>
                <a:gd name="T10" fmla="*/ 11 w 33"/>
                <a:gd name="T11" fmla="*/ 31 h 40"/>
                <a:gd name="T12" fmla="*/ 14 w 33"/>
                <a:gd name="T13" fmla="*/ 33 h 40"/>
                <a:gd name="T14" fmla="*/ 17 w 33"/>
                <a:gd name="T15" fmla="*/ 33 h 40"/>
                <a:gd name="T16" fmla="*/ 19 w 33"/>
                <a:gd name="T17" fmla="*/ 33 h 40"/>
                <a:gd name="T18" fmla="*/ 22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1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5 w 33"/>
                <a:gd name="T65" fmla="*/ 13 h 40"/>
                <a:gd name="T66" fmla="*/ 23 w 33"/>
                <a:gd name="T67" fmla="*/ 10 h 40"/>
                <a:gd name="T68" fmla="*/ 20 w 33"/>
                <a:gd name="T69" fmla="*/ 8 h 40"/>
                <a:gd name="T70" fmla="*/ 16 w 33"/>
                <a:gd name="T71" fmla="*/ 7 h 40"/>
                <a:gd name="T72" fmla="*/ 13 w 33"/>
                <a:gd name="T73" fmla="*/ 8 h 40"/>
                <a:gd name="T74" fmla="*/ 10 w 33"/>
                <a:gd name="T75" fmla="*/ 9 h 40"/>
                <a:gd name="T76" fmla="*/ 9 w 33"/>
                <a:gd name="T77" fmla="*/ 12 h 40"/>
                <a:gd name="T78" fmla="*/ 8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7" y="23"/>
                    <a:pt x="7" y="23"/>
                    <a:pt x="7" y="23"/>
                  </a:cubicBezTo>
                  <a:cubicBezTo>
                    <a:pt x="8" y="25"/>
                    <a:pt x="8" y="26"/>
                    <a:pt x="9" y="28"/>
                  </a:cubicBezTo>
                  <a:cubicBezTo>
                    <a:pt x="9" y="29"/>
                    <a:pt x="10" y="30"/>
                    <a:pt x="11" y="31"/>
                  </a:cubicBezTo>
                  <a:cubicBezTo>
                    <a:pt x="12" y="32"/>
                    <a:pt x="13" y="32"/>
                    <a:pt x="14" y="33"/>
                  </a:cubicBezTo>
                  <a:cubicBezTo>
                    <a:pt x="15" y="33"/>
                    <a:pt x="16" y="33"/>
                    <a:pt x="17" y="33"/>
                  </a:cubicBezTo>
                  <a:cubicBezTo>
                    <a:pt x="18" y="33"/>
                    <a:pt x="19" y="33"/>
                    <a:pt x="19" y="33"/>
                  </a:cubicBezTo>
                  <a:cubicBezTo>
                    <a:pt x="20" y="33"/>
                    <a:pt x="21" y="33"/>
                    <a:pt x="22" y="32"/>
                  </a:cubicBezTo>
                  <a:cubicBezTo>
                    <a:pt x="22" y="32"/>
                    <a:pt x="23" y="32"/>
                    <a:pt x="23" y="32"/>
                  </a:cubicBezTo>
                  <a:cubicBezTo>
                    <a:pt x="24" y="31"/>
                    <a:pt x="25"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20" y="40"/>
                    <a:pt x="18" y="40"/>
                    <a:pt x="17" y="40"/>
                  </a:cubicBezTo>
                  <a:cubicBezTo>
                    <a:pt x="15" y="40"/>
                    <a:pt x="13" y="40"/>
                    <a:pt x="12" y="39"/>
                  </a:cubicBezTo>
                  <a:cubicBezTo>
                    <a:pt x="11" y="39"/>
                    <a:pt x="9" y="38"/>
                    <a:pt x="8" y="38"/>
                  </a:cubicBezTo>
                  <a:cubicBezTo>
                    <a:pt x="7" y="37"/>
                    <a:pt x="6" y="36"/>
                    <a:pt x="5" y="35"/>
                  </a:cubicBezTo>
                  <a:cubicBezTo>
                    <a:pt x="4" y="34"/>
                    <a:pt x="3" y="33"/>
                    <a:pt x="3" y="31"/>
                  </a:cubicBezTo>
                  <a:cubicBezTo>
                    <a:pt x="2" y="30"/>
                    <a:pt x="1" y="28"/>
                    <a:pt x="1" y="26"/>
                  </a:cubicBezTo>
                  <a:cubicBezTo>
                    <a:pt x="0" y="24"/>
                    <a:pt x="0" y="22"/>
                    <a:pt x="0" y="20"/>
                  </a:cubicBezTo>
                  <a:cubicBezTo>
                    <a:pt x="0" y="17"/>
                    <a:pt x="0" y="14"/>
                    <a:pt x="1" y="12"/>
                  </a:cubicBezTo>
                  <a:cubicBezTo>
                    <a:pt x="2" y="9"/>
                    <a:pt x="3" y="7"/>
                    <a:pt x="5" y="5"/>
                  </a:cubicBezTo>
                  <a:cubicBezTo>
                    <a:pt x="6" y="4"/>
                    <a:pt x="8" y="2"/>
                    <a:pt x="10" y="1"/>
                  </a:cubicBezTo>
                  <a:cubicBezTo>
                    <a:pt x="12" y="1"/>
                    <a:pt x="14" y="0"/>
                    <a:pt x="17" y="0"/>
                  </a:cubicBezTo>
                  <a:cubicBezTo>
                    <a:pt x="20" y="0"/>
                    <a:pt x="22" y="1"/>
                    <a:pt x="24" y="2"/>
                  </a:cubicBezTo>
                  <a:cubicBezTo>
                    <a:pt x="26" y="3"/>
                    <a:pt x="28" y="4"/>
                    <a:pt x="29" y="6"/>
                  </a:cubicBezTo>
                  <a:cubicBezTo>
                    <a:pt x="30" y="8"/>
                    <a:pt x="31" y="10"/>
                    <a:pt x="32" y="12"/>
                  </a:cubicBezTo>
                  <a:cubicBezTo>
                    <a:pt x="33" y="14"/>
                    <a:pt x="33" y="17"/>
                    <a:pt x="33" y="19"/>
                  </a:cubicBezTo>
                  <a:close/>
                  <a:moveTo>
                    <a:pt x="25" y="17"/>
                  </a:moveTo>
                  <a:cubicBezTo>
                    <a:pt x="25" y="15"/>
                    <a:pt x="25" y="14"/>
                    <a:pt x="25" y="13"/>
                  </a:cubicBezTo>
                  <a:cubicBezTo>
                    <a:pt x="24" y="12"/>
                    <a:pt x="24" y="11"/>
                    <a:pt x="23" y="10"/>
                  </a:cubicBezTo>
                  <a:cubicBezTo>
                    <a:pt x="22" y="9"/>
                    <a:pt x="21" y="8"/>
                    <a:pt x="20" y="8"/>
                  </a:cubicBezTo>
                  <a:cubicBezTo>
                    <a:pt x="19" y="7"/>
                    <a:pt x="18" y="7"/>
                    <a:pt x="16" y="7"/>
                  </a:cubicBezTo>
                  <a:cubicBezTo>
                    <a:pt x="15" y="7"/>
                    <a:pt x="14" y="7"/>
                    <a:pt x="13" y="8"/>
                  </a:cubicBezTo>
                  <a:cubicBezTo>
                    <a:pt x="12" y="8"/>
                    <a:pt x="11" y="9"/>
                    <a:pt x="10" y="9"/>
                  </a:cubicBezTo>
                  <a:cubicBezTo>
                    <a:pt x="10" y="10"/>
                    <a:pt x="9" y="11"/>
                    <a:pt x="9" y="12"/>
                  </a:cubicBezTo>
                  <a:cubicBezTo>
                    <a:pt x="8" y="14"/>
                    <a:pt x="8" y="15"/>
                    <a:pt x="8"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4" name="Freeform 51">
              <a:extLst>
                <a:ext uri="{FF2B5EF4-FFF2-40B4-BE49-F238E27FC236}">
                  <a16:creationId xmlns:a16="http://schemas.microsoft.com/office/drawing/2014/main" id="{01AD00CA-8BC7-4B62-AC64-03851855A7AE}"/>
                </a:ext>
              </a:extLst>
            </p:cNvPr>
            <p:cNvSpPr>
              <a:spLocks noEditPoints="1"/>
            </p:cNvSpPr>
            <p:nvPr userDrawn="1"/>
          </p:nvSpPr>
          <p:spPr bwMode="invGray">
            <a:xfrm>
              <a:off x="857320" y="6383459"/>
              <a:ext cx="83698" cy="137753"/>
            </a:xfrm>
            <a:custGeom>
              <a:avLst/>
              <a:gdLst>
                <a:gd name="T0" fmla="*/ 33 w 33"/>
                <a:gd name="T1" fmla="*/ 35 h 54"/>
                <a:gd name="T2" fmla="*/ 31 w 33"/>
                <a:gd name="T3" fmla="*/ 43 h 54"/>
                <a:gd name="T4" fmla="*/ 28 w 33"/>
                <a:gd name="T5" fmla="*/ 49 h 54"/>
                <a:gd name="T6" fmla="*/ 23 w 33"/>
                <a:gd name="T7" fmla="*/ 53 h 54"/>
                <a:gd name="T8" fmla="*/ 17 w 33"/>
                <a:gd name="T9" fmla="*/ 54 h 54"/>
                <a:gd name="T10" fmla="*/ 12 w 33"/>
                <a:gd name="T11" fmla="*/ 53 h 54"/>
                <a:gd name="T12" fmla="*/ 8 w 33"/>
                <a:gd name="T13" fmla="*/ 50 h 54"/>
                <a:gd name="T14" fmla="*/ 8 w 33"/>
                <a:gd name="T15" fmla="*/ 53 h 54"/>
                <a:gd name="T16" fmla="*/ 0 w 33"/>
                <a:gd name="T17" fmla="*/ 53 h 54"/>
                <a:gd name="T18" fmla="*/ 0 w 33"/>
                <a:gd name="T19" fmla="*/ 4 h 54"/>
                <a:gd name="T20" fmla="*/ 8 w 33"/>
                <a:gd name="T21" fmla="*/ 0 h 54"/>
                <a:gd name="T22" fmla="*/ 8 w 33"/>
                <a:gd name="T23" fmla="*/ 19 h 54"/>
                <a:gd name="T24" fmla="*/ 10 w 33"/>
                <a:gd name="T25" fmla="*/ 17 h 54"/>
                <a:gd name="T26" fmla="*/ 12 w 33"/>
                <a:gd name="T27" fmla="*/ 16 h 54"/>
                <a:gd name="T28" fmla="*/ 14 w 33"/>
                <a:gd name="T29" fmla="*/ 14 h 54"/>
                <a:gd name="T30" fmla="*/ 18 w 33"/>
                <a:gd name="T31" fmla="*/ 14 h 54"/>
                <a:gd name="T32" fmla="*/ 24 w 33"/>
                <a:gd name="T33" fmla="*/ 15 h 54"/>
                <a:gd name="T34" fmla="*/ 28 w 33"/>
                <a:gd name="T35" fmla="*/ 19 h 54"/>
                <a:gd name="T36" fmla="*/ 31 w 33"/>
                <a:gd name="T37" fmla="*/ 25 h 54"/>
                <a:gd name="T38" fmla="*/ 33 w 33"/>
                <a:gd name="T39" fmla="*/ 35 h 54"/>
                <a:gd name="T40" fmla="*/ 25 w 33"/>
                <a:gd name="T41" fmla="*/ 35 h 54"/>
                <a:gd name="T42" fmla="*/ 23 w 33"/>
                <a:gd name="T43" fmla="*/ 24 h 54"/>
                <a:gd name="T44" fmla="*/ 16 w 33"/>
                <a:gd name="T45" fmla="*/ 21 h 54"/>
                <a:gd name="T46" fmla="*/ 14 w 33"/>
                <a:gd name="T47" fmla="*/ 21 h 54"/>
                <a:gd name="T48" fmla="*/ 11 w 33"/>
                <a:gd name="T49" fmla="*/ 23 h 54"/>
                <a:gd name="T50" fmla="*/ 9 w 33"/>
                <a:gd name="T51" fmla="*/ 24 h 54"/>
                <a:gd name="T52" fmla="*/ 8 w 33"/>
                <a:gd name="T53" fmla="*/ 26 h 54"/>
                <a:gd name="T54" fmla="*/ 8 w 33"/>
                <a:gd name="T55" fmla="*/ 42 h 54"/>
                <a:gd name="T56" fmla="*/ 9 w 33"/>
                <a:gd name="T57" fmla="*/ 44 h 54"/>
                <a:gd name="T58" fmla="*/ 11 w 33"/>
                <a:gd name="T59" fmla="*/ 45 h 54"/>
                <a:gd name="T60" fmla="*/ 14 w 33"/>
                <a:gd name="T61" fmla="*/ 47 h 54"/>
                <a:gd name="T62" fmla="*/ 17 w 33"/>
                <a:gd name="T63" fmla="*/ 47 h 54"/>
                <a:gd name="T64" fmla="*/ 23 w 33"/>
                <a:gd name="T65" fmla="*/ 44 h 54"/>
                <a:gd name="T66" fmla="*/ 25 w 33"/>
                <a:gd name="T67" fmla="*/ 3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4">
                  <a:moveTo>
                    <a:pt x="33" y="35"/>
                  </a:moveTo>
                  <a:cubicBezTo>
                    <a:pt x="33" y="38"/>
                    <a:pt x="32" y="41"/>
                    <a:pt x="31" y="43"/>
                  </a:cubicBezTo>
                  <a:cubicBezTo>
                    <a:pt x="30" y="46"/>
                    <a:pt x="29" y="48"/>
                    <a:pt x="28" y="49"/>
                  </a:cubicBezTo>
                  <a:cubicBezTo>
                    <a:pt x="27" y="51"/>
                    <a:pt x="25" y="52"/>
                    <a:pt x="23" y="53"/>
                  </a:cubicBezTo>
                  <a:cubicBezTo>
                    <a:pt x="21" y="54"/>
                    <a:pt x="19" y="54"/>
                    <a:pt x="17" y="54"/>
                  </a:cubicBezTo>
                  <a:cubicBezTo>
                    <a:pt x="16" y="54"/>
                    <a:pt x="14" y="54"/>
                    <a:pt x="12" y="53"/>
                  </a:cubicBezTo>
                  <a:cubicBezTo>
                    <a:pt x="10" y="52"/>
                    <a:pt x="9" y="51"/>
                    <a:pt x="8" y="50"/>
                  </a:cubicBezTo>
                  <a:cubicBezTo>
                    <a:pt x="8" y="53"/>
                    <a:pt x="8" y="53"/>
                    <a:pt x="8" y="53"/>
                  </a:cubicBezTo>
                  <a:cubicBezTo>
                    <a:pt x="0" y="53"/>
                    <a:pt x="0" y="53"/>
                    <a:pt x="0" y="53"/>
                  </a:cubicBezTo>
                  <a:cubicBezTo>
                    <a:pt x="0" y="4"/>
                    <a:pt x="0" y="4"/>
                    <a:pt x="0" y="4"/>
                  </a:cubicBezTo>
                  <a:cubicBezTo>
                    <a:pt x="8" y="0"/>
                    <a:pt x="8" y="0"/>
                    <a:pt x="8" y="0"/>
                  </a:cubicBezTo>
                  <a:cubicBezTo>
                    <a:pt x="8" y="19"/>
                    <a:pt x="8" y="19"/>
                    <a:pt x="8" y="19"/>
                  </a:cubicBezTo>
                  <a:cubicBezTo>
                    <a:pt x="9" y="18"/>
                    <a:pt x="9" y="17"/>
                    <a:pt x="10" y="17"/>
                  </a:cubicBezTo>
                  <a:cubicBezTo>
                    <a:pt x="11" y="16"/>
                    <a:pt x="11" y="16"/>
                    <a:pt x="12" y="16"/>
                  </a:cubicBezTo>
                  <a:cubicBezTo>
                    <a:pt x="13" y="15"/>
                    <a:pt x="13" y="15"/>
                    <a:pt x="14" y="14"/>
                  </a:cubicBezTo>
                  <a:cubicBezTo>
                    <a:pt x="15" y="14"/>
                    <a:pt x="16" y="14"/>
                    <a:pt x="18" y="14"/>
                  </a:cubicBezTo>
                  <a:cubicBezTo>
                    <a:pt x="20" y="14"/>
                    <a:pt x="22" y="14"/>
                    <a:pt x="24" y="15"/>
                  </a:cubicBezTo>
                  <a:cubicBezTo>
                    <a:pt x="25" y="16"/>
                    <a:pt x="27" y="17"/>
                    <a:pt x="28" y="19"/>
                  </a:cubicBezTo>
                  <a:cubicBezTo>
                    <a:pt x="30" y="21"/>
                    <a:pt x="31" y="23"/>
                    <a:pt x="31" y="25"/>
                  </a:cubicBezTo>
                  <a:cubicBezTo>
                    <a:pt x="32" y="28"/>
                    <a:pt x="33" y="31"/>
                    <a:pt x="33" y="35"/>
                  </a:cubicBezTo>
                  <a:close/>
                  <a:moveTo>
                    <a:pt x="25" y="35"/>
                  </a:moveTo>
                  <a:cubicBezTo>
                    <a:pt x="25" y="30"/>
                    <a:pt x="24" y="27"/>
                    <a:pt x="23" y="24"/>
                  </a:cubicBezTo>
                  <a:cubicBezTo>
                    <a:pt x="21" y="22"/>
                    <a:pt x="19" y="21"/>
                    <a:pt x="16" y="21"/>
                  </a:cubicBezTo>
                  <a:cubicBezTo>
                    <a:pt x="15" y="21"/>
                    <a:pt x="15" y="21"/>
                    <a:pt x="14" y="21"/>
                  </a:cubicBezTo>
                  <a:cubicBezTo>
                    <a:pt x="13" y="22"/>
                    <a:pt x="12" y="22"/>
                    <a:pt x="11" y="23"/>
                  </a:cubicBezTo>
                  <a:cubicBezTo>
                    <a:pt x="11" y="23"/>
                    <a:pt x="10" y="24"/>
                    <a:pt x="9" y="24"/>
                  </a:cubicBezTo>
                  <a:cubicBezTo>
                    <a:pt x="9" y="25"/>
                    <a:pt x="8" y="25"/>
                    <a:pt x="8" y="26"/>
                  </a:cubicBezTo>
                  <a:cubicBezTo>
                    <a:pt x="8" y="42"/>
                    <a:pt x="8" y="42"/>
                    <a:pt x="8" y="42"/>
                  </a:cubicBezTo>
                  <a:cubicBezTo>
                    <a:pt x="8" y="43"/>
                    <a:pt x="9" y="43"/>
                    <a:pt x="9" y="44"/>
                  </a:cubicBezTo>
                  <a:cubicBezTo>
                    <a:pt x="10" y="44"/>
                    <a:pt x="11" y="45"/>
                    <a:pt x="11" y="45"/>
                  </a:cubicBezTo>
                  <a:cubicBezTo>
                    <a:pt x="12" y="46"/>
                    <a:pt x="13" y="46"/>
                    <a:pt x="14" y="47"/>
                  </a:cubicBezTo>
                  <a:cubicBezTo>
                    <a:pt x="15" y="47"/>
                    <a:pt x="16" y="47"/>
                    <a:pt x="17" y="47"/>
                  </a:cubicBezTo>
                  <a:cubicBezTo>
                    <a:pt x="19" y="47"/>
                    <a:pt x="21" y="46"/>
                    <a:pt x="23" y="44"/>
                  </a:cubicBezTo>
                  <a:cubicBezTo>
                    <a:pt x="24" y="42"/>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5" name="Freeform 52">
              <a:extLst>
                <a:ext uri="{FF2B5EF4-FFF2-40B4-BE49-F238E27FC236}">
                  <a16:creationId xmlns:a16="http://schemas.microsoft.com/office/drawing/2014/main" id="{BC957590-E3D7-48BF-A1DF-73DCD7673857}"/>
                </a:ext>
              </a:extLst>
            </p:cNvPr>
            <p:cNvSpPr>
              <a:spLocks noEditPoints="1"/>
            </p:cNvSpPr>
            <p:nvPr userDrawn="1"/>
          </p:nvSpPr>
          <p:spPr bwMode="invGray">
            <a:xfrm>
              <a:off x="956713" y="6418333"/>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1" y="33"/>
                    <a:pt x="21" y="32"/>
                  </a:cubicBezTo>
                  <a:cubicBezTo>
                    <a:pt x="22" y="32"/>
                    <a:pt x="22" y="32"/>
                    <a:pt x="23" y="32"/>
                  </a:cubicBezTo>
                  <a:cubicBezTo>
                    <a:pt x="24" y="31"/>
                    <a:pt x="24"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8"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6" name="Freeform 53">
              <a:extLst>
                <a:ext uri="{FF2B5EF4-FFF2-40B4-BE49-F238E27FC236}">
                  <a16:creationId xmlns:a16="http://schemas.microsoft.com/office/drawing/2014/main" id="{9BC2125B-AF0E-4411-AFA7-3F79B873BFBA}"/>
                </a:ext>
              </a:extLst>
            </p:cNvPr>
            <p:cNvSpPr>
              <a:spLocks/>
            </p:cNvSpPr>
            <p:nvPr userDrawn="1"/>
          </p:nvSpPr>
          <p:spPr bwMode="invGray">
            <a:xfrm>
              <a:off x="1050873" y="6383459"/>
              <a:ext cx="55799" cy="137753"/>
            </a:xfrm>
            <a:custGeom>
              <a:avLst/>
              <a:gdLst>
                <a:gd name="T0" fmla="*/ 21 w 22"/>
                <a:gd name="T1" fmla="*/ 52 h 54"/>
                <a:gd name="T2" fmla="*/ 18 w 22"/>
                <a:gd name="T3" fmla="*/ 54 h 54"/>
                <a:gd name="T4" fmla="*/ 14 w 22"/>
                <a:gd name="T5" fmla="*/ 54 h 54"/>
                <a:gd name="T6" fmla="*/ 11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2" y="54"/>
                    <a:pt x="11" y="54"/>
                  </a:cubicBezTo>
                  <a:cubicBezTo>
                    <a:pt x="10" y="53"/>
                    <a:pt x="9" y="53"/>
                    <a:pt x="8" y="52"/>
                  </a:cubicBezTo>
                  <a:cubicBezTo>
                    <a:pt x="7" y="51"/>
                    <a:pt x="6" y="50"/>
                    <a:pt x="6" y="49"/>
                  </a:cubicBezTo>
                  <a:cubicBezTo>
                    <a:pt x="6"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2"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7" name="Freeform 54">
              <a:extLst>
                <a:ext uri="{FF2B5EF4-FFF2-40B4-BE49-F238E27FC236}">
                  <a16:creationId xmlns:a16="http://schemas.microsoft.com/office/drawing/2014/main" id="{1E5BE33C-9675-423A-802C-0A789DB1851B}"/>
                </a:ext>
              </a:extLst>
            </p:cNvPr>
            <p:cNvSpPr>
              <a:spLocks/>
            </p:cNvSpPr>
            <p:nvPr userDrawn="1"/>
          </p:nvSpPr>
          <p:spPr bwMode="invGray">
            <a:xfrm>
              <a:off x="1118877" y="6383459"/>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8" name="Freeform 55">
              <a:extLst>
                <a:ext uri="{FF2B5EF4-FFF2-40B4-BE49-F238E27FC236}">
                  <a16:creationId xmlns:a16="http://schemas.microsoft.com/office/drawing/2014/main" id="{FB04A8AC-9DA2-4FB3-985A-DD8E6439135C}"/>
                </a:ext>
              </a:extLst>
            </p:cNvPr>
            <p:cNvSpPr>
              <a:spLocks noEditPoints="1"/>
            </p:cNvSpPr>
            <p:nvPr userDrawn="1"/>
          </p:nvSpPr>
          <p:spPr bwMode="invGray">
            <a:xfrm>
              <a:off x="1190370" y="6418333"/>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29 w 33"/>
                <a:gd name="T25" fmla="*/ 35 h 40"/>
                <a:gd name="T26" fmla="*/ 27 w 33"/>
                <a:gd name="T27" fmla="*/ 37 h 40"/>
                <a:gd name="T28" fmla="*/ 24 w 33"/>
                <a:gd name="T29" fmla="*/ 39 h 40"/>
                <a:gd name="T30" fmla="*/ 20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2"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0" y="33"/>
                    <a:pt x="21" y="32"/>
                  </a:cubicBezTo>
                  <a:cubicBezTo>
                    <a:pt x="22" y="32"/>
                    <a:pt x="22" y="32"/>
                    <a:pt x="23" y="32"/>
                  </a:cubicBezTo>
                  <a:cubicBezTo>
                    <a:pt x="23" y="31"/>
                    <a:pt x="24" y="31"/>
                    <a:pt x="25" y="30"/>
                  </a:cubicBezTo>
                  <a:cubicBezTo>
                    <a:pt x="29" y="35"/>
                    <a:pt x="29" y="35"/>
                    <a:pt x="29" y="35"/>
                  </a:cubicBezTo>
                  <a:cubicBezTo>
                    <a:pt x="29" y="36"/>
                    <a:pt x="28" y="37"/>
                    <a:pt x="27" y="37"/>
                  </a:cubicBezTo>
                  <a:cubicBezTo>
                    <a:pt x="26" y="38"/>
                    <a:pt x="25" y="38"/>
                    <a:pt x="24" y="39"/>
                  </a:cubicBezTo>
                  <a:cubicBezTo>
                    <a:pt x="23" y="39"/>
                    <a:pt x="22" y="40"/>
                    <a:pt x="20"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7"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9" name="Freeform 56">
              <a:extLst>
                <a:ext uri="{FF2B5EF4-FFF2-40B4-BE49-F238E27FC236}">
                  <a16:creationId xmlns:a16="http://schemas.microsoft.com/office/drawing/2014/main" id="{F365BB87-C861-4F40-A844-477BAA1EAA55}"/>
                </a:ext>
              </a:extLst>
            </p:cNvPr>
            <p:cNvSpPr>
              <a:spLocks/>
            </p:cNvSpPr>
            <p:nvPr userDrawn="1"/>
          </p:nvSpPr>
          <p:spPr bwMode="invGray">
            <a:xfrm>
              <a:off x="1294993" y="6418333"/>
              <a:ext cx="55799" cy="101135"/>
            </a:xfrm>
            <a:custGeom>
              <a:avLst/>
              <a:gdLst>
                <a:gd name="T0" fmla="*/ 20 w 22"/>
                <a:gd name="T1" fmla="*/ 9 h 39"/>
                <a:gd name="T2" fmla="*/ 18 w 22"/>
                <a:gd name="T3" fmla="*/ 8 h 39"/>
                <a:gd name="T4" fmla="*/ 15 w 22"/>
                <a:gd name="T5" fmla="*/ 7 h 39"/>
                <a:gd name="T6" fmla="*/ 9 w 22"/>
                <a:gd name="T7" fmla="*/ 10 h 39"/>
                <a:gd name="T8" fmla="*/ 7 w 22"/>
                <a:gd name="T9" fmla="*/ 17 h 39"/>
                <a:gd name="T10" fmla="*/ 7 w 22"/>
                <a:gd name="T11" fmla="*/ 39 h 39"/>
                <a:gd name="T12" fmla="*/ 0 w 22"/>
                <a:gd name="T13" fmla="*/ 39 h 39"/>
                <a:gd name="T14" fmla="*/ 0 w 22"/>
                <a:gd name="T15" fmla="*/ 1 h 39"/>
                <a:gd name="T16" fmla="*/ 7 w 22"/>
                <a:gd name="T17" fmla="*/ 1 h 39"/>
                <a:gd name="T18" fmla="*/ 7 w 22"/>
                <a:gd name="T19" fmla="*/ 5 h 39"/>
                <a:gd name="T20" fmla="*/ 9 w 22"/>
                <a:gd name="T21" fmla="*/ 3 h 39"/>
                <a:gd name="T22" fmla="*/ 11 w 22"/>
                <a:gd name="T23" fmla="*/ 1 h 39"/>
                <a:gd name="T24" fmla="*/ 13 w 22"/>
                <a:gd name="T25" fmla="*/ 0 h 39"/>
                <a:gd name="T26" fmla="*/ 16 w 22"/>
                <a:gd name="T27" fmla="*/ 0 h 39"/>
                <a:gd name="T28" fmla="*/ 20 w 22"/>
                <a:gd name="T29" fmla="*/ 1 h 39"/>
                <a:gd name="T30" fmla="*/ 22 w 22"/>
                <a:gd name="T31" fmla="*/ 2 h 39"/>
                <a:gd name="T32" fmla="*/ 20 w 22"/>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9"/>
                  </a:moveTo>
                  <a:cubicBezTo>
                    <a:pt x="20" y="8"/>
                    <a:pt x="19" y="8"/>
                    <a:pt x="18" y="8"/>
                  </a:cubicBezTo>
                  <a:cubicBezTo>
                    <a:pt x="17" y="8"/>
                    <a:pt x="16" y="7"/>
                    <a:pt x="15" y="7"/>
                  </a:cubicBezTo>
                  <a:cubicBezTo>
                    <a:pt x="12" y="7"/>
                    <a:pt x="10" y="8"/>
                    <a:pt x="9" y="10"/>
                  </a:cubicBezTo>
                  <a:cubicBezTo>
                    <a:pt x="8" y="12"/>
                    <a:pt x="7" y="14"/>
                    <a:pt x="7" y="17"/>
                  </a:cubicBezTo>
                  <a:cubicBezTo>
                    <a:pt x="7" y="39"/>
                    <a:pt x="7" y="39"/>
                    <a:pt x="7" y="39"/>
                  </a:cubicBezTo>
                  <a:cubicBezTo>
                    <a:pt x="0" y="39"/>
                    <a:pt x="0" y="39"/>
                    <a:pt x="0" y="39"/>
                  </a:cubicBezTo>
                  <a:cubicBezTo>
                    <a:pt x="0" y="1"/>
                    <a:pt x="0" y="1"/>
                    <a:pt x="0" y="1"/>
                  </a:cubicBezTo>
                  <a:cubicBezTo>
                    <a:pt x="7" y="1"/>
                    <a:pt x="7" y="1"/>
                    <a:pt x="7" y="1"/>
                  </a:cubicBezTo>
                  <a:cubicBezTo>
                    <a:pt x="7" y="5"/>
                    <a:pt x="7" y="5"/>
                    <a:pt x="7" y="5"/>
                  </a:cubicBezTo>
                  <a:cubicBezTo>
                    <a:pt x="8" y="4"/>
                    <a:pt x="8" y="3"/>
                    <a:pt x="9" y="3"/>
                  </a:cubicBezTo>
                  <a:cubicBezTo>
                    <a:pt x="9" y="2"/>
                    <a:pt x="10" y="2"/>
                    <a:pt x="11" y="1"/>
                  </a:cubicBezTo>
                  <a:cubicBezTo>
                    <a:pt x="11" y="1"/>
                    <a:pt x="12" y="1"/>
                    <a:pt x="13" y="0"/>
                  </a:cubicBezTo>
                  <a:cubicBezTo>
                    <a:pt x="14" y="0"/>
                    <a:pt x="15" y="0"/>
                    <a:pt x="16" y="0"/>
                  </a:cubicBezTo>
                  <a:cubicBezTo>
                    <a:pt x="17" y="0"/>
                    <a:pt x="19" y="0"/>
                    <a:pt x="20" y="1"/>
                  </a:cubicBezTo>
                  <a:cubicBezTo>
                    <a:pt x="21" y="1"/>
                    <a:pt x="22" y="1"/>
                    <a:pt x="22" y="2"/>
                  </a:cubicBezTo>
                  <a:lnTo>
                    <a:pt x="20"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0" name="Freeform 57">
              <a:extLst>
                <a:ext uri="{FF2B5EF4-FFF2-40B4-BE49-F238E27FC236}">
                  <a16:creationId xmlns:a16="http://schemas.microsoft.com/office/drawing/2014/main" id="{8B7E2806-AAFA-45B5-B801-55C79A927799}"/>
                </a:ext>
              </a:extLst>
            </p:cNvPr>
            <p:cNvSpPr>
              <a:spLocks/>
            </p:cNvSpPr>
            <p:nvPr userDrawn="1"/>
          </p:nvSpPr>
          <p:spPr bwMode="invGray">
            <a:xfrm>
              <a:off x="1406591" y="6383459"/>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1" name="Freeform 58">
              <a:extLst>
                <a:ext uri="{FF2B5EF4-FFF2-40B4-BE49-F238E27FC236}">
                  <a16:creationId xmlns:a16="http://schemas.microsoft.com/office/drawing/2014/main" id="{7A49B80F-B4C0-4F31-9238-8123D3E20D16}"/>
                </a:ext>
              </a:extLst>
            </p:cNvPr>
            <p:cNvSpPr>
              <a:spLocks/>
            </p:cNvSpPr>
            <p:nvPr userDrawn="1"/>
          </p:nvSpPr>
          <p:spPr bwMode="invGray">
            <a:xfrm>
              <a:off x="1485058" y="6383459"/>
              <a:ext cx="80211"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10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2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3" y="25"/>
                    <a:pt x="21" y="24"/>
                  </a:cubicBezTo>
                  <a:cubicBezTo>
                    <a:pt x="20" y="22"/>
                    <a:pt x="18" y="21"/>
                    <a:pt x="15" y="21"/>
                  </a:cubicBezTo>
                  <a:cubicBezTo>
                    <a:pt x="14" y="21"/>
                    <a:pt x="13" y="21"/>
                    <a:pt x="12" y="22"/>
                  </a:cubicBezTo>
                  <a:cubicBezTo>
                    <a:pt x="11" y="22"/>
                    <a:pt x="10" y="23"/>
                    <a:pt x="10" y="24"/>
                  </a:cubicBezTo>
                  <a:cubicBezTo>
                    <a:pt x="9" y="24"/>
                    <a:pt x="8" y="25"/>
                    <a:pt x="8" y="27"/>
                  </a:cubicBezTo>
                  <a:cubicBezTo>
                    <a:pt x="8"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9" y="17"/>
                    <a:pt x="9" y="17"/>
                  </a:cubicBezTo>
                  <a:cubicBezTo>
                    <a:pt x="10" y="16"/>
                    <a:pt x="11" y="16"/>
                    <a:pt x="12" y="15"/>
                  </a:cubicBezTo>
                  <a:cubicBezTo>
                    <a:pt x="12" y="15"/>
                    <a:pt x="13" y="15"/>
                    <a:pt x="14" y="14"/>
                  </a:cubicBezTo>
                  <a:cubicBezTo>
                    <a:pt x="15" y="14"/>
                    <a:pt x="16" y="14"/>
                    <a:pt x="17" y="14"/>
                  </a:cubicBezTo>
                  <a:cubicBezTo>
                    <a:pt x="19" y="14"/>
                    <a:pt x="21" y="14"/>
                    <a:pt x="23" y="15"/>
                  </a:cubicBezTo>
                  <a:cubicBezTo>
                    <a:pt x="25" y="16"/>
                    <a:pt x="26" y="17"/>
                    <a:pt x="27" y="18"/>
                  </a:cubicBezTo>
                  <a:cubicBezTo>
                    <a:pt x="29" y="20"/>
                    <a:pt x="29" y="22"/>
                    <a:pt x="30" y="24"/>
                  </a:cubicBezTo>
                  <a:cubicBezTo>
                    <a:pt x="31"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2" name="Freeform 59">
              <a:extLst>
                <a:ext uri="{FF2B5EF4-FFF2-40B4-BE49-F238E27FC236}">
                  <a16:creationId xmlns:a16="http://schemas.microsoft.com/office/drawing/2014/main" id="{9C60C45F-865F-4118-A4B0-174C696B472F}"/>
                </a:ext>
              </a:extLst>
            </p:cNvPr>
            <p:cNvSpPr>
              <a:spLocks noEditPoints="1"/>
            </p:cNvSpPr>
            <p:nvPr userDrawn="1"/>
          </p:nvSpPr>
          <p:spPr bwMode="invGray">
            <a:xfrm>
              <a:off x="1582706" y="6418333"/>
              <a:ext cx="83698" cy="102879"/>
            </a:xfrm>
            <a:custGeom>
              <a:avLst/>
              <a:gdLst>
                <a:gd name="T0" fmla="*/ 33 w 33"/>
                <a:gd name="T1" fmla="*/ 19 h 40"/>
                <a:gd name="T2" fmla="*/ 33 w 33"/>
                <a:gd name="T3" fmla="*/ 21 h 40"/>
                <a:gd name="T4" fmla="*/ 33 w 33"/>
                <a:gd name="T5" fmla="*/ 23 h 40"/>
                <a:gd name="T6" fmla="*/ 8 w 33"/>
                <a:gd name="T7" fmla="*/ 23 h 40"/>
                <a:gd name="T8" fmla="*/ 9 w 33"/>
                <a:gd name="T9" fmla="*/ 28 h 40"/>
                <a:gd name="T10" fmla="*/ 11 w 33"/>
                <a:gd name="T11" fmla="*/ 31 h 40"/>
                <a:gd name="T12" fmla="*/ 14 w 33"/>
                <a:gd name="T13" fmla="*/ 33 h 40"/>
                <a:gd name="T14" fmla="*/ 17 w 33"/>
                <a:gd name="T15" fmla="*/ 33 h 40"/>
                <a:gd name="T16" fmla="*/ 20 w 33"/>
                <a:gd name="T17" fmla="*/ 33 h 40"/>
                <a:gd name="T18" fmla="*/ 22 w 33"/>
                <a:gd name="T19" fmla="*/ 32 h 40"/>
                <a:gd name="T20" fmla="*/ 24 w 33"/>
                <a:gd name="T21" fmla="*/ 32 h 40"/>
                <a:gd name="T22" fmla="*/ 26 w 33"/>
                <a:gd name="T23" fmla="*/ 30 h 40"/>
                <a:gd name="T24" fmla="*/ 30 w 33"/>
                <a:gd name="T25" fmla="*/ 35 h 40"/>
                <a:gd name="T26" fmla="*/ 27 w 33"/>
                <a:gd name="T27" fmla="*/ 37 h 40"/>
                <a:gd name="T28" fmla="*/ 25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2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6 w 33"/>
                <a:gd name="T63" fmla="*/ 17 h 40"/>
                <a:gd name="T64" fmla="*/ 25 w 33"/>
                <a:gd name="T65" fmla="*/ 13 h 40"/>
                <a:gd name="T66" fmla="*/ 23 w 33"/>
                <a:gd name="T67" fmla="*/ 10 h 40"/>
                <a:gd name="T68" fmla="*/ 21 w 33"/>
                <a:gd name="T69" fmla="*/ 8 h 40"/>
                <a:gd name="T70" fmla="*/ 17 w 33"/>
                <a:gd name="T71" fmla="*/ 7 h 40"/>
                <a:gd name="T72" fmla="*/ 13 w 33"/>
                <a:gd name="T73" fmla="*/ 8 h 40"/>
                <a:gd name="T74" fmla="*/ 11 w 33"/>
                <a:gd name="T75" fmla="*/ 9 h 40"/>
                <a:gd name="T76" fmla="*/ 9 w 33"/>
                <a:gd name="T77" fmla="*/ 12 h 40"/>
                <a:gd name="T78" fmla="*/ 8 w 33"/>
                <a:gd name="T79" fmla="*/ 17 h 40"/>
                <a:gd name="T80" fmla="*/ 26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8" y="23"/>
                    <a:pt x="8" y="23"/>
                    <a:pt x="8" y="23"/>
                  </a:cubicBezTo>
                  <a:cubicBezTo>
                    <a:pt x="8" y="25"/>
                    <a:pt x="8" y="26"/>
                    <a:pt x="9" y="28"/>
                  </a:cubicBezTo>
                  <a:cubicBezTo>
                    <a:pt x="10" y="29"/>
                    <a:pt x="10" y="30"/>
                    <a:pt x="11" y="31"/>
                  </a:cubicBezTo>
                  <a:cubicBezTo>
                    <a:pt x="12" y="32"/>
                    <a:pt x="13" y="32"/>
                    <a:pt x="14" y="33"/>
                  </a:cubicBezTo>
                  <a:cubicBezTo>
                    <a:pt x="15" y="33"/>
                    <a:pt x="16" y="33"/>
                    <a:pt x="17" y="33"/>
                  </a:cubicBezTo>
                  <a:cubicBezTo>
                    <a:pt x="18" y="33"/>
                    <a:pt x="19" y="33"/>
                    <a:pt x="20" y="33"/>
                  </a:cubicBezTo>
                  <a:cubicBezTo>
                    <a:pt x="20" y="33"/>
                    <a:pt x="21" y="33"/>
                    <a:pt x="22" y="32"/>
                  </a:cubicBezTo>
                  <a:cubicBezTo>
                    <a:pt x="23" y="32"/>
                    <a:pt x="23" y="32"/>
                    <a:pt x="24" y="32"/>
                  </a:cubicBezTo>
                  <a:cubicBezTo>
                    <a:pt x="24" y="31"/>
                    <a:pt x="25" y="31"/>
                    <a:pt x="26" y="30"/>
                  </a:cubicBezTo>
                  <a:cubicBezTo>
                    <a:pt x="30" y="35"/>
                    <a:pt x="30" y="35"/>
                    <a:pt x="30" y="35"/>
                  </a:cubicBezTo>
                  <a:cubicBezTo>
                    <a:pt x="29" y="36"/>
                    <a:pt x="28" y="37"/>
                    <a:pt x="27" y="37"/>
                  </a:cubicBezTo>
                  <a:cubicBezTo>
                    <a:pt x="27" y="38"/>
                    <a:pt x="26" y="38"/>
                    <a:pt x="25" y="39"/>
                  </a:cubicBezTo>
                  <a:cubicBezTo>
                    <a:pt x="24" y="39"/>
                    <a:pt x="22" y="40"/>
                    <a:pt x="21" y="40"/>
                  </a:cubicBezTo>
                  <a:cubicBezTo>
                    <a:pt x="20" y="40"/>
                    <a:pt x="18" y="40"/>
                    <a:pt x="17" y="40"/>
                  </a:cubicBezTo>
                  <a:cubicBezTo>
                    <a:pt x="15" y="40"/>
                    <a:pt x="14" y="40"/>
                    <a:pt x="12" y="39"/>
                  </a:cubicBezTo>
                  <a:cubicBezTo>
                    <a:pt x="11" y="39"/>
                    <a:pt x="10" y="38"/>
                    <a:pt x="8" y="38"/>
                  </a:cubicBezTo>
                  <a:cubicBezTo>
                    <a:pt x="7" y="37"/>
                    <a:pt x="6" y="36"/>
                    <a:pt x="5" y="35"/>
                  </a:cubicBezTo>
                  <a:cubicBezTo>
                    <a:pt x="4" y="34"/>
                    <a:pt x="4" y="33"/>
                    <a:pt x="3" y="31"/>
                  </a:cubicBezTo>
                  <a:cubicBezTo>
                    <a:pt x="2" y="30"/>
                    <a:pt x="1" y="28"/>
                    <a:pt x="1" y="26"/>
                  </a:cubicBezTo>
                  <a:cubicBezTo>
                    <a:pt x="1" y="24"/>
                    <a:pt x="0" y="22"/>
                    <a:pt x="0" y="20"/>
                  </a:cubicBezTo>
                  <a:cubicBezTo>
                    <a:pt x="0" y="17"/>
                    <a:pt x="1" y="14"/>
                    <a:pt x="2" y="12"/>
                  </a:cubicBezTo>
                  <a:cubicBezTo>
                    <a:pt x="2" y="9"/>
                    <a:pt x="4" y="7"/>
                    <a:pt x="5" y="5"/>
                  </a:cubicBezTo>
                  <a:cubicBezTo>
                    <a:pt x="6" y="4"/>
                    <a:pt x="8" y="2"/>
                    <a:pt x="10" y="1"/>
                  </a:cubicBezTo>
                  <a:cubicBezTo>
                    <a:pt x="12" y="1"/>
                    <a:pt x="15" y="0"/>
                    <a:pt x="17" y="0"/>
                  </a:cubicBezTo>
                  <a:cubicBezTo>
                    <a:pt x="20" y="0"/>
                    <a:pt x="22" y="1"/>
                    <a:pt x="24" y="2"/>
                  </a:cubicBezTo>
                  <a:cubicBezTo>
                    <a:pt x="26" y="3"/>
                    <a:pt x="28" y="4"/>
                    <a:pt x="29" y="6"/>
                  </a:cubicBezTo>
                  <a:cubicBezTo>
                    <a:pt x="31" y="8"/>
                    <a:pt x="32" y="10"/>
                    <a:pt x="32" y="12"/>
                  </a:cubicBezTo>
                  <a:cubicBezTo>
                    <a:pt x="33" y="14"/>
                    <a:pt x="33" y="17"/>
                    <a:pt x="33" y="19"/>
                  </a:cubicBezTo>
                  <a:close/>
                  <a:moveTo>
                    <a:pt x="26" y="17"/>
                  </a:moveTo>
                  <a:cubicBezTo>
                    <a:pt x="26" y="15"/>
                    <a:pt x="25" y="14"/>
                    <a:pt x="25" y="13"/>
                  </a:cubicBezTo>
                  <a:cubicBezTo>
                    <a:pt x="25" y="12"/>
                    <a:pt x="24" y="11"/>
                    <a:pt x="23" y="10"/>
                  </a:cubicBezTo>
                  <a:cubicBezTo>
                    <a:pt x="23" y="9"/>
                    <a:pt x="22" y="8"/>
                    <a:pt x="21" y="8"/>
                  </a:cubicBezTo>
                  <a:cubicBezTo>
                    <a:pt x="20" y="7"/>
                    <a:pt x="18" y="7"/>
                    <a:pt x="17" y="7"/>
                  </a:cubicBezTo>
                  <a:cubicBezTo>
                    <a:pt x="15" y="7"/>
                    <a:pt x="14" y="7"/>
                    <a:pt x="13" y="8"/>
                  </a:cubicBezTo>
                  <a:cubicBezTo>
                    <a:pt x="12" y="8"/>
                    <a:pt x="11" y="9"/>
                    <a:pt x="11" y="9"/>
                  </a:cubicBezTo>
                  <a:cubicBezTo>
                    <a:pt x="10" y="10"/>
                    <a:pt x="9" y="11"/>
                    <a:pt x="9" y="12"/>
                  </a:cubicBezTo>
                  <a:cubicBezTo>
                    <a:pt x="8" y="14"/>
                    <a:pt x="8" y="15"/>
                    <a:pt x="8" y="17"/>
                  </a:cubicBezTo>
                  <a:lnTo>
                    <a:pt x="26"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3" name="Freeform 60">
              <a:extLst>
                <a:ext uri="{FF2B5EF4-FFF2-40B4-BE49-F238E27FC236}">
                  <a16:creationId xmlns:a16="http://schemas.microsoft.com/office/drawing/2014/main" id="{15FBF980-B96C-472B-A46B-A731CA164E92}"/>
                </a:ext>
              </a:extLst>
            </p:cNvPr>
            <p:cNvSpPr>
              <a:spLocks/>
            </p:cNvSpPr>
            <p:nvPr userDrawn="1"/>
          </p:nvSpPr>
          <p:spPr bwMode="invGray">
            <a:xfrm>
              <a:off x="1727435" y="6421821"/>
              <a:ext cx="122060" cy="97648"/>
            </a:xfrm>
            <a:custGeom>
              <a:avLst/>
              <a:gdLst>
                <a:gd name="T0" fmla="*/ 56 w 70"/>
                <a:gd name="T1" fmla="*/ 56 h 56"/>
                <a:gd name="T2" fmla="*/ 46 w 70"/>
                <a:gd name="T3" fmla="*/ 56 h 56"/>
                <a:gd name="T4" fmla="*/ 35 w 70"/>
                <a:gd name="T5" fmla="*/ 16 h 56"/>
                <a:gd name="T6" fmla="*/ 25 w 70"/>
                <a:gd name="T7" fmla="*/ 56 h 56"/>
                <a:gd name="T8" fmla="*/ 15 w 70"/>
                <a:gd name="T9" fmla="*/ 56 h 56"/>
                <a:gd name="T10" fmla="*/ 0 w 70"/>
                <a:gd name="T11" fmla="*/ 0 h 56"/>
                <a:gd name="T12" fmla="*/ 10 w 70"/>
                <a:gd name="T13" fmla="*/ 0 h 56"/>
                <a:gd name="T14" fmla="*/ 21 w 70"/>
                <a:gd name="T15" fmla="*/ 38 h 56"/>
                <a:gd name="T16" fmla="*/ 31 w 70"/>
                <a:gd name="T17" fmla="*/ 0 h 56"/>
                <a:gd name="T18" fmla="*/ 40 w 70"/>
                <a:gd name="T19" fmla="*/ 0 h 56"/>
                <a:gd name="T20" fmla="*/ 50 w 70"/>
                <a:gd name="T21" fmla="*/ 38 h 56"/>
                <a:gd name="T22" fmla="*/ 60 w 70"/>
                <a:gd name="T23" fmla="*/ 0 h 56"/>
                <a:gd name="T24" fmla="*/ 70 w 70"/>
                <a:gd name="T25" fmla="*/ 0 h 56"/>
                <a:gd name="T26" fmla="*/ 56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6" y="56"/>
                  </a:moveTo>
                  <a:lnTo>
                    <a:pt x="46" y="56"/>
                  </a:lnTo>
                  <a:lnTo>
                    <a:pt x="35" y="16"/>
                  </a:lnTo>
                  <a:lnTo>
                    <a:pt x="25" y="56"/>
                  </a:lnTo>
                  <a:lnTo>
                    <a:pt x="15" y="56"/>
                  </a:lnTo>
                  <a:lnTo>
                    <a:pt x="0" y="0"/>
                  </a:lnTo>
                  <a:lnTo>
                    <a:pt x="10" y="0"/>
                  </a:lnTo>
                  <a:lnTo>
                    <a:pt x="21" y="38"/>
                  </a:lnTo>
                  <a:lnTo>
                    <a:pt x="31" y="0"/>
                  </a:lnTo>
                  <a:lnTo>
                    <a:pt x="40" y="0"/>
                  </a:lnTo>
                  <a:lnTo>
                    <a:pt x="50" y="38"/>
                  </a:lnTo>
                  <a:lnTo>
                    <a:pt x="60" y="0"/>
                  </a:lnTo>
                  <a:lnTo>
                    <a:pt x="70" y="0"/>
                  </a:lnTo>
                  <a:lnTo>
                    <a:pt x="56"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4" name="Freeform 61">
              <a:extLst>
                <a:ext uri="{FF2B5EF4-FFF2-40B4-BE49-F238E27FC236}">
                  <a16:creationId xmlns:a16="http://schemas.microsoft.com/office/drawing/2014/main" id="{64F1DD18-05EE-4F9F-9E6B-E03C4C500F21}"/>
                </a:ext>
              </a:extLst>
            </p:cNvPr>
            <p:cNvSpPr>
              <a:spLocks noEditPoints="1"/>
            </p:cNvSpPr>
            <p:nvPr userDrawn="1"/>
          </p:nvSpPr>
          <p:spPr bwMode="invGray">
            <a:xfrm>
              <a:off x="1859957" y="6418333"/>
              <a:ext cx="87186" cy="102879"/>
            </a:xfrm>
            <a:custGeom>
              <a:avLst/>
              <a:gdLst>
                <a:gd name="T0" fmla="*/ 34 w 34"/>
                <a:gd name="T1" fmla="*/ 20 h 40"/>
                <a:gd name="T2" fmla="*/ 33 w 34"/>
                <a:gd name="T3" fmla="*/ 28 h 40"/>
                <a:gd name="T4" fmla="*/ 29 w 34"/>
                <a:gd name="T5" fmla="*/ 35 h 40"/>
                <a:gd name="T6" fmla="*/ 24 w 34"/>
                <a:gd name="T7" fmla="*/ 39 h 40"/>
                <a:gd name="T8" fmla="*/ 17 w 34"/>
                <a:gd name="T9" fmla="*/ 40 h 40"/>
                <a:gd name="T10" fmla="*/ 10 w 34"/>
                <a:gd name="T11" fmla="*/ 39 h 40"/>
                <a:gd name="T12" fmla="*/ 5 w 34"/>
                <a:gd name="T13" fmla="*/ 35 h 40"/>
                <a:gd name="T14" fmla="*/ 1 w 34"/>
                <a:gd name="T15" fmla="*/ 28 h 40"/>
                <a:gd name="T16" fmla="*/ 0 w 34"/>
                <a:gd name="T17" fmla="*/ 20 h 40"/>
                <a:gd name="T18" fmla="*/ 1 w 34"/>
                <a:gd name="T19" fmla="*/ 12 h 40"/>
                <a:gd name="T20" fmla="*/ 5 w 34"/>
                <a:gd name="T21" fmla="*/ 5 h 40"/>
                <a:gd name="T22" fmla="*/ 11 w 34"/>
                <a:gd name="T23" fmla="*/ 1 h 40"/>
                <a:gd name="T24" fmla="*/ 17 w 34"/>
                <a:gd name="T25" fmla="*/ 0 h 40"/>
                <a:gd name="T26" fmla="*/ 24 w 34"/>
                <a:gd name="T27" fmla="*/ 1 h 40"/>
                <a:gd name="T28" fmla="*/ 29 w 34"/>
                <a:gd name="T29" fmla="*/ 5 h 40"/>
                <a:gd name="T30" fmla="*/ 33 w 34"/>
                <a:gd name="T31" fmla="*/ 12 h 40"/>
                <a:gd name="T32" fmla="*/ 34 w 34"/>
                <a:gd name="T33" fmla="*/ 20 h 40"/>
                <a:gd name="T34" fmla="*/ 27 w 34"/>
                <a:gd name="T35" fmla="*/ 20 h 40"/>
                <a:gd name="T36" fmla="*/ 26 w 34"/>
                <a:gd name="T37" fmla="*/ 15 h 40"/>
                <a:gd name="T38" fmla="*/ 24 w 34"/>
                <a:gd name="T39" fmla="*/ 11 h 40"/>
                <a:gd name="T40" fmla="*/ 21 w 34"/>
                <a:gd name="T41" fmla="*/ 8 h 40"/>
                <a:gd name="T42" fmla="*/ 17 w 34"/>
                <a:gd name="T43" fmla="*/ 7 h 40"/>
                <a:gd name="T44" fmla="*/ 13 w 34"/>
                <a:gd name="T45" fmla="*/ 8 h 40"/>
                <a:gd name="T46" fmla="*/ 10 w 34"/>
                <a:gd name="T47" fmla="*/ 11 h 40"/>
                <a:gd name="T48" fmla="*/ 8 w 34"/>
                <a:gd name="T49" fmla="*/ 15 h 40"/>
                <a:gd name="T50" fmla="*/ 8 w 34"/>
                <a:gd name="T51" fmla="*/ 20 h 40"/>
                <a:gd name="T52" fmla="*/ 8 w 34"/>
                <a:gd name="T53" fmla="*/ 26 h 40"/>
                <a:gd name="T54" fmla="*/ 10 w 34"/>
                <a:gd name="T55" fmla="*/ 30 h 40"/>
                <a:gd name="T56" fmla="*/ 13 w 34"/>
                <a:gd name="T57" fmla="*/ 32 h 40"/>
                <a:gd name="T58" fmla="*/ 17 w 34"/>
                <a:gd name="T59" fmla="*/ 33 h 40"/>
                <a:gd name="T60" fmla="*/ 21 w 34"/>
                <a:gd name="T61" fmla="*/ 32 h 40"/>
                <a:gd name="T62" fmla="*/ 24 w 34"/>
                <a:gd name="T63" fmla="*/ 29 h 40"/>
                <a:gd name="T64" fmla="*/ 26 w 34"/>
                <a:gd name="T65" fmla="*/ 25 h 40"/>
                <a:gd name="T66" fmla="*/ 27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20"/>
                  </a:moveTo>
                  <a:cubicBezTo>
                    <a:pt x="34" y="23"/>
                    <a:pt x="34" y="26"/>
                    <a:pt x="33" y="28"/>
                  </a:cubicBezTo>
                  <a:cubicBezTo>
                    <a:pt x="32" y="31"/>
                    <a:pt x="31" y="33"/>
                    <a:pt x="29" y="35"/>
                  </a:cubicBezTo>
                  <a:cubicBezTo>
                    <a:pt x="28" y="37"/>
                    <a:pt x="26" y="38"/>
                    <a:pt x="24" y="39"/>
                  </a:cubicBezTo>
                  <a:cubicBezTo>
                    <a:pt x="22" y="40"/>
                    <a:pt x="20" y="40"/>
                    <a:pt x="17" y="40"/>
                  </a:cubicBezTo>
                  <a:cubicBezTo>
                    <a:pt x="15" y="40"/>
                    <a:pt x="12" y="40"/>
                    <a:pt x="10" y="39"/>
                  </a:cubicBezTo>
                  <a:cubicBezTo>
                    <a:pt x="8" y="38"/>
                    <a:pt x="6" y="36"/>
                    <a:pt x="5" y="35"/>
                  </a:cubicBezTo>
                  <a:cubicBezTo>
                    <a:pt x="3" y="33"/>
                    <a:pt x="2" y="31"/>
                    <a:pt x="1" y="28"/>
                  </a:cubicBezTo>
                  <a:cubicBezTo>
                    <a:pt x="1" y="26"/>
                    <a:pt x="0" y="23"/>
                    <a:pt x="0" y="20"/>
                  </a:cubicBezTo>
                  <a:cubicBezTo>
                    <a:pt x="0" y="17"/>
                    <a:pt x="1" y="14"/>
                    <a:pt x="1" y="12"/>
                  </a:cubicBezTo>
                  <a:cubicBezTo>
                    <a:pt x="2" y="9"/>
                    <a:pt x="4" y="7"/>
                    <a:pt x="5" y="5"/>
                  </a:cubicBezTo>
                  <a:cubicBezTo>
                    <a:pt x="7" y="4"/>
                    <a:pt x="8" y="2"/>
                    <a:pt x="11" y="1"/>
                  </a:cubicBezTo>
                  <a:cubicBezTo>
                    <a:pt x="13" y="1"/>
                    <a:pt x="15" y="0"/>
                    <a:pt x="17" y="0"/>
                  </a:cubicBezTo>
                  <a:cubicBezTo>
                    <a:pt x="20" y="0"/>
                    <a:pt x="22" y="1"/>
                    <a:pt x="24" y="1"/>
                  </a:cubicBezTo>
                  <a:cubicBezTo>
                    <a:pt x="26" y="2"/>
                    <a:pt x="28" y="4"/>
                    <a:pt x="29" y="5"/>
                  </a:cubicBezTo>
                  <a:cubicBezTo>
                    <a:pt x="31" y="7"/>
                    <a:pt x="32" y="9"/>
                    <a:pt x="33" y="12"/>
                  </a:cubicBezTo>
                  <a:cubicBezTo>
                    <a:pt x="34" y="14"/>
                    <a:pt x="34" y="17"/>
                    <a:pt x="34" y="20"/>
                  </a:cubicBezTo>
                  <a:close/>
                  <a:moveTo>
                    <a:pt x="27" y="20"/>
                  </a:moveTo>
                  <a:cubicBezTo>
                    <a:pt x="27" y="18"/>
                    <a:pt x="27" y="16"/>
                    <a:pt x="26" y="15"/>
                  </a:cubicBezTo>
                  <a:cubicBezTo>
                    <a:pt x="26" y="13"/>
                    <a:pt x="25" y="12"/>
                    <a:pt x="24" y="11"/>
                  </a:cubicBezTo>
                  <a:cubicBezTo>
                    <a:pt x="23" y="10"/>
                    <a:pt x="22" y="9"/>
                    <a:pt x="21" y="8"/>
                  </a:cubicBezTo>
                  <a:cubicBezTo>
                    <a:pt x="20" y="8"/>
                    <a:pt x="18" y="7"/>
                    <a:pt x="17" y="7"/>
                  </a:cubicBezTo>
                  <a:cubicBezTo>
                    <a:pt x="16" y="7"/>
                    <a:pt x="14" y="8"/>
                    <a:pt x="13" y="8"/>
                  </a:cubicBezTo>
                  <a:cubicBezTo>
                    <a:pt x="12" y="9"/>
                    <a:pt x="11" y="10"/>
                    <a:pt x="10" y="11"/>
                  </a:cubicBezTo>
                  <a:cubicBezTo>
                    <a:pt x="9" y="12"/>
                    <a:pt x="9" y="13"/>
                    <a:pt x="8" y="15"/>
                  </a:cubicBezTo>
                  <a:cubicBezTo>
                    <a:pt x="8" y="16"/>
                    <a:pt x="8" y="18"/>
                    <a:pt x="8" y="20"/>
                  </a:cubicBezTo>
                  <a:cubicBezTo>
                    <a:pt x="8" y="22"/>
                    <a:pt x="8" y="24"/>
                    <a:pt x="8" y="26"/>
                  </a:cubicBezTo>
                  <a:cubicBezTo>
                    <a:pt x="9" y="27"/>
                    <a:pt x="10" y="28"/>
                    <a:pt x="10" y="30"/>
                  </a:cubicBezTo>
                  <a:cubicBezTo>
                    <a:pt x="11" y="31"/>
                    <a:pt x="12" y="32"/>
                    <a:pt x="13" y="32"/>
                  </a:cubicBezTo>
                  <a:cubicBezTo>
                    <a:pt x="15" y="33"/>
                    <a:pt x="16" y="33"/>
                    <a:pt x="17" y="33"/>
                  </a:cubicBezTo>
                  <a:cubicBezTo>
                    <a:pt x="19" y="33"/>
                    <a:pt x="20" y="33"/>
                    <a:pt x="21" y="32"/>
                  </a:cubicBezTo>
                  <a:cubicBezTo>
                    <a:pt x="22" y="31"/>
                    <a:pt x="23"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5" name="Freeform 62">
              <a:extLst>
                <a:ext uri="{FF2B5EF4-FFF2-40B4-BE49-F238E27FC236}">
                  <a16:creationId xmlns:a16="http://schemas.microsoft.com/office/drawing/2014/main" id="{6051CC00-BFF2-4334-9855-62AD588546F7}"/>
                </a:ext>
              </a:extLst>
            </p:cNvPr>
            <p:cNvSpPr>
              <a:spLocks/>
            </p:cNvSpPr>
            <p:nvPr userDrawn="1"/>
          </p:nvSpPr>
          <p:spPr bwMode="invGray">
            <a:xfrm>
              <a:off x="1968067" y="6418333"/>
              <a:ext cx="57543" cy="101135"/>
            </a:xfrm>
            <a:custGeom>
              <a:avLst/>
              <a:gdLst>
                <a:gd name="T0" fmla="*/ 21 w 23"/>
                <a:gd name="T1" fmla="*/ 9 h 39"/>
                <a:gd name="T2" fmla="*/ 18 w 23"/>
                <a:gd name="T3" fmla="*/ 8 h 39"/>
                <a:gd name="T4" fmla="*/ 15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9 w 23"/>
                <a:gd name="T21" fmla="*/ 3 h 39"/>
                <a:gd name="T22" fmla="*/ 11 w 23"/>
                <a:gd name="T23" fmla="*/ 1 h 39"/>
                <a:gd name="T24" fmla="*/ 14 w 23"/>
                <a:gd name="T25" fmla="*/ 0 h 39"/>
                <a:gd name="T26" fmla="*/ 17 w 23"/>
                <a:gd name="T27" fmla="*/ 0 h 39"/>
                <a:gd name="T28" fmla="*/ 20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19" y="8"/>
                    <a:pt x="18" y="8"/>
                  </a:cubicBezTo>
                  <a:cubicBezTo>
                    <a:pt x="18" y="8"/>
                    <a:pt x="17" y="7"/>
                    <a:pt x="15" y="7"/>
                  </a:cubicBezTo>
                  <a:cubicBezTo>
                    <a:pt x="13" y="7"/>
                    <a:pt x="11" y="8"/>
                    <a:pt x="10" y="10"/>
                  </a:cubicBezTo>
                  <a:cubicBezTo>
                    <a:pt x="8"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9" y="3"/>
                  </a:cubicBezTo>
                  <a:cubicBezTo>
                    <a:pt x="10" y="2"/>
                    <a:pt x="11" y="2"/>
                    <a:pt x="11" y="1"/>
                  </a:cubicBezTo>
                  <a:cubicBezTo>
                    <a:pt x="12" y="1"/>
                    <a:pt x="13" y="1"/>
                    <a:pt x="14" y="0"/>
                  </a:cubicBezTo>
                  <a:cubicBezTo>
                    <a:pt x="15" y="0"/>
                    <a:pt x="16" y="0"/>
                    <a:pt x="17" y="0"/>
                  </a:cubicBezTo>
                  <a:cubicBezTo>
                    <a:pt x="18" y="0"/>
                    <a:pt x="19" y="0"/>
                    <a:pt x="20" y="1"/>
                  </a:cubicBezTo>
                  <a:cubicBezTo>
                    <a:pt x="21" y="1"/>
                    <a:pt x="22"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6" name="Freeform 63">
              <a:extLst>
                <a:ext uri="{FF2B5EF4-FFF2-40B4-BE49-F238E27FC236}">
                  <a16:creationId xmlns:a16="http://schemas.microsoft.com/office/drawing/2014/main" id="{905DD261-B224-46ED-8CEE-E8D180BA4B72}"/>
                </a:ext>
              </a:extLst>
            </p:cNvPr>
            <p:cNvSpPr>
              <a:spLocks/>
            </p:cNvSpPr>
            <p:nvPr userDrawn="1"/>
          </p:nvSpPr>
          <p:spPr bwMode="invGray">
            <a:xfrm>
              <a:off x="2043046" y="6383459"/>
              <a:ext cx="19181" cy="136010"/>
            </a:xfrm>
            <a:custGeom>
              <a:avLst/>
              <a:gdLst>
                <a:gd name="T0" fmla="*/ 0 w 11"/>
                <a:gd name="T1" fmla="*/ 78 h 78"/>
                <a:gd name="T2" fmla="*/ 0 w 11"/>
                <a:gd name="T3" fmla="*/ 6 h 78"/>
                <a:gd name="T4" fmla="*/ 11 w 11"/>
                <a:gd name="T5" fmla="*/ 0 h 78"/>
                <a:gd name="T6" fmla="*/ 11 w 11"/>
                <a:gd name="T7" fmla="*/ 78 h 78"/>
                <a:gd name="T8" fmla="*/ 0 w 11"/>
                <a:gd name="T9" fmla="*/ 78 h 78"/>
              </a:gdLst>
              <a:ahLst/>
              <a:cxnLst>
                <a:cxn ang="0">
                  <a:pos x="T0" y="T1"/>
                </a:cxn>
                <a:cxn ang="0">
                  <a:pos x="T2" y="T3"/>
                </a:cxn>
                <a:cxn ang="0">
                  <a:pos x="T4" y="T5"/>
                </a:cxn>
                <a:cxn ang="0">
                  <a:pos x="T6" y="T7"/>
                </a:cxn>
                <a:cxn ang="0">
                  <a:pos x="T8" y="T9"/>
                </a:cxn>
              </a:cxnLst>
              <a:rect l="0" t="0" r="r" b="b"/>
              <a:pathLst>
                <a:path w="11" h="78">
                  <a:moveTo>
                    <a:pt x="0" y="78"/>
                  </a:moveTo>
                  <a:lnTo>
                    <a:pt x="0" y="6"/>
                  </a:lnTo>
                  <a:lnTo>
                    <a:pt x="11" y="0"/>
                  </a:lnTo>
                  <a:lnTo>
                    <a:pt x="11" y="78"/>
                  </a:lnTo>
                  <a:lnTo>
                    <a:pt x="0"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7" name="Freeform 64">
              <a:extLst>
                <a:ext uri="{FF2B5EF4-FFF2-40B4-BE49-F238E27FC236}">
                  <a16:creationId xmlns:a16="http://schemas.microsoft.com/office/drawing/2014/main" id="{A23129DF-0296-4CA9-9723-124682F0A70E}"/>
                </a:ext>
              </a:extLst>
            </p:cNvPr>
            <p:cNvSpPr>
              <a:spLocks noEditPoints="1"/>
            </p:cNvSpPr>
            <p:nvPr userDrawn="1"/>
          </p:nvSpPr>
          <p:spPr bwMode="invGray">
            <a:xfrm>
              <a:off x="2084896" y="6383459"/>
              <a:ext cx="80211" cy="137753"/>
            </a:xfrm>
            <a:custGeom>
              <a:avLst/>
              <a:gdLst>
                <a:gd name="T0" fmla="*/ 24 w 32"/>
                <a:gd name="T1" fmla="*/ 53 h 54"/>
                <a:gd name="T2" fmla="*/ 24 w 32"/>
                <a:gd name="T3" fmla="*/ 50 h 54"/>
                <a:gd name="T4" fmla="*/ 22 w 32"/>
                <a:gd name="T5" fmla="*/ 51 h 54"/>
                <a:gd name="T6" fmla="*/ 20 w 32"/>
                <a:gd name="T7" fmla="*/ 53 h 54"/>
                <a:gd name="T8" fmla="*/ 17 w 32"/>
                <a:gd name="T9" fmla="*/ 54 h 54"/>
                <a:gd name="T10" fmla="*/ 14 w 32"/>
                <a:gd name="T11" fmla="*/ 54 h 54"/>
                <a:gd name="T12" fmla="*/ 9 w 32"/>
                <a:gd name="T13" fmla="*/ 53 h 54"/>
                <a:gd name="T14" fmla="*/ 4 w 32"/>
                <a:gd name="T15" fmla="*/ 49 h 54"/>
                <a:gd name="T16" fmla="*/ 1 w 32"/>
                <a:gd name="T17" fmla="*/ 43 h 54"/>
                <a:gd name="T18" fmla="*/ 0 w 32"/>
                <a:gd name="T19" fmla="*/ 33 h 54"/>
                <a:gd name="T20" fmla="*/ 1 w 32"/>
                <a:gd name="T21" fmla="*/ 25 h 54"/>
                <a:gd name="T22" fmla="*/ 4 w 32"/>
                <a:gd name="T23" fmla="*/ 19 h 54"/>
                <a:gd name="T24" fmla="*/ 9 w 32"/>
                <a:gd name="T25" fmla="*/ 15 h 54"/>
                <a:gd name="T26" fmla="*/ 15 w 32"/>
                <a:gd name="T27" fmla="*/ 14 h 54"/>
                <a:gd name="T28" fmla="*/ 18 w 32"/>
                <a:gd name="T29" fmla="*/ 14 h 54"/>
                <a:gd name="T30" fmla="*/ 20 w 32"/>
                <a:gd name="T31" fmla="*/ 15 h 54"/>
                <a:gd name="T32" fmla="*/ 22 w 32"/>
                <a:gd name="T33" fmla="*/ 17 h 54"/>
                <a:gd name="T34" fmla="*/ 24 w 32"/>
                <a:gd name="T35" fmla="*/ 18 h 54"/>
                <a:gd name="T36" fmla="*/ 24 w 32"/>
                <a:gd name="T37" fmla="*/ 4 h 54"/>
                <a:gd name="T38" fmla="*/ 32 w 32"/>
                <a:gd name="T39" fmla="*/ 0 h 54"/>
                <a:gd name="T40" fmla="*/ 32 w 32"/>
                <a:gd name="T41" fmla="*/ 53 h 54"/>
                <a:gd name="T42" fmla="*/ 24 w 32"/>
                <a:gd name="T43" fmla="*/ 53 h 54"/>
                <a:gd name="T44" fmla="*/ 24 w 32"/>
                <a:gd name="T45" fmla="*/ 26 h 54"/>
                <a:gd name="T46" fmla="*/ 23 w 32"/>
                <a:gd name="T47" fmla="*/ 24 h 54"/>
                <a:gd name="T48" fmla="*/ 21 w 32"/>
                <a:gd name="T49" fmla="*/ 23 h 54"/>
                <a:gd name="T50" fmla="*/ 18 w 32"/>
                <a:gd name="T51" fmla="*/ 22 h 54"/>
                <a:gd name="T52" fmla="*/ 15 w 32"/>
                <a:gd name="T53" fmla="*/ 21 h 54"/>
                <a:gd name="T54" fmla="*/ 9 w 32"/>
                <a:gd name="T55" fmla="*/ 24 h 54"/>
                <a:gd name="T56" fmla="*/ 7 w 32"/>
                <a:gd name="T57" fmla="*/ 33 h 54"/>
                <a:gd name="T58" fmla="*/ 8 w 32"/>
                <a:gd name="T59" fmla="*/ 39 h 54"/>
                <a:gd name="T60" fmla="*/ 9 w 32"/>
                <a:gd name="T61" fmla="*/ 44 h 54"/>
                <a:gd name="T62" fmla="*/ 12 w 32"/>
                <a:gd name="T63" fmla="*/ 46 h 54"/>
                <a:gd name="T64" fmla="*/ 16 w 32"/>
                <a:gd name="T65" fmla="*/ 47 h 54"/>
                <a:gd name="T66" fmla="*/ 18 w 32"/>
                <a:gd name="T67" fmla="*/ 47 h 54"/>
                <a:gd name="T68" fmla="*/ 21 w 32"/>
                <a:gd name="T69" fmla="*/ 46 h 54"/>
                <a:gd name="T70" fmla="*/ 23 w 32"/>
                <a:gd name="T71" fmla="*/ 44 h 54"/>
                <a:gd name="T72" fmla="*/ 24 w 32"/>
                <a:gd name="T73" fmla="*/ 42 h 54"/>
                <a:gd name="T74" fmla="*/ 24 w 32"/>
                <a:gd name="T75" fmla="*/ 26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 h="54">
                  <a:moveTo>
                    <a:pt x="24" y="53"/>
                  </a:moveTo>
                  <a:cubicBezTo>
                    <a:pt x="24" y="50"/>
                    <a:pt x="24" y="50"/>
                    <a:pt x="24" y="50"/>
                  </a:cubicBezTo>
                  <a:cubicBezTo>
                    <a:pt x="24" y="50"/>
                    <a:pt x="23" y="51"/>
                    <a:pt x="22" y="51"/>
                  </a:cubicBezTo>
                  <a:cubicBezTo>
                    <a:pt x="21" y="52"/>
                    <a:pt x="21" y="52"/>
                    <a:pt x="20" y="53"/>
                  </a:cubicBezTo>
                  <a:cubicBezTo>
                    <a:pt x="19" y="53"/>
                    <a:pt x="18" y="54"/>
                    <a:pt x="17" y="54"/>
                  </a:cubicBezTo>
                  <a:cubicBezTo>
                    <a:pt x="16" y="54"/>
                    <a:pt x="15" y="54"/>
                    <a:pt x="14" y="54"/>
                  </a:cubicBezTo>
                  <a:cubicBezTo>
                    <a:pt x="12" y="54"/>
                    <a:pt x="10" y="54"/>
                    <a:pt x="9" y="53"/>
                  </a:cubicBezTo>
                  <a:cubicBezTo>
                    <a:pt x="7" y="52"/>
                    <a:pt x="5" y="51"/>
                    <a:pt x="4" y="49"/>
                  </a:cubicBezTo>
                  <a:cubicBezTo>
                    <a:pt x="3" y="48"/>
                    <a:pt x="1" y="45"/>
                    <a:pt x="1" y="43"/>
                  </a:cubicBezTo>
                  <a:cubicBezTo>
                    <a:pt x="0" y="40"/>
                    <a:pt x="0" y="37"/>
                    <a:pt x="0" y="33"/>
                  </a:cubicBezTo>
                  <a:cubicBezTo>
                    <a:pt x="0" y="30"/>
                    <a:pt x="0" y="27"/>
                    <a:pt x="1" y="25"/>
                  </a:cubicBezTo>
                  <a:cubicBezTo>
                    <a:pt x="2" y="22"/>
                    <a:pt x="3" y="20"/>
                    <a:pt x="4" y="19"/>
                  </a:cubicBezTo>
                  <a:cubicBezTo>
                    <a:pt x="6" y="17"/>
                    <a:pt x="7" y="16"/>
                    <a:pt x="9" y="15"/>
                  </a:cubicBezTo>
                  <a:cubicBezTo>
                    <a:pt x="11" y="14"/>
                    <a:pt x="13" y="14"/>
                    <a:pt x="15" y="14"/>
                  </a:cubicBezTo>
                  <a:cubicBezTo>
                    <a:pt x="16" y="14"/>
                    <a:pt x="17" y="14"/>
                    <a:pt x="18" y="14"/>
                  </a:cubicBezTo>
                  <a:cubicBezTo>
                    <a:pt x="18" y="15"/>
                    <a:pt x="19" y="15"/>
                    <a:pt x="20" y="15"/>
                  </a:cubicBezTo>
                  <a:cubicBezTo>
                    <a:pt x="21" y="16"/>
                    <a:pt x="22" y="16"/>
                    <a:pt x="22" y="17"/>
                  </a:cubicBezTo>
                  <a:cubicBezTo>
                    <a:pt x="23" y="17"/>
                    <a:pt x="24" y="18"/>
                    <a:pt x="24" y="18"/>
                  </a:cubicBezTo>
                  <a:cubicBezTo>
                    <a:pt x="24" y="4"/>
                    <a:pt x="24" y="4"/>
                    <a:pt x="24" y="4"/>
                  </a:cubicBezTo>
                  <a:cubicBezTo>
                    <a:pt x="32" y="0"/>
                    <a:pt x="32" y="0"/>
                    <a:pt x="32" y="0"/>
                  </a:cubicBezTo>
                  <a:cubicBezTo>
                    <a:pt x="32" y="53"/>
                    <a:pt x="32" y="53"/>
                    <a:pt x="32" y="53"/>
                  </a:cubicBezTo>
                  <a:lnTo>
                    <a:pt x="24" y="53"/>
                  </a:lnTo>
                  <a:close/>
                  <a:moveTo>
                    <a:pt x="24" y="26"/>
                  </a:moveTo>
                  <a:cubicBezTo>
                    <a:pt x="24" y="26"/>
                    <a:pt x="23" y="25"/>
                    <a:pt x="23" y="24"/>
                  </a:cubicBezTo>
                  <a:cubicBezTo>
                    <a:pt x="22" y="24"/>
                    <a:pt x="22" y="23"/>
                    <a:pt x="21" y="23"/>
                  </a:cubicBezTo>
                  <a:cubicBezTo>
                    <a:pt x="20" y="22"/>
                    <a:pt x="19" y="22"/>
                    <a:pt x="18" y="22"/>
                  </a:cubicBezTo>
                  <a:cubicBezTo>
                    <a:pt x="17" y="21"/>
                    <a:pt x="16" y="21"/>
                    <a:pt x="15" y="21"/>
                  </a:cubicBezTo>
                  <a:cubicBezTo>
                    <a:pt x="13" y="21"/>
                    <a:pt x="11" y="22"/>
                    <a:pt x="9" y="24"/>
                  </a:cubicBezTo>
                  <a:cubicBezTo>
                    <a:pt x="8" y="26"/>
                    <a:pt x="7" y="29"/>
                    <a:pt x="7" y="33"/>
                  </a:cubicBezTo>
                  <a:cubicBezTo>
                    <a:pt x="7" y="36"/>
                    <a:pt x="7" y="38"/>
                    <a:pt x="8" y="39"/>
                  </a:cubicBezTo>
                  <a:cubicBezTo>
                    <a:pt x="8" y="41"/>
                    <a:pt x="9" y="43"/>
                    <a:pt x="9" y="44"/>
                  </a:cubicBezTo>
                  <a:cubicBezTo>
                    <a:pt x="10" y="45"/>
                    <a:pt x="11" y="46"/>
                    <a:pt x="12" y="46"/>
                  </a:cubicBezTo>
                  <a:cubicBezTo>
                    <a:pt x="13" y="47"/>
                    <a:pt x="14" y="47"/>
                    <a:pt x="16" y="47"/>
                  </a:cubicBezTo>
                  <a:cubicBezTo>
                    <a:pt x="17" y="47"/>
                    <a:pt x="18" y="47"/>
                    <a:pt x="18" y="47"/>
                  </a:cubicBezTo>
                  <a:cubicBezTo>
                    <a:pt x="19" y="46"/>
                    <a:pt x="20" y="46"/>
                    <a:pt x="21" y="46"/>
                  </a:cubicBezTo>
                  <a:cubicBezTo>
                    <a:pt x="21" y="45"/>
                    <a:pt x="22" y="45"/>
                    <a:pt x="23" y="44"/>
                  </a:cubicBezTo>
                  <a:cubicBezTo>
                    <a:pt x="23" y="43"/>
                    <a:pt x="24" y="43"/>
                    <a:pt x="24" y="42"/>
                  </a:cubicBezTo>
                  <a:lnTo>
                    <a:pt x="24" y="2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8" name="Freeform 65">
              <a:extLst>
                <a:ext uri="{FF2B5EF4-FFF2-40B4-BE49-F238E27FC236}">
                  <a16:creationId xmlns:a16="http://schemas.microsoft.com/office/drawing/2014/main" id="{A2A2BF8E-DA3A-4AC0-B7EB-7CAABFC9E699}"/>
                </a:ext>
              </a:extLst>
            </p:cNvPr>
            <p:cNvSpPr>
              <a:spLocks/>
            </p:cNvSpPr>
            <p:nvPr userDrawn="1"/>
          </p:nvSpPr>
          <p:spPr bwMode="invGray">
            <a:xfrm>
              <a:off x="2229624" y="6421821"/>
              <a:ext cx="122060" cy="97648"/>
            </a:xfrm>
            <a:custGeom>
              <a:avLst/>
              <a:gdLst>
                <a:gd name="T0" fmla="*/ 55 w 70"/>
                <a:gd name="T1" fmla="*/ 56 h 56"/>
                <a:gd name="T2" fmla="*/ 45 w 70"/>
                <a:gd name="T3" fmla="*/ 56 h 56"/>
                <a:gd name="T4" fmla="*/ 35 w 70"/>
                <a:gd name="T5" fmla="*/ 16 h 56"/>
                <a:gd name="T6" fmla="*/ 25 w 70"/>
                <a:gd name="T7" fmla="*/ 56 h 56"/>
                <a:gd name="T8" fmla="*/ 16 w 70"/>
                <a:gd name="T9" fmla="*/ 56 h 56"/>
                <a:gd name="T10" fmla="*/ 0 w 70"/>
                <a:gd name="T11" fmla="*/ 0 h 56"/>
                <a:gd name="T12" fmla="*/ 12 w 70"/>
                <a:gd name="T13" fmla="*/ 0 h 56"/>
                <a:gd name="T14" fmla="*/ 20 w 70"/>
                <a:gd name="T15" fmla="*/ 38 h 56"/>
                <a:gd name="T16" fmla="*/ 31 w 70"/>
                <a:gd name="T17" fmla="*/ 0 h 56"/>
                <a:gd name="T18" fmla="*/ 39 w 70"/>
                <a:gd name="T19" fmla="*/ 0 h 56"/>
                <a:gd name="T20" fmla="*/ 51 w 70"/>
                <a:gd name="T21" fmla="*/ 38 h 56"/>
                <a:gd name="T22" fmla="*/ 60 w 70"/>
                <a:gd name="T23" fmla="*/ 0 h 56"/>
                <a:gd name="T24" fmla="*/ 70 w 70"/>
                <a:gd name="T25" fmla="*/ 0 h 56"/>
                <a:gd name="T26" fmla="*/ 55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5" y="56"/>
                  </a:moveTo>
                  <a:lnTo>
                    <a:pt x="45" y="56"/>
                  </a:lnTo>
                  <a:lnTo>
                    <a:pt x="35" y="16"/>
                  </a:lnTo>
                  <a:lnTo>
                    <a:pt x="25" y="56"/>
                  </a:lnTo>
                  <a:lnTo>
                    <a:pt x="16" y="56"/>
                  </a:lnTo>
                  <a:lnTo>
                    <a:pt x="0" y="0"/>
                  </a:lnTo>
                  <a:lnTo>
                    <a:pt x="12" y="0"/>
                  </a:lnTo>
                  <a:lnTo>
                    <a:pt x="20" y="38"/>
                  </a:lnTo>
                  <a:lnTo>
                    <a:pt x="31" y="0"/>
                  </a:lnTo>
                  <a:lnTo>
                    <a:pt x="39" y="0"/>
                  </a:lnTo>
                  <a:lnTo>
                    <a:pt x="51" y="38"/>
                  </a:lnTo>
                  <a:lnTo>
                    <a:pt x="60" y="0"/>
                  </a:lnTo>
                  <a:lnTo>
                    <a:pt x="70" y="0"/>
                  </a:lnTo>
                  <a:lnTo>
                    <a:pt x="55"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9" name="Freeform 66">
              <a:extLst>
                <a:ext uri="{FF2B5EF4-FFF2-40B4-BE49-F238E27FC236}">
                  <a16:creationId xmlns:a16="http://schemas.microsoft.com/office/drawing/2014/main" id="{BEBFC1A4-92B9-418F-A0A9-2E210A37BCFF}"/>
                </a:ext>
              </a:extLst>
            </p:cNvPr>
            <p:cNvSpPr>
              <a:spLocks noEditPoints="1"/>
            </p:cNvSpPr>
            <p:nvPr userDrawn="1"/>
          </p:nvSpPr>
          <p:spPr bwMode="invGray">
            <a:xfrm>
              <a:off x="2362147" y="6418333"/>
              <a:ext cx="88930" cy="102879"/>
            </a:xfrm>
            <a:custGeom>
              <a:avLst/>
              <a:gdLst>
                <a:gd name="T0" fmla="*/ 35 w 35"/>
                <a:gd name="T1" fmla="*/ 20 h 40"/>
                <a:gd name="T2" fmla="*/ 33 w 35"/>
                <a:gd name="T3" fmla="*/ 28 h 40"/>
                <a:gd name="T4" fmla="*/ 30 w 35"/>
                <a:gd name="T5" fmla="*/ 35 h 40"/>
                <a:gd name="T6" fmla="*/ 24 w 35"/>
                <a:gd name="T7" fmla="*/ 39 h 40"/>
                <a:gd name="T8" fmla="*/ 17 w 35"/>
                <a:gd name="T9" fmla="*/ 40 h 40"/>
                <a:gd name="T10" fmla="*/ 11 w 35"/>
                <a:gd name="T11" fmla="*/ 39 h 40"/>
                <a:gd name="T12" fmla="*/ 5 w 35"/>
                <a:gd name="T13" fmla="*/ 35 h 40"/>
                <a:gd name="T14" fmla="*/ 2 w 35"/>
                <a:gd name="T15" fmla="*/ 28 h 40"/>
                <a:gd name="T16" fmla="*/ 0 w 35"/>
                <a:gd name="T17" fmla="*/ 20 h 40"/>
                <a:gd name="T18" fmla="*/ 2 w 35"/>
                <a:gd name="T19" fmla="*/ 12 h 40"/>
                <a:gd name="T20" fmla="*/ 5 w 35"/>
                <a:gd name="T21" fmla="*/ 5 h 40"/>
                <a:gd name="T22" fmla="*/ 11 w 35"/>
                <a:gd name="T23" fmla="*/ 1 h 40"/>
                <a:gd name="T24" fmla="*/ 18 w 35"/>
                <a:gd name="T25" fmla="*/ 0 h 40"/>
                <a:gd name="T26" fmla="*/ 24 w 35"/>
                <a:gd name="T27" fmla="*/ 1 h 40"/>
                <a:gd name="T28" fmla="*/ 30 w 35"/>
                <a:gd name="T29" fmla="*/ 5 h 40"/>
                <a:gd name="T30" fmla="*/ 33 w 35"/>
                <a:gd name="T31" fmla="*/ 12 h 40"/>
                <a:gd name="T32" fmla="*/ 35 w 35"/>
                <a:gd name="T33" fmla="*/ 20 h 40"/>
                <a:gd name="T34" fmla="*/ 27 w 35"/>
                <a:gd name="T35" fmla="*/ 20 h 40"/>
                <a:gd name="T36" fmla="*/ 26 w 35"/>
                <a:gd name="T37" fmla="*/ 15 h 40"/>
                <a:gd name="T38" fmla="*/ 24 w 35"/>
                <a:gd name="T39" fmla="*/ 11 h 40"/>
                <a:gd name="T40" fmla="*/ 21 w 35"/>
                <a:gd name="T41" fmla="*/ 8 h 40"/>
                <a:gd name="T42" fmla="*/ 17 w 35"/>
                <a:gd name="T43" fmla="*/ 7 h 40"/>
                <a:gd name="T44" fmla="*/ 13 w 35"/>
                <a:gd name="T45" fmla="*/ 8 h 40"/>
                <a:gd name="T46" fmla="*/ 10 w 35"/>
                <a:gd name="T47" fmla="*/ 11 h 40"/>
                <a:gd name="T48" fmla="*/ 9 w 35"/>
                <a:gd name="T49" fmla="*/ 15 h 40"/>
                <a:gd name="T50" fmla="*/ 8 w 35"/>
                <a:gd name="T51" fmla="*/ 20 h 40"/>
                <a:gd name="T52" fmla="*/ 9 w 35"/>
                <a:gd name="T53" fmla="*/ 26 h 40"/>
                <a:gd name="T54" fmla="*/ 11 w 35"/>
                <a:gd name="T55" fmla="*/ 30 h 40"/>
                <a:gd name="T56" fmla="*/ 14 w 35"/>
                <a:gd name="T57" fmla="*/ 32 h 40"/>
                <a:gd name="T58" fmla="*/ 18 w 35"/>
                <a:gd name="T59" fmla="*/ 33 h 40"/>
                <a:gd name="T60" fmla="*/ 21 w 35"/>
                <a:gd name="T61" fmla="*/ 32 h 40"/>
                <a:gd name="T62" fmla="*/ 24 w 35"/>
                <a:gd name="T63" fmla="*/ 29 h 40"/>
                <a:gd name="T64" fmla="*/ 26 w 35"/>
                <a:gd name="T65" fmla="*/ 25 h 40"/>
                <a:gd name="T66" fmla="*/ 27 w 35"/>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5" h="40">
                  <a:moveTo>
                    <a:pt x="35" y="20"/>
                  </a:moveTo>
                  <a:cubicBezTo>
                    <a:pt x="35" y="23"/>
                    <a:pt x="34" y="26"/>
                    <a:pt x="33" y="28"/>
                  </a:cubicBezTo>
                  <a:cubicBezTo>
                    <a:pt x="32" y="31"/>
                    <a:pt x="31" y="33"/>
                    <a:pt x="30" y="35"/>
                  </a:cubicBezTo>
                  <a:cubicBezTo>
                    <a:pt x="28" y="37"/>
                    <a:pt x="26" y="38"/>
                    <a:pt x="24" y="39"/>
                  </a:cubicBezTo>
                  <a:cubicBezTo>
                    <a:pt x="22" y="40"/>
                    <a:pt x="20" y="40"/>
                    <a:pt x="17" y="40"/>
                  </a:cubicBezTo>
                  <a:cubicBezTo>
                    <a:pt x="15" y="40"/>
                    <a:pt x="13" y="40"/>
                    <a:pt x="11" y="39"/>
                  </a:cubicBezTo>
                  <a:cubicBezTo>
                    <a:pt x="8" y="38"/>
                    <a:pt x="7" y="36"/>
                    <a:pt x="5" y="35"/>
                  </a:cubicBezTo>
                  <a:cubicBezTo>
                    <a:pt x="4" y="33"/>
                    <a:pt x="2" y="31"/>
                    <a:pt x="2" y="28"/>
                  </a:cubicBezTo>
                  <a:cubicBezTo>
                    <a:pt x="1" y="26"/>
                    <a:pt x="0" y="23"/>
                    <a:pt x="0" y="20"/>
                  </a:cubicBezTo>
                  <a:cubicBezTo>
                    <a:pt x="0" y="17"/>
                    <a:pt x="1" y="14"/>
                    <a:pt x="2" y="12"/>
                  </a:cubicBezTo>
                  <a:cubicBezTo>
                    <a:pt x="3" y="9"/>
                    <a:pt x="4" y="7"/>
                    <a:pt x="5" y="5"/>
                  </a:cubicBezTo>
                  <a:cubicBezTo>
                    <a:pt x="7" y="4"/>
                    <a:pt x="9" y="2"/>
                    <a:pt x="11" y="1"/>
                  </a:cubicBezTo>
                  <a:cubicBezTo>
                    <a:pt x="13" y="1"/>
                    <a:pt x="15" y="0"/>
                    <a:pt x="18" y="0"/>
                  </a:cubicBezTo>
                  <a:cubicBezTo>
                    <a:pt x="20" y="0"/>
                    <a:pt x="22" y="1"/>
                    <a:pt x="24" y="1"/>
                  </a:cubicBezTo>
                  <a:cubicBezTo>
                    <a:pt x="26" y="2"/>
                    <a:pt x="28" y="4"/>
                    <a:pt x="30" y="5"/>
                  </a:cubicBezTo>
                  <a:cubicBezTo>
                    <a:pt x="31" y="7"/>
                    <a:pt x="32" y="9"/>
                    <a:pt x="33" y="12"/>
                  </a:cubicBezTo>
                  <a:cubicBezTo>
                    <a:pt x="34" y="14"/>
                    <a:pt x="35" y="17"/>
                    <a:pt x="35" y="20"/>
                  </a:cubicBezTo>
                  <a:close/>
                  <a:moveTo>
                    <a:pt x="27" y="20"/>
                  </a:moveTo>
                  <a:cubicBezTo>
                    <a:pt x="27" y="18"/>
                    <a:pt x="27" y="16"/>
                    <a:pt x="26" y="15"/>
                  </a:cubicBezTo>
                  <a:cubicBezTo>
                    <a:pt x="26" y="13"/>
                    <a:pt x="25" y="12"/>
                    <a:pt x="24" y="11"/>
                  </a:cubicBezTo>
                  <a:cubicBezTo>
                    <a:pt x="24" y="10"/>
                    <a:pt x="23" y="9"/>
                    <a:pt x="21" y="8"/>
                  </a:cubicBezTo>
                  <a:cubicBezTo>
                    <a:pt x="20" y="8"/>
                    <a:pt x="19" y="7"/>
                    <a:pt x="17" y="7"/>
                  </a:cubicBezTo>
                  <a:cubicBezTo>
                    <a:pt x="16" y="7"/>
                    <a:pt x="14" y="8"/>
                    <a:pt x="13" y="8"/>
                  </a:cubicBezTo>
                  <a:cubicBezTo>
                    <a:pt x="12" y="9"/>
                    <a:pt x="11" y="10"/>
                    <a:pt x="10" y="11"/>
                  </a:cubicBezTo>
                  <a:cubicBezTo>
                    <a:pt x="10" y="12"/>
                    <a:pt x="9" y="13"/>
                    <a:pt x="9" y="15"/>
                  </a:cubicBezTo>
                  <a:cubicBezTo>
                    <a:pt x="8" y="16"/>
                    <a:pt x="8" y="18"/>
                    <a:pt x="8" y="20"/>
                  </a:cubicBezTo>
                  <a:cubicBezTo>
                    <a:pt x="8" y="22"/>
                    <a:pt x="8" y="24"/>
                    <a:pt x="9" y="26"/>
                  </a:cubicBezTo>
                  <a:cubicBezTo>
                    <a:pt x="9" y="27"/>
                    <a:pt x="10" y="28"/>
                    <a:pt x="11" y="30"/>
                  </a:cubicBezTo>
                  <a:cubicBezTo>
                    <a:pt x="11" y="31"/>
                    <a:pt x="12" y="32"/>
                    <a:pt x="14" y="32"/>
                  </a:cubicBezTo>
                  <a:cubicBezTo>
                    <a:pt x="15" y="33"/>
                    <a:pt x="16" y="33"/>
                    <a:pt x="18" y="33"/>
                  </a:cubicBezTo>
                  <a:cubicBezTo>
                    <a:pt x="19" y="33"/>
                    <a:pt x="20" y="33"/>
                    <a:pt x="21" y="32"/>
                  </a:cubicBezTo>
                  <a:cubicBezTo>
                    <a:pt x="23" y="31"/>
                    <a:pt x="24"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0" name="Freeform 67">
              <a:extLst>
                <a:ext uri="{FF2B5EF4-FFF2-40B4-BE49-F238E27FC236}">
                  <a16:creationId xmlns:a16="http://schemas.microsoft.com/office/drawing/2014/main" id="{A28B9FD0-8354-4DD6-856A-157C5F8768EB}"/>
                </a:ext>
              </a:extLst>
            </p:cNvPr>
            <p:cNvSpPr>
              <a:spLocks/>
            </p:cNvSpPr>
            <p:nvPr userDrawn="1"/>
          </p:nvSpPr>
          <p:spPr bwMode="invGray">
            <a:xfrm>
              <a:off x="2468514" y="6418333"/>
              <a:ext cx="59286" cy="101135"/>
            </a:xfrm>
            <a:custGeom>
              <a:avLst/>
              <a:gdLst>
                <a:gd name="T0" fmla="*/ 21 w 23"/>
                <a:gd name="T1" fmla="*/ 9 h 39"/>
                <a:gd name="T2" fmla="*/ 19 w 23"/>
                <a:gd name="T3" fmla="*/ 8 h 39"/>
                <a:gd name="T4" fmla="*/ 16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10 w 23"/>
                <a:gd name="T21" fmla="*/ 3 h 39"/>
                <a:gd name="T22" fmla="*/ 12 w 23"/>
                <a:gd name="T23" fmla="*/ 1 h 39"/>
                <a:gd name="T24" fmla="*/ 14 w 23"/>
                <a:gd name="T25" fmla="*/ 0 h 39"/>
                <a:gd name="T26" fmla="*/ 17 w 23"/>
                <a:gd name="T27" fmla="*/ 0 h 39"/>
                <a:gd name="T28" fmla="*/ 21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20" y="8"/>
                    <a:pt x="19" y="8"/>
                  </a:cubicBezTo>
                  <a:cubicBezTo>
                    <a:pt x="18" y="8"/>
                    <a:pt x="17" y="7"/>
                    <a:pt x="16" y="7"/>
                  </a:cubicBezTo>
                  <a:cubicBezTo>
                    <a:pt x="13" y="7"/>
                    <a:pt x="11" y="8"/>
                    <a:pt x="10" y="10"/>
                  </a:cubicBezTo>
                  <a:cubicBezTo>
                    <a:pt x="9"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10" y="3"/>
                  </a:cubicBezTo>
                  <a:cubicBezTo>
                    <a:pt x="10" y="2"/>
                    <a:pt x="11" y="2"/>
                    <a:pt x="12" y="1"/>
                  </a:cubicBezTo>
                  <a:cubicBezTo>
                    <a:pt x="12" y="1"/>
                    <a:pt x="13" y="1"/>
                    <a:pt x="14" y="0"/>
                  </a:cubicBezTo>
                  <a:cubicBezTo>
                    <a:pt x="15" y="0"/>
                    <a:pt x="16" y="0"/>
                    <a:pt x="17" y="0"/>
                  </a:cubicBezTo>
                  <a:cubicBezTo>
                    <a:pt x="18" y="0"/>
                    <a:pt x="20" y="0"/>
                    <a:pt x="21" y="1"/>
                  </a:cubicBezTo>
                  <a:cubicBezTo>
                    <a:pt x="22" y="1"/>
                    <a:pt x="23"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1" name="Freeform 68">
              <a:extLst>
                <a:ext uri="{FF2B5EF4-FFF2-40B4-BE49-F238E27FC236}">
                  <a16:creationId xmlns:a16="http://schemas.microsoft.com/office/drawing/2014/main" id="{83D3DEEE-A610-48BE-BADD-6BA188B5B86D}"/>
                </a:ext>
              </a:extLst>
            </p:cNvPr>
            <p:cNvSpPr>
              <a:spLocks/>
            </p:cNvSpPr>
            <p:nvPr userDrawn="1"/>
          </p:nvSpPr>
          <p:spPr bwMode="invGray">
            <a:xfrm>
              <a:off x="2545237" y="6383459"/>
              <a:ext cx="76723" cy="136010"/>
            </a:xfrm>
            <a:custGeom>
              <a:avLst/>
              <a:gdLst>
                <a:gd name="T0" fmla="*/ 31 w 44"/>
                <a:gd name="T1" fmla="*/ 78 h 78"/>
                <a:gd name="T2" fmla="*/ 19 w 44"/>
                <a:gd name="T3" fmla="*/ 50 h 78"/>
                <a:gd name="T4" fmla="*/ 10 w 44"/>
                <a:gd name="T5" fmla="*/ 61 h 78"/>
                <a:gd name="T6" fmla="*/ 10 w 44"/>
                <a:gd name="T7" fmla="*/ 78 h 78"/>
                <a:gd name="T8" fmla="*/ 0 w 44"/>
                <a:gd name="T9" fmla="*/ 78 h 78"/>
                <a:gd name="T10" fmla="*/ 0 w 44"/>
                <a:gd name="T11" fmla="*/ 6 h 78"/>
                <a:gd name="T12" fmla="*/ 10 w 44"/>
                <a:gd name="T13" fmla="*/ 0 h 78"/>
                <a:gd name="T14" fmla="*/ 10 w 44"/>
                <a:gd name="T15" fmla="*/ 47 h 78"/>
                <a:gd name="T16" fmla="*/ 28 w 44"/>
                <a:gd name="T17" fmla="*/ 22 h 78"/>
                <a:gd name="T18" fmla="*/ 41 w 44"/>
                <a:gd name="T19" fmla="*/ 22 h 78"/>
                <a:gd name="T20" fmla="*/ 26 w 44"/>
                <a:gd name="T21" fmla="*/ 41 h 78"/>
                <a:gd name="T22" fmla="*/ 44 w 44"/>
                <a:gd name="T23" fmla="*/ 78 h 78"/>
                <a:gd name="T24" fmla="*/ 31 w 44"/>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78">
                  <a:moveTo>
                    <a:pt x="31" y="78"/>
                  </a:moveTo>
                  <a:lnTo>
                    <a:pt x="19" y="50"/>
                  </a:lnTo>
                  <a:lnTo>
                    <a:pt x="10" y="61"/>
                  </a:lnTo>
                  <a:lnTo>
                    <a:pt x="10" y="78"/>
                  </a:lnTo>
                  <a:lnTo>
                    <a:pt x="0" y="78"/>
                  </a:lnTo>
                  <a:lnTo>
                    <a:pt x="0" y="6"/>
                  </a:lnTo>
                  <a:lnTo>
                    <a:pt x="10" y="0"/>
                  </a:lnTo>
                  <a:lnTo>
                    <a:pt x="10" y="47"/>
                  </a:lnTo>
                  <a:lnTo>
                    <a:pt x="28" y="22"/>
                  </a:lnTo>
                  <a:lnTo>
                    <a:pt x="41" y="22"/>
                  </a:lnTo>
                  <a:lnTo>
                    <a:pt x="26" y="41"/>
                  </a:lnTo>
                  <a:lnTo>
                    <a:pt x="44" y="78"/>
                  </a:lnTo>
                  <a:lnTo>
                    <a:pt x="31"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2" name="Freeform 69">
              <a:extLst>
                <a:ext uri="{FF2B5EF4-FFF2-40B4-BE49-F238E27FC236}">
                  <a16:creationId xmlns:a16="http://schemas.microsoft.com/office/drawing/2014/main" id="{463C7ADB-C654-4D24-9055-0B6003A770A3}"/>
                </a:ext>
              </a:extLst>
            </p:cNvPr>
            <p:cNvSpPr>
              <a:spLocks/>
            </p:cNvSpPr>
            <p:nvPr userDrawn="1"/>
          </p:nvSpPr>
          <p:spPr bwMode="invGray">
            <a:xfrm>
              <a:off x="2628936" y="6418333"/>
              <a:ext cx="74980" cy="102879"/>
            </a:xfrm>
            <a:custGeom>
              <a:avLst/>
              <a:gdLst>
                <a:gd name="T0" fmla="*/ 28 w 29"/>
                <a:gd name="T1" fmla="*/ 4 h 40"/>
                <a:gd name="T2" fmla="*/ 25 w 29"/>
                <a:gd name="T3" fmla="*/ 10 h 40"/>
                <a:gd name="T4" fmla="*/ 20 w 29"/>
                <a:gd name="T5" fmla="*/ 8 h 40"/>
                <a:gd name="T6" fmla="*/ 15 w 29"/>
                <a:gd name="T7" fmla="*/ 7 h 40"/>
                <a:gd name="T8" fmla="*/ 11 w 29"/>
                <a:gd name="T9" fmla="*/ 8 h 40"/>
                <a:gd name="T10" fmla="*/ 9 w 29"/>
                <a:gd name="T11" fmla="*/ 10 h 40"/>
                <a:gd name="T12" fmla="*/ 10 w 29"/>
                <a:gd name="T13" fmla="*/ 12 h 40"/>
                <a:gd name="T14" fmla="*/ 11 w 29"/>
                <a:gd name="T15" fmla="*/ 13 h 40"/>
                <a:gd name="T16" fmla="*/ 13 w 29"/>
                <a:gd name="T17" fmla="*/ 14 h 40"/>
                <a:gd name="T18" fmla="*/ 17 w 29"/>
                <a:gd name="T19" fmla="*/ 16 h 40"/>
                <a:gd name="T20" fmla="*/ 22 w 29"/>
                <a:gd name="T21" fmla="*/ 18 h 40"/>
                <a:gd name="T22" fmla="*/ 26 w 29"/>
                <a:gd name="T23" fmla="*/ 21 h 40"/>
                <a:gd name="T24" fmla="*/ 29 w 29"/>
                <a:gd name="T25" fmla="*/ 24 h 40"/>
                <a:gd name="T26" fmla="*/ 29 w 29"/>
                <a:gd name="T27" fmla="*/ 29 h 40"/>
                <a:gd name="T28" fmla="*/ 28 w 29"/>
                <a:gd name="T29" fmla="*/ 34 h 40"/>
                <a:gd name="T30" fmla="*/ 25 w 29"/>
                <a:gd name="T31" fmla="*/ 38 h 40"/>
                <a:gd name="T32" fmla="*/ 21 w 29"/>
                <a:gd name="T33" fmla="*/ 40 h 40"/>
                <a:gd name="T34" fmla="*/ 15 w 29"/>
                <a:gd name="T35" fmla="*/ 40 h 40"/>
                <a:gd name="T36" fmla="*/ 7 w 29"/>
                <a:gd name="T37" fmla="*/ 39 h 40"/>
                <a:gd name="T38" fmla="*/ 0 w 29"/>
                <a:gd name="T39" fmla="*/ 35 h 40"/>
                <a:gd name="T40" fmla="*/ 4 w 29"/>
                <a:gd name="T41" fmla="*/ 30 h 40"/>
                <a:gd name="T42" fmla="*/ 9 w 29"/>
                <a:gd name="T43" fmla="*/ 32 h 40"/>
                <a:gd name="T44" fmla="*/ 15 w 29"/>
                <a:gd name="T45" fmla="*/ 33 h 40"/>
                <a:gd name="T46" fmla="*/ 20 w 29"/>
                <a:gd name="T47" fmla="*/ 32 h 40"/>
                <a:gd name="T48" fmla="*/ 22 w 29"/>
                <a:gd name="T49" fmla="*/ 29 h 40"/>
                <a:gd name="T50" fmla="*/ 21 w 29"/>
                <a:gd name="T51" fmla="*/ 27 h 40"/>
                <a:gd name="T52" fmla="*/ 20 w 29"/>
                <a:gd name="T53" fmla="*/ 26 h 40"/>
                <a:gd name="T54" fmla="*/ 17 w 29"/>
                <a:gd name="T55" fmla="*/ 24 h 40"/>
                <a:gd name="T56" fmla="*/ 13 w 29"/>
                <a:gd name="T57" fmla="*/ 23 h 40"/>
                <a:gd name="T58" fmla="*/ 8 w 29"/>
                <a:gd name="T59" fmla="*/ 20 h 40"/>
                <a:gd name="T60" fmla="*/ 4 w 29"/>
                <a:gd name="T61" fmla="*/ 18 h 40"/>
                <a:gd name="T62" fmla="*/ 2 w 29"/>
                <a:gd name="T63" fmla="*/ 15 h 40"/>
                <a:gd name="T64" fmla="*/ 2 w 29"/>
                <a:gd name="T65" fmla="*/ 11 h 40"/>
                <a:gd name="T66" fmla="*/ 3 w 29"/>
                <a:gd name="T67" fmla="*/ 6 h 40"/>
                <a:gd name="T68" fmla="*/ 6 w 29"/>
                <a:gd name="T69" fmla="*/ 3 h 40"/>
                <a:gd name="T70" fmla="*/ 10 w 29"/>
                <a:gd name="T71" fmla="*/ 1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5" y="10"/>
                    <a:pt x="25" y="10"/>
                    <a:pt x="25" y="10"/>
                  </a:cubicBezTo>
                  <a:cubicBezTo>
                    <a:pt x="23" y="9"/>
                    <a:pt x="22" y="8"/>
                    <a:pt x="20" y="8"/>
                  </a:cubicBezTo>
                  <a:cubicBezTo>
                    <a:pt x="18" y="7"/>
                    <a:pt x="17" y="7"/>
                    <a:pt x="15" y="7"/>
                  </a:cubicBezTo>
                  <a:cubicBezTo>
                    <a:pt x="13" y="7"/>
                    <a:pt x="12" y="7"/>
                    <a:pt x="11" y="8"/>
                  </a:cubicBezTo>
                  <a:cubicBezTo>
                    <a:pt x="10" y="8"/>
                    <a:pt x="9" y="9"/>
                    <a:pt x="9" y="10"/>
                  </a:cubicBezTo>
                  <a:cubicBezTo>
                    <a:pt x="9" y="11"/>
                    <a:pt x="10" y="11"/>
                    <a:pt x="10" y="12"/>
                  </a:cubicBezTo>
                  <a:cubicBezTo>
                    <a:pt x="10" y="12"/>
                    <a:pt x="10" y="13"/>
                    <a:pt x="11" y="13"/>
                  </a:cubicBezTo>
                  <a:cubicBezTo>
                    <a:pt x="11" y="13"/>
                    <a:pt x="12" y="14"/>
                    <a:pt x="13" y="14"/>
                  </a:cubicBezTo>
                  <a:cubicBezTo>
                    <a:pt x="14" y="15"/>
                    <a:pt x="15" y="15"/>
                    <a:pt x="17" y="16"/>
                  </a:cubicBezTo>
                  <a:cubicBezTo>
                    <a:pt x="19" y="17"/>
                    <a:pt x="21" y="18"/>
                    <a:pt x="22" y="18"/>
                  </a:cubicBezTo>
                  <a:cubicBezTo>
                    <a:pt x="24" y="19"/>
                    <a:pt x="25" y="20"/>
                    <a:pt x="26" y="21"/>
                  </a:cubicBezTo>
                  <a:cubicBezTo>
                    <a:pt x="27" y="22"/>
                    <a:pt x="28" y="23"/>
                    <a:pt x="29" y="24"/>
                  </a:cubicBezTo>
                  <a:cubicBezTo>
                    <a:pt x="29" y="25"/>
                    <a:pt x="29" y="27"/>
                    <a:pt x="29" y="29"/>
                  </a:cubicBezTo>
                  <a:cubicBezTo>
                    <a:pt x="29" y="31"/>
                    <a:pt x="29" y="33"/>
                    <a:pt x="28" y="34"/>
                  </a:cubicBezTo>
                  <a:cubicBezTo>
                    <a:pt x="28" y="36"/>
                    <a:pt x="26" y="37"/>
                    <a:pt x="25" y="38"/>
                  </a:cubicBezTo>
                  <a:cubicBezTo>
                    <a:pt x="24" y="39"/>
                    <a:pt x="22" y="39"/>
                    <a:pt x="21" y="40"/>
                  </a:cubicBezTo>
                  <a:cubicBezTo>
                    <a:pt x="19" y="40"/>
                    <a:pt x="17" y="40"/>
                    <a:pt x="15" y="40"/>
                  </a:cubicBezTo>
                  <a:cubicBezTo>
                    <a:pt x="13" y="40"/>
                    <a:pt x="10" y="40"/>
                    <a:pt x="7" y="39"/>
                  </a:cubicBezTo>
                  <a:cubicBezTo>
                    <a:pt x="5" y="38"/>
                    <a:pt x="2" y="37"/>
                    <a:pt x="0" y="35"/>
                  </a:cubicBezTo>
                  <a:cubicBezTo>
                    <a:pt x="4" y="30"/>
                    <a:pt x="4" y="30"/>
                    <a:pt x="4" y="30"/>
                  </a:cubicBezTo>
                  <a:cubicBezTo>
                    <a:pt x="6" y="31"/>
                    <a:pt x="7" y="32"/>
                    <a:pt x="9" y="32"/>
                  </a:cubicBezTo>
                  <a:cubicBezTo>
                    <a:pt x="11" y="33"/>
                    <a:pt x="13" y="33"/>
                    <a:pt x="15" y="33"/>
                  </a:cubicBezTo>
                  <a:cubicBezTo>
                    <a:pt x="17" y="33"/>
                    <a:pt x="19" y="33"/>
                    <a:pt x="20" y="32"/>
                  </a:cubicBezTo>
                  <a:cubicBezTo>
                    <a:pt x="21" y="31"/>
                    <a:pt x="22" y="30"/>
                    <a:pt x="22" y="29"/>
                  </a:cubicBezTo>
                  <a:cubicBezTo>
                    <a:pt x="22" y="28"/>
                    <a:pt x="22" y="28"/>
                    <a:pt x="21" y="27"/>
                  </a:cubicBezTo>
                  <a:cubicBezTo>
                    <a:pt x="21" y="27"/>
                    <a:pt x="20" y="26"/>
                    <a:pt x="20" y="26"/>
                  </a:cubicBezTo>
                  <a:cubicBezTo>
                    <a:pt x="19" y="25"/>
                    <a:pt x="18" y="25"/>
                    <a:pt x="17" y="24"/>
                  </a:cubicBezTo>
                  <a:cubicBezTo>
                    <a:pt x="16" y="24"/>
                    <a:pt x="15" y="23"/>
                    <a:pt x="13" y="23"/>
                  </a:cubicBezTo>
                  <a:cubicBezTo>
                    <a:pt x="11" y="22"/>
                    <a:pt x="9" y="21"/>
                    <a:pt x="8" y="20"/>
                  </a:cubicBezTo>
                  <a:cubicBezTo>
                    <a:pt x="6" y="19"/>
                    <a:pt x="5" y="19"/>
                    <a:pt x="4" y="18"/>
                  </a:cubicBezTo>
                  <a:cubicBezTo>
                    <a:pt x="3" y="17"/>
                    <a:pt x="3" y="16"/>
                    <a:pt x="2" y="15"/>
                  </a:cubicBezTo>
                  <a:cubicBezTo>
                    <a:pt x="2" y="13"/>
                    <a:pt x="2" y="12"/>
                    <a:pt x="2" y="11"/>
                  </a:cubicBezTo>
                  <a:cubicBezTo>
                    <a:pt x="2" y="9"/>
                    <a:pt x="2" y="7"/>
                    <a:pt x="3" y="6"/>
                  </a:cubicBezTo>
                  <a:cubicBezTo>
                    <a:pt x="3" y="5"/>
                    <a:pt x="4" y="4"/>
                    <a:pt x="6" y="3"/>
                  </a:cubicBezTo>
                  <a:cubicBezTo>
                    <a:pt x="7" y="2"/>
                    <a:pt x="8" y="1"/>
                    <a:pt x="10" y="1"/>
                  </a:cubicBezTo>
                  <a:cubicBezTo>
                    <a:pt x="11" y="0"/>
                    <a:pt x="13" y="0"/>
                    <a:pt x="15" y="0"/>
                  </a:cubicBezTo>
                  <a:cubicBezTo>
                    <a:pt x="17" y="0"/>
                    <a:pt x="20"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3" name="Freeform 70">
              <a:extLst>
                <a:ext uri="{FF2B5EF4-FFF2-40B4-BE49-F238E27FC236}">
                  <a16:creationId xmlns:a16="http://schemas.microsoft.com/office/drawing/2014/main" id="{40CF3793-E792-4DB3-8064-4B43F4706A3D}"/>
                </a:ext>
              </a:extLst>
            </p:cNvPr>
            <p:cNvSpPr>
              <a:spLocks/>
            </p:cNvSpPr>
            <p:nvPr userDrawn="1"/>
          </p:nvSpPr>
          <p:spPr bwMode="invGray">
            <a:xfrm>
              <a:off x="2723096" y="6489826"/>
              <a:ext cx="27899" cy="31387"/>
            </a:xfrm>
            <a:custGeom>
              <a:avLst/>
              <a:gdLst>
                <a:gd name="T0" fmla="*/ 11 w 11"/>
                <a:gd name="T1" fmla="*/ 6 h 12"/>
                <a:gd name="T2" fmla="*/ 11 w 11"/>
                <a:gd name="T3" fmla="*/ 9 h 12"/>
                <a:gd name="T4" fmla="*/ 10 w 11"/>
                <a:gd name="T5" fmla="*/ 10 h 12"/>
                <a:gd name="T6" fmla="*/ 8 w 11"/>
                <a:gd name="T7" fmla="*/ 12 h 12"/>
                <a:gd name="T8" fmla="*/ 6 w 11"/>
                <a:gd name="T9" fmla="*/ 12 h 12"/>
                <a:gd name="T10" fmla="*/ 3 w 11"/>
                <a:gd name="T11" fmla="*/ 12 h 12"/>
                <a:gd name="T12" fmla="*/ 1 w 11"/>
                <a:gd name="T13" fmla="*/ 10 h 12"/>
                <a:gd name="T14" fmla="*/ 0 w 11"/>
                <a:gd name="T15" fmla="*/ 9 h 12"/>
                <a:gd name="T16" fmla="*/ 0 w 11"/>
                <a:gd name="T17" fmla="*/ 6 h 12"/>
                <a:gd name="T18" fmla="*/ 0 w 11"/>
                <a:gd name="T19" fmla="*/ 4 h 12"/>
                <a:gd name="T20" fmla="*/ 1 w 11"/>
                <a:gd name="T21" fmla="*/ 2 h 12"/>
                <a:gd name="T22" fmla="*/ 3 w 11"/>
                <a:gd name="T23" fmla="*/ 1 h 12"/>
                <a:gd name="T24" fmla="*/ 6 w 11"/>
                <a:gd name="T25" fmla="*/ 0 h 12"/>
                <a:gd name="T26" fmla="*/ 8 w 11"/>
                <a:gd name="T27" fmla="*/ 1 h 12"/>
                <a:gd name="T28" fmla="*/ 10 w 11"/>
                <a:gd name="T29" fmla="*/ 2 h 12"/>
                <a:gd name="T30" fmla="*/ 11 w 11"/>
                <a:gd name="T31" fmla="*/ 4 h 12"/>
                <a:gd name="T32" fmla="*/ 11 w 11"/>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2">
                  <a:moveTo>
                    <a:pt x="11" y="6"/>
                  </a:moveTo>
                  <a:cubicBezTo>
                    <a:pt x="11" y="7"/>
                    <a:pt x="11" y="8"/>
                    <a:pt x="11" y="9"/>
                  </a:cubicBezTo>
                  <a:cubicBezTo>
                    <a:pt x="11" y="9"/>
                    <a:pt x="10" y="10"/>
                    <a:pt x="10" y="10"/>
                  </a:cubicBezTo>
                  <a:cubicBezTo>
                    <a:pt x="9" y="11"/>
                    <a:pt x="9" y="11"/>
                    <a:pt x="8" y="12"/>
                  </a:cubicBezTo>
                  <a:cubicBezTo>
                    <a:pt x="7" y="12"/>
                    <a:pt x="6" y="12"/>
                    <a:pt x="6" y="12"/>
                  </a:cubicBezTo>
                  <a:cubicBezTo>
                    <a:pt x="5" y="12"/>
                    <a:pt x="4" y="12"/>
                    <a:pt x="3" y="12"/>
                  </a:cubicBezTo>
                  <a:cubicBezTo>
                    <a:pt x="3" y="11"/>
                    <a:pt x="2" y="11"/>
                    <a:pt x="1" y="10"/>
                  </a:cubicBezTo>
                  <a:cubicBezTo>
                    <a:pt x="1" y="10"/>
                    <a:pt x="1" y="9"/>
                    <a:pt x="0" y="9"/>
                  </a:cubicBezTo>
                  <a:cubicBezTo>
                    <a:pt x="0" y="8"/>
                    <a:pt x="0" y="7"/>
                    <a:pt x="0" y="6"/>
                  </a:cubicBezTo>
                  <a:cubicBezTo>
                    <a:pt x="0" y="6"/>
                    <a:pt x="0" y="5"/>
                    <a:pt x="0" y="4"/>
                  </a:cubicBezTo>
                  <a:cubicBezTo>
                    <a:pt x="1" y="3"/>
                    <a:pt x="1" y="3"/>
                    <a:pt x="1" y="2"/>
                  </a:cubicBezTo>
                  <a:cubicBezTo>
                    <a:pt x="2" y="2"/>
                    <a:pt x="3" y="1"/>
                    <a:pt x="3" y="1"/>
                  </a:cubicBezTo>
                  <a:cubicBezTo>
                    <a:pt x="4" y="1"/>
                    <a:pt x="5" y="0"/>
                    <a:pt x="6" y="0"/>
                  </a:cubicBezTo>
                  <a:cubicBezTo>
                    <a:pt x="6" y="0"/>
                    <a:pt x="7" y="1"/>
                    <a:pt x="8" y="1"/>
                  </a:cubicBezTo>
                  <a:cubicBezTo>
                    <a:pt x="9" y="1"/>
                    <a:pt x="9" y="2"/>
                    <a:pt x="10" y="2"/>
                  </a:cubicBezTo>
                  <a:cubicBezTo>
                    <a:pt x="10" y="3"/>
                    <a:pt x="11" y="3"/>
                    <a:pt x="11" y="4"/>
                  </a:cubicBezTo>
                  <a:cubicBezTo>
                    <a:pt x="11" y="5"/>
                    <a:pt x="11" y="6"/>
                    <a:pt x="11"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
        <p:nvSpPr>
          <p:cNvPr id="18" name="Title 1"/>
          <p:cNvSpPr>
            <a:spLocks noGrp="1"/>
          </p:cNvSpPr>
          <p:nvPr userDrawn="1">
            <p:ph type="ctrTitle" hasCustomPrompt="1"/>
          </p:nvPr>
        </p:nvSpPr>
        <p:spPr>
          <a:xfrm>
            <a:off x="1069705" y="2158329"/>
            <a:ext cx="4808220" cy="860400"/>
          </a:xfrm>
          <a:prstGeom prst="rect">
            <a:avLst/>
          </a:prstGeom>
        </p:spPr>
        <p:txBody>
          <a:bodyPr/>
          <a:lstStyle>
            <a:lvl1pPr>
              <a:defRPr sz="3000" b="0">
                <a:solidFill>
                  <a:schemeClr val="bg1"/>
                </a:solidFill>
                <a:latin typeface="EYInterstate Light" panose="02000506000000020004" pitchFamily="2" charset="0"/>
                <a:cs typeface="Arial" pitchFamily="34" charset="0"/>
              </a:defRPr>
            </a:lvl1pPr>
          </a:lstStyle>
          <a:p>
            <a:r>
              <a:rPr lang="en-US" noProof="0" dirty="0"/>
              <a:t>Click to edit Master title style</a:t>
            </a:r>
          </a:p>
        </p:txBody>
      </p:sp>
      <p:sp>
        <p:nvSpPr>
          <p:cNvPr id="19" name="Subtitle 2"/>
          <p:cNvSpPr>
            <a:spLocks noGrp="1"/>
          </p:cNvSpPr>
          <p:nvPr userDrawn="1">
            <p:ph type="subTitle" idx="1" hasCustomPrompt="1"/>
          </p:nvPr>
        </p:nvSpPr>
        <p:spPr>
          <a:xfrm>
            <a:off x="1069975" y="3200329"/>
            <a:ext cx="4807950" cy="645742"/>
          </a:xfrm>
          <a:prstGeom prst="rect">
            <a:avLst/>
          </a:prstGeom>
        </p:spPr>
        <p:txBody>
          <a:bodyPr>
            <a:noAutofit/>
          </a:bodyPr>
          <a:lstStyle>
            <a:lvl1pPr marL="0" indent="0" algn="l">
              <a:buNone/>
              <a:defRPr sz="2000">
                <a:solidFill>
                  <a:schemeClr val="bg1"/>
                </a:solidFill>
                <a:latin typeface="EYInterstate Light" panose="02000506000000020004" pitchFamily="2" charset="0"/>
                <a:cs typeface="Arial" pitchFamily="34" charset="0"/>
              </a:defRPr>
            </a:lvl1pPr>
            <a:lvl2pPr marL="0" indent="0" algn="l">
              <a:buNone/>
              <a:defRPr sz="1600">
                <a:solidFill>
                  <a:schemeClr val="tx1">
                    <a:lumMod val="75000"/>
                    <a:lumOff val="2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p>
        </p:txBody>
      </p:sp>
      <p:sp>
        <p:nvSpPr>
          <p:cNvPr id="3" name="Freeform: Shape 2">
            <a:extLst>
              <a:ext uri="{FF2B5EF4-FFF2-40B4-BE49-F238E27FC236}">
                <a16:creationId xmlns:a16="http://schemas.microsoft.com/office/drawing/2014/main" id="{44A731D0-020D-4D8E-955D-2354AF0FE452}"/>
              </a:ext>
            </a:extLst>
          </p:cNvPr>
          <p:cNvSpPr/>
          <p:nvPr userDrawn="1"/>
        </p:nvSpPr>
        <p:spPr>
          <a:xfrm>
            <a:off x="614191" y="723658"/>
            <a:ext cx="5680945" cy="3452894"/>
          </a:xfrm>
          <a:custGeom>
            <a:avLst/>
            <a:gdLst>
              <a:gd name="connsiteX0" fmla="*/ 8749 w 5680945"/>
              <a:gd name="connsiteY0" fmla="*/ 1021520 h 3452894"/>
              <a:gd name="connsiteX1" fmla="*/ 8749 w 5680945"/>
              <a:gd name="connsiteY1" fmla="*/ 3164181 h 3452894"/>
              <a:gd name="connsiteX2" fmla="*/ 151414 w 5680945"/>
              <a:gd name="connsiteY2" fmla="*/ 3164181 h 3452894"/>
              <a:gd name="connsiteX3" fmla="*/ 151414 w 5680945"/>
              <a:gd name="connsiteY3" fmla="*/ 1140155 h 3452894"/>
              <a:gd name="connsiteX4" fmla="*/ 5534897 w 5680945"/>
              <a:gd name="connsiteY4" fmla="*/ 179294 h 3452894"/>
              <a:gd name="connsiteX5" fmla="*/ 5534897 w 5680945"/>
              <a:gd name="connsiteY5" fmla="*/ 3306846 h 3452894"/>
              <a:gd name="connsiteX6" fmla="*/ 864624 w 5680945"/>
              <a:gd name="connsiteY6" fmla="*/ 3306846 h 3452894"/>
              <a:gd name="connsiteX7" fmla="*/ 864624 w 5680945"/>
              <a:gd name="connsiteY7" fmla="*/ 3449395 h 3452894"/>
              <a:gd name="connsiteX8" fmla="*/ 5677562 w 5680945"/>
              <a:gd name="connsiteY8" fmla="*/ 3449395 h 3452894"/>
              <a:gd name="connsiteX9" fmla="*/ 5677562 w 5680945"/>
              <a:gd name="connsiteY9" fmla="*/ 8749 h 3452894"/>
              <a:gd name="connsiteX10" fmla="*/ 8749 w 5680945"/>
              <a:gd name="connsiteY10" fmla="*/ 1021520 h 3452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80945" h="3452894">
                <a:moveTo>
                  <a:pt x="8749" y="1021520"/>
                </a:moveTo>
                <a:lnTo>
                  <a:pt x="8749" y="3164181"/>
                </a:lnTo>
                <a:lnTo>
                  <a:pt x="151414" y="3164181"/>
                </a:lnTo>
                <a:lnTo>
                  <a:pt x="151414" y="1140155"/>
                </a:lnTo>
                <a:lnTo>
                  <a:pt x="5534897" y="179294"/>
                </a:lnTo>
                <a:lnTo>
                  <a:pt x="5534897" y="3306846"/>
                </a:lnTo>
                <a:lnTo>
                  <a:pt x="864624" y="3306846"/>
                </a:lnTo>
                <a:lnTo>
                  <a:pt x="864624" y="3449395"/>
                </a:lnTo>
                <a:lnTo>
                  <a:pt x="5677562" y="3449395"/>
                </a:lnTo>
                <a:lnTo>
                  <a:pt x="5677562" y="8749"/>
                </a:lnTo>
                <a:lnTo>
                  <a:pt x="8749" y="1021520"/>
                </a:lnTo>
                <a:close/>
              </a:path>
            </a:pathLst>
          </a:custGeom>
          <a:solidFill>
            <a:schemeClr val="tx2"/>
          </a:solidFill>
          <a:ln w="9525" cap="flat">
            <a:noFill/>
            <a:prstDash val="solid"/>
            <a:miter/>
          </a:ln>
        </p:spPr>
        <p:txBody>
          <a:bodyPr rtlCol="0" anchor="ctr"/>
          <a:lstStyle/>
          <a:p>
            <a:endParaRPr lang="en-US" noProof="0" dirty="0"/>
          </a:p>
        </p:txBody>
      </p:sp>
      <p:sp>
        <p:nvSpPr>
          <p:cNvPr id="4" name="Freeform: Shape 3">
            <a:extLst>
              <a:ext uri="{FF2B5EF4-FFF2-40B4-BE49-F238E27FC236}">
                <a16:creationId xmlns:a16="http://schemas.microsoft.com/office/drawing/2014/main" id="{15324C54-B75E-4AC0-90C2-FA558C7716F7}"/>
              </a:ext>
            </a:extLst>
          </p:cNvPr>
          <p:cNvSpPr/>
          <p:nvPr/>
        </p:nvSpPr>
        <p:spPr>
          <a:xfrm>
            <a:off x="614191" y="4021755"/>
            <a:ext cx="151647" cy="151647"/>
          </a:xfrm>
          <a:custGeom>
            <a:avLst/>
            <a:gdLst>
              <a:gd name="connsiteX0" fmla="*/ 8749 w 151647"/>
              <a:gd name="connsiteY0" fmla="*/ 8749 h 151647"/>
              <a:gd name="connsiteX1" fmla="*/ 151414 w 151647"/>
              <a:gd name="connsiteY1" fmla="*/ 8749 h 151647"/>
              <a:gd name="connsiteX2" fmla="*/ 151414 w 151647"/>
              <a:gd name="connsiteY2" fmla="*/ 151414 h 151647"/>
              <a:gd name="connsiteX3" fmla="*/ 8749 w 151647"/>
              <a:gd name="connsiteY3" fmla="*/ 151414 h 151647"/>
            </a:gdLst>
            <a:ahLst/>
            <a:cxnLst>
              <a:cxn ang="0">
                <a:pos x="connsiteX0" y="connsiteY0"/>
              </a:cxn>
              <a:cxn ang="0">
                <a:pos x="connsiteX1" y="connsiteY1"/>
              </a:cxn>
              <a:cxn ang="0">
                <a:pos x="connsiteX2" y="connsiteY2"/>
              </a:cxn>
              <a:cxn ang="0">
                <a:pos x="connsiteX3" y="connsiteY3"/>
              </a:cxn>
            </a:cxnLst>
            <a:rect l="l" t="t" r="r" b="b"/>
            <a:pathLst>
              <a:path w="151647" h="151647">
                <a:moveTo>
                  <a:pt x="8749" y="8749"/>
                </a:moveTo>
                <a:lnTo>
                  <a:pt x="151414" y="8749"/>
                </a:lnTo>
                <a:lnTo>
                  <a:pt x="151414" y="151414"/>
                </a:lnTo>
                <a:lnTo>
                  <a:pt x="8749" y="151414"/>
                </a:lnTo>
                <a:close/>
              </a:path>
            </a:pathLst>
          </a:custGeom>
          <a:solidFill>
            <a:schemeClr val="tx2"/>
          </a:solidFill>
          <a:ln w="9525" cap="flat">
            <a:noFill/>
            <a:prstDash val="solid"/>
            <a:miter/>
          </a:ln>
        </p:spPr>
        <p:txBody>
          <a:bodyPr rtlCol="0" anchor="ctr"/>
          <a:lstStyle/>
          <a:p>
            <a:endParaRPr lang="en-US" noProof="0" dirty="0"/>
          </a:p>
        </p:txBody>
      </p:sp>
      <p:sp>
        <p:nvSpPr>
          <p:cNvPr id="5" name="Freeform: Shape 4">
            <a:extLst>
              <a:ext uri="{FF2B5EF4-FFF2-40B4-BE49-F238E27FC236}">
                <a16:creationId xmlns:a16="http://schemas.microsoft.com/office/drawing/2014/main" id="{CAA95478-C099-485F-AD95-A617656C6C7C}"/>
              </a:ext>
            </a:extLst>
          </p:cNvPr>
          <p:cNvSpPr/>
          <p:nvPr/>
        </p:nvSpPr>
        <p:spPr>
          <a:xfrm>
            <a:off x="899522" y="4021755"/>
            <a:ext cx="151647" cy="151647"/>
          </a:xfrm>
          <a:custGeom>
            <a:avLst/>
            <a:gdLst>
              <a:gd name="connsiteX0" fmla="*/ 8749 w 151647"/>
              <a:gd name="connsiteY0" fmla="*/ 8749 h 151647"/>
              <a:gd name="connsiteX1" fmla="*/ 151414 w 151647"/>
              <a:gd name="connsiteY1" fmla="*/ 8749 h 151647"/>
              <a:gd name="connsiteX2" fmla="*/ 151414 w 151647"/>
              <a:gd name="connsiteY2" fmla="*/ 151414 h 151647"/>
              <a:gd name="connsiteX3" fmla="*/ 8749 w 151647"/>
              <a:gd name="connsiteY3" fmla="*/ 151414 h 151647"/>
            </a:gdLst>
            <a:ahLst/>
            <a:cxnLst>
              <a:cxn ang="0">
                <a:pos x="connsiteX0" y="connsiteY0"/>
              </a:cxn>
              <a:cxn ang="0">
                <a:pos x="connsiteX1" y="connsiteY1"/>
              </a:cxn>
              <a:cxn ang="0">
                <a:pos x="connsiteX2" y="connsiteY2"/>
              </a:cxn>
              <a:cxn ang="0">
                <a:pos x="connsiteX3" y="connsiteY3"/>
              </a:cxn>
            </a:cxnLst>
            <a:rect l="l" t="t" r="r" b="b"/>
            <a:pathLst>
              <a:path w="151647" h="151647">
                <a:moveTo>
                  <a:pt x="8749" y="8749"/>
                </a:moveTo>
                <a:lnTo>
                  <a:pt x="151414" y="8749"/>
                </a:lnTo>
                <a:lnTo>
                  <a:pt x="151414" y="151414"/>
                </a:lnTo>
                <a:lnTo>
                  <a:pt x="8749" y="151414"/>
                </a:lnTo>
                <a:close/>
              </a:path>
            </a:pathLst>
          </a:custGeom>
          <a:solidFill>
            <a:schemeClr val="tx2"/>
          </a:solidFill>
          <a:ln w="9525" cap="flat">
            <a:noFill/>
            <a:prstDash val="solid"/>
            <a:miter/>
          </a:ln>
        </p:spPr>
        <p:txBody>
          <a:bodyPr rtlCol="0" anchor="ctr"/>
          <a:lstStyle/>
          <a:p>
            <a:endParaRPr lang="en-US" noProof="0" dirty="0"/>
          </a:p>
        </p:txBody>
      </p:sp>
      <p:sp>
        <p:nvSpPr>
          <p:cNvPr id="6" name="Freeform: Shape 5">
            <a:extLst>
              <a:ext uri="{FF2B5EF4-FFF2-40B4-BE49-F238E27FC236}">
                <a16:creationId xmlns:a16="http://schemas.microsoft.com/office/drawing/2014/main" id="{D65680A1-86D1-44C2-AA38-0DF5735F1F26}"/>
              </a:ext>
            </a:extLst>
          </p:cNvPr>
          <p:cNvSpPr/>
          <p:nvPr/>
        </p:nvSpPr>
        <p:spPr>
          <a:xfrm>
            <a:off x="1184735" y="4021755"/>
            <a:ext cx="151647" cy="151647"/>
          </a:xfrm>
          <a:custGeom>
            <a:avLst/>
            <a:gdLst>
              <a:gd name="connsiteX0" fmla="*/ 8749 w 151647"/>
              <a:gd name="connsiteY0" fmla="*/ 8749 h 151647"/>
              <a:gd name="connsiteX1" fmla="*/ 151414 w 151647"/>
              <a:gd name="connsiteY1" fmla="*/ 8749 h 151647"/>
              <a:gd name="connsiteX2" fmla="*/ 151414 w 151647"/>
              <a:gd name="connsiteY2" fmla="*/ 151414 h 151647"/>
              <a:gd name="connsiteX3" fmla="*/ 8749 w 151647"/>
              <a:gd name="connsiteY3" fmla="*/ 151414 h 151647"/>
            </a:gdLst>
            <a:ahLst/>
            <a:cxnLst>
              <a:cxn ang="0">
                <a:pos x="connsiteX0" y="connsiteY0"/>
              </a:cxn>
              <a:cxn ang="0">
                <a:pos x="connsiteX1" y="connsiteY1"/>
              </a:cxn>
              <a:cxn ang="0">
                <a:pos x="connsiteX2" y="connsiteY2"/>
              </a:cxn>
              <a:cxn ang="0">
                <a:pos x="connsiteX3" y="connsiteY3"/>
              </a:cxn>
            </a:cxnLst>
            <a:rect l="l" t="t" r="r" b="b"/>
            <a:pathLst>
              <a:path w="151647" h="151647">
                <a:moveTo>
                  <a:pt x="8749" y="8749"/>
                </a:moveTo>
                <a:lnTo>
                  <a:pt x="151414" y="8749"/>
                </a:lnTo>
                <a:lnTo>
                  <a:pt x="151414" y="151414"/>
                </a:lnTo>
                <a:lnTo>
                  <a:pt x="8749" y="151414"/>
                </a:lnTo>
                <a:close/>
              </a:path>
            </a:pathLst>
          </a:custGeom>
          <a:solidFill>
            <a:schemeClr val="tx2"/>
          </a:solidFill>
          <a:ln w="9525" cap="flat">
            <a:noFill/>
            <a:prstDash val="solid"/>
            <a:miter/>
          </a:ln>
        </p:spPr>
        <p:txBody>
          <a:bodyPr rtlCol="0" anchor="ctr"/>
          <a:lstStyle/>
          <a:p>
            <a:endParaRPr lang="en-US" noProof="0" dirty="0"/>
          </a:p>
        </p:txBody>
      </p:sp>
      <p:grpSp>
        <p:nvGrpSpPr>
          <p:cNvPr id="76" name="Group 4">
            <a:extLst>
              <a:ext uri="{FF2B5EF4-FFF2-40B4-BE49-F238E27FC236}">
                <a16:creationId xmlns:a16="http://schemas.microsoft.com/office/drawing/2014/main" id="{9D60B6B0-F7ED-4B9F-A77C-632AC4EA661D}"/>
              </a:ext>
            </a:extLst>
          </p:cNvPr>
          <p:cNvGrpSpPr>
            <a:grpSpLocks noChangeAspect="1"/>
          </p:cNvGrpSpPr>
          <p:nvPr userDrawn="1"/>
        </p:nvGrpSpPr>
        <p:grpSpPr bwMode="invGray">
          <a:xfrm>
            <a:off x="10364788" y="4960938"/>
            <a:ext cx="1225550" cy="1435100"/>
            <a:chOff x="6529" y="3125"/>
            <a:chExt cx="772" cy="904"/>
          </a:xfrm>
        </p:grpSpPr>
        <p:sp>
          <p:nvSpPr>
            <p:cNvPr id="77" name="Freeform 5">
              <a:extLst>
                <a:ext uri="{FF2B5EF4-FFF2-40B4-BE49-F238E27FC236}">
                  <a16:creationId xmlns:a16="http://schemas.microsoft.com/office/drawing/2014/main" id="{CC1B45B9-64DF-4C5B-9711-FA69AD537071}"/>
                </a:ext>
              </a:extLst>
            </p:cNvPr>
            <p:cNvSpPr>
              <a:spLocks/>
            </p:cNvSpPr>
            <p:nvPr userDrawn="1"/>
          </p:nvSpPr>
          <p:spPr bwMode="invGray">
            <a:xfrm>
              <a:off x="6529" y="3125"/>
              <a:ext cx="619" cy="22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78" name="Freeform 6">
              <a:extLst>
                <a:ext uri="{FF2B5EF4-FFF2-40B4-BE49-F238E27FC236}">
                  <a16:creationId xmlns:a16="http://schemas.microsoft.com/office/drawing/2014/main" id="{BA55CB73-EE25-43B6-9720-855E16C4B153}"/>
                </a:ext>
              </a:extLst>
            </p:cNvPr>
            <p:cNvSpPr>
              <a:spLocks noEditPoints="1"/>
            </p:cNvSpPr>
            <p:nvPr userDrawn="1"/>
          </p:nvSpPr>
          <p:spPr bwMode="invGray">
            <a:xfrm>
              <a:off x="6529" y="3444"/>
              <a:ext cx="772" cy="585"/>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80" name="Rectangle 9">
            <a:extLst>
              <a:ext uri="{FF2B5EF4-FFF2-40B4-BE49-F238E27FC236}">
                <a16:creationId xmlns:a16="http://schemas.microsoft.com/office/drawing/2014/main" id="{F314F876-941A-40CD-B64C-56E5901EC54D}"/>
              </a:ext>
            </a:extLst>
          </p:cNvPr>
          <p:cNvSpPr/>
          <p:nvPr userDrawn="1"/>
        </p:nvSpPr>
        <p:spPr>
          <a:xfrm>
            <a:off x="-2054226" y="-8465"/>
            <a:ext cx="1952299" cy="2446866"/>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lIns="53972" tIns="53972" rIns="53972" bIns="53972" rtlCol="0" anchor="t" anchorCtr="0"/>
          <a:lstStyle/>
          <a:p>
            <a:pPr>
              <a:spcAft>
                <a:spcPts val="0"/>
              </a:spcAft>
            </a:pPr>
            <a:r>
              <a:rPr lang="en-US" sz="1200" b="1" dirty="0">
                <a:solidFill>
                  <a:srgbClr val="000000"/>
                </a:solidFill>
                <a:latin typeface="EYInterstate Light" panose="02000506000000020004" pitchFamily="2" charset="0"/>
              </a:rPr>
              <a:t>INSTRUCTIONS:</a:t>
            </a:r>
            <a:br>
              <a:rPr lang="en-US" sz="1200" b="1" dirty="0">
                <a:solidFill>
                  <a:srgbClr val="000000"/>
                </a:solidFill>
                <a:latin typeface="EYInterstate Light" panose="02000506000000020004" pitchFamily="2" charset="0"/>
              </a:rPr>
            </a:br>
            <a:r>
              <a:rPr lang="en-US" sz="1200" dirty="0">
                <a:solidFill>
                  <a:srgbClr val="000000"/>
                </a:solidFill>
              </a:rPr>
              <a:t>In order to use this frame cover template, </a:t>
            </a:r>
            <a:br>
              <a:rPr lang="en-US" sz="1200" dirty="0">
                <a:solidFill>
                  <a:srgbClr val="000000"/>
                </a:solidFill>
              </a:rPr>
            </a:br>
            <a:r>
              <a:rPr lang="en-US" sz="1200" dirty="0">
                <a:solidFill>
                  <a:srgbClr val="000000"/>
                </a:solidFill>
              </a:rPr>
              <a:t>an approved EY better question is required. See </a:t>
            </a:r>
            <a:r>
              <a:rPr lang="en-US" sz="1200" u="sng" dirty="0">
                <a:solidFill>
                  <a:srgbClr val="0563C1"/>
                </a:solidFill>
                <a:ea typeface="Calibri" panose="020F0502020204030204" pitchFamily="34" charset="0"/>
                <a:hlinkClick r:id="rId6"/>
              </a:rPr>
              <a:t>http://brandingzone.ey.net/national/bzcontest.nsf/controldocview/BetterQuestions/$file/fullpage.html#firstPage</a:t>
            </a:r>
            <a:r>
              <a:rPr lang="en-US" sz="1200" dirty="0">
                <a:ea typeface="Calibri" panose="020F0502020204030204" pitchFamily="34" charset="0"/>
              </a:rPr>
              <a:t> </a:t>
            </a:r>
            <a:r>
              <a:rPr lang="en-US" sz="1200" dirty="0">
                <a:solidFill>
                  <a:srgbClr val="000000"/>
                </a:solidFill>
              </a:rPr>
              <a:t>for information on how to formulate better questions.</a:t>
            </a:r>
            <a:endParaRPr lang="de-DE" sz="1200" dirty="0">
              <a:solidFill>
                <a:srgbClr val="000000"/>
              </a:solidFill>
            </a:endParaRPr>
          </a:p>
        </p:txBody>
      </p:sp>
    </p:spTree>
    <p:extLst>
      <p:ext uri="{BB962C8B-B14F-4D97-AF65-F5344CB8AC3E}">
        <p14:creationId xmlns:p14="http://schemas.microsoft.com/office/powerpoint/2010/main" val="74294588"/>
      </p:ext>
    </p:extLst>
  </p:cSld>
  <p:clrMapOvr>
    <a:masterClrMapping/>
  </p:clrMapOvr>
  <p:extLst>
    <p:ext uri="{DCECCB84-F9BA-43D5-87BE-67443E8EF086}">
      <p15:sldGuideLst xmlns:p15="http://schemas.microsoft.com/office/powerpoint/2012/main">
        <p15:guide id="1" pos="674" userDrawn="1">
          <p15:clr>
            <a:srgbClr val="FBAE40"/>
          </p15:clr>
        </p15:guide>
        <p15:guide id="2" orient="horz" pos="1350" userDrawn="1">
          <p15:clr>
            <a:srgbClr val="FBAE40"/>
          </p15:clr>
        </p15:guide>
        <p15:guide id="3" orient="horz" pos="2014"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17_Cover_with_author_Neu">
    <p:spTree>
      <p:nvGrpSpPr>
        <p:cNvPr id="1" name=""/>
        <p:cNvGrpSpPr/>
        <p:nvPr/>
      </p:nvGrpSpPr>
      <p:grpSpPr>
        <a:xfrm>
          <a:off x="0" y="0"/>
          <a:ext cx="0" cy="0"/>
          <a:chOff x="0" y="0"/>
          <a:chExt cx="0" cy="0"/>
        </a:xfrm>
      </p:grpSpPr>
      <p:sp>
        <p:nvSpPr>
          <p:cNvPr id="16" name="Freeform 56">
            <a:extLst>
              <a:ext uri="{FF2B5EF4-FFF2-40B4-BE49-F238E27FC236}">
                <a16:creationId xmlns:a16="http://schemas.microsoft.com/office/drawing/2014/main" id="{13A7AC18-CF42-4EC5-8D40-441EAE30A06C}"/>
              </a:ext>
            </a:extLst>
          </p:cNvPr>
          <p:cNvSpPr/>
          <p:nvPr userDrawn="1"/>
        </p:nvSpPr>
        <p:spPr>
          <a:xfrm>
            <a:off x="622940" y="795662"/>
            <a:ext cx="4930412" cy="3581484"/>
          </a:xfrm>
          <a:custGeom>
            <a:avLst/>
            <a:gdLst>
              <a:gd name="connsiteX0" fmla="*/ 4238387 w 4257675"/>
              <a:gd name="connsiteY0" fmla="*/ 0 h 3092804"/>
              <a:gd name="connsiteX1" fmla="*/ 4257675 w 4257675"/>
              <a:gd name="connsiteY1" fmla="*/ 0 h 3092804"/>
              <a:gd name="connsiteX2" fmla="*/ 4257675 w 4257675"/>
              <a:gd name="connsiteY2" fmla="*/ 3092804 h 3092804"/>
              <a:gd name="connsiteX3" fmla="*/ 0 w 4257675"/>
              <a:gd name="connsiteY3" fmla="*/ 3092804 h 3092804"/>
              <a:gd name="connsiteX4" fmla="*/ 0 w 4257675"/>
              <a:gd name="connsiteY4" fmla="*/ 747342 h 3092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7675" h="3092804">
                <a:moveTo>
                  <a:pt x="4238387" y="0"/>
                </a:moveTo>
                <a:lnTo>
                  <a:pt x="4257675" y="0"/>
                </a:lnTo>
                <a:lnTo>
                  <a:pt x="4257675" y="3092804"/>
                </a:lnTo>
                <a:lnTo>
                  <a:pt x="0" y="3092804"/>
                </a:lnTo>
                <a:lnTo>
                  <a:pt x="0" y="747342"/>
                </a:lnTo>
                <a:close/>
              </a:path>
            </a:pathLst>
          </a:cu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p:cNvSpPr>
            <a:spLocks noGrp="1"/>
          </p:cNvSpPr>
          <p:nvPr>
            <p:ph type="ctrTitle" hasCustomPrompt="1"/>
          </p:nvPr>
        </p:nvSpPr>
        <p:spPr>
          <a:xfrm>
            <a:off x="900329" y="1954221"/>
            <a:ext cx="4328932" cy="979702"/>
          </a:xfrm>
        </p:spPr>
        <p:txBody>
          <a:bodyPr/>
          <a:lstStyle>
            <a:lvl1pPr>
              <a:defRPr sz="3000" b="0">
                <a:solidFill>
                  <a:schemeClr val="tx1"/>
                </a:solidFill>
                <a:latin typeface="EYInterstate Light" panose="02000506000000020004" pitchFamily="2" charset="0"/>
                <a:cs typeface="Arial" pitchFamily="34" charset="0"/>
              </a:defRPr>
            </a:lvl1pPr>
          </a:lstStyle>
          <a:p>
            <a:r>
              <a:rPr lang="en-US" noProof="0" dirty="0"/>
              <a:t>Click to edit Master title style</a:t>
            </a:r>
          </a:p>
        </p:txBody>
      </p:sp>
      <p:sp>
        <p:nvSpPr>
          <p:cNvPr id="12" name="Subtitle 2"/>
          <p:cNvSpPr>
            <a:spLocks noGrp="1"/>
          </p:cNvSpPr>
          <p:nvPr>
            <p:ph type="subTitle" idx="1" hasCustomPrompt="1"/>
          </p:nvPr>
        </p:nvSpPr>
        <p:spPr>
          <a:xfrm>
            <a:off x="900329" y="3046158"/>
            <a:ext cx="4328932" cy="1046323"/>
          </a:xfrm>
          <a:prstGeom prst="rect">
            <a:avLst/>
          </a:prstGeom>
        </p:spPr>
        <p:txBody>
          <a:bodyPr>
            <a:noAutofit/>
          </a:bodyPr>
          <a:lstStyle>
            <a:lvl1pPr marL="0" indent="0" algn="l">
              <a:spcAft>
                <a:spcPts val="1200"/>
              </a:spcAft>
              <a:buNone/>
              <a:defRPr sz="2000">
                <a:solidFill>
                  <a:schemeClr val="tx1"/>
                </a:solidFill>
                <a:latin typeface="EYInterstate" panose="02000503020000020004" pitchFamily="2" charset="0"/>
                <a:cs typeface="Arial" pitchFamily="34" charset="0"/>
              </a:defRPr>
            </a:lvl1pPr>
            <a:lvl2pPr marL="0" indent="0" algn="l">
              <a:buNone/>
              <a:defRPr sz="1600" b="1">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p>
        </p:txBody>
      </p:sp>
      <p:cxnSp>
        <p:nvCxnSpPr>
          <p:cNvPr id="7" name="Straight Connector 6">
            <a:extLst>
              <a:ext uri="{FF2B5EF4-FFF2-40B4-BE49-F238E27FC236}">
                <a16:creationId xmlns:a16="http://schemas.microsoft.com/office/drawing/2014/main" id="{F93BD223-2224-476C-AB5C-300C248C1618}"/>
              </a:ext>
            </a:extLst>
          </p:cNvPr>
          <p:cNvCxnSpPr>
            <a:cxnSpLocks/>
          </p:cNvCxnSpPr>
          <p:nvPr userDrawn="1"/>
        </p:nvCxnSpPr>
        <p:spPr>
          <a:xfrm>
            <a:off x="1486584" y="5709060"/>
            <a:ext cx="8122101" cy="0"/>
          </a:xfrm>
          <a:prstGeom prst="line">
            <a:avLst/>
          </a:prstGeom>
          <a:ln>
            <a:solidFill>
              <a:srgbClr val="82829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51B4C43-E5F8-400E-A971-58A3766B1BF0}"/>
              </a:ext>
            </a:extLst>
          </p:cNvPr>
          <p:cNvSpPr txBox="1"/>
          <p:nvPr userDrawn="1"/>
        </p:nvSpPr>
        <p:spPr>
          <a:xfrm>
            <a:off x="615384" y="5605200"/>
            <a:ext cx="1045073" cy="197581"/>
          </a:xfrm>
          <a:prstGeom prst="rect">
            <a:avLst/>
          </a:prstGeom>
          <a:noFill/>
        </p:spPr>
        <p:txBody>
          <a:bodyPr wrap="square" lIns="0" tIns="0" rIns="0" bIns="0" rtlCol="0" anchor="ctr" anchorCtr="0">
            <a:noAutofit/>
          </a:bodyPr>
          <a:lstStyle/>
          <a:p>
            <a:r>
              <a:rPr lang="en-US" sz="1200" noProof="0" dirty="0">
                <a:solidFill>
                  <a:srgbClr val="828290"/>
                </a:solidFill>
                <a:latin typeface="EYInterstate Light" panose="02000506000000020004" pitchFamily="2" charset="0"/>
              </a:rPr>
              <a:t>Written by</a:t>
            </a:r>
          </a:p>
        </p:txBody>
      </p:sp>
      <p:sp>
        <p:nvSpPr>
          <p:cNvPr id="10" name="Text Placeholder 16">
            <a:extLst>
              <a:ext uri="{FF2B5EF4-FFF2-40B4-BE49-F238E27FC236}">
                <a16:creationId xmlns:a16="http://schemas.microsoft.com/office/drawing/2014/main" id="{A9465B6B-DFD4-4E0C-9ACE-E88CA2220464}"/>
              </a:ext>
            </a:extLst>
          </p:cNvPr>
          <p:cNvSpPr>
            <a:spLocks noGrp="1"/>
          </p:cNvSpPr>
          <p:nvPr>
            <p:ph type="body" sz="quarter" idx="14" hasCustomPrompt="1"/>
          </p:nvPr>
        </p:nvSpPr>
        <p:spPr>
          <a:xfrm>
            <a:off x="1486584" y="6019189"/>
            <a:ext cx="3089275" cy="180000"/>
          </a:xfrm>
          <a:prstGeom prst="rect">
            <a:avLst/>
          </a:prstGeom>
        </p:spPr>
        <p:txBody>
          <a:bodyPr/>
          <a:lstStyle>
            <a:lvl1pPr marL="0" indent="0">
              <a:buNone/>
              <a:defRPr sz="1200">
                <a:solidFill>
                  <a:schemeClr val="tx2"/>
                </a:solidFill>
              </a:defRPr>
            </a:lvl1pPr>
          </a:lstStyle>
          <a:p>
            <a:pPr lvl="0"/>
            <a:r>
              <a:rPr lang="en-US" noProof="0" dirty="0"/>
              <a:t>Name Surname</a:t>
            </a:r>
          </a:p>
        </p:txBody>
      </p:sp>
      <p:sp>
        <p:nvSpPr>
          <p:cNvPr id="13" name="Text Placeholder 16">
            <a:extLst>
              <a:ext uri="{FF2B5EF4-FFF2-40B4-BE49-F238E27FC236}">
                <a16:creationId xmlns:a16="http://schemas.microsoft.com/office/drawing/2014/main" id="{A1F2ED22-5637-4AB8-ABD8-3693A6EA55FD}"/>
              </a:ext>
            </a:extLst>
          </p:cNvPr>
          <p:cNvSpPr>
            <a:spLocks noGrp="1"/>
          </p:cNvSpPr>
          <p:nvPr>
            <p:ph type="body" sz="quarter" idx="15" hasCustomPrompt="1"/>
          </p:nvPr>
        </p:nvSpPr>
        <p:spPr>
          <a:xfrm>
            <a:off x="1486584" y="6216807"/>
            <a:ext cx="3089275" cy="180000"/>
          </a:xfrm>
          <a:prstGeom prst="rect">
            <a:avLst/>
          </a:prstGeom>
        </p:spPr>
        <p:txBody>
          <a:bodyPr/>
          <a:lstStyle>
            <a:lvl1pPr marL="0" indent="0">
              <a:buNone/>
              <a:defRPr sz="1200">
                <a:solidFill>
                  <a:schemeClr val="bg1"/>
                </a:solidFill>
              </a:defRPr>
            </a:lvl1pPr>
          </a:lstStyle>
          <a:p>
            <a:pPr lvl="0"/>
            <a:r>
              <a:rPr lang="en-US" noProof="0" dirty="0"/>
              <a:t>Job Title</a:t>
            </a:r>
          </a:p>
        </p:txBody>
      </p:sp>
      <p:sp>
        <p:nvSpPr>
          <p:cNvPr id="14" name="Picture Placeholder 19">
            <a:extLst>
              <a:ext uri="{FF2B5EF4-FFF2-40B4-BE49-F238E27FC236}">
                <a16:creationId xmlns:a16="http://schemas.microsoft.com/office/drawing/2014/main" id="{29A5E1BC-8F6B-43EF-9FF6-8242E7708BDA}"/>
              </a:ext>
            </a:extLst>
          </p:cNvPr>
          <p:cNvSpPr>
            <a:spLocks noGrp="1"/>
          </p:cNvSpPr>
          <p:nvPr>
            <p:ph type="pic" sz="quarter" idx="16" hasCustomPrompt="1"/>
          </p:nvPr>
        </p:nvSpPr>
        <p:spPr>
          <a:xfrm>
            <a:off x="615383" y="5914642"/>
            <a:ext cx="576000" cy="576000"/>
          </a:xfrm>
          <a:prstGeom prst="ellipse">
            <a:avLst/>
          </a:prstGeom>
        </p:spPr>
        <p:txBody>
          <a:bodyPr anchor="ctr"/>
          <a:lstStyle>
            <a:lvl1pPr marL="0" indent="0" algn="ctr">
              <a:buNone/>
              <a:defRPr sz="900">
                <a:solidFill>
                  <a:schemeClr val="bg1"/>
                </a:solidFill>
              </a:defRPr>
            </a:lvl1pPr>
          </a:lstStyle>
          <a:p>
            <a:r>
              <a:rPr lang="en-US" noProof="0" dirty="0"/>
              <a:t>Click icon to add picture</a:t>
            </a:r>
          </a:p>
        </p:txBody>
      </p:sp>
      <p:grpSp>
        <p:nvGrpSpPr>
          <p:cNvPr id="2" name="Group 4">
            <a:extLst>
              <a:ext uri="{FF2B5EF4-FFF2-40B4-BE49-F238E27FC236}">
                <a16:creationId xmlns:a16="http://schemas.microsoft.com/office/drawing/2014/main" id="{63F02F42-4916-4588-807F-4BB7367EB0EC}"/>
              </a:ext>
            </a:extLst>
          </p:cNvPr>
          <p:cNvGrpSpPr>
            <a:grpSpLocks noChangeAspect="1"/>
          </p:cNvGrpSpPr>
          <p:nvPr userDrawn="1"/>
        </p:nvGrpSpPr>
        <p:grpSpPr bwMode="invGray">
          <a:xfrm>
            <a:off x="10364788" y="4960938"/>
            <a:ext cx="1225550" cy="1435100"/>
            <a:chOff x="6529" y="3125"/>
            <a:chExt cx="772" cy="904"/>
          </a:xfrm>
        </p:grpSpPr>
        <p:sp>
          <p:nvSpPr>
            <p:cNvPr id="4" name="Freeform 5">
              <a:extLst>
                <a:ext uri="{FF2B5EF4-FFF2-40B4-BE49-F238E27FC236}">
                  <a16:creationId xmlns:a16="http://schemas.microsoft.com/office/drawing/2014/main" id="{0BD928C5-1C7D-4599-A7E9-8AB1B188C6AA}"/>
                </a:ext>
              </a:extLst>
            </p:cNvPr>
            <p:cNvSpPr>
              <a:spLocks/>
            </p:cNvSpPr>
            <p:nvPr userDrawn="1"/>
          </p:nvSpPr>
          <p:spPr bwMode="invGray">
            <a:xfrm>
              <a:off x="6529" y="3125"/>
              <a:ext cx="619" cy="22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5" name="Freeform 6">
              <a:extLst>
                <a:ext uri="{FF2B5EF4-FFF2-40B4-BE49-F238E27FC236}">
                  <a16:creationId xmlns:a16="http://schemas.microsoft.com/office/drawing/2014/main" id="{37C281E8-2924-471F-A849-26C37A059B4E}"/>
                </a:ext>
              </a:extLst>
            </p:cNvPr>
            <p:cNvSpPr>
              <a:spLocks noEditPoints="1"/>
            </p:cNvSpPr>
            <p:nvPr userDrawn="1"/>
          </p:nvSpPr>
          <p:spPr bwMode="invGray">
            <a:xfrm>
              <a:off x="6529" y="3444"/>
              <a:ext cx="772" cy="585"/>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572513004"/>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8_Final_legal_text">
    <p:spTree>
      <p:nvGrpSpPr>
        <p:cNvPr id="1" name=""/>
        <p:cNvGrpSpPr/>
        <p:nvPr/>
      </p:nvGrpSpPr>
      <p:grpSpPr>
        <a:xfrm>
          <a:off x="0" y="0"/>
          <a:ext cx="0" cy="0"/>
          <a:chOff x="0" y="0"/>
          <a:chExt cx="0" cy="0"/>
        </a:xfrm>
      </p:grpSpPr>
      <p:pic>
        <p:nvPicPr>
          <p:cNvPr id="5" name="Grafik 4"/>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bwMode="ltGray">
          <a:xfrm>
            <a:off x="0" y="-1"/>
            <a:ext cx="12198349" cy="6861931"/>
          </a:xfrm>
          <a:prstGeom prst="rect">
            <a:avLst/>
          </a:prstGeom>
        </p:spPr>
      </p:pic>
      <p:sp>
        <p:nvSpPr>
          <p:cNvPr id="6" name="Textplatzhalter 2"/>
          <p:cNvSpPr>
            <a:spLocks noGrp="1"/>
          </p:cNvSpPr>
          <p:nvPr>
            <p:ph type="body" sz="quarter" idx="10" hasCustomPrompt="1"/>
          </p:nvPr>
        </p:nvSpPr>
        <p:spPr bwMode="gray">
          <a:xfrm>
            <a:off x="628566" y="292413"/>
            <a:ext cx="3142800" cy="5210175"/>
          </a:xfrm>
          <a:prstGeom prst="rect">
            <a:avLst/>
          </a:prstGeom>
        </p:spPr>
        <p:txBody>
          <a:bodyPr>
            <a:noAutofit/>
          </a:bodyPr>
          <a:lstStyle>
            <a:lvl1pPr marL="0" marR="0" indent="0" algn="l" defTabSz="914400" rtl="0" eaLnBrk="1" fontAlgn="auto" latinLnBrk="0" hangingPunct="1">
              <a:lnSpc>
                <a:spcPct val="100000"/>
              </a:lnSpc>
              <a:spcBef>
                <a:spcPts val="0"/>
              </a:spcBef>
              <a:spcAft>
                <a:spcPts val="0"/>
              </a:spcAft>
              <a:buClr>
                <a:srgbClr val="FFD200"/>
              </a:buClr>
              <a:buSzPct val="70000"/>
              <a:buFontTx/>
              <a:buNone/>
              <a:tabLst/>
              <a:defRPr kumimoji="0" lang="de-DE" sz="1100" b="1" i="0" u="none" strike="noStrike" kern="0" cap="none" spc="0" normalizeH="0" baseline="0">
                <a:ln>
                  <a:noFill/>
                </a:ln>
                <a:solidFill>
                  <a:schemeClr val="bg1"/>
                </a:solidFill>
                <a:effectLst/>
                <a:uLnTx/>
                <a:uFillTx/>
                <a:latin typeface="+mn-lt"/>
                <a:ea typeface="+mn-ea"/>
                <a:cs typeface="+mn-cs"/>
              </a:defRPr>
            </a:lvl1pPr>
          </a:lstStyle>
          <a:p>
            <a:pPr marL="0" marR="0" lvl="0" indent="0" algn="l" defTabSz="914400" rtl="0" eaLnBrk="1" fontAlgn="auto" latinLnBrk="0" hangingPunct="1">
              <a:lnSpc>
                <a:spcPct val="100000"/>
              </a:lnSpc>
              <a:spcBef>
                <a:spcPts val="0"/>
              </a:spcBef>
              <a:spcAft>
                <a:spcPts val="600"/>
              </a:spcAft>
              <a:buClr>
                <a:srgbClr val="FFD200"/>
              </a:buClr>
              <a:buSzPct val="70000"/>
              <a:buFontTx/>
              <a:buNone/>
              <a:tabLst/>
              <a:defRPr/>
            </a:pPr>
            <a:r>
              <a:rPr kumimoji="0" lang="en-US" sz="1000" b="1" i="0" u="none" strike="noStrike" kern="0" cap="none" spc="0" normalizeH="0" baseline="0" noProof="0" dirty="0">
                <a:ln>
                  <a:noFill/>
                </a:ln>
                <a:solidFill>
                  <a:prstClr val="white"/>
                </a:solidFill>
                <a:effectLst/>
                <a:uLnTx/>
                <a:uFillTx/>
                <a:latin typeface="+mn-lt"/>
                <a:ea typeface="+mn-ea"/>
                <a:cs typeface="+mn-cs"/>
              </a:rPr>
              <a:t>EY </a:t>
            </a:r>
            <a:r>
              <a:rPr kumimoji="0" lang="en-US" sz="1000" b="0" i="0" u="none" strike="noStrike" kern="0" cap="none" spc="0" normalizeH="0" baseline="0" noProof="0" dirty="0">
                <a:ln>
                  <a:noFill/>
                </a:ln>
                <a:solidFill>
                  <a:prstClr val="white"/>
                </a:solidFill>
                <a:effectLst/>
                <a:uLnTx/>
                <a:uFillTx/>
                <a:latin typeface="+mn-lt"/>
                <a:ea typeface="+mn-ea"/>
                <a:cs typeface="+mn-cs"/>
              </a:rPr>
              <a:t> </a:t>
            </a:r>
            <a:r>
              <a:rPr kumimoji="0" lang="en-US" sz="1000" b="0" i="0" u="none" strike="noStrike" kern="0" cap="none" spc="0" normalizeH="0" baseline="0" noProof="0" dirty="0">
                <a:ln>
                  <a:noFill/>
                </a:ln>
                <a:solidFill>
                  <a:prstClr val="white"/>
                </a:solidFill>
                <a:effectLst/>
                <a:uLnTx/>
                <a:uFillTx/>
                <a:latin typeface="+mn-lt"/>
                <a:ea typeface="+mn-ea"/>
                <a:cs typeface="Arial"/>
              </a:rPr>
              <a:t>|  Assurance | Tax | Transactions | Advisory </a:t>
            </a:r>
            <a:br>
              <a:rPr kumimoji="0" lang="en-US" sz="1000" b="0" i="0" u="none" strike="noStrike" kern="0" cap="none" spc="0" normalizeH="0" baseline="0" noProof="0" dirty="0">
                <a:ln>
                  <a:noFill/>
                </a:ln>
                <a:solidFill>
                  <a:prstClr val="white"/>
                </a:solidFill>
                <a:effectLst/>
                <a:uLnTx/>
                <a:uFillTx/>
                <a:latin typeface="+mn-lt"/>
                <a:ea typeface="+mn-ea"/>
                <a:cs typeface="Arial"/>
              </a:rPr>
            </a:br>
            <a:br>
              <a:rPr kumimoji="0" lang="en-US" sz="1000" b="0" i="0" u="none" strike="noStrike" kern="0" cap="none" spc="0" normalizeH="0" baseline="0" noProof="0" dirty="0">
                <a:ln>
                  <a:noFill/>
                </a:ln>
                <a:solidFill>
                  <a:prstClr val="white"/>
                </a:solidFill>
                <a:effectLst/>
                <a:uLnTx/>
                <a:uFillTx/>
                <a:latin typeface="+mn-lt"/>
                <a:ea typeface="+mn-ea"/>
                <a:cs typeface="Arial"/>
              </a:rPr>
            </a:br>
            <a:r>
              <a:rPr kumimoji="0" lang="en-US" sz="1000" b="0" i="0" u="none" strike="noStrike" kern="0" cap="none" spc="0" normalizeH="0" baseline="0" noProof="0" dirty="0">
                <a:ln>
                  <a:noFill/>
                </a:ln>
                <a:solidFill>
                  <a:prstClr val="white"/>
                </a:solidFill>
                <a:effectLst/>
                <a:uLnTx/>
                <a:uFillTx/>
                <a:latin typeface="+mn-lt"/>
                <a:ea typeface="+mn-ea"/>
                <a:cs typeface="Arial"/>
              </a:rPr>
              <a:t>Refer to The Branding Zone for the latest boilerplate language. </a:t>
            </a:r>
          </a:p>
          <a:p>
            <a:pPr marL="0" marR="0" lvl="0" indent="0" algn="l" defTabSz="914400" rtl="0" eaLnBrk="1" fontAlgn="auto" latinLnBrk="0" hangingPunct="1">
              <a:lnSpc>
                <a:spcPct val="100000"/>
              </a:lnSpc>
              <a:spcBef>
                <a:spcPts val="0"/>
              </a:spcBef>
              <a:spcAft>
                <a:spcPts val="600"/>
              </a:spcAft>
              <a:buClr>
                <a:srgbClr val="FFD200"/>
              </a:buClr>
              <a:buSzPct val="70000"/>
              <a:buFontTx/>
              <a:buNone/>
              <a:tabLst/>
              <a:defRPr/>
            </a:pPr>
            <a:endParaRPr lang="de-DE" dirty="0"/>
          </a:p>
        </p:txBody>
      </p:sp>
    </p:spTree>
    <p:extLst>
      <p:ext uri="{BB962C8B-B14F-4D97-AF65-F5344CB8AC3E}">
        <p14:creationId xmlns:p14="http://schemas.microsoft.com/office/powerpoint/2010/main" val="1282227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918" y="294200"/>
            <a:ext cx="10978515" cy="590400"/>
          </a:xfrm>
        </p:spPr>
        <p:txBody>
          <a:bodyPr/>
          <a:lstStyle>
            <a:lvl1pPr>
              <a:defRPr>
                <a:solidFill>
                  <a:schemeClr val="bg1"/>
                </a:solidFill>
              </a:defRPr>
            </a:lvl1pPr>
          </a:lstStyle>
          <a:p>
            <a:r>
              <a:rPr lang="en-US" noProof="0" dirty="0"/>
              <a:t>Click to edit Master title style</a:t>
            </a:r>
          </a:p>
        </p:txBody>
      </p:sp>
      <p:sp>
        <p:nvSpPr>
          <p:cNvPr id="5" name="Table Placeholder 4">
            <a:extLst>
              <a:ext uri="{FF2B5EF4-FFF2-40B4-BE49-F238E27FC236}">
                <a16:creationId xmlns:a16="http://schemas.microsoft.com/office/drawing/2014/main" id="{95A2BE92-ABF7-4A82-BC35-00F28F500FED}"/>
              </a:ext>
            </a:extLst>
          </p:cNvPr>
          <p:cNvSpPr>
            <a:spLocks noGrp="1"/>
          </p:cNvSpPr>
          <p:nvPr>
            <p:ph type="tbl" sz="quarter" idx="10" hasCustomPrompt="1"/>
          </p:nvPr>
        </p:nvSpPr>
        <p:spPr>
          <a:xfrm>
            <a:off x="609917" y="1137920"/>
            <a:ext cx="4957505" cy="4267457"/>
          </a:xfrm>
          <a:prstGeom prst="rect">
            <a:avLst/>
          </a:prstGeom>
        </p:spPr>
        <p:txBody>
          <a:bodyPr>
            <a:noAutofit/>
          </a:bodyPr>
          <a:lstStyle>
            <a:lvl1pPr marL="0" indent="0">
              <a:buNone/>
              <a:defRPr/>
            </a:lvl1pPr>
          </a:lstStyle>
          <a:p>
            <a:r>
              <a:rPr lang="en-US" noProof="0" dirty="0"/>
              <a:t>Click icon to add table</a:t>
            </a:r>
          </a:p>
        </p:txBody>
      </p:sp>
      <p:sp>
        <p:nvSpPr>
          <p:cNvPr id="10" name="Text Placeholder 16">
            <a:extLst>
              <a:ext uri="{FF2B5EF4-FFF2-40B4-BE49-F238E27FC236}">
                <a16:creationId xmlns:a16="http://schemas.microsoft.com/office/drawing/2014/main" id="{DA81FCAA-64D2-4A9C-B16E-9C4E3BB431BB}"/>
              </a:ext>
            </a:extLst>
          </p:cNvPr>
          <p:cNvSpPr>
            <a:spLocks noGrp="1"/>
          </p:cNvSpPr>
          <p:nvPr>
            <p:ph type="body" sz="quarter" idx="14" hasCustomPrompt="1"/>
          </p:nvPr>
        </p:nvSpPr>
        <p:spPr>
          <a:xfrm>
            <a:off x="7133461" y="3813288"/>
            <a:ext cx="3089275" cy="180000"/>
          </a:xfrm>
          <a:prstGeom prst="rect">
            <a:avLst/>
          </a:prstGeom>
        </p:spPr>
        <p:txBody>
          <a:bodyPr>
            <a:noAutofit/>
          </a:bodyPr>
          <a:lstStyle>
            <a:lvl1pPr marL="0" indent="0">
              <a:buNone/>
              <a:defRPr sz="1200">
                <a:solidFill>
                  <a:schemeClr val="tx2"/>
                </a:solidFill>
              </a:defRPr>
            </a:lvl1pPr>
          </a:lstStyle>
          <a:p>
            <a:pPr lvl="0"/>
            <a:r>
              <a:rPr lang="en-US" noProof="0" dirty="0"/>
              <a:t>Name Surname</a:t>
            </a:r>
          </a:p>
        </p:txBody>
      </p:sp>
      <p:sp>
        <p:nvSpPr>
          <p:cNvPr id="11" name="Text Placeholder 16">
            <a:extLst>
              <a:ext uri="{FF2B5EF4-FFF2-40B4-BE49-F238E27FC236}">
                <a16:creationId xmlns:a16="http://schemas.microsoft.com/office/drawing/2014/main" id="{03CDC117-35F2-47B2-85B2-29CB8EE7E096}"/>
              </a:ext>
            </a:extLst>
          </p:cNvPr>
          <p:cNvSpPr>
            <a:spLocks noGrp="1"/>
          </p:cNvSpPr>
          <p:nvPr>
            <p:ph type="body" sz="quarter" idx="15" hasCustomPrompt="1"/>
          </p:nvPr>
        </p:nvSpPr>
        <p:spPr>
          <a:xfrm>
            <a:off x="7133461" y="4055931"/>
            <a:ext cx="3089275" cy="180000"/>
          </a:xfrm>
          <a:prstGeom prst="rect">
            <a:avLst/>
          </a:prstGeom>
        </p:spPr>
        <p:txBody>
          <a:bodyPr>
            <a:noAutofit/>
          </a:bodyPr>
          <a:lstStyle>
            <a:lvl1pPr marL="0" indent="0">
              <a:buNone/>
              <a:defRPr sz="1200">
                <a:solidFill>
                  <a:schemeClr val="bg1"/>
                </a:solidFill>
              </a:defRPr>
            </a:lvl1pPr>
          </a:lstStyle>
          <a:p>
            <a:pPr lvl="0"/>
            <a:r>
              <a:rPr lang="en-US" noProof="0" dirty="0"/>
              <a:t>Job Title to go here</a:t>
            </a:r>
          </a:p>
        </p:txBody>
      </p:sp>
      <p:sp>
        <p:nvSpPr>
          <p:cNvPr id="14" name="Picture Placeholder 19">
            <a:extLst>
              <a:ext uri="{FF2B5EF4-FFF2-40B4-BE49-F238E27FC236}">
                <a16:creationId xmlns:a16="http://schemas.microsoft.com/office/drawing/2014/main" id="{00A15EA9-2372-4E06-83C2-1E13AB1FA626}"/>
              </a:ext>
            </a:extLst>
          </p:cNvPr>
          <p:cNvSpPr>
            <a:spLocks noGrp="1"/>
          </p:cNvSpPr>
          <p:nvPr>
            <p:ph type="pic" sz="quarter" idx="16" hasCustomPrompt="1"/>
          </p:nvPr>
        </p:nvSpPr>
        <p:spPr>
          <a:xfrm>
            <a:off x="6123007" y="3578083"/>
            <a:ext cx="778959" cy="778959"/>
          </a:xfrm>
          <a:prstGeom prst="ellipse">
            <a:avLst/>
          </a:prstGeom>
        </p:spPr>
        <p:txBody>
          <a:bodyPr anchor="ctr"/>
          <a:lstStyle>
            <a:lvl1pPr marL="0" indent="0" algn="ctr">
              <a:buNone/>
              <a:defRPr sz="900">
                <a:solidFill>
                  <a:schemeClr val="bg1"/>
                </a:solidFill>
              </a:defRPr>
            </a:lvl1pPr>
          </a:lstStyle>
          <a:p>
            <a:r>
              <a:rPr lang="en-US" noProof="0" dirty="0"/>
              <a:t>Click icon to add table</a:t>
            </a:r>
          </a:p>
        </p:txBody>
      </p:sp>
      <p:sp>
        <p:nvSpPr>
          <p:cNvPr id="9" name="Text Placeholder 8">
            <a:extLst>
              <a:ext uri="{FF2B5EF4-FFF2-40B4-BE49-F238E27FC236}">
                <a16:creationId xmlns:a16="http://schemas.microsoft.com/office/drawing/2014/main" id="{5DB83DAE-9FEB-4E9C-85BA-A34BD239275A}"/>
              </a:ext>
            </a:extLst>
          </p:cNvPr>
          <p:cNvSpPr>
            <a:spLocks noGrp="1"/>
          </p:cNvSpPr>
          <p:nvPr>
            <p:ph type="body" sz="quarter" idx="17" hasCustomPrompt="1"/>
          </p:nvPr>
        </p:nvSpPr>
        <p:spPr>
          <a:xfrm>
            <a:off x="6123008" y="1137920"/>
            <a:ext cx="5465425" cy="373807"/>
          </a:xfrm>
          <a:prstGeom prst="rect">
            <a:avLst/>
          </a:prstGeom>
        </p:spPr>
        <p:txBody>
          <a:bodyPr>
            <a:noAutofit/>
          </a:bodyPr>
          <a:lstStyle>
            <a:lvl1pPr marL="0" indent="0">
              <a:buNone/>
              <a:defRPr/>
            </a:lvl1pPr>
          </a:lstStyle>
          <a:p>
            <a:pPr lvl="0"/>
            <a:r>
              <a:rPr lang="en-US" noProof="0" dirty="0"/>
              <a:t>Key Takeaways</a:t>
            </a:r>
          </a:p>
        </p:txBody>
      </p:sp>
      <p:sp>
        <p:nvSpPr>
          <p:cNvPr id="15" name="Text Placeholder 8">
            <a:extLst>
              <a:ext uri="{FF2B5EF4-FFF2-40B4-BE49-F238E27FC236}">
                <a16:creationId xmlns:a16="http://schemas.microsoft.com/office/drawing/2014/main" id="{C1ABE303-7041-4312-AD03-0E872AEF99BE}"/>
              </a:ext>
            </a:extLst>
          </p:cNvPr>
          <p:cNvSpPr>
            <a:spLocks noGrp="1"/>
          </p:cNvSpPr>
          <p:nvPr>
            <p:ph type="body" sz="quarter" idx="18" hasCustomPrompt="1"/>
          </p:nvPr>
        </p:nvSpPr>
        <p:spPr>
          <a:xfrm>
            <a:off x="6123008" y="1635009"/>
            <a:ext cx="5465425" cy="1611554"/>
          </a:xfrm>
          <a:prstGeom prst="rect">
            <a:avLst/>
          </a:prstGeom>
        </p:spPr>
        <p:txBody>
          <a:bodyPr>
            <a:noAutofit/>
          </a:bodyPr>
          <a:lstStyle>
            <a:lvl1pPr marL="0" indent="0">
              <a:buNone/>
              <a:defRPr sz="1600"/>
            </a:lvl1pPr>
          </a:lstStyle>
          <a:p>
            <a:pPr lvl="0"/>
            <a:r>
              <a:rPr lang="en-US" noProof="0" dirty="0"/>
              <a:t>Content EY Interstate Light, 16pt, Lorem ipsum dolor, 12pt, </a:t>
            </a:r>
            <a:r>
              <a:rPr lang="en-US" noProof="0" dirty="0" err="1"/>
              <a:t>Utinam</a:t>
            </a:r>
            <a:r>
              <a:rPr lang="en-US" noProof="0" dirty="0"/>
              <a:t> </a:t>
            </a:r>
            <a:r>
              <a:rPr lang="en-US" noProof="0" dirty="0" err="1"/>
              <a:t>nonumy</a:t>
            </a:r>
            <a:r>
              <a:rPr lang="en-US" noProof="0" dirty="0"/>
              <a:t> </a:t>
            </a:r>
            <a:r>
              <a:rPr lang="en-US" noProof="0" dirty="0" err="1"/>
              <a:t>abhorreant</a:t>
            </a:r>
            <a:r>
              <a:rPr lang="en-US" noProof="0" dirty="0"/>
              <a:t> </a:t>
            </a:r>
            <a:r>
              <a:rPr lang="en-US" noProof="0" dirty="0" err="1"/>
              <a:t>sead</a:t>
            </a:r>
            <a:r>
              <a:rPr lang="en-US" noProof="0" dirty="0"/>
              <a:t>. </a:t>
            </a:r>
            <a:r>
              <a:rPr lang="en-US" noProof="0" dirty="0" err="1"/>
              <a:t>Putant</a:t>
            </a:r>
            <a:r>
              <a:rPr lang="en-US" noProof="0" dirty="0"/>
              <a:t> </a:t>
            </a:r>
            <a:r>
              <a:rPr lang="en-US" noProof="0" dirty="0" err="1"/>
              <a:t>probatus</a:t>
            </a:r>
            <a:r>
              <a:rPr lang="en-US" noProof="0" dirty="0"/>
              <a:t> id vis, ad his </a:t>
            </a:r>
            <a:r>
              <a:rPr lang="en-US" noProof="0" dirty="0" err="1"/>
              <a:t>meis</a:t>
            </a:r>
            <a:r>
              <a:rPr lang="en-US" noProof="0" dirty="0"/>
              <a:t> </a:t>
            </a:r>
            <a:r>
              <a:rPr lang="en-US" noProof="0" dirty="0" err="1"/>
              <a:t>habemus</a:t>
            </a:r>
            <a:r>
              <a:rPr lang="en-US" noProof="0" dirty="0"/>
              <a:t> </a:t>
            </a:r>
            <a:r>
              <a:rPr lang="en-US" noProof="0" dirty="0" err="1"/>
              <a:t>repudiare</a:t>
            </a:r>
            <a:r>
              <a:rPr lang="en-US" noProof="0" dirty="0"/>
              <a:t>, has an </a:t>
            </a:r>
            <a:r>
              <a:rPr lang="en-US" noProof="0" dirty="0" err="1"/>
              <a:t>pericula</a:t>
            </a:r>
            <a:r>
              <a:rPr lang="en-US" noProof="0" dirty="0"/>
              <a:t> </a:t>
            </a:r>
            <a:r>
              <a:rPr lang="en-US" noProof="0" dirty="0" err="1"/>
              <a:t>tractatos</a:t>
            </a:r>
            <a:r>
              <a:rPr lang="en-US" noProof="0" dirty="0"/>
              <a:t>. </a:t>
            </a:r>
            <a:r>
              <a:rPr lang="en-US" noProof="0" dirty="0" err="1"/>
              <a:t>Nec</a:t>
            </a:r>
            <a:r>
              <a:rPr lang="en-US" noProof="0" dirty="0"/>
              <a:t> </a:t>
            </a:r>
            <a:r>
              <a:rPr lang="en-US" noProof="0" dirty="0" err="1"/>
              <a:t>debitis</a:t>
            </a:r>
            <a:r>
              <a:rPr lang="en-US" noProof="0" dirty="0"/>
              <a:t> </a:t>
            </a:r>
            <a:r>
              <a:rPr lang="en-US" noProof="0" dirty="0" err="1"/>
              <a:t>dissentias</a:t>
            </a:r>
            <a:r>
              <a:rPr lang="en-US" noProof="0" dirty="0"/>
              <a:t> ad. </a:t>
            </a:r>
            <a:r>
              <a:rPr lang="en-US" noProof="0" dirty="0" err="1"/>
              <a:t>Patrioque</a:t>
            </a:r>
            <a:r>
              <a:rPr lang="en-US" noProof="0" dirty="0"/>
              <a:t> </a:t>
            </a:r>
            <a:r>
              <a:rPr lang="en-US" noProof="0" dirty="0" err="1"/>
              <a:t>voluptatum</a:t>
            </a:r>
            <a:r>
              <a:rPr lang="en-US" noProof="0" dirty="0"/>
              <a:t> </a:t>
            </a:r>
            <a:r>
              <a:rPr lang="en-US" noProof="0" dirty="0" err="1"/>
              <a:t>sed</a:t>
            </a:r>
            <a:r>
              <a:rPr lang="en-US" noProof="0" dirty="0"/>
              <a:t> ex, id </a:t>
            </a:r>
            <a:r>
              <a:rPr lang="en-US" noProof="0" dirty="0" err="1"/>
              <a:t>admodum</a:t>
            </a:r>
            <a:r>
              <a:rPr lang="en-US" noProof="0" dirty="0"/>
              <a:t>.</a:t>
            </a:r>
          </a:p>
          <a:p>
            <a:pPr lvl="0"/>
            <a:endParaRPr lang="en-US" noProof="0" dirty="0"/>
          </a:p>
        </p:txBody>
      </p:sp>
      <p:sp>
        <p:nvSpPr>
          <p:cNvPr id="20" name="Line 10">
            <a:extLst>
              <a:ext uri="{FF2B5EF4-FFF2-40B4-BE49-F238E27FC236}">
                <a16:creationId xmlns:a16="http://schemas.microsoft.com/office/drawing/2014/main" id="{B69EB865-6B86-419B-923C-F7DDC68C9C66}"/>
              </a:ext>
            </a:extLst>
          </p:cNvPr>
          <p:cNvSpPr>
            <a:spLocks noChangeShapeType="1"/>
          </p:cNvSpPr>
          <p:nvPr userDrawn="1"/>
        </p:nvSpPr>
        <p:spPr bwMode="auto">
          <a:xfrm>
            <a:off x="609918" y="907750"/>
            <a:ext cx="10980000"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3" name="Date Placeholder 2">
            <a:extLst>
              <a:ext uri="{FF2B5EF4-FFF2-40B4-BE49-F238E27FC236}">
                <a16:creationId xmlns:a16="http://schemas.microsoft.com/office/drawing/2014/main" id="{C5822E28-B24F-4CF6-8F50-70ED7C22A114}"/>
              </a:ext>
            </a:extLst>
          </p:cNvPr>
          <p:cNvSpPr>
            <a:spLocks noGrp="1"/>
          </p:cNvSpPr>
          <p:nvPr>
            <p:ph type="dt" sz="half" idx="19"/>
          </p:nvPr>
        </p:nvSpPr>
        <p:spPr/>
        <p:txBody>
          <a:bodyPr/>
          <a:lstStyle/>
          <a:p>
            <a:fld id="{B9C240D9-3735-49C9-A196-6B66C851109A}" type="datetime3">
              <a:rPr lang="en-US" noProof="0" smtClean="0"/>
              <a:t>19 May 2022</a:t>
            </a:fld>
            <a:endParaRPr lang="en-US" noProof="0" dirty="0"/>
          </a:p>
        </p:txBody>
      </p:sp>
      <p:sp>
        <p:nvSpPr>
          <p:cNvPr id="4" name="Footer Placeholder 3">
            <a:extLst>
              <a:ext uri="{FF2B5EF4-FFF2-40B4-BE49-F238E27FC236}">
                <a16:creationId xmlns:a16="http://schemas.microsoft.com/office/drawing/2014/main" id="{6865E1CD-A05B-41DC-B488-E4BA204E7AE5}"/>
              </a:ext>
            </a:extLst>
          </p:cNvPr>
          <p:cNvSpPr>
            <a:spLocks noGrp="1"/>
          </p:cNvSpPr>
          <p:nvPr>
            <p:ph type="ftr" sz="quarter" idx="20"/>
          </p:nvPr>
        </p:nvSpPr>
        <p:spPr>
          <a:xfrm>
            <a:off x="3239188" y="6471244"/>
            <a:ext cx="3086100" cy="180000"/>
          </a:xfrm>
          <a:prstGeom prst="rect">
            <a:avLst/>
          </a:prstGeom>
        </p:spPr>
        <p:txBody>
          <a:bodyPr/>
          <a:lstStyle/>
          <a:p>
            <a:r>
              <a:rPr lang="en-US" noProof="0" dirty="0"/>
              <a:t>Presentation title</a:t>
            </a:r>
          </a:p>
        </p:txBody>
      </p:sp>
      <p:sp>
        <p:nvSpPr>
          <p:cNvPr id="6" name="Slide Number Placeholder 5">
            <a:extLst>
              <a:ext uri="{FF2B5EF4-FFF2-40B4-BE49-F238E27FC236}">
                <a16:creationId xmlns:a16="http://schemas.microsoft.com/office/drawing/2014/main" id="{5716ABDB-CF45-4001-9487-F3BA3DD8DACD}"/>
              </a:ext>
            </a:extLst>
          </p:cNvPr>
          <p:cNvSpPr>
            <a:spLocks noGrp="1"/>
          </p:cNvSpPr>
          <p:nvPr>
            <p:ph type="sldNum" sz="quarter" idx="21"/>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28331009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Cover">
    <p:spTree>
      <p:nvGrpSpPr>
        <p:cNvPr id="1" name=""/>
        <p:cNvGrpSpPr/>
        <p:nvPr/>
      </p:nvGrpSpPr>
      <p:grpSpPr>
        <a:xfrm>
          <a:off x="0" y="0"/>
          <a:ext cx="0" cy="0"/>
          <a:chOff x="0" y="0"/>
          <a:chExt cx="0" cy="0"/>
        </a:xfrm>
      </p:grpSpPr>
      <p:sp>
        <p:nvSpPr>
          <p:cNvPr id="2" name="Freeform 56">
            <a:extLst>
              <a:ext uri="{FF2B5EF4-FFF2-40B4-BE49-F238E27FC236}">
                <a16:creationId xmlns:a16="http://schemas.microsoft.com/office/drawing/2014/main" id="{13A7AC18-CF42-4EC5-8D40-441EAE30A06C}"/>
              </a:ext>
            </a:extLst>
          </p:cNvPr>
          <p:cNvSpPr/>
          <p:nvPr userDrawn="1"/>
        </p:nvSpPr>
        <p:spPr>
          <a:xfrm>
            <a:off x="622940" y="795662"/>
            <a:ext cx="4930412" cy="3581484"/>
          </a:xfrm>
          <a:custGeom>
            <a:avLst/>
            <a:gdLst>
              <a:gd name="connsiteX0" fmla="*/ 4238387 w 4257675"/>
              <a:gd name="connsiteY0" fmla="*/ 0 h 3092804"/>
              <a:gd name="connsiteX1" fmla="*/ 4257675 w 4257675"/>
              <a:gd name="connsiteY1" fmla="*/ 0 h 3092804"/>
              <a:gd name="connsiteX2" fmla="*/ 4257675 w 4257675"/>
              <a:gd name="connsiteY2" fmla="*/ 3092804 h 3092804"/>
              <a:gd name="connsiteX3" fmla="*/ 0 w 4257675"/>
              <a:gd name="connsiteY3" fmla="*/ 3092804 h 3092804"/>
              <a:gd name="connsiteX4" fmla="*/ 0 w 4257675"/>
              <a:gd name="connsiteY4" fmla="*/ 747342 h 3092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7675" h="3092804">
                <a:moveTo>
                  <a:pt x="4238387" y="0"/>
                </a:moveTo>
                <a:lnTo>
                  <a:pt x="4257675" y="0"/>
                </a:lnTo>
                <a:lnTo>
                  <a:pt x="4257675" y="3092804"/>
                </a:lnTo>
                <a:lnTo>
                  <a:pt x="0" y="3092804"/>
                </a:lnTo>
                <a:lnTo>
                  <a:pt x="0" y="747342"/>
                </a:lnTo>
                <a:close/>
              </a:path>
            </a:pathLst>
          </a:cu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3" name="Group 4">
            <a:extLst>
              <a:ext uri="{FF2B5EF4-FFF2-40B4-BE49-F238E27FC236}">
                <a16:creationId xmlns:a16="http://schemas.microsoft.com/office/drawing/2014/main" id="{C8422AE9-8257-41A9-AB41-1F10585C886F}"/>
              </a:ext>
            </a:extLst>
          </p:cNvPr>
          <p:cNvGrpSpPr>
            <a:grpSpLocks noChangeAspect="1"/>
          </p:cNvGrpSpPr>
          <p:nvPr userDrawn="1"/>
        </p:nvGrpSpPr>
        <p:grpSpPr bwMode="auto">
          <a:xfrm>
            <a:off x="10364788" y="4960938"/>
            <a:ext cx="1225550" cy="1435100"/>
            <a:chOff x="6529" y="3125"/>
            <a:chExt cx="772" cy="904"/>
          </a:xfrm>
        </p:grpSpPr>
        <p:sp>
          <p:nvSpPr>
            <p:cNvPr id="4" name="Freeform 5">
              <a:extLst>
                <a:ext uri="{FF2B5EF4-FFF2-40B4-BE49-F238E27FC236}">
                  <a16:creationId xmlns:a16="http://schemas.microsoft.com/office/drawing/2014/main" id="{D19659BD-653C-4300-9060-420AFAE39587}"/>
                </a:ext>
              </a:extLst>
            </p:cNvPr>
            <p:cNvSpPr>
              <a:spLocks/>
            </p:cNvSpPr>
            <p:nvPr userDrawn="1"/>
          </p:nvSpPr>
          <p:spPr bwMode="auto">
            <a:xfrm>
              <a:off x="6529" y="3125"/>
              <a:ext cx="619" cy="22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5" name="Freeform 6">
              <a:extLst>
                <a:ext uri="{FF2B5EF4-FFF2-40B4-BE49-F238E27FC236}">
                  <a16:creationId xmlns:a16="http://schemas.microsoft.com/office/drawing/2014/main" id="{A4669336-72A1-4233-827A-C41AB4C1CC04}"/>
                </a:ext>
              </a:extLst>
            </p:cNvPr>
            <p:cNvSpPr>
              <a:spLocks noEditPoints="1"/>
            </p:cNvSpPr>
            <p:nvPr userDrawn="1"/>
          </p:nvSpPr>
          <p:spPr bwMode="auto">
            <a:xfrm>
              <a:off x="6529" y="3444"/>
              <a:ext cx="772" cy="585"/>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6" name="Title 1"/>
          <p:cNvSpPr>
            <a:spLocks noGrp="1"/>
          </p:cNvSpPr>
          <p:nvPr>
            <p:ph type="ctrTitle" hasCustomPrompt="1"/>
          </p:nvPr>
        </p:nvSpPr>
        <p:spPr>
          <a:xfrm>
            <a:off x="900329" y="1954221"/>
            <a:ext cx="4328932" cy="979702"/>
          </a:xfrm>
        </p:spPr>
        <p:txBody>
          <a:bodyPr/>
          <a:lstStyle>
            <a:lvl1pPr>
              <a:defRPr sz="3000" b="0">
                <a:solidFill>
                  <a:schemeClr val="bg1"/>
                </a:solidFill>
                <a:latin typeface="EYInterstate Light" panose="02000506000000020004" pitchFamily="2" charset="0"/>
                <a:cs typeface="Arial" pitchFamily="34" charset="0"/>
              </a:defRPr>
            </a:lvl1pPr>
          </a:lstStyle>
          <a:p>
            <a:r>
              <a:rPr lang="en-US" noProof="0" dirty="0"/>
              <a:t>Click to edit Master title style</a:t>
            </a:r>
          </a:p>
        </p:txBody>
      </p:sp>
      <p:sp>
        <p:nvSpPr>
          <p:cNvPr id="7" name="Subtitle 2"/>
          <p:cNvSpPr>
            <a:spLocks noGrp="1"/>
          </p:cNvSpPr>
          <p:nvPr>
            <p:ph type="subTitle" idx="1" hasCustomPrompt="1"/>
          </p:nvPr>
        </p:nvSpPr>
        <p:spPr>
          <a:xfrm>
            <a:off x="900329" y="3046158"/>
            <a:ext cx="4328932" cy="1046323"/>
          </a:xfrm>
          <a:prstGeom prst="rect">
            <a:avLst/>
          </a:prstGeom>
        </p:spPr>
        <p:txBody>
          <a:bodyPr/>
          <a:lstStyle>
            <a:lvl1pPr marL="0" indent="0" algn="l">
              <a:spcAft>
                <a:spcPts val="1200"/>
              </a:spcAft>
              <a:buNone/>
              <a:defRPr sz="2000">
                <a:solidFill>
                  <a:schemeClr val="bg1"/>
                </a:solidFill>
                <a:latin typeface="EYInterstate" panose="02000503020000020004" pitchFamily="2" charset="0"/>
                <a:cs typeface="Arial" pitchFamily="34" charset="0"/>
              </a:defRPr>
            </a:lvl1pPr>
            <a:lvl2pPr marL="0" indent="0" algn="l">
              <a:buNone/>
              <a:defRPr sz="1600" b="1">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p>
        </p:txBody>
      </p:sp>
    </p:spTree>
    <p:extLst>
      <p:ext uri="{BB962C8B-B14F-4D97-AF65-F5344CB8AC3E}">
        <p14:creationId xmlns:p14="http://schemas.microsoft.com/office/powerpoint/2010/main" val="4148194975"/>
      </p:ext>
    </p:extLst>
  </p:cSld>
  <p:clrMapOvr>
    <a:masterClrMapping/>
  </p:clrMapOvr>
  <p:extLst>
    <p:ext uri="{DCECCB84-F9BA-43D5-87BE-67443E8EF086}">
      <p15:sldGuideLst xmlns:p15="http://schemas.microsoft.com/office/powerpoint/2012/main">
        <p15:guide id="1" orient="horz" pos="1230">
          <p15:clr>
            <a:srgbClr val="FBAE40"/>
          </p15:clr>
        </p15:guide>
        <p15:guide id="2" pos="553">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918" y="294200"/>
            <a:ext cx="10978515" cy="590400"/>
          </a:xfrm>
        </p:spPr>
        <p:txBody>
          <a:bodyPr/>
          <a:lstStyle>
            <a:lvl1pPr>
              <a:defRPr>
                <a:solidFill>
                  <a:schemeClr val="bg1"/>
                </a:solidFill>
              </a:defRPr>
            </a:lvl1pPr>
          </a:lstStyle>
          <a:p>
            <a:r>
              <a:rPr lang="en-US" noProof="0" dirty="0"/>
              <a:t>Click to edit Master title style</a:t>
            </a:r>
          </a:p>
        </p:txBody>
      </p:sp>
      <p:sp>
        <p:nvSpPr>
          <p:cNvPr id="5" name="Table Placeholder 4">
            <a:extLst>
              <a:ext uri="{FF2B5EF4-FFF2-40B4-BE49-F238E27FC236}">
                <a16:creationId xmlns:a16="http://schemas.microsoft.com/office/drawing/2014/main" id="{95A2BE92-ABF7-4A82-BC35-00F28F500FED}"/>
              </a:ext>
            </a:extLst>
          </p:cNvPr>
          <p:cNvSpPr>
            <a:spLocks noGrp="1"/>
          </p:cNvSpPr>
          <p:nvPr>
            <p:ph type="tbl" sz="quarter" idx="10" hasCustomPrompt="1"/>
          </p:nvPr>
        </p:nvSpPr>
        <p:spPr>
          <a:xfrm>
            <a:off x="609917" y="1137920"/>
            <a:ext cx="4957505" cy="4267457"/>
          </a:xfrm>
          <a:prstGeom prst="rect">
            <a:avLst/>
          </a:prstGeom>
        </p:spPr>
        <p:txBody>
          <a:bodyPr/>
          <a:lstStyle>
            <a:lvl1pPr marL="0" indent="0">
              <a:buNone/>
              <a:defRPr/>
            </a:lvl1pPr>
          </a:lstStyle>
          <a:p>
            <a:r>
              <a:rPr lang="en-US" noProof="0" dirty="0"/>
              <a:t>Click icon to add table</a:t>
            </a:r>
          </a:p>
        </p:txBody>
      </p:sp>
      <p:sp>
        <p:nvSpPr>
          <p:cNvPr id="10" name="Text Placeholder 16">
            <a:extLst>
              <a:ext uri="{FF2B5EF4-FFF2-40B4-BE49-F238E27FC236}">
                <a16:creationId xmlns:a16="http://schemas.microsoft.com/office/drawing/2014/main" id="{DA81FCAA-64D2-4A9C-B16E-9C4E3BB431BB}"/>
              </a:ext>
            </a:extLst>
          </p:cNvPr>
          <p:cNvSpPr>
            <a:spLocks noGrp="1"/>
          </p:cNvSpPr>
          <p:nvPr>
            <p:ph type="body" sz="quarter" idx="14" hasCustomPrompt="1"/>
          </p:nvPr>
        </p:nvSpPr>
        <p:spPr>
          <a:xfrm>
            <a:off x="7133461" y="3813288"/>
            <a:ext cx="3089275" cy="180000"/>
          </a:xfrm>
          <a:prstGeom prst="rect">
            <a:avLst/>
          </a:prstGeom>
        </p:spPr>
        <p:txBody>
          <a:bodyPr/>
          <a:lstStyle>
            <a:lvl1pPr marL="0" indent="0">
              <a:buNone/>
              <a:defRPr sz="1200">
                <a:solidFill>
                  <a:schemeClr val="tx2"/>
                </a:solidFill>
              </a:defRPr>
            </a:lvl1pPr>
          </a:lstStyle>
          <a:p>
            <a:pPr lvl="0"/>
            <a:r>
              <a:rPr lang="en-US" noProof="0" dirty="0"/>
              <a:t>Name Surname</a:t>
            </a:r>
          </a:p>
        </p:txBody>
      </p:sp>
      <p:sp>
        <p:nvSpPr>
          <p:cNvPr id="11" name="Text Placeholder 16">
            <a:extLst>
              <a:ext uri="{FF2B5EF4-FFF2-40B4-BE49-F238E27FC236}">
                <a16:creationId xmlns:a16="http://schemas.microsoft.com/office/drawing/2014/main" id="{03CDC117-35F2-47B2-85B2-29CB8EE7E096}"/>
              </a:ext>
            </a:extLst>
          </p:cNvPr>
          <p:cNvSpPr>
            <a:spLocks noGrp="1"/>
          </p:cNvSpPr>
          <p:nvPr>
            <p:ph type="body" sz="quarter" idx="15" hasCustomPrompt="1"/>
          </p:nvPr>
        </p:nvSpPr>
        <p:spPr>
          <a:xfrm>
            <a:off x="7133461" y="4055931"/>
            <a:ext cx="3089275" cy="180000"/>
          </a:xfrm>
          <a:prstGeom prst="rect">
            <a:avLst/>
          </a:prstGeom>
        </p:spPr>
        <p:txBody>
          <a:bodyPr/>
          <a:lstStyle>
            <a:lvl1pPr marL="0" indent="0">
              <a:buNone/>
              <a:defRPr sz="1200">
                <a:solidFill>
                  <a:schemeClr val="bg1"/>
                </a:solidFill>
              </a:defRPr>
            </a:lvl1pPr>
          </a:lstStyle>
          <a:p>
            <a:pPr lvl="0"/>
            <a:r>
              <a:rPr lang="en-US" noProof="0" dirty="0"/>
              <a:t>Job Title to go here</a:t>
            </a:r>
          </a:p>
        </p:txBody>
      </p:sp>
      <p:sp>
        <p:nvSpPr>
          <p:cNvPr id="14" name="Picture Placeholder 19">
            <a:extLst>
              <a:ext uri="{FF2B5EF4-FFF2-40B4-BE49-F238E27FC236}">
                <a16:creationId xmlns:a16="http://schemas.microsoft.com/office/drawing/2014/main" id="{00A15EA9-2372-4E06-83C2-1E13AB1FA626}"/>
              </a:ext>
            </a:extLst>
          </p:cNvPr>
          <p:cNvSpPr>
            <a:spLocks noGrp="1"/>
          </p:cNvSpPr>
          <p:nvPr>
            <p:ph type="pic" sz="quarter" idx="16" hasCustomPrompt="1"/>
          </p:nvPr>
        </p:nvSpPr>
        <p:spPr>
          <a:xfrm>
            <a:off x="6123007" y="3578083"/>
            <a:ext cx="778959" cy="778959"/>
          </a:xfrm>
          <a:prstGeom prst="ellipse">
            <a:avLst/>
          </a:prstGeom>
        </p:spPr>
        <p:txBody>
          <a:bodyPr anchor="ctr"/>
          <a:lstStyle>
            <a:lvl1pPr marL="0" indent="0" algn="ctr">
              <a:buNone/>
              <a:defRPr sz="900">
                <a:solidFill>
                  <a:schemeClr val="bg1"/>
                </a:solidFill>
              </a:defRPr>
            </a:lvl1pPr>
          </a:lstStyle>
          <a:p>
            <a:r>
              <a:rPr lang="en-US" noProof="0" dirty="0"/>
              <a:t>Click icon to add picture</a:t>
            </a:r>
          </a:p>
        </p:txBody>
      </p:sp>
      <p:sp>
        <p:nvSpPr>
          <p:cNvPr id="9" name="Text Placeholder 8">
            <a:extLst>
              <a:ext uri="{FF2B5EF4-FFF2-40B4-BE49-F238E27FC236}">
                <a16:creationId xmlns:a16="http://schemas.microsoft.com/office/drawing/2014/main" id="{5DB83DAE-9FEB-4E9C-85BA-A34BD239275A}"/>
              </a:ext>
            </a:extLst>
          </p:cNvPr>
          <p:cNvSpPr>
            <a:spLocks noGrp="1"/>
          </p:cNvSpPr>
          <p:nvPr>
            <p:ph type="body" sz="quarter" idx="17" hasCustomPrompt="1"/>
          </p:nvPr>
        </p:nvSpPr>
        <p:spPr>
          <a:xfrm>
            <a:off x="6123008" y="1137920"/>
            <a:ext cx="5465425" cy="373807"/>
          </a:xfrm>
          <a:prstGeom prst="rect">
            <a:avLst/>
          </a:prstGeom>
        </p:spPr>
        <p:txBody>
          <a:bodyPr/>
          <a:lstStyle>
            <a:lvl1pPr marL="0" indent="0">
              <a:buNone/>
              <a:defRPr/>
            </a:lvl1pPr>
          </a:lstStyle>
          <a:p>
            <a:pPr lvl="0"/>
            <a:r>
              <a:rPr lang="en-US" noProof="0" dirty="0"/>
              <a:t>Key Takeaways</a:t>
            </a:r>
          </a:p>
        </p:txBody>
      </p:sp>
      <p:sp>
        <p:nvSpPr>
          <p:cNvPr id="15" name="Text Placeholder 8">
            <a:extLst>
              <a:ext uri="{FF2B5EF4-FFF2-40B4-BE49-F238E27FC236}">
                <a16:creationId xmlns:a16="http://schemas.microsoft.com/office/drawing/2014/main" id="{C1ABE303-7041-4312-AD03-0E872AEF99BE}"/>
              </a:ext>
            </a:extLst>
          </p:cNvPr>
          <p:cNvSpPr>
            <a:spLocks noGrp="1"/>
          </p:cNvSpPr>
          <p:nvPr>
            <p:ph type="body" sz="quarter" idx="18" hasCustomPrompt="1"/>
          </p:nvPr>
        </p:nvSpPr>
        <p:spPr>
          <a:xfrm>
            <a:off x="6123008" y="1635009"/>
            <a:ext cx="5465425" cy="1611554"/>
          </a:xfrm>
          <a:prstGeom prst="rect">
            <a:avLst/>
          </a:prstGeom>
        </p:spPr>
        <p:txBody>
          <a:bodyPr/>
          <a:lstStyle>
            <a:lvl1pPr marL="0" indent="0">
              <a:buNone/>
              <a:defRPr sz="1600"/>
            </a:lvl1pPr>
          </a:lstStyle>
          <a:p>
            <a:pPr lvl="0"/>
            <a:r>
              <a:rPr lang="en-US" noProof="0" dirty="0"/>
              <a:t>Content EY Interstate Light, 16pt, Lorem ipsum dolor, 12pt, </a:t>
            </a:r>
            <a:r>
              <a:rPr lang="en-US" noProof="0" dirty="0" err="1"/>
              <a:t>Utinam</a:t>
            </a:r>
            <a:r>
              <a:rPr lang="en-US" noProof="0" dirty="0"/>
              <a:t> </a:t>
            </a:r>
            <a:r>
              <a:rPr lang="en-US" noProof="0" dirty="0" err="1"/>
              <a:t>nonumy</a:t>
            </a:r>
            <a:r>
              <a:rPr lang="en-US" noProof="0" dirty="0"/>
              <a:t> </a:t>
            </a:r>
            <a:r>
              <a:rPr lang="en-US" noProof="0" dirty="0" err="1"/>
              <a:t>abhorreant</a:t>
            </a:r>
            <a:r>
              <a:rPr lang="en-US" noProof="0" dirty="0"/>
              <a:t> </a:t>
            </a:r>
            <a:r>
              <a:rPr lang="en-US" noProof="0" dirty="0" err="1"/>
              <a:t>sead</a:t>
            </a:r>
            <a:r>
              <a:rPr lang="en-US" noProof="0" dirty="0"/>
              <a:t>. </a:t>
            </a:r>
            <a:r>
              <a:rPr lang="en-US" noProof="0" dirty="0" err="1"/>
              <a:t>Putant</a:t>
            </a:r>
            <a:r>
              <a:rPr lang="en-US" noProof="0" dirty="0"/>
              <a:t> </a:t>
            </a:r>
            <a:r>
              <a:rPr lang="en-US" noProof="0" dirty="0" err="1"/>
              <a:t>probatus</a:t>
            </a:r>
            <a:r>
              <a:rPr lang="en-US" noProof="0" dirty="0"/>
              <a:t> id vis, ad his </a:t>
            </a:r>
            <a:r>
              <a:rPr lang="en-US" noProof="0" dirty="0" err="1"/>
              <a:t>meis</a:t>
            </a:r>
            <a:r>
              <a:rPr lang="en-US" noProof="0" dirty="0"/>
              <a:t> </a:t>
            </a:r>
            <a:r>
              <a:rPr lang="en-US" noProof="0" dirty="0" err="1"/>
              <a:t>habemus</a:t>
            </a:r>
            <a:r>
              <a:rPr lang="en-US" noProof="0" dirty="0"/>
              <a:t> </a:t>
            </a:r>
            <a:r>
              <a:rPr lang="en-US" noProof="0" dirty="0" err="1"/>
              <a:t>repudiare</a:t>
            </a:r>
            <a:r>
              <a:rPr lang="en-US" noProof="0" dirty="0"/>
              <a:t>, has an </a:t>
            </a:r>
            <a:r>
              <a:rPr lang="en-US" noProof="0" dirty="0" err="1"/>
              <a:t>pericula</a:t>
            </a:r>
            <a:r>
              <a:rPr lang="en-US" noProof="0" dirty="0"/>
              <a:t> </a:t>
            </a:r>
            <a:r>
              <a:rPr lang="en-US" noProof="0" dirty="0" err="1"/>
              <a:t>tractatos</a:t>
            </a:r>
            <a:r>
              <a:rPr lang="en-US" noProof="0" dirty="0"/>
              <a:t>. </a:t>
            </a:r>
            <a:r>
              <a:rPr lang="en-US" noProof="0" dirty="0" err="1"/>
              <a:t>Nec</a:t>
            </a:r>
            <a:r>
              <a:rPr lang="en-US" noProof="0" dirty="0"/>
              <a:t> </a:t>
            </a:r>
            <a:r>
              <a:rPr lang="en-US" noProof="0" dirty="0" err="1"/>
              <a:t>debitis</a:t>
            </a:r>
            <a:r>
              <a:rPr lang="en-US" noProof="0" dirty="0"/>
              <a:t> </a:t>
            </a:r>
            <a:r>
              <a:rPr lang="en-US" noProof="0" dirty="0" err="1"/>
              <a:t>dissentias</a:t>
            </a:r>
            <a:r>
              <a:rPr lang="en-US" noProof="0" dirty="0"/>
              <a:t> ad. </a:t>
            </a:r>
            <a:r>
              <a:rPr lang="en-US" noProof="0" dirty="0" err="1"/>
              <a:t>Patrioque</a:t>
            </a:r>
            <a:r>
              <a:rPr lang="en-US" noProof="0" dirty="0"/>
              <a:t> </a:t>
            </a:r>
            <a:r>
              <a:rPr lang="en-US" noProof="0" dirty="0" err="1"/>
              <a:t>voluptatum</a:t>
            </a:r>
            <a:r>
              <a:rPr lang="en-US" noProof="0" dirty="0"/>
              <a:t> </a:t>
            </a:r>
            <a:r>
              <a:rPr lang="en-US" noProof="0" dirty="0" err="1"/>
              <a:t>sed</a:t>
            </a:r>
            <a:r>
              <a:rPr lang="en-US" noProof="0" dirty="0"/>
              <a:t> ex, id </a:t>
            </a:r>
            <a:r>
              <a:rPr lang="en-US" noProof="0" dirty="0" err="1"/>
              <a:t>admodum</a:t>
            </a:r>
            <a:r>
              <a:rPr lang="en-US" noProof="0" dirty="0"/>
              <a:t>.</a:t>
            </a:r>
          </a:p>
          <a:p>
            <a:pPr lvl="0"/>
            <a:endParaRPr lang="en-US" noProof="0" dirty="0"/>
          </a:p>
        </p:txBody>
      </p:sp>
      <p:sp>
        <p:nvSpPr>
          <p:cNvPr id="20" name="Line 10">
            <a:extLst>
              <a:ext uri="{FF2B5EF4-FFF2-40B4-BE49-F238E27FC236}">
                <a16:creationId xmlns:a16="http://schemas.microsoft.com/office/drawing/2014/main" id="{B69EB865-6B86-419B-923C-F7DDC68C9C66}"/>
              </a:ext>
            </a:extLst>
          </p:cNvPr>
          <p:cNvSpPr>
            <a:spLocks noChangeShapeType="1"/>
          </p:cNvSpPr>
          <p:nvPr userDrawn="1"/>
        </p:nvSpPr>
        <p:spPr bwMode="auto">
          <a:xfrm>
            <a:off x="609918" y="907750"/>
            <a:ext cx="10980000"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3" name="Date Placeholder 2">
            <a:extLst>
              <a:ext uri="{FF2B5EF4-FFF2-40B4-BE49-F238E27FC236}">
                <a16:creationId xmlns:a16="http://schemas.microsoft.com/office/drawing/2014/main" id="{C5822E28-B24F-4CF6-8F50-70ED7C22A114}"/>
              </a:ext>
            </a:extLst>
          </p:cNvPr>
          <p:cNvSpPr>
            <a:spLocks noGrp="1"/>
          </p:cNvSpPr>
          <p:nvPr>
            <p:ph type="dt" sz="half" idx="19"/>
          </p:nvPr>
        </p:nvSpPr>
        <p:spPr/>
        <p:txBody>
          <a:bodyPr/>
          <a:lstStyle/>
          <a:p>
            <a:fld id="{B9C240D9-3735-49C9-A196-6B66C851109A}" type="datetime3">
              <a:rPr lang="en-US" noProof="0" smtClean="0"/>
              <a:t>19 May 2022</a:t>
            </a:fld>
            <a:endParaRPr lang="en-US" noProof="0" dirty="0"/>
          </a:p>
        </p:txBody>
      </p:sp>
      <p:sp>
        <p:nvSpPr>
          <p:cNvPr id="4" name="Footer Placeholder 3">
            <a:extLst>
              <a:ext uri="{FF2B5EF4-FFF2-40B4-BE49-F238E27FC236}">
                <a16:creationId xmlns:a16="http://schemas.microsoft.com/office/drawing/2014/main" id="{6865E1CD-A05B-41DC-B488-E4BA204E7AE5}"/>
              </a:ext>
            </a:extLst>
          </p:cNvPr>
          <p:cNvSpPr>
            <a:spLocks noGrp="1"/>
          </p:cNvSpPr>
          <p:nvPr>
            <p:ph type="ftr" sz="quarter" idx="20"/>
          </p:nvPr>
        </p:nvSpPr>
        <p:spPr/>
        <p:txBody>
          <a:bodyPr/>
          <a:lstStyle/>
          <a:p>
            <a:r>
              <a:rPr lang="en-US" noProof="0" dirty="0"/>
              <a:t>Presentation title</a:t>
            </a:r>
          </a:p>
        </p:txBody>
      </p:sp>
      <p:sp>
        <p:nvSpPr>
          <p:cNvPr id="6" name="Slide Number Placeholder 5">
            <a:extLst>
              <a:ext uri="{FF2B5EF4-FFF2-40B4-BE49-F238E27FC236}">
                <a16:creationId xmlns:a16="http://schemas.microsoft.com/office/drawing/2014/main" id="{5716ABDB-CF45-4001-9487-F3BA3DD8DACD}"/>
              </a:ext>
            </a:extLst>
          </p:cNvPr>
          <p:cNvSpPr>
            <a:spLocks noGrp="1"/>
          </p:cNvSpPr>
          <p:nvPr>
            <p:ph type="sldNum" sz="quarter" idx="21"/>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41542737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Standar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918" y="294200"/>
            <a:ext cx="10978515" cy="590400"/>
          </a:xfrm>
        </p:spPr>
        <p:txBody>
          <a:bodyPr/>
          <a:lstStyle>
            <a:lvl1pPr>
              <a:defRPr>
                <a:solidFill>
                  <a:schemeClr val="bg1"/>
                </a:solidFill>
              </a:defRPr>
            </a:lvl1pPr>
          </a:lstStyle>
          <a:p>
            <a:r>
              <a:rPr lang="en-US" noProof="0" dirty="0"/>
              <a:t>Click to edit Master title style</a:t>
            </a:r>
          </a:p>
        </p:txBody>
      </p:sp>
      <p:sp>
        <p:nvSpPr>
          <p:cNvPr id="3" name="Content Placeholder 2"/>
          <p:cNvSpPr>
            <a:spLocks noGrp="1"/>
          </p:cNvSpPr>
          <p:nvPr>
            <p:ph idx="1" hasCustomPrompt="1"/>
          </p:nvPr>
        </p:nvSpPr>
        <p:spPr>
          <a:xfrm>
            <a:off x="609918" y="1137919"/>
            <a:ext cx="8238744" cy="4954905"/>
          </a:xfrm>
          <a:prstGeom prst="rect">
            <a:avLst/>
          </a:prstGeom>
        </p:spPr>
        <p:txBody>
          <a:bodyPr vert="horz" lIns="0" tIns="0" rIns="0" bIns="0" rtlCol="0">
            <a:noAutofit/>
          </a:bodyPr>
          <a:lstStyle>
            <a:lvl1pPr>
              <a:defRPr lang="en-US" noProof="0" dirty="0" smtClean="0"/>
            </a:lvl1pPr>
            <a:lvl2pPr>
              <a:defRPr lang="en-US" noProof="0" dirty="0" smtClean="0"/>
            </a:lvl2pPr>
            <a:lvl3pPr>
              <a:defRPr lang="en-US" noProof="0" dirty="0" smtClean="0"/>
            </a:lvl3pPr>
            <a:lvl4pPr>
              <a:defRPr lang="en-US" noProof="0" dirty="0" smtClean="0"/>
            </a:lvl4pPr>
          </a:lstStyle>
          <a:p>
            <a:pPr lvl="0"/>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Click to edit Master text styles</a:t>
            </a:r>
          </a:p>
          <a:p>
            <a:pPr lvl="1"/>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Second level</a:t>
            </a:r>
          </a:p>
          <a:p>
            <a:pPr lvl="2"/>
            <a:r>
              <a:rPr kumimoji="0" lang="en-US" sz="18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Third level</a:t>
            </a:r>
          </a:p>
          <a:p>
            <a:pPr lvl="3"/>
            <a:r>
              <a:rPr kumimoji="0" lang="en-US" sz="16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Fourth level</a:t>
            </a:r>
          </a:p>
        </p:txBody>
      </p:sp>
      <p:sp>
        <p:nvSpPr>
          <p:cNvPr id="19" name="Line 10">
            <a:extLst>
              <a:ext uri="{FF2B5EF4-FFF2-40B4-BE49-F238E27FC236}">
                <a16:creationId xmlns:a16="http://schemas.microsoft.com/office/drawing/2014/main" id="{CF130104-FAF2-4309-9701-573F37743137}"/>
              </a:ext>
            </a:extLst>
          </p:cNvPr>
          <p:cNvSpPr>
            <a:spLocks noChangeShapeType="1"/>
          </p:cNvSpPr>
          <p:nvPr userDrawn="1"/>
        </p:nvSpPr>
        <p:spPr bwMode="auto">
          <a:xfrm>
            <a:off x="609918" y="907750"/>
            <a:ext cx="10980000"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4" name="Date Placeholder 3">
            <a:extLst>
              <a:ext uri="{FF2B5EF4-FFF2-40B4-BE49-F238E27FC236}">
                <a16:creationId xmlns:a16="http://schemas.microsoft.com/office/drawing/2014/main" id="{00869D6F-A030-48CA-9C7C-9FC3A6F1F671}"/>
              </a:ext>
            </a:extLst>
          </p:cNvPr>
          <p:cNvSpPr>
            <a:spLocks noGrp="1"/>
          </p:cNvSpPr>
          <p:nvPr>
            <p:ph type="dt" sz="half" idx="10"/>
          </p:nvPr>
        </p:nvSpPr>
        <p:spPr/>
        <p:txBody>
          <a:bodyPr/>
          <a:lstStyle/>
          <a:p>
            <a:fld id="{23EB5111-4321-4A8B-8136-0060A1CE4C12}" type="datetime3">
              <a:rPr lang="en-US" noProof="0" smtClean="0"/>
              <a:t>19 May 2022</a:t>
            </a:fld>
            <a:endParaRPr lang="en-US" noProof="0" dirty="0"/>
          </a:p>
        </p:txBody>
      </p:sp>
      <p:sp>
        <p:nvSpPr>
          <p:cNvPr id="5" name="Footer Placeholder 4">
            <a:extLst>
              <a:ext uri="{FF2B5EF4-FFF2-40B4-BE49-F238E27FC236}">
                <a16:creationId xmlns:a16="http://schemas.microsoft.com/office/drawing/2014/main" id="{2F02C3F7-BD0A-4AD4-95D8-328DA6F539AD}"/>
              </a:ext>
            </a:extLst>
          </p:cNvPr>
          <p:cNvSpPr>
            <a:spLocks noGrp="1"/>
          </p:cNvSpPr>
          <p:nvPr>
            <p:ph type="ftr" sz="quarter" idx="11"/>
          </p:nvPr>
        </p:nvSpPr>
        <p:spPr/>
        <p:txBody>
          <a:bodyPr/>
          <a:lstStyle/>
          <a:p>
            <a:r>
              <a:rPr lang="en-US" noProof="0" dirty="0"/>
              <a:t>Presentation title</a:t>
            </a:r>
          </a:p>
        </p:txBody>
      </p:sp>
      <p:sp>
        <p:nvSpPr>
          <p:cNvPr id="6" name="Slide Number Placeholder 5">
            <a:extLst>
              <a:ext uri="{FF2B5EF4-FFF2-40B4-BE49-F238E27FC236}">
                <a16:creationId xmlns:a16="http://schemas.microsoft.com/office/drawing/2014/main" id="{DE4422C8-68BE-4650-89F1-3BECCFF9B514}"/>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26432175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5_Standar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918" y="294200"/>
            <a:ext cx="10978515" cy="590400"/>
          </a:xfrm>
        </p:spPr>
        <p:txBody>
          <a:bodyPr/>
          <a:lstStyle>
            <a:lvl1pPr>
              <a:defRPr>
                <a:solidFill>
                  <a:schemeClr val="bg1"/>
                </a:solidFill>
              </a:defRPr>
            </a:lvl1pPr>
          </a:lstStyle>
          <a:p>
            <a:r>
              <a:rPr lang="en-US" noProof="0" dirty="0"/>
              <a:t>Click to edit Master title style</a:t>
            </a:r>
          </a:p>
        </p:txBody>
      </p:sp>
      <p:sp>
        <p:nvSpPr>
          <p:cNvPr id="3" name="Content Placeholder 2"/>
          <p:cNvSpPr>
            <a:spLocks noGrp="1"/>
          </p:cNvSpPr>
          <p:nvPr>
            <p:ph idx="1" hasCustomPrompt="1"/>
          </p:nvPr>
        </p:nvSpPr>
        <p:spPr>
          <a:xfrm>
            <a:off x="609918" y="1137919"/>
            <a:ext cx="8238744" cy="4954905"/>
          </a:xfrm>
          <a:prstGeom prst="rect">
            <a:avLst/>
          </a:prstGeom>
        </p:spPr>
        <p:txBody>
          <a:bodyPr vert="horz" lIns="0" tIns="0" rIns="0" bIns="0" rtlCol="0">
            <a:noAutofit/>
          </a:bodyPr>
          <a:lstStyle>
            <a:lvl1pPr>
              <a:defRPr lang="en-US" noProof="0" dirty="0" smtClean="0"/>
            </a:lvl1pPr>
            <a:lvl2pPr>
              <a:defRPr lang="en-US" noProof="0" dirty="0" smtClean="0"/>
            </a:lvl2pPr>
            <a:lvl3pPr>
              <a:defRPr lang="en-US" noProof="0" dirty="0" smtClean="0"/>
            </a:lvl3pPr>
            <a:lvl4pPr>
              <a:defRPr lang="en-US" noProof="0" dirty="0" smtClean="0"/>
            </a:lvl4pPr>
          </a:lstStyle>
          <a:p>
            <a:pPr lvl="0"/>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Click to edit Master text styles</a:t>
            </a:r>
          </a:p>
          <a:p>
            <a:pPr lvl="1"/>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Second level</a:t>
            </a:r>
          </a:p>
          <a:p>
            <a:pPr lvl="2"/>
            <a:r>
              <a:rPr kumimoji="0" lang="en-US" sz="18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Third level</a:t>
            </a:r>
          </a:p>
          <a:p>
            <a:pPr lvl="3"/>
            <a:r>
              <a:rPr kumimoji="0" lang="en-US" sz="16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Fourth level</a:t>
            </a:r>
          </a:p>
        </p:txBody>
      </p:sp>
      <p:sp>
        <p:nvSpPr>
          <p:cNvPr id="4" name="Date Placeholder 3">
            <a:extLst>
              <a:ext uri="{FF2B5EF4-FFF2-40B4-BE49-F238E27FC236}">
                <a16:creationId xmlns:a16="http://schemas.microsoft.com/office/drawing/2014/main" id="{00869D6F-A030-48CA-9C7C-9FC3A6F1F671}"/>
              </a:ext>
            </a:extLst>
          </p:cNvPr>
          <p:cNvSpPr>
            <a:spLocks noGrp="1"/>
          </p:cNvSpPr>
          <p:nvPr>
            <p:ph type="dt" sz="half" idx="10"/>
          </p:nvPr>
        </p:nvSpPr>
        <p:spPr/>
        <p:txBody>
          <a:bodyPr/>
          <a:lstStyle/>
          <a:p>
            <a:fld id="{23EB5111-4321-4A8B-8136-0060A1CE4C12}" type="datetime3">
              <a:rPr lang="en-US" noProof="0" smtClean="0"/>
              <a:t>19 May 2022</a:t>
            </a:fld>
            <a:endParaRPr lang="en-US" noProof="0" dirty="0"/>
          </a:p>
        </p:txBody>
      </p:sp>
      <p:sp>
        <p:nvSpPr>
          <p:cNvPr id="5" name="Footer Placeholder 4">
            <a:extLst>
              <a:ext uri="{FF2B5EF4-FFF2-40B4-BE49-F238E27FC236}">
                <a16:creationId xmlns:a16="http://schemas.microsoft.com/office/drawing/2014/main" id="{2F02C3F7-BD0A-4AD4-95D8-328DA6F539AD}"/>
              </a:ext>
            </a:extLst>
          </p:cNvPr>
          <p:cNvSpPr>
            <a:spLocks noGrp="1"/>
          </p:cNvSpPr>
          <p:nvPr>
            <p:ph type="ftr" sz="quarter" idx="11"/>
          </p:nvPr>
        </p:nvSpPr>
        <p:spPr/>
        <p:txBody>
          <a:bodyPr/>
          <a:lstStyle/>
          <a:p>
            <a:r>
              <a:rPr lang="en-US" noProof="0" dirty="0"/>
              <a:t>Presentation title</a:t>
            </a:r>
          </a:p>
        </p:txBody>
      </p:sp>
      <p:sp>
        <p:nvSpPr>
          <p:cNvPr id="6" name="Slide Number Placeholder 5">
            <a:extLst>
              <a:ext uri="{FF2B5EF4-FFF2-40B4-BE49-F238E27FC236}">
                <a16:creationId xmlns:a16="http://schemas.microsoft.com/office/drawing/2014/main" id="{DE4422C8-68BE-4650-89F1-3BECCFF9B514}"/>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a:t>
            </a:fld>
            <a:endParaRPr lang="en-US" noProof="0" dirty="0"/>
          </a:p>
        </p:txBody>
      </p:sp>
      <p:sp>
        <p:nvSpPr>
          <p:cNvPr id="8" name="Line 10">
            <a:extLst>
              <a:ext uri="{FF2B5EF4-FFF2-40B4-BE49-F238E27FC236}">
                <a16:creationId xmlns:a16="http://schemas.microsoft.com/office/drawing/2014/main" id="{38A8EC94-1B3B-44C1-9EBC-712659914023}"/>
              </a:ext>
            </a:extLst>
          </p:cNvPr>
          <p:cNvSpPr>
            <a:spLocks noChangeShapeType="1"/>
          </p:cNvSpPr>
          <p:nvPr userDrawn="1"/>
        </p:nvSpPr>
        <p:spPr bwMode="auto">
          <a:xfrm>
            <a:off x="609918" y="1047450"/>
            <a:ext cx="1080000" cy="0"/>
          </a:xfrm>
          <a:prstGeom prst="line">
            <a:avLst/>
          </a:prstGeom>
          <a:noFill/>
          <a:ln w="3810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34670305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4_Standard_picture_righ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80593A0-4211-460E-B6CF-FE2D9CE6D9CB}"/>
              </a:ext>
            </a:extLst>
          </p:cNvPr>
          <p:cNvSpPr>
            <a:spLocks noGrp="1"/>
          </p:cNvSpPr>
          <p:nvPr>
            <p:ph type="pic" sz="quarter" idx="10" hasCustomPrompt="1"/>
          </p:nvPr>
        </p:nvSpPr>
        <p:spPr>
          <a:xfrm>
            <a:off x="8199120" y="0"/>
            <a:ext cx="3999231" cy="6857999"/>
          </a:xfrm>
          <a:prstGeom prst="rect">
            <a:avLst/>
          </a:prstGeom>
        </p:spPr>
        <p:txBody>
          <a:bodyPr/>
          <a:lstStyle>
            <a:lvl1pPr marL="0" indent="0">
              <a:buFontTx/>
              <a:buNone/>
              <a:defRPr/>
            </a:lvl1pPr>
          </a:lstStyle>
          <a:p>
            <a:r>
              <a:rPr lang="en-US" noProof="0" dirty="0"/>
              <a:t>Click icon to add picture</a:t>
            </a:r>
          </a:p>
        </p:txBody>
      </p:sp>
      <p:sp>
        <p:nvSpPr>
          <p:cNvPr id="2" name="Title 1"/>
          <p:cNvSpPr>
            <a:spLocks noGrp="1"/>
          </p:cNvSpPr>
          <p:nvPr>
            <p:ph type="title" hasCustomPrompt="1"/>
          </p:nvPr>
        </p:nvSpPr>
        <p:spPr>
          <a:xfrm>
            <a:off x="609918" y="294200"/>
            <a:ext cx="7300800" cy="590400"/>
          </a:xfrm>
        </p:spPr>
        <p:txBody>
          <a:bodyPr/>
          <a:lstStyle>
            <a:lvl1pPr>
              <a:defRPr sz="2400">
                <a:solidFill>
                  <a:schemeClr val="bg1"/>
                </a:solidFill>
              </a:defRPr>
            </a:lvl1pPr>
          </a:lstStyle>
          <a:p>
            <a:r>
              <a:rPr lang="en-US" noProof="0" dirty="0"/>
              <a:t>Click to edit Master title style</a:t>
            </a:r>
          </a:p>
        </p:txBody>
      </p:sp>
      <p:sp>
        <p:nvSpPr>
          <p:cNvPr id="3" name="Content Placeholder 2"/>
          <p:cNvSpPr>
            <a:spLocks noGrp="1"/>
          </p:cNvSpPr>
          <p:nvPr>
            <p:ph idx="1" hasCustomPrompt="1"/>
          </p:nvPr>
        </p:nvSpPr>
        <p:spPr>
          <a:xfrm>
            <a:off x="609918" y="1137921"/>
            <a:ext cx="7299642" cy="873760"/>
          </a:xfrm>
          <a:prstGeom prst="rect">
            <a:avLst/>
          </a:prstGeom>
        </p:spPr>
        <p:txBody>
          <a:bodyPr/>
          <a:lstStyle>
            <a:lvl1pPr marL="0" indent="0">
              <a:buNone/>
              <a:defRPr sz="18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11" name="Content Placeholder 2">
            <a:extLst>
              <a:ext uri="{FF2B5EF4-FFF2-40B4-BE49-F238E27FC236}">
                <a16:creationId xmlns:a16="http://schemas.microsoft.com/office/drawing/2014/main" id="{578D3272-120F-430D-AFB5-E93227EEEAAF}"/>
              </a:ext>
            </a:extLst>
          </p:cNvPr>
          <p:cNvSpPr>
            <a:spLocks noGrp="1"/>
          </p:cNvSpPr>
          <p:nvPr>
            <p:ph idx="11" hasCustomPrompt="1"/>
          </p:nvPr>
        </p:nvSpPr>
        <p:spPr>
          <a:xfrm>
            <a:off x="609918" y="2311401"/>
            <a:ext cx="3580117" cy="3781424"/>
          </a:xfrm>
          <a:prstGeom prst="rect">
            <a:avLst/>
          </a:prstGeom>
        </p:spPr>
        <p:txBody>
          <a:bodyPr numCol="1"/>
          <a:lstStyle>
            <a:lvl1pPr marL="0" indent="0">
              <a:buNone/>
              <a:defRPr sz="14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12" name="Content Placeholder 2">
            <a:extLst>
              <a:ext uri="{FF2B5EF4-FFF2-40B4-BE49-F238E27FC236}">
                <a16:creationId xmlns:a16="http://schemas.microsoft.com/office/drawing/2014/main" id="{0C7BD71A-882B-40FB-A05F-48ECC69FF73D}"/>
              </a:ext>
            </a:extLst>
          </p:cNvPr>
          <p:cNvSpPr>
            <a:spLocks noGrp="1"/>
          </p:cNvSpPr>
          <p:nvPr>
            <p:ph idx="12" hasCustomPrompt="1"/>
          </p:nvPr>
        </p:nvSpPr>
        <p:spPr>
          <a:xfrm>
            <a:off x="4329443" y="2311401"/>
            <a:ext cx="3580117" cy="1254759"/>
          </a:xfrm>
          <a:prstGeom prst="rect">
            <a:avLst/>
          </a:prstGeom>
        </p:spPr>
        <p:txBody>
          <a:bodyPr numCol="1"/>
          <a:lstStyle>
            <a:lvl1pPr marL="0" indent="0">
              <a:buNone/>
              <a:defRPr sz="14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14" name="Content Placeholder 2">
            <a:extLst>
              <a:ext uri="{FF2B5EF4-FFF2-40B4-BE49-F238E27FC236}">
                <a16:creationId xmlns:a16="http://schemas.microsoft.com/office/drawing/2014/main" id="{D87D58C8-1517-42AA-8B2A-E449A3F6F028}"/>
              </a:ext>
            </a:extLst>
          </p:cNvPr>
          <p:cNvSpPr>
            <a:spLocks noGrp="1"/>
          </p:cNvSpPr>
          <p:nvPr>
            <p:ph idx="13" hasCustomPrompt="1"/>
          </p:nvPr>
        </p:nvSpPr>
        <p:spPr>
          <a:xfrm>
            <a:off x="4329443" y="4236721"/>
            <a:ext cx="3580117" cy="1856104"/>
          </a:xfrm>
          <a:prstGeom prst="rect">
            <a:avLst/>
          </a:prstGeom>
        </p:spPr>
        <p:txBody>
          <a:bodyPr numCol="1"/>
          <a:lstStyle>
            <a:lvl1pPr marL="0" indent="0">
              <a:buNone/>
              <a:defRPr sz="1800">
                <a:solidFill>
                  <a:schemeClr val="bg1"/>
                </a:solidFill>
                <a:latin typeface="Georgia" panose="02040502050405020303" pitchFamily="18" charset="0"/>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Quote</a:t>
            </a:r>
          </a:p>
        </p:txBody>
      </p:sp>
      <p:sp>
        <p:nvSpPr>
          <p:cNvPr id="4" name="Date Placeholder 3">
            <a:extLst>
              <a:ext uri="{FF2B5EF4-FFF2-40B4-BE49-F238E27FC236}">
                <a16:creationId xmlns:a16="http://schemas.microsoft.com/office/drawing/2014/main" id="{38FDA286-FC7C-4768-AFFF-1618056D687D}"/>
              </a:ext>
            </a:extLst>
          </p:cNvPr>
          <p:cNvSpPr>
            <a:spLocks noGrp="1"/>
          </p:cNvSpPr>
          <p:nvPr>
            <p:ph type="dt" sz="half" idx="14"/>
          </p:nvPr>
        </p:nvSpPr>
        <p:spPr/>
        <p:txBody>
          <a:bodyPr/>
          <a:lstStyle/>
          <a:p>
            <a:fld id="{2F83285F-A85E-48D5-A1E9-9EA175F117DB}" type="datetime3">
              <a:rPr lang="en-US" noProof="0" smtClean="0"/>
              <a:t>19 May 2022</a:t>
            </a:fld>
            <a:endParaRPr lang="en-US" noProof="0" dirty="0"/>
          </a:p>
        </p:txBody>
      </p:sp>
      <p:sp>
        <p:nvSpPr>
          <p:cNvPr id="6" name="Footer Placeholder 5">
            <a:extLst>
              <a:ext uri="{FF2B5EF4-FFF2-40B4-BE49-F238E27FC236}">
                <a16:creationId xmlns:a16="http://schemas.microsoft.com/office/drawing/2014/main" id="{69C73E4D-1EBD-404A-B8F4-9B8AD7336F33}"/>
              </a:ext>
            </a:extLst>
          </p:cNvPr>
          <p:cNvSpPr>
            <a:spLocks noGrp="1"/>
          </p:cNvSpPr>
          <p:nvPr>
            <p:ph type="ftr" sz="quarter" idx="15"/>
          </p:nvPr>
        </p:nvSpPr>
        <p:spPr/>
        <p:txBody>
          <a:bodyPr/>
          <a:lstStyle/>
          <a:p>
            <a:r>
              <a:rPr lang="en-US" noProof="0" dirty="0"/>
              <a:t>Presentation title</a:t>
            </a:r>
          </a:p>
        </p:txBody>
      </p:sp>
      <p:sp>
        <p:nvSpPr>
          <p:cNvPr id="7" name="Slide Number Placeholder 6">
            <a:extLst>
              <a:ext uri="{FF2B5EF4-FFF2-40B4-BE49-F238E27FC236}">
                <a16:creationId xmlns:a16="http://schemas.microsoft.com/office/drawing/2014/main" id="{D159C267-49E7-46A8-B353-C5EB81154AB5}"/>
              </a:ext>
            </a:extLst>
          </p:cNvPr>
          <p:cNvSpPr>
            <a:spLocks noGrp="1"/>
          </p:cNvSpPr>
          <p:nvPr>
            <p:ph type="sldNum" sz="quarter" idx="16"/>
          </p:nvPr>
        </p:nvSpPr>
        <p:spPr/>
        <p:txBody>
          <a:bodyPr/>
          <a:lstStyle/>
          <a:p>
            <a:r>
              <a:rPr lang="en-US" noProof="0" dirty="0"/>
              <a:t>Page </a:t>
            </a:r>
            <a:fld id="{F1BC30E3-FFE5-4B91-AA19-87A149EBB9EE}" type="slidenum">
              <a:rPr lang="en-US" noProof="0" smtClean="0"/>
              <a:pPr/>
              <a:t>‹#›</a:t>
            </a:fld>
            <a:endParaRPr lang="en-US" noProof="0" dirty="0"/>
          </a:p>
        </p:txBody>
      </p:sp>
      <p:sp>
        <p:nvSpPr>
          <p:cNvPr id="13" name="Line 10">
            <a:extLst>
              <a:ext uri="{FF2B5EF4-FFF2-40B4-BE49-F238E27FC236}">
                <a16:creationId xmlns:a16="http://schemas.microsoft.com/office/drawing/2014/main" id="{E820DC59-E206-4DC0-9012-584F8EBAF730}"/>
              </a:ext>
            </a:extLst>
          </p:cNvPr>
          <p:cNvSpPr>
            <a:spLocks noChangeShapeType="1"/>
          </p:cNvSpPr>
          <p:nvPr userDrawn="1"/>
        </p:nvSpPr>
        <p:spPr bwMode="auto">
          <a:xfrm>
            <a:off x="609919" y="907750"/>
            <a:ext cx="7289482"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2094999819"/>
      </p:ext>
    </p:extLst>
  </p:cSld>
  <p:clrMapOvr>
    <a:masterClrMapping/>
  </p:clrMapOvr>
  <p:extLst>
    <p:ext uri="{DCECCB84-F9BA-43D5-87BE-67443E8EF086}">
      <p15:sldGuideLst xmlns:p15="http://schemas.microsoft.com/office/powerpoint/2012/main">
        <p15:guide id="1" pos="5157">
          <p15:clr>
            <a:srgbClr val="FBAE40"/>
          </p15:clr>
        </p15:guide>
        <p15:guide id="2" orient="horz" pos="1457">
          <p15:clr>
            <a:srgbClr val="FBAE40"/>
          </p15:clr>
        </p15:guide>
        <p15:guide id="3" pos="4976">
          <p15:clr>
            <a:srgbClr val="FBAE40"/>
          </p15:clr>
        </p15:guide>
        <p15:guide id="4" pos="2731">
          <p15:clr>
            <a:srgbClr val="FBAE40"/>
          </p15:clr>
        </p15:guide>
        <p15:guide id="5" pos="26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5_Standard_picture_lef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80593A0-4211-460E-B6CF-FE2D9CE6D9CB}"/>
              </a:ext>
            </a:extLst>
          </p:cNvPr>
          <p:cNvSpPr>
            <a:spLocks noGrp="1"/>
          </p:cNvSpPr>
          <p:nvPr>
            <p:ph type="pic" sz="quarter" idx="10" hasCustomPrompt="1"/>
          </p:nvPr>
        </p:nvSpPr>
        <p:spPr>
          <a:xfrm>
            <a:off x="0" y="0"/>
            <a:ext cx="2384460" cy="6857999"/>
          </a:xfrm>
          <a:prstGeom prst="rect">
            <a:avLst/>
          </a:prstGeom>
        </p:spPr>
        <p:txBody>
          <a:bodyPr/>
          <a:lstStyle>
            <a:lvl1pPr marL="0" indent="0">
              <a:buFontTx/>
              <a:buNone/>
              <a:defRPr/>
            </a:lvl1pPr>
          </a:lstStyle>
          <a:p>
            <a:r>
              <a:rPr lang="en-US" noProof="0" dirty="0"/>
              <a:t>Click icon to add picture</a:t>
            </a:r>
          </a:p>
        </p:txBody>
      </p:sp>
      <p:sp>
        <p:nvSpPr>
          <p:cNvPr id="2" name="Title 1"/>
          <p:cNvSpPr>
            <a:spLocks noGrp="1"/>
          </p:cNvSpPr>
          <p:nvPr>
            <p:ph type="title" hasCustomPrompt="1"/>
          </p:nvPr>
        </p:nvSpPr>
        <p:spPr>
          <a:xfrm>
            <a:off x="2695294" y="294200"/>
            <a:ext cx="8892000" cy="590400"/>
          </a:xfrm>
        </p:spPr>
        <p:txBody>
          <a:bodyPr/>
          <a:lstStyle>
            <a:lvl1pPr>
              <a:defRPr sz="2400">
                <a:solidFill>
                  <a:schemeClr val="bg1"/>
                </a:solidFill>
              </a:defRPr>
            </a:lvl1pPr>
          </a:lstStyle>
          <a:p>
            <a:r>
              <a:rPr lang="en-US" noProof="0" dirty="0"/>
              <a:t>Click to edit Master title style</a:t>
            </a:r>
          </a:p>
        </p:txBody>
      </p:sp>
      <p:sp>
        <p:nvSpPr>
          <p:cNvPr id="3" name="Content Placeholder 2"/>
          <p:cNvSpPr>
            <a:spLocks noGrp="1"/>
          </p:cNvSpPr>
          <p:nvPr>
            <p:ph idx="1" hasCustomPrompt="1"/>
          </p:nvPr>
        </p:nvSpPr>
        <p:spPr>
          <a:xfrm>
            <a:off x="2695293" y="1137921"/>
            <a:ext cx="2742882" cy="4954904"/>
          </a:xfrm>
          <a:prstGeom prst="rect">
            <a:avLst/>
          </a:prstGeom>
        </p:spPr>
        <p:txBody>
          <a:bodyPr/>
          <a:lstStyle>
            <a:lvl1pPr marL="0" indent="0">
              <a:buNone/>
              <a:defRPr sz="18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11" name="Content Placeholder 2">
            <a:extLst>
              <a:ext uri="{FF2B5EF4-FFF2-40B4-BE49-F238E27FC236}">
                <a16:creationId xmlns:a16="http://schemas.microsoft.com/office/drawing/2014/main" id="{578D3272-120F-430D-AFB5-E93227EEEAAF}"/>
              </a:ext>
            </a:extLst>
          </p:cNvPr>
          <p:cNvSpPr>
            <a:spLocks noGrp="1"/>
          </p:cNvSpPr>
          <p:nvPr>
            <p:ph idx="11" hasCustomPrompt="1"/>
          </p:nvPr>
        </p:nvSpPr>
        <p:spPr>
          <a:xfrm>
            <a:off x="5727083" y="1137921"/>
            <a:ext cx="2803842" cy="4954904"/>
          </a:xfrm>
          <a:prstGeom prst="rect">
            <a:avLst/>
          </a:prstGeom>
        </p:spPr>
        <p:txBody>
          <a:bodyPr numCol="1"/>
          <a:lstStyle>
            <a:lvl1pPr marL="0" indent="0">
              <a:buNone/>
              <a:defRPr sz="14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23" name="Content Placeholder 2">
            <a:extLst>
              <a:ext uri="{FF2B5EF4-FFF2-40B4-BE49-F238E27FC236}">
                <a16:creationId xmlns:a16="http://schemas.microsoft.com/office/drawing/2014/main" id="{6FF4A6F8-D9C6-4FEE-9324-5200D308BB1F}"/>
              </a:ext>
            </a:extLst>
          </p:cNvPr>
          <p:cNvSpPr>
            <a:spLocks noGrp="1"/>
          </p:cNvSpPr>
          <p:nvPr userDrawn="1">
            <p:ph idx="12" hasCustomPrompt="1"/>
          </p:nvPr>
        </p:nvSpPr>
        <p:spPr>
          <a:xfrm>
            <a:off x="8819832" y="1137921"/>
            <a:ext cx="2768600" cy="2796151"/>
          </a:xfrm>
          <a:prstGeom prst="rect">
            <a:avLst/>
          </a:prstGeom>
        </p:spPr>
        <p:txBody>
          <a:bodyPr numCol="1"/>
          <a:lstStyle>
            <a:lvl1pPr marL="0" indent="0">
              <a:buNone/>
              <a:defRPr sz="14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19" name="Line 10">
            <a:extLst>
              <a:ext uri="{FF2B5EF4-FFF2-40B4-BE49-F238E27FC236}">
                <a16:creationId xmlns:a16="http://schemas.microsoft.com/office/drawing/2014/main" id="{B63A7CBA-3151-452E-BD2F-D3E65CE1595F}"/>
              </a:ext>
            </a:extLst>
          </p:cNvPr>
          <p:cNvSpPr>
            <a:spLocks noChangeShapeType="1"/>
          </p:cNvSpPr>
          <p:nvPr userDrawn="1"/>
        </p:nvSpPr>
        <p:spPr bwMode="auto">
          <a:xfrm>
            <a:off x="2695294" y="907750"/>
            <a:ext cx="8892000"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4" name="Date Placeholder 3">
            <a:extLst>
              <a:ext uri="{FF2B5EF4-FFF2-40B4-BE49-F238E27FC236}">
                <a16:creationId xmlns:a16="http://schemas.microsoft.com/office/drawing/2014/main" id="{457DDD53-DA5D-4F66-8EAA-913A40461E30}"/>
              </a:ext>
            </a:extLst>
          </p:cNvPr>
          <p:cNvSpPr>
            <a:spLocks noGrp="1"/>
          </p:cNvSpPr>
          <p:nvPr>
            <p:ph type="dt" sz="half" idx="13"/>
          </p:nvPr>
        </p:nvSpPr>
        <p:spPr/>
        <p:txBody>
          <a:bodyPr/>
          <a:lstStyle/>
          <a:p>
            <a:fld id="{F80BBD3C-0F20-4269-B5A9-643E9AB4A672}" type="datetime3">
              <a:rPr lang="en-US" noProof="0" smtClean="0"/>
              <a:t>19 May 2022</a:t>
            </a:fld>
            <a:endParaRPr lang="en-US" noProof="0" dirty="0"/>
          </a:p>
        </p:txBody>
      </p:sp>
      <p:sp>
        <p:nvSpPr>
          <p:cNvPr id="6" name="Footer Placeholder 5">
            <a:extLst>
              <a:ext uri="{FF2B5EF4-FFF2-40B4-BE49-F238E27FC236}">
                <a16:creationId xmlns:a16="http://schemas.microsoft.com/office/drawing/2014/main" id="{89A18168-B280-402E-8310-35BC958D390B}"/>
              </a:ext>
            </a:extLst>
          </p:cNvPr>
          <p:cNvSpPr>
            <a:spLocks noGrp="1"/>
          </p:cNvSpPr>
          <p:nvPr>
            <p:ph type="ftr" sz="quarter" idx="14"/>
          </p:nvPr>
        </p:nvSpPr>
        <p:spPr/>
        <p:txBody>
          <a:bodyPr/>
          <a:lstStyle/>
          <a:p>
            <a:r>
              <a:rPr lang="en-US" noProof="0" dirty="0"/>
              <a:t>Presentation title</a:t>
            </a:r>
          </a:p>
        </p:txBody>
      </p:sp>
      <p:sp>
        <p:nvSpPr>
          <p:cNvPr id="7" name="Slide Number Placeholder 6">
            <a:extLst>
              <a:ext uri="{FF2B5EF4-FFF2-40B4-BE49-F238E27FC236}">
                <a16:creationId xmlns:a16="http://schemas.microsoft.com/office/drawing/2014/main" id="{97D562B9-5194-4705-ABBD-89576E2CC7A3}"/>
              </a:ext>
            </a:extLst>
          </p:cNvPr>
          <p:cNvSpPr>
            <a:spLocks noGrp="1"/>
          </p:cNvSpPr>
          <p:nvPr>
            <p:ph type="sldNum" sz="quarter" idx="15"/>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516124509"/>
      </p:ext>
    </p:extLst>
  </p:cSld>
  <p:clrMapOvr>
    <a:masterClrMapping/>
  </p:clrMapOvr>
  <p:extLst>
    <p:ext uri="{DCECCB84-F9BA-43D5-87BE-67443E8EF086}">
      <p15:sldGuideLst xmlns:p15="http://schemas.microsoft.com/office/powerpoint/2012/main">
        <p15:guide id="1" pos="1687">
          <p15:clr>
            <a:srgbClr val="FBAE40"/>
          </p15:clr>
        </p15:guide>
        <p15:guide id="2" pos="3434">
          <p15:clr>
            <a:srgbClr val="FBAE40"/>
          </p15:clr>
        </p15:guide>
        <p15:guide id="3" pos="3593">
          <p15:clr>
            <a:srgbClr val="FBAE40"/>
          </p15:clr>
        </p15:guide>
        <p15:guide id="4" pos="5566">
          <p15:clr>
            <a:srgbClr val="FBAE40"/>
          </p15:clr>
        </p15:guide>
        <p15:guide id="5" pos="5384">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6_Quote_left">
    <p:spTree>
      <p:nvGrpSpPr>
        <p:cNvPr id="1" name=""/>
        <p:cNvGrpSpPr/>
        <p:nvPr/>
      </p:nvGrpSpPr>
      <p:grpSpPr>
        <a:xfrm>
          <a:off x="0" y="0"/>
          <a:ext cx="0" cy="0"/>
          <a:chOff x="0" y="0"/>
          <a:chExt cx="0" cy="0"/>
        </a:xfrm>
      </p:grpSpPr>
      <p:sp>
        <p:nvSpPr>
          <p:cNvPr id="5" name="Text Placeholder 11">
            <a:extLst>
              <a:ext uri="{FF2B5EF4-FFF2-40B4-BE49-F238E27FC236}">
                <a16:creationId xmlns:a16="http://schemas.microsoft.com/office/drawing/2014/main" id="{8F291EB0-15F5-4E9A-A38B-CE3AC1452E21}"/>
              </a:ext>
            </a:extLst>
          </p:cNvPr>
          <p:cNvSpPr txBox="1">
            <a:spLocks/>
          </p:cNvSpPr>
          <p:nvPr userDrawn="1"/>
        </p:nvSpPr>
        <p:spPr>
          <a:xfrm>
            <a:off x="477351" y="1488927"/>
            <a:ext cx="2338388" cy="858838"/>
          </a:xfrm>
          <a:prstGeom prst="rect">
            <a:avLst/>
          </a:prstGeom>
        </p:spPr>
        <p:txBody>
          <a:bodyPr/>
          <a:lstStyle>
            <a:lvl1pPr marL="356616" indent="-356616" algn="l" defTabSz="914400" rtl="0" eaLnBrk="1" latinLnBrk="0" hangingPunct="1">
              <a:spcBef>
                <a:spcPct val="20000"/>
              </a:spcBef>
              <a:buClr>
                <a:schemeClr val="tx2"/>
              </a:buClr>
              <a:buSzPct val="70000"/>
              <a:buFont typeface="Arial" pitchFamily="34" charset="0"/>
              <a:buChar char="►"/>
              <a:defRPr sz="2400" kern="1200">
                <a:solidFill>
                  <a:schemeClr val="bg1"/>
                </a:solidFill>
                <a:latin typeface="+mn-lt"/>
                <a:ea typeface="+mn-ea"/>
                <a:cs typeface="+mn-cs"/>
              </a:defRPr>
            </a:lvl1pPr>
            <a:lvl2pPr marL="713232" indent="-356616" algn="l" defTabSz="914400" rtl="0" eaLnBrk="1" latinLnBrk="0" hangingPunct="1">
              <a:spcBef>
                <a:spcPct val="20000"/>
              </a:spcBef>
              <a:buClr>
                <a:schemeClr val="tx2"/>
              </a:buClr>
              <a:buSzPct val="70000"/>
              <a:buFont typeface="Arial" pitchFamily="34" charset="0"/>
              <a:buChar char="►"/>
              <a:defRPr sz="2000" kern="1200">
                <a:solidFill>
                  <a:schemeClr val="bg1"/>
                </a:solidFill>
                <a:latin typeface="+mn-lt"/>
                <a:ea typeface="+mn-ea"/>
                <a:cs typeface="+mn-cs"/>
              </a:defRPr>
            </a:lvl2pPr>
            <a:lvl3pPr marL="1069848" indent="-356616" algn="l" defTabSz="914400" rtl="0" eaLnBrk="1" latinLnBrk="0" hangingPunct="1">
              <a:spcBef>
                <a:spcPct val="20000"/>
              </a:spcBef>
              <a:buClr>
                <a:schemeClr val="tx2"/>
              </a:buClr>
              <a:buSzPct val="70000"/>
              <a:buFont typeface="Arial" pitchFamily="34" charset="0"/>
              <a:buChar char="►"/>
              <a:defRPr sz="1800" kern="1200">
                <a:solidFill>
                  <a:schemeClr val="bg1"/>
                </a:solidFill>
                <a:latin typeface="+mn-lt"/>
                <a:ea typeface="+mn-ea"/>
                <a:cs typeface="+mn-cs"/>
              </a:defRPr>
            </a:lvl3pPr>
            <a:lvl4pPr marL="1426464"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4pPr>
            <a:lvl5pPr marL="1783080"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1200" noProof="0" dirty="0">
                <a:solidFill>
                  <a:schemeClr val="tx2"/>
                </a:solidFill>
                <a:latin typeface="Georgia" panose="02040502050405020303" pitchFamily="18" charset="0"/>
              </a:rPr>
              <a:t>“</a:t>
            </a:r>
          </a:p>
        </p:txBody>
      </p:sp>
      <p:sp>
        <p:nvSpPr>
          <p:cNvPr id="7" name="Text Placeholder 6">
            <a:extLst>
              <a:ext uri="{FF2B5EF4-FFF2-40B4-BE49-F238E27FC236}">
                <a16:creationId xmlns:a16="http://schemas.microsoft.com/office/drawing/2014/main" id="{FB5D2AC0-B4F7-4455-9AE0-201966050A6D}"/>
              </a:ext>
            </a:extLst>
          </p:cNvPr>
          <p:cNvSpPr>
            <a:spLocks noGrp="1"/>
          </p:cNvSpPr>
          <p:nvPr>
            <p:ph type="body" sz="quarter" idx="10" hasCustomPrompt="1"/>
          </p:nvPr>
        </p:nvSpPr>
        <p:spPr>
          <a:xfrm>
            <a:off x="609600" y="2526765"/>
            <a:ext cx="5292000" cy="1800000"/>
          </a:xfrm>
          <a:prstGeom prst="rect">
            <a:avLst/>
          </a:prstGeom>
        </p:spPr>
        <p:txBody>
          <a:bodyPr lIns="0" tIns="46800" rIns="90000" bIns="46800"/>
          <a:lstStyle>
            <a:lvl1pPr marL="356616" indent="-356616">
              <a:spcBef>
                <a:spcPts val="0"/>
              </a:spcBef>
              <a:buNone/>
              <a:defRPr lang="en-US" sz="2800" dirty="0" smtClean="0">
                <a:latin typeface="Georgia" panose="02040502050405020303" pitchFamily="18" charset="0"/>
              </a:defRPr>
            </a:lvl1pPr>
          </a:lstStyle>
          <a:p>
            <a:pPr marL="356616" lvl="0" indent="-356616">
              <a:spcBef>
                <a:spcPts val="0"/>
              </a:spcBef>
            </a:pPr>
            <a:r>
              <a:rPr lang="en-US" noProof="0" dirty="0"/>
              <a:t>Click to edit Master title style</a:t>
            </a:r>
            <a:endParaRPr lang="de-DE" noProof="0" dirty="0"/>
          </a:p>
        </p:txBody>
      </p:sp>
      <p:sp>
        <p:nvSpPr>
          <p:cNvPr id="8" name="Text Placeholder 6">
            <a:extLst>
              <a:ext uri="{FF2B5EF4-FFF2-40B4-BE49-F238E27FC236}">
                <a16:creationId xmlns:a16="http://schemas.microsoft.com/office/drawing/2014/main" id="{F1BA83A2-78F0-4F7E-836B-9B4B87820F96}"/>
              </a:ext>
            </a:extLst>
          </p:cNvPr>
          <p:cNvSpPr>
            <a:spLocks noGrp="1"/>
          </p:cNvSpPr>
          <p:nvPr>
            <p:ph type="body" sz="quarter" idx="11" hasCustomPrompt="1"/>
          </p:nvPr>
        </p:nvSpPr>
        <p:spPr>
          <a:xfrm>
            <a:off x="609600" y="4632765"/>
            <a:ext cx="5292000" cy="316838"/>
          </a:xfrm>
          <a:prstGeom prst="rect">
            <a:avLst/>
          </a:prstGeom>
        </p:spPr>
        <p:txBody>
          <a:bodyPr lIns="0" tIns="46800" rIns="90000" bIns="46800"/>
          <a:lstStyle>
            <a:lvl1pPr marL="0" indent="0" algn="l" defTabSz="914400" rtl="0" eaLnBrk="1" latinLnBrk="0" hangingPunct="1">
              <a:spcBef>
                <a:spcPts val="0"/>
              </a:spcBef>
              <a:spcAft>
                <a:spcPts val="600"/>
              </a:spcAft>
              <a:buClr>
                <a:schemeClr val="tx2"/>
              </a:buClr>
              <a:buSzPct val="70000"/>
              <a:buFont typeface="Arial" pitchFamily="34" charset="0"/>
              <a:buNone/>
              <a:defRPr lang="en-US" sz="1600" kern="1200" dirty="0" smtClean="0">
                <a:solidFill>
                  <a:schemeClr val="tx2"/>
                </a:solidFill>
                <a:latin typeface="+mn-lt"/>
                <a:ea typeface="+mn-ea"/>
                <a:cs typeface="+mn-cs"/>
              </a:defRPr>
            </a:lvl1pPr>
            <a:lvl2pPr marL="356616" indent="0">
              <a:buNone/>
              <a:defRPr lang="en-US" sz="2000" smtClean="0">
                <a:latin typeface="+mn-lt"/>
              </a:defRPr>
            </a:lvl2pPr>
            <a:lvl3pPr>
              <a:defRPr lang="en-US" sz="1800" smtClean="0">
                <a:latin typeface="+mn-lt"/>
              </a:defRPr>
            </a:lvl3pPr>
            <a:lvl4pPr>
              <a:defRPr lang="en-US" sz="1600" smtClean="0">
                <a:latin typeface="+mn-lt"/>
              </a:defRPr>
            </a:lvl4pPr>
            <a:lvl5pPr>
              <a:defRPr lang="en-IN" sz="1600">
                <a:latin typeface="+mn-lt"/>
              </a:defRPr>
            </a:lvl5pPr>
          </a:lstStyle>
          <a:p>
            <a:pPr marL="0" lvl="0" indent="0">
              <a:spcBef>
                <a:spcPts val="0"/>
              </a:spcBef>
              <a:buNone/>
            </a:pPr>
            <a:r>
              <a:rPr lang="en-US" noProof="0" dirty="0"/>
              <a:t>Name Surname</a:t>
            </a:r>
          </a:p>
        </p:txBody>
      </p:sp>
      <p:sp>
        <p:nvSpPr>
          <p:cNvPr id="9" name="Text Placeholder 6">
            <a:extLst>
              <a:ext uri="{FF2B5EF4-FFF2-40B4-BE49-F238E27FC236}">
                <a16:creationId xmlns:a16="http://schemas.microsoft.com/office/drawing/2014/main" id="{034CE9DD-CE12-4D9F-8FD6-A2522F36C807}"/>
              </a:ext>
            </a:extLst>
          </p:cNvPr>
          <p:cNvSpPr>
            <a:spLocks noGrp="1"/>
          </p:cNvSpPr>
          <p:nvPr>
            <p:ph type="body" sz="quarter" idx="12" hasCustomPrompt="1"/>
          </p:nvPr>
        </p:nvSpPr>
        <p:spPr>
          <a:xfrm>
            <a:off x="609600" y="4971442"/>
            <a:ext cx="5292000" cy="316838"/>
          </a:xfrm>
          <a:prstGeom prst="rect">
            <a:avLst/>
          </a:prstGeom>
        </p:spPr>
        <p:txBody>
          <a:bodyPr lIns="0" tIns="46800" rIns="90000" bIns="46800"/>
          <a:lstStyle>
            <a:lvl1pPr marL="0" indent="0" algn="l" defTabSz="914400" rtl="0" eaLnBrk="1" latinLnBrk="0" hangingPunct="1">
              <a:spcBef>
                <a:spcPts val="0"/>
              </a:spcBef>
              <a:spcAft>
                <a:spcPts val="600"/>
              </a:spcAft>
              <a:buClr>
                <a:schemeClr val="tx2"/>
              </a:buClr>
              <a:buSzPct val="70000"/>
              <a:buFont typeface="Arial" pitchFamily="34" charset="0"/>
              <a:buNone/>
              <a:defRPr lang="en-US" sz="1600" kern="1200" dirty="0" smtClean="0">
                <a:solidFill>
                  <a:schemeClr val="bg1"/>
                </a:solidFill>
                <a:latin typeface="+mn-lt"/>
                <a:ea typeface="+mn-ea"/>
                <a:cs typeface="+mn-cs"/>
              </a:defRPr>
            </a:lvl1pPr>
            <a:lvl2pPr marL="356616" indent="0">
              <a:buNone/>
              <a:defRPr lang="en-US" sz="2000" smtClean="0">
                <a:latin typeface="+mn-lt"/>
              </a:defRPr>
            </a:lvl2pPr>
            <a:lvl3pPr>
              <a:defRPr lang="en-US" sz="1800" smtClean="0">
                <a:latin typeface="+mn-lt"/>
              </a:defRPr>
            </a:lvl3pPr>
            <a:lvl4pPr>
              <a:defRPr lang="en-US" sz="1600" smtClean="0">
                <a:latin typeface="+mn-lt"/>
              </a:defRPr>
            </a:lvl4pPr>
            <a:lvl5pPr>
              <a:defRPr lang="en-IN" sz="1600">
                <a:latin typeface="+mn-lt"/>
              </a:defRPr>
            </a:lvl5pPr>
          </a:lstStyle>
          <a:p>
            <a:pPr marL="0" lvl="0" indent="0">
              <a:spcBef>
                <a:spcPts val="0"/>
              </a:spcBef>
              <a:buNone/>
            </a:pPr>
            <a:r>
              <a:rPr lang="en-US" noProof="0" dirty="0"/>
              <a:t>Job Title</a:t>
            </a:r>
          </a:p>
        </p:txBody>
      </p:sp>
    </p:spTree>
    <p:extLst>
      <p:ext uri="{BB962C8B-B14F-4D97-AF65-F5344CB8AC3E}">
        <p14:creationId xmlns:p14="http://schemas.microsoft.com/office/powerpoint/2010/main" val="42362214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7_Quote_centered">
    <p:spTree>
      <p:nvGrpSpPr>
        <p:cNvPr id="1" name=""/>
        <p:cNvGrpSpPr/>
        <p:nvPr/>
      </p:nvGrpSpPr>
      <p:grpSpPr>
        <a:xfrm>
          <a:off x="0" y="0"/>
          <a:ext cx="0" cy="0"/>
          <a:chOff x="0" y="0"/>
          <a:chExt cx="0" cy="0"/>
        </a:xfrm>
      </p:grpSpPr>
      <p:sp>
        <p:nvSpPr>
          <p:cNvPr id="4" name="Text Placeholder 6">
            <a:extLst>
              <a:ext uri="{FF2B5EF4-FFF2-40B4-BE49-F238E27FC236}">
                <a16:creationId xmlns:a16="http://schemas.microsoft.com/office/drawing/2014/main" id="{E28D7EA5-A532-4D8B-9984-8F3D1FEA98DB}"/>
              </a:ext>
            </a:extLst>
          </p:cNvPr>
          <p:cNvSpPr>
            <a:spLocks noGrp="1"/>
          </p:cNvSpPr>
          <p:nvPr>
            <p:ph type="body" sz="quarter" idx="10" hasCustomPrompt="1"/>
          </p:nvPr>
        </p:nvSpPr>
        <p:spPr>
          <a:xfrm>
            <a:off x="2282751" y="2060235"/>
            <a:ext cx="7632848" cy="3025522"/>
          </a:xfrm>
          <a:prstGeom prst="rect">
            <a:avLst/>
          </a:prstGeom>
        </p:spPr>
        <p:txBody>
          <a:bodyPr lIns="0" tIns="0" rIns="0" bIns="0">
            <a:noAutofit/>
          </a:bodyPr>
          <a:lstStyle>
            <a:lvl1pPr marL="356616" indent="-356616" algn="ctr">
              <a:spcBef>
                <a:spcPts val="0"/>
              </a:spcBef>
              <a:spcAft>
                <a:spcPts val="0"/>
              </a:spcAft>
              <a:buNone/>
              <a:defRPr lang="en-US" sz="2800" dirty="0" smtClean="0">
                <a:latin typeface="Georgia" panose="02040502050405020303" pitchFamily="18" charset="0"/>
              </a:defRPr>
            </a:lvl1pPr>
          </a:lstStyle>
          <a:p>
            <a:pPr marL="356616" lvl="0" indent="-356616" algn="ctr">
              <a:spcBef>
                <a:spcPts val="0"/>
              </a:spcBef>
            </a:pPr>
            <a:r>
              <a:rPr lang="en-US" noProof="0" dirty="0"/>
              <a:t>Click to edit Master title style</a:t>
            </a:r>
            <a:endParaRPr lang="de-DE" noProof="0" dirty="0"/>
          </a:p>
        </p:txBody>
      </p:sp>
      <p:sp>
        <p:nvSpPr>
          <p:cNvPr id="5" name="Text Placeholder 6">
            <a:extLst>
              <a:ext uri="{FF2B5EF4-FFF2-40B4-BE49-F238E27FC236}">
                <a16:creationId xmlns:a16="http://schemas.microsoft.com/office/drawing/2014/main" id="{9F9B9C3C-16F2-40B2-A460-0480520ECF89}"/>
              </a:ext>
            </a:extLst>
          </p:cNvPr>
          <p:cNvSpPr>
            <a:spLocks noGrp="1"/>
          </p:cNvSpPr>
          <p:nvPr>
            <p:ph type="body" sz="quarter" idx="11" hasCustomPrompt="1"/>
          </p:nvPr>
        </p:nvSpPr>
        <p:spPr>
          <a:xfrm>
            <a:off x="2282751" y="5445367"/>
            <a:ext cx="7632848" cy="316838"/>
          </a:xfrm>
          <a:prstGeom prst="rect">
            <a:avLst/>
          </a:prstGeom>
        </p:spPr>
        <p:txBody>
          <a:bodyPr lIns="0" tIns="0" rIns="0" bIns="0">
            <a:noAutofit/>
          </a:bodyPr>
          <a:lstStyle>
            <a:lvl1pPr marL="0" indent="0" algn="ctr">
              <a:spcAft>
                <a:spcPts val="0"/>
              </a:spcAft>
              <a:buNone/>
              <a:defRPr lang="en-US" sz="1600" dirty="0" smtClean="0">
                <a:solidFill>
                  <a:srgbClr val="FFE600"/>
                </a:solidFill>
                <a:latin typeface="+mn-lt"/>
              </a:defRPr>
            </a:lvl1pPr>
          </a:lstStyle>
          <a:p>
            <a:pPr marL="356616" lvl="0" indent="-356616" algn="ctr">
              <a:spcBef>
                <a:spcPts val="0"/>
              </a:spcBef>
              <a:spcAft>
                <a:spcPts val="600"/>
              </a:spcAft>
            </a:pPr>
            <a:r>
              <a:rPr lang="en-US" noProof="0" dirty="0"/>
              <a:t>Name Surname</a:t>
            </a:r>
          </a:p>
        </p:txBody>
      </p:sp>
      <p:sp>
        <p:nvSpPr>
          <p:cNvPr id="6" name="Text Placeholder 6">
            <a:extLst>
              <a:ext uri="{FF2B5EF4-FFF2-40B4-BE49-F238E27FC236}">
                <a16:creationId xmlns:a16="http://schemas.microsoft.com/office/drawing/2014/main" id="{8E04541C-CC5D-4455-8271-73223AE0A881}"/>
              </a:ext>
            </a:extLst>
          </p:cNvPr>
          <p:cNvSpPr>
            <a:spLocks noGrp="1"/>
          </p:cNvSpPr>
          <p:nvPr>
            <p:ph type="body" sz="quarter" idx="12" hasCustomPrompt="1"/>
          </p:nvPr>
        </p:nvSpPr>
        <p:spPr>
          <a:xfrm>
            <a:off x="2282751" y="5780617"/>
            <a:ext cx="7632848" cy="316838"/>
          </a:xfrm>
          <a:prstGeom prst="rect">
            <a:avLst/>
          </a:prstGeom>
        </p:spPr>
        <p:txBody>
          <a:bodyPr vert="horz" lIns="0" tIns="0" rIns="0" bIns="0" rtlCol="0" anchor="t" anchorCtr="0">
            <a:noAutofit/>
          </a:bodyPr>
          <a:lstStyle>
            <a:lvl1pPr marL="0" indent="0" algn="ctr">
              <a:spcAft>
                <a:spcPts val="0"/>
              </a:spcAft>
              <a:buNone/>
              <a:defRPr lang="en-US" sz="1600" dirty="0" smtClean="0">
                <a:latin typeface="+mn-lt"/>
              </a:defRPr>
            </a:lvl1pPr>
          </a:lstStyle>
          <a:p>
            <a:pPr marL="356616" lvl="0" indent="-356616" algn="ctr">
              <a:spcBef>
                <a:spcPts val="0"/>
              </a:spcBef>
              <a:spcAft>
                <a:spcPts val="600"/>
              </a:spcAft>
            </a:pPr>
            <a:r>
              <a:rPr lang="en-US" noProof="0" dirty="0"/>
              <a:t>Job Title</a:t>
            </a:r>
          </a:p>
        </p:txBody>
      </p:sp>
      <p:sp>
        <p:nvSpPr>
          <p:cNvPr id="9" name="Text Placeholder 11">
            <a:extLst>
              <a:ext uri="{FF2B5EF4-FFF2-40B4-BE49-F238E27FC236}">
                <a16:creationId xmlns:a16="http://schemas.microsoft.com/office/drawing/2014/main" id="{FBD672D3-B116-471A-8511-D80D5D920D93}"/>
              </a:ext>
            </a:extLst>
          </p:cNvPr>
          <p:cNvSpPr txBox="1">
            <a:spLocks/>
          </p:cNvSpPr>
          <p:nvPr userDrawn="1"/>
        </p:nvSpPr>
        <p:spPr>
          <a:xfrm>
            <a:off x="4929981" y="979787"/>
            <a:ext cx="2338388" cy="882687"/>
          </a:xfrm>
          <a:prstGeom prst="rect">
            <a:avLst/>
          </a:prstGeom>
        </p:spPr>
        <p:txBody>
          <a:bodyPr lIns="0" tIns="0" rIns="0" bIns="0">
            <a:noAutofit/>
          </a:bodyPr>
          <a:lstStyle>
            <a:lvl1pPr marL="356616" indent="-356616" algn="l" defTabSz="914400" rtl="0" eaLnBrk="1" latinLnBrk="0" hangingPunct="1">
              <a:spcBef>
                <a:spcPct val="20000"/>
              </a:spcBef>
              <a:buClr>
                <a:schemeClr val="tx2"/>
              </a:buClr>
              <a:buSzPct val="70000"/>
              <a:buFont typeface="Arial" pitchFamily="34" charset="0"/>
              <a:buChar char="►"/>
              <a:defRPr sz="2400" kern="1200">
                <a:solidFill>
                  <a:schemeClr val="bg1"/>
                </a:solidFill>
                <a:latin typeface="+mn-lt"/>
                <a:ea typeface="+mn-ea"/>
                <a:cs typeface="+mn-cs"/>
              </a:defRPr>
            </a:lvl1pPr>
            <a:lvl2pPr marL="713232" indent="-356616" algn="l" defTabSz="914400" rtl="0" eaLnBrk="1" latinLnBrk="0" hangingPunct="1">
              <a:spcBef>
                <a:spcPct val="20000"/>
              </a:spcBef>
              <a:buClr>
                <a:schemeClr val="tx2"/>
              </a:buClr>
              <a:buSzPct val="70000"/>
              <a:buFont typeface="Arial" pitchFamily="34" charset="0"/>
              <a:buChar char="►"/>
              <a:defRPr sz="2000" kern="1200">
                <a:solidFill>
                  <a:schemeClr val="bg1"/>
                </a:solidFill>
                <a:latin typeface="+mn-lt"/>
                <a:ea typeface="+mn-ea"/>
                <a:cs typeface="+mn-cs"/>
              </a:defRPr>
            </a:lvl2pPr>
            <a:lvl3pPr marL="1069848" indent="-356616" algn="l" defTabSz="914400" rtl="0" eaLnBrk="1" latinLnBrk="0" hangingPunct="1">
              <a:spcBef>
                <a:spcPct val="20000"/>
              </a:spcBef>
              <a:buClr>
                <a:schemeClr val="tx2"/>
              </a:buClr>
              <a:buSzPct val="70000"/>
              <a:buFont typeface="Arial" pitchFamily="34" charset="0"/>
              <a:buChar char="►"/>
              <a:defRPr sz="1800" kern="1200">
                <a:solidFill>
                  <a:schemeClr val="bg1"/>
                </a:solidFill>
                <a:latin typeface="+mn-lt"/>
                <a:ea typeface="+mn-ea"/>
                <a:cs typeface="+mn-cs"/>
              </a:defRPr>
            </a:lvl3pPr>
            <a:lvl4pPr marL="1426464"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4pPr>
            <a:lvl5pPr marL="1783080"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11200" noProof="0" dirty="0">
                <a:solidFill>
                  <a:schemeClr val="tx2"/>
                </a:solidFill>
                <a:latin typeface="Georgia" panose="02040502050405020303" pitchFamily="18" charset="0"/>
              </a:rPr>
              <a:t>“ </a:t>
            </a:r>
          </a:p>
        </p:txBody>
      </p:sp>
    </p:spTree>
    <p:extLst>
      <p:ext uri="{BB962C8B-B14F-4D97-AF65-F5344CB8AC3E}">
        <p14:creationId xmlns:p14="http://schemas.microsoft.com/office/powerpoint/2010/main" val="39398711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8_Key_statement">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EDF149-816A-4257-A64D-E23E91A5063C}"/>
              </a:ext>
            </a:extLst>
          </p:cNvPr>
          <p:cNvSpPr>
            <a:spLocks noGrp="1"/>
          </p:cNvSpPr>
          <p:nvPr>
            <p:ph type="dt" sz="half" idx="10"/>
          </p:nvPr>
        </p:nvSpPr>
        <p:spPr/>
        <p:txBody>
          <a:bodyPr/>
          <a:lstStyle/>
          <a:p>
            <a:fld id="{A1DA559F-DADA-431C-A6FD-3B97C6CEA495}" type="datetime3">
              <a:rPr lang="en-US" noProof="0" smtClean="0"/>
              <a:t>19 May 2022</a:t>
            </a:fld>
            <a:endParaRPr lang="en-US" noProof="0" dirty="0"/>
          </a:p>
        </p:txBody>
      </p:sp>
      <p:sp>
        <p:nvSpPr>
          <p:cNvPr id="4" name="Footer Placeholder 3">
            <a:extLst>
              <a:ext uri="{FF2B5EF4-FFF2-40B4-BE49-F238E27FC236}">
                <a16:creationId xmlns:a16="http://schemas.microsoft.com/office/drawing/2014/main" id="{4678256F-B716-4FA1-B0CC-85D20C72FCE5}"/>
              </a:ext>
            </a:extLst>
          </p:cNvPr>
          <p:cNvSpPr>
            <a:spLocks noGrp="1"/>
          </p:cNvSpPr>
          <p:nvPr>
            <p:ph type="ftr" sz="quarter" idx="11"/>
          </p:nvPr>
        </p:nvSpPr>
        <p:spPr/>
        <p:txBody>
          <a:bodyPr/>
          <a:lstStyle/>
          <a:p>
            <a:r>
              <a:rPr lang="en-US" noProof="0" dirty="0"/>
              <a:t>Presentation title</a:t>
            </a:r>
          </a:p>
        </p:txBody>
      </p:sp>
      <p:sp>
        <p:nvSpPr>
          <p:cNvPr id="5" name="Slide Number Placeholder 4">
            <a:extLst>
              <a:ext uri="{FF2B5EF4-FFF2-40B4-BE49-F238E27FC236}">
                <a16:creationId xmlns:a16="http://schemas.microsoft.com/office/drawing/2014/main" id="{32344F6A-D6D0-4CE3-8495-873C004D38DC}"/>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a:t>
            </a:fld>
            <a:endParaRPr lang="en-US" noProof="0" dirty="0"/>
          </a:p>
        </p:txBody>
      </p:sp>
      <p:sp>
        <p:nvSpPr>
          <p:cNvPr id="13" name="Textplatzhalter 12"/>
          <p:cNvSpPr>
            <a:spLocks noGrp="1"/>
          </p:cNvSpPr>
          <p:nvPr>
            <p:ph type="body" sz="quarter" idx="15" hasCustomPrompt="1"/>
          </p:nvPr>
        </p:nvSpPr>
        <p:spPr>
          <a:xfrm>
            <a:off x="1257301" y="2469060"/>
            <a:ext cx="9683750" cy="784225"/>
          </a:xfrm>
          <a:prstGeom prst="rect">
            <a:avLst/>
          </a:prstGeom>
        </p:spPr>
        <p:txBody>
          <a:bodyPr anchor="b"/>
          <a:lstStyle>
            <a:lvl1pPr marL="0" indent="0" algn="ctr">
              <a:spcBef>
                <a:spcPts val="0"/>
              </a:spcBef>
              <a:buNone/>
              <a:defRPr sz="3200"/>
            </a:lvl1pPr>
            <a:lvl2pPr>
              <a:defRPr sz="3200"/>
            </a:lvl2pPr>
            <a:lvl3pPr>
              <a:defRPr sz="3200"/>
            </a:lvl3pPr>
            <a:lvl4pPr>
              <a:defRPr sz="3200"/>
            </a:lvl4pPr>
            <a:lvl5pPr>
              <a:defRPr sz="3200"/>
            </a:lvl5pPr>
          </a:lstStyle>
          <a:p>
            <a:pPr lvl="0"/>
            <a:r>
              <a:rPr lang="en-US" noProof="0" dirty="0"/>
              <a:t>Statement 32pt, EY Interstate Light</a:t>
            </a:r>
          </a:p>
        </p:txBody>
      </p:sp>
      <p:sp>
        <p:nvSpPr>
          <p:cNvPr id="15" name="Textplatzhalter 14"/>
          <p:cNvSpPr>
            <a:spLocks noGrp="1"/>
          </p:cNvSpPr>
          <p:nvPr>
            <p:ph type="body" sz="quarter" idx="16" hasCustomPrompt="1"/>
          </p:nvPr>
        </p:nvSpPr>
        <p:spPr>
          <a:xfrm>
            <a:off x="3111500" y="3605394"/>
            <a:ext cx="5975350" cy="1411287"/>
          </a:xfrm>
          <a:prstGeom prst="rect">
            <a:avLst/>
          </a:prstGeom>
        </p:spPr>
        <p:txBody>
          <a:bodyPr/>
          <a:lstStyle>
            <a:lvl1pPr marL="0" indent="0" algn="ctr">
              <a:spcBef>
                <a:spcPts val="0"/>
              </a:spcBef>
              <a:buFontTx/>
              <a:buNone/>
              <a:defRPr sz="1800"/>
            </a:lvl1pPr>
            <a:lvl2pPr marL="357187" indent="0" algn="ctr">
              <a:buFontTx/>
              <a:buNone/>
              <a:defRPr/>
            </a:lvl2pPr>
            <a:lvl3pPr marL="685800" indent="0" algn="ctr">
              <a:buFontTx/>
              <a:buNone/>
              <a:defRPr/>
            </a:lvl3pPr>
            <a:lvl4pPr marL="973138" indent="0" algn="ctr">
              <a:buFontTx/>
              <a:buNone/>
              <a:defRPr/>
            </a:lvl4pPr>
            <a:lvl5pPr marL="1426464" indent="0" algn="ctr">
              <a:buFontTx/>
              <a:buNone/>
              <a:defRPr/>
            </a:lvl5pPr>
          </a:lstStyle>
          <a:p>
            <a:pPr lvl="0"/>
            <a:r>
              <a:rPr lang="en-US" noProof="0" dirty="0"/>
              <a:t>Description 18pt, </a:t>
            </a:r>
            <a:r>
              <a:rPr lang="en-US" noProof="0" dirty="0" err="1"/>
              <a:t>EYInterstate</a:t>
            </a:r>
            <a:r>
              <a:rPr lang="en-US" noProof="0" dirty="0"/>
              <a:t> Light ipsum dolor sit </a:t>
            </a:r>
            <a:br>
              <a:rPr lang="en-US" noProof="0" dirty="0"/>
            </a:br>
            <a:r>
              <a:rPr lang="en-US" noProof="0" dirty="0" err="1"/>
              <a:t>amet</a:t>
            </a:r>
            <a:r>
              <a:rPr lang="en-US" noProof="0" dirty="0"/>
              <a:t>, </a:t>
            </a:r>
            <a:r>
              <a:rPr lang="en-US" noProof="0" dirty="0" err="1"/>
              <a:t>quas</a:t>
            </a:r>
            <a:r>
              <a:rPr lang="en-US" noProof="0" dirty="0"/>
              <a:t> </a:t>
            </a:r>
            <a:r>
              <a:rPr lang="en-US" noProof="0" dirty="0" err="1"/>
              <a:t>nostru</a:t>
            </a:r>
            <a:r>
              <a:rPr lang="en-US" noProof="0" dirty="0"/>
              <a:t> </a:t>
            </a:r>
            <a:r>
              <a:rPr lang="en-US" noProof="0" dirty="0" err="1"/>
              <a:t>xgfc</a:t>
            </a:r>
            <a:r>
              <a:rPr lang="en-US" noProof="0" dirty="0"/>
              <a:t> </a:t>
            </a:r>
            <a:r>
              <a:rPr lang="en-US" noProof="0" dirty="0" err="1"/>
              <a:t>laoreet</a:t>
            </a:r>
            <a:r>
              <a:rPr lang="en-US" noProof="0" dirty="0"/>
              <a:t> per.</a:t>
            </a:r>
          </a:p>
        </p:txBody>
      </p:sp>
    </p:spTree>
    <p:extLst>
      <p:ext uri="{BB962C8B-B14F-4D97-AF65-F5344CB8AC3E}">
        <p14:creationId xmlns:p14="http://schemas.microsoft.com/office/powerpoint/2010/main" val="28832526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9_Two_columns_no_heading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918" y="294200"/>
            <a:ext cx="10978515" cy="590880"/>
          </a:xfrm>
        </p:spPr>
        <p:txBody>
          <a:bodyPr/>
          <a:lstStyle>
            <a:lvl1pPr>
              <a:defRPr>
                <a:solidFill>
                  <a:schemeClr val="bg1"/>
                </a:solidFill>
              </a:defRPr>
            </a:lvl1pPr>
          </a:lstStyle>
          <a:p>
            <a:r>
              <a:rPr lang="en-US" noProof="0" dirty="0"/>
              <a:t>Click to edit Master title style</a:t>
            </a:r>
          </a:p>
        </p:txBody>
      </p:sp>
      <p:sp>
        <p:nvSpPr>
          <p:cNvPr id="3" name="Content Placeholder 2"/>
          <p:cNvSpPr>
            <a:spLocks noGrp="1"/>
          </p:cNvSpPr>
          <p:nvPr>
            <p:ph sz="half" idx="1" hasCustomPrompt="1"/>
          </p:nvPr>
        </p:nvSpPr>
        <p:spPr>
          <a:xfrm>
            <a:off x="609918" y="1137919"/>
            <a:ext cx="5387605" cy="4954906"/>
          </a:xfrm>
          <a:prstGeom prst="rect">
            <a:avLst/>
          </a:prstGeom>
        </p:spPr>
        <p:txBody>
          <a:bodyPr vert="horz" lIns="0" tIns="0" rIns="0" bIns="0" rtlCol="0">
            <a:noAutofit/>
          </a:bodyPr>
          <a:lstStyle>
            <a:lvl1pPr>
              <a:defRPr lang="en-US" noProof="0" dirty="0" smtClean="0">
                <a:solidFill>
                  <a:schemeClr val="bg1"/>
                </a:solidFill>
              </a:defRPr>
            </a:lvl1pPr>
            <a:lvl2pPr>
              <a:defRPr lang="en-US" noProof="0" dirty="0" smtClean="0">
                <a:solidFill>
                  <a:schemeClr val="bg1"/>
                </a:solidFill>
              </a:defRPr>
            </a:lvl2pPr>
            <a:lvl3pPr>
              <a:defRPr lang="en-US" noProof="0" dirty="0" smtClean="0">
                <a:solidFill>
                  <a:schemeClr val="bg1"/>
                </a:solidFill>
              </a:defRPr>
            </a:lvl3pPr>
            <a:lvl4pPr>
              <a:defRPr lang="en-US" noProof="0" dirty="0" smtClean="0">
                <a:solidFill>
                  <a:schemeClr val="bg1"/>
                </a:solidFill>
              </a:defRPr>
            </a:lvl4pPr>
          </a:lstStyle>
          <a:p>
            <a:pPr lvl="0"/>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Click to edit Master text styles</a:t>
            </a:r>
          </a:p>
          <a:p>
            <a:pPr lvl="1"/>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Second level</a:t>
            </a:r>
          </a:p>
          <a:p>
            <a:pPr lvl="2"/>
            <a:r>
              <a:rPr kumimoji="0" lang="en-US" sz="18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Third level</a:t>
            </a:r>
          </a:p>
          <a:p>
            <a:pPr lvl="3"/>
            <a:r>
              <a:rPr kumimoji="0" lang="en-US" sz="16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Fourth level</a:t>
            </a:r>
          </a:p>
        </p:txBody>
      </p:sp>
      <p:sp>
        <p:nvSpPr>
          <p:cNvPr id="4" name="Content Placeholder 3"/>
          <p:cNvSpPr>
            <a:spLocks noGrp="1"/>
          </p:cNvSpPr>
          <p:nvPr>
            <p:ph sz="half" idx="2" hasCustomPrompt="1"/>
          </p:nvPr>
        </p:nvSpPr>
        <p:spPr>
          <a:xfrm>
            <a:off x="6200828" y="1137919"/>
            <a:ext cx="5387605" cy="4954906"/>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lang="en-US" noProof="0">
                <a:solidFill>
                  <a:schemeClr val="bg1"/>
                </a:solidFill>
              </a:defRPr>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solidFill>
                  <a:schemeClr val="bg1"/>
                </a:solidFill>
              </a:defRPr>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solidFill>
                  <a:schemeClr val="bg1"/>
                </a:solidFill>
              </a:defRPr>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a:solidFill>
                  <a:schemeClr val="bg1"/>
                </a:solidFill>
              </a:defRPr>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lvl5pPr>
          </a:lstStyle>
          <a:p>
            <a:pPr marL="0" marR="0" lvl="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a:pPr>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Click to edit Master text styles</a:t>
            </a:r>
          </a:p>
          <a:p>
            <a:pPr marL="271463" marR="0" lvl="1"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Second level</a:t>
            </a:r>
          </a:p>
          <a:p>
            <a:pPr marL="511175" marR="0" lvl="2"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8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Third level</a:t>
            </a:r>
          </a:p>
          <a:p>
            <a:pPr marL="746125" marR="0" lvl="3"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6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Fourth level</a:t>
            </a:r>
          </a:p>
        </p:txBody>
      </p:sp>
      <p:sp>
        <p:nvSpPr>
          <p:cNvPr id="10" name="Line 10">
            <a:extLst>
              <a:ext uri="{FF2B5EF4-FFF2-40B4-BE49-F238E27FC236}">
                <a16:creationId xmlns:a16="http://schemas.microsoft.com/office/drawing/2014/main" id="{9B070B28-7AAC-47E5-9EB5-96B8B8B88057}"/>
              </a:ext>
            </a:extLst>
          </p:cNvPr>
          <p:cNvSpPr>
            <a:spLocks noChangeShapeType="1"/>
          </p:cNvSpPr>
          <p:nvPr userDrawn="1"/>
        </p:nvSpPr>
        <p:spPr bwMode="auto">
          <a:xfrm>
            <a:off x="609918" y="907750"/>
            <a:ext cx="10980000"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5" name="Date Placeholder 4">
            <a:extLst>
              <a:ext uri="{FF2B5EF4-FFF2-40B4-BE49-F238E27FC236}">
                <a16:creationId xmlns:a16="http://schemas.microsoft.com/office/drawing/2014/main" id="{B20B9B26-E95B-4DC1-A613-4C0C0933C72B}"/>
              </a:ext>
            </a:extLst>
          </p:cNvPr>
          <p:cNvSpPr>
            <a:spLocks noGrp="1"/>
          </p:cNvSpPr>
          <p:nvPr>
            <p:ph type="dt" sz="half" idx="10"/>
          </p:nvPr>
        </p:nvSpPr>
        <p:spPr/>
        <p:txBody>
          <a:bodyPr/>
          <a:lstStyle/>
          <a:p>
            <a:fld id="{988B4BAF-3AE0-44AC-9C71-C47D9E4DFFEC}" type="datetime3">
              <a:rPr lang="en-US" noProof="0" smtClean="0"/>
              <a:t>19 May 2022</a:t>
            </a:fld>
            <a:endParaRPr lang="en-US" noProof="0" dirty="0"/>
          </a:p>
        </p:txBody>
      </p:sp>
      <p:sp>
        <p:nvSpPr>
          <p:cNvPr id="6" name="Footer Placeholder 5">
            <a:extLst>
              <a:ext uri="{FF2B5EF4-FFF2-40B4-BE49-F238E27FC236}">
                <a16:creationId xmlns:a16="http://schemas.microsoft.com/office/drawing/2014/main" id="{ED7373D8-2AB5-4625-822C-B1F2B5CDC39C}"/>
              </a:ext>
            </a:extLst>
          </p:cNvPr>
          <p:cNvSpPr>
            <a:spLocks noGrp="1"/>
          </p:cNvSpPr>
          <p:nvPr>
            <p:ph type="ftr" sz="quarter" idx="11"/>
          </p:nvPr>
        </p:nvSpPr>
        <p:spPr/>
        <p:txBody>
          <a:bodyPr/>
          <a:lstStyle/>
          <a:p>
            <a:r>
              <a:rPr lang="en-US" noProof="0" dirty="0"/>
              <a:t>Presentation title</a:t>
            </a:r>
          </a:p>
        </p:txBody>
      </p:sp>
      <p:sp>
        <p:nvSpPr>
          <p:cNvPr id="7" name="Slide Number Placeholder 6">
            <a:extLst>
              <a:ext uri="{FF2B5EF4-FFF2-40B4-BE49-F238E27FC236}">
                <a16:creationId xmlns:a16="http://schemas.microsoft.com/office/drawing/2014/main" id="{E76E3B4B-D68B-4AFA-A20D-2ECE69120F7E}"/>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652350790"/>
      </p:ext>
    </p:extLst>
  </p:cSld>
  <p:clrMapOvr>
    <a:masterClrMapping/>
  </p:clrMapOvr>
  <p:extLst>
    <p:ext uri="{DCECCB84-F9BA-43D5-87BE-67443E8EF086}">
      <p15:sldGuideLst xmlns:p15="http://schemas.microsoft.com/office/powerpoint/2012/main">
        <p15:guide id="1" pos="3774">
          <p15:clr>
            <a:srgbClr val="FBAE40"/>
          </p15:clr>
        </p15:guide>
        <p15:guide id="2" pos="391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Standar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918" y="294200"/>
            <a:ext cx="10978515" cy="590400"/>
          </a:xfrm>
        </p:spPr>
        <p:txBody>
          <a:bodyPr/>
          <a:lstStyle>
            <a:lvl1pPr>
              <a:defRPr>
                <a:solidFill>
                  <a:schemeClr val="bg1"/>
                </a:solidFill>
              </a:defRPr>
            </a:lvl1pPr>
          </a:lstStyle>
          <a:p>
            <a:r>
              <a:rPr lang="en-US" noProof="0" dirty="0"/>
              <a:t>Click to edit Master title style</a:t>
            </a:r>
          </a:p>
        </p:txBody>
      </p:sp>
      <p:sp>
        <p:nvSpPr>
          <p:cNvPr id="19" name="Line 10">
            <a:extLst>
              <a:ext uri="{FF2B5EF4-FFF2-40B4-BE49-F238E27FC236}">
                <a16:creationId xmlns:a16="http://schemas.microsoft.com/office/drawing/2014/main" id="{CF130104-FAF2-4309-9701-573F37743137}"/>
              </a:ext>
            </a:extLst>
          </p:cNvPr>
          <p:cNvSpPr>
            <a:spLocks noChangeShapeType="1"/>
          </p:cNvSpPr>
          <p:nvPr userDrawn="1"/>
        </p:nvSpPr>
        <p:spPr bwMode="auto">
          <a:xfrm>
            <a:off x="609918" y="907750"/>
            <a:ext cx="10980000"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4" name="Date Placeholder 3">
            <a:extLst>
              <a:ext uri="{FF2B5EF4-FFF2-40B4-BE49-F238E27FC236}">
                <a16:creationId xmlns:a16="http://schemas.microsoft.com/office/drawing/2014/main" id="{00869D6F-A030-48CA-9C7C-9FC3A6F1F671}"/>
              </a:ext>
            </a:extLst>
          </p:cNvPr>
          <p:cNvSpPr>
            <a:spLocks noGrp="1"/>
          </p:cNvSpPr>
          <p:nvPr>
            <p:ph type="dt" sz="half" idx="10"/>
          </p:nvPr>
        </p:nvSpPr>
        <p:spPr/>
        <p:txBody>
          <a:bodyPr/>
          <a:lstStyle/>
          <a:p>
            <a:fld id="{23EB5111-4321-4A8B-8136-0060A1CE4C12}" type="datetime3">
              <a:rPr lang="en-US" noProof="0" smtClean="0"/>
              <a:t>19 May 2022</a:t>
            </a:fld>
            <a:endParaRPr lang="en-US" noProof="0" dirty="0"/>
          </a:p>
        </p:txBody>
      </p:sp>
      <p:sp>
        <p:nvSpPr>
          <p:cNvPr id="5" name="Footer Placeholder 4">
            <a:extLst>
              <a:ext uri="{FF2B5EF4-FFF2-40B4-BE49-F238E27FC236}">
                <a16:creationId xmlns:a16="http://schemas.microsoft.com/office/drawing/2014/main" id="{2F02C3F7-BD0A-4AD4-95D8-328DA6F539AD}"/>
              </a:ext>
            </a:extLst>
          </p:cNvPr>
          <p:cNvSpPr>
            <a:spLocks noGrp="1"/>
          </p:cNvSpPr>
          <p:nvPr>
            <p:ph type="ftr" sz="quarter" idx="11"/>
          </p:nvPr>
        </p:nvSpPr>
        <p:spPr>
          <a:xfrm>
            <a:off x="3239188" y="6471244"/>
            <a:ext cx="3086100" cy="180000"/>
          </a:xfrm>
          <a:prstGeom prst="rect">
            <a:avLst/>
          </a:prstGeom>
        </p:spPr>
        <p:txBody>
          <a:bodyPr/>
          <a:lstStyle/>
          <a:p>
            <a:r>
              <a:rPr lang="en-US" noProof="0" dirty="0"/>
              <a:t>Presentation title</a:t>
            </a:r>
          </a:p>
        </p:txBody>
      </p:sp>
      <p:sp>
        <p:nvSpPr>
          <p:cNvPr id="6" name="Slide Number Placeholder 5">
            <a:extLst>
              <a:ext uri="{FF2B5EF4-FFF2-40B4-BE49-F238E27FC236}">
                <a16:creationId xmlns:a16="http://schemas.microsoft.com/office/drawing/2014/main" id="{DE4422C8-68BE-4650-89F1-3BECCFF9B514}"/>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a:t>
            </a:fld>
            <a:endParaRPr lang="en-US" noProof="0" dirty="0"/>
          </a:p>
        </p:txBody>
      </p:sp>
      <p:sp>
        <p:nvSpPr>
          <p:cNvPr id="10" name="Textplatzhalter 9"/>
          <p:cNvSpPr>
            <a:spLocks noGrp="1"/>
          </p:cNvSpPr>
          <p:nvPr>
            <p:ph type="body" sz="quarter" idx="14" hasCustomPrompt="1"/>
          </p:nvPr>
        </p:nvSpPr>
        <p:spPr>
          <a:xfrm>
            <a:off x="609917" y="1137920"/>
            <a:ext cx="8254800" cy="4946400"/>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lang="en-US" noProof="0" dirty="0" smtClean="0"/>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sz="1600" noProof="0" dirty="0" smtClean="0"/>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sz="1600" noProof="0" dirty="0" smtClean="0"/>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sz="1600" noProof="0" dirty="0" smtClean="0"/>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sz="1600" noProof="0" dirty="0" smtClean="0"/>
            </a:lvl5pPr>
          </a:lstStyle>
          <a:p>
            <a:pPr marL="0" marR="0" lvl="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Click to edit Master text styles</a:t>
            </a:r>
          </a:p>
          <a:p>
            <a:pPr marL="271463" marR="0" lvl="1"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Second level</a:t>
            </a:r>
          </a:p>
          <a:p>
            <a:pPr marL="511175" marR="0" lvl="2"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8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Third level</a:t>
            </a:r>
          </a:p>
          <a:p>
            <a:pPr marL="746125" marR="0" lvl="3"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Fourth level</a:t>
            </a:r>
          </a:p>
          <a:p>
            <a:pPr marL="944563" marR="0" lvl="4"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4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Text</a:t>
            </a:r>
          </a:p>
        </p:txBody>
      </p:sp>
    </p:spTree>
    <p:extLst>
      <p:ext uri="{BB962C8B-B14F-4D97-AF65-F5344CB8AC3E}">
        <p14:creationId xmlns:p14="http://schemas.microsoft.com/office/powerpoint/2010/main" val="2534576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0_Two_columns_with_headings">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12648" y="1869440"/>
            <a:ext cx="5393208" cy="4223385"/>
          </a:xfrm>
          <a:prstGeom prst="rect">
            <a:avLst/>
          </a:prstGeom>
        </p:spPr>
        <p:txBody>
          <a:bodyPr vert="horz" lIns="0" tIns="0" rIns="0" bIns="0" rtlCol="0">
            <a:noAutofit/>
          </a:bodyPr>
          <a:lstStyle>
            <a:lvl1pPr>
              <a:defRPr lang="en-US" noProof="0" dirty="0" smtClean="0"/>
            </a:lvl1pPr>
            <a:lvl2pPr>
              <a:defRPr lang="en-US" noProof="0" dirty="0" smtClean="0"/>
            </a:lvl2pPr>
            <a:lvl3pPr>
              <a:defRPr lang="en-US" noProof="0" dirty="0" smtClean="0"/>
            </a:lvl3pPr>
            <a:lvl4pPr>
              <a:defRPr lang="en-US" noProof="0" dirty="0" smtClean="0"/>
            </a:lvl4pPr>
          </a:lstStyle>
          <a:p>
            <a:pPr lvl="0"/>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Click to edit Master text styles</a:t>
            </a:r>
          </a:p>
          <a:p>
            <a:pPr lvl="1"/>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Second level</a:t>
            </a:r>
          </a:p>
          <a:p>
            <a:pPr lvl="2"/>
            <a:r>
              <a:rPr kumimoji="0" lang="en-US" sz="18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Third level</a:t>
            </a:r>
          </a:p>
          <a:p>
            <a:pPr lvl="3"/>
            <a:r>
              <a:rPr kumimoji="0" lang="en-US" sz="16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Fourth level</a:t>
            </a:r>
          </a:p>
        </p:txBody>
      </p:sp>
      <p:sp>
        <p:nvSpPr>
          <p:cNvPr id="4" name="Content Placeholder 3"/>
          <p:cNvSpPr>
            <a:spLocks noGrp="1"/>
          </p:cNvSpPr>
          <p:nvPr>
            <p:ph sz="half" idx="2" hasCustomPrompt="1"/>
          </p:nvPr>
        </p:nvSpPr>
        <p:spPr>
          <a:xfrm>
            <a:off x="6199632" y="1869440"/>
            <a:ext cx="5393208" cy="4223385"/>
          </a:xfrm>
          <a:prstGeom prst="rect">
            <a:avLst/>
          </a:prstGeom>
        </p:spPr>
        <p:txBody>
          <a:bodyPr vert="horz" lIns="0" tIns="0" rIns="0" bIns="0" rtlCol="0">
            <a:noAutofit/>
          </a:bodyPr>
          <a:lstStyle>
            <a:lvl1pPr>
              <a:defRPr lang="en-US" noProof="0" dirty="0" smtClean="0"/>
            </a:lvl1pPr>
            <a:lvl2pPr>
              <a:defRPr lang="en-US" noProof="0" dirty="0" smtClean="0"/>
            </a:lvl2pPr>
            <a:lvl3pPr>
              <a:defRPr lang="en-US" noProof="0" dirty="0" smtClean="0"/>
            </a:lvl3pPr>
            <a:lvl4pPr>
              <a:defRPr lang="en-US" noProof="0" dirty="0" smtClean="0"/>
            </a:lvl4pPr>
          </a:lstStyle>
          <a:p>
            <a:pPr lvl="0"/>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Click to edit Master text styles</a:t>
            </a:r>
          </a:p>
          <a:p>
            <a:pPr lvl="1"/>
            <a:r>
              <a:rPr kumimoji="0" lang="en-US" sz="20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Second level</a:t>
            </a:r>
          </a:p>
          <a:p>
            <a:pPr lvl="2"/>
            <a:r>
              <a:rPr kumimoji="0" lang="en-US" sz="18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Third level</a:t>
            </a:r>
          </a:p>
          <a:p>
            <a:pPr lvl="3"/>
            <a:r>
              <a:rPr kumimoji="0" lang="en-US" sz="1600" b="0" i="0" u="none" strike="noStrike" kern="1200" cap="none" spc="0" normalizeH="0" baseline="0" noProof="0" dirty="0">
                <a:ln>
                  <a:noFill/>
                </a:ln>
                <a:solidFill>
                  <a:srgbClr val="2E2E38"/>
                </a:solidFill>
                <a:effectLst/>
                <a:uLnTx/>
                <a:uFillTx/>
                <a:latin typeface="EYInterstate Light" panose="02000506000000020004" pitchFamily="2" charset="0"/>
                <a:ea typeface="+mn-ea"/>
                <a:cs typeface="+mn-cs"/>
              </a:rPr>
              <a:t>Fourth level</a:t>
            </a:r>
          </a:p>
        </p:txBody>
      </p:sp>
      <p:sp>
        <p:nvSpPr>
          <p:cNvPr id="10" name="Text Placeholder 9"/>
          <p:cNvSpPr>
            <a:spLocks noGrp="1"/>
          </p:cNvSpPr>
          <p:nvPr>
            <p:ph type="body" sz="quarter" idx="12" hasCustomPrompt="1"/>
          </p:nvPr>
        </p:nvSpPr>
        <p:spPr>
          <a:xfrm>
            <a:off x="609918" y="1137920"/>
            <a:ext cx="5393208" cy="640800"/>
          </a:xfrm>
          <a:prstGeom prst="rect">
            <a:avLst/>
          </a:prstGeom>
        </p:spPr>
        <p:txBody>
          <a:bodyPr anchor="t" anchorCtr="0"/>
          <a:lstStyle>
            <a:lvl1pPr>
              <a:buNone/>
              <a:defRPr b="1">
                <a:solidFill>
                  <a:schemeClr val="bg1"/>
                </a:solidFill>
              </a:defRPr>
            </a:lvl1pPr>
          </a:lstStyle>
          <a:p>
            <a:pPr lvl="0"/>
            <a:r>
              <a:rPr lang="en-US" noProof="0" dirty="0"/>
              <a:t>Click to edit</a:t>
            </a:r>
          </a:p>
        </p:txBody>
      </p:sp>
      <p:sp>
        <p:nvSpPr>
          <p:cNvPr id="11" name="Text Placeholder 9"/>
          <p:cNvSpPr>
            <a:spLocks noGrp="1"/>
          </p:cNvSpPr>
          <p:nvPr>
            <p:ph type="body" sz="quarter" idx="13" hasCustomPrompt="1"/>
          </p:nvPr>
        </p:nvSpPr>
        <p:spPr>
          <a:xfrm>
            <a:off x="6199632" y="1137920"/>
            <a:ext cx="5393208" cy="640800"/>
          </a:xfrm>
          <a:prstGeom prst="rect">
            <a:avLst/>
          </a:prstGeom>
        </p:spPr>
        <p:txBody>
          <a:bodyPr anchor="t" anchorCtr="0"/>
          <a:lstStyle>
            <a:lvl1pPr>
              <a:buNone/>
              <a:defRPr b="1">
                <a:solidFill>
                  <a:schemeClr val="bg1"/>
                </a:solidFill>
              </a:defRPr>
            </a:lvl1pPr>
          </a:lstStyle>
          <a:p>
            <a:pPr lvl="0"/>
            <a:r>
              <a:rPr lang="en-US" noProof="0" dirty="0"/>
              <a:t>Click to edit</a:t>
            </a:r>
          </a:p>
        </p:txBody>
      </p:sp>
      <p:sp>
        <p:nvSpPr>
          <p:cNvPr id="2" name="Title 1"/>
          <p:cNvSpPr>
            <a:spLocks noGrp="1"/>
          </p:cNvSpPr>
          <p:nvPr>
            <p:ph type="title" hasCustomPrompt="1"/>
          </p:nvPr>
        </p:nvSpPr>
        <p:spPr>
          <a:xfrm>
            <a:off x="609918" y="294200"/>
            <a:ext cx="10978515" cy="590880"/>
          </a:xfrm>
        </p:spPr>
        <p:txBody>
          <a:bodyPr/>
          <a:lstStyle>
            <a:lvl1pPr>
              <a:defRPr>
                <a:solidFill>
                  <a:schemeClr val="bg1"/>
                </a:solidFill>
              </a:defRPr>
            </a:lvl1pPr>
          </a:lstStyle>
          <a:p>
            <a:r>
              <a:rPr lang="en-US" noProof="0" dirty="0"/>
              <a:t>Click to edit Master title style</a:t>
            </a:r>
          </a:p>
        </p:txBody>
      </p:sp>
      <p:sp>
        <p:nvSpPr>
          <p:cNvPr id="14" name="Line 10">
            <a:extLst>
              <a:ext uri="{FF2B5EF4-FFF2-40B4-BE49-F238E27FC236}">
                <a16:creationId xmlns:a16="http://schemas.microsoft.com/office/drawing/2014/main" id="{9773E7D9-2434-4381-A00D-27B62C086733}"/>
              </a:ext>
            </a:extLst>
          </p:cNvPr>
          <p:cNvSpPr>
            <a:spLocks noChangeShapeType="1"/>
          </p:cNvSpPr>
          <p:nvPr userDrawn="1"/>
        </p:nvSpPr>
        <p:spPr bwMode="auto">
          <a:xfrm>
            <a:off x="609918" y="907750"/>
            <a:ext cx="10980000"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5" name="Date Placeholder 4">
            <a:extLst>
              <a:ext uri="{FF2B5EF4-FFF2-40B4-BE49-F238E27FC236}">
                <a16:creationId xmlns:a16="http://schemas.microsoft.com/office/drawing/2014/main" id="{409FCCF0-19BC-4024-9BCA-E14DB77EAF2F}"/>
              </a:ext>
            </a:extLst>
          </p:cNvPr>
          <p:cNvSpPr>
            <a:spLocks noGrp="1"/>
          </p:cNvSpPr>
          <p:nvPr>
            <p:ph type="dt" sz="half" idx="14"/>
          </p:nvPr>
        </p:nvSpPr>
        <p:spPr/>
        <p:txBody>
          <a:bodyPr/>
          <a:lstStyle/>
          <a:p>
            <a:fld id="{16510D6D-30BD-4075-B43B-6E2BF2FEC1F8}" type="datetime3">
              <a:rPr lang="en-US" noProof="0" smtClean="0"/>
              <a:t>19 May 2022</a:t>
            </a:fld>
            <a:endParaRPr lang="en-US" noProof="0" dirty="0"/>
          </a:p>
        </p:txBody>
      </p:sp>
      <p:sp>
        <p:nvSpPr>
          <p:cNvPr id="6" name="Footer Placeholder 5">
            <a:extLst>
              <a:ext uri="{FF2B5EF4-FFF2-40B4-BE49-F238E27FC236}">
                <a16:creationId xmlns:a16="http://schemas.microsoft.com/office/drawing/2014/main" id="{12B54F7E-BDC4-4386-B2E2-1FC66609D14F}"/>
              </a:ext>
            </a:extLst>
          </p:cNvPr>
          <p:cNvSpPr>
            <a:spLocks noGrp="1"/>
          </p:cNvSpPr>
          <p:nvPr>
            <p:ph type="ftr" sz="quarter" idx="15"/>
          </p:nvPr>
        </p:nvSpPr>
        <p:spPr/>
        <p:txBody>
          <a:bodyPr/>
          <a:lstStyle/>
          <a:p>
            <a:r>
              <a:rPr lang="en-US" noProof="0" dirty="0"/>
              <a:t>Presentation title</a:t>
            </a:r>
          </a:p>
        </p:txBody>
      </p:sp>
      <p:sp>
        <p:nvSpPr>
          <p:cNvPr id="7" name="Slide Number Placeholder 6">
            <a:extLst>
              <a:ext uri="{FF2B5EF4-FFF2-40B4-BE49-F238E27FC236}">
                <a16:creationId xmlns:a16="http://schemas.microsoft.com/office/drawing/2014/main" id="{B94FBF9A-EC9A-41E4-A24C-ECB5DC15CCD7}"/>
              </a:ext>
            </a:extLst>
          </p:cNvPr>
          <p:cNvSpPr>
            <a:spLocks noGrp="1"/>
          </p:cNvSpPr>
          <p:nvPr>
            <p:ph type="sldNum" sz="quarter" idx="16"/>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3625173163"/>
      </p:ext>
    </p:extLst>
  </p:cSld>
  <p:clrMapOvr>
    <a:masterClrMapping/>
  </p:clrMapOvr>
  <p:extLst>
    <p:ext uri="{DCECCB84-F9BA-43D5-87BE-67443E8EF086}">
      <p15:sldGuideLst xmlns:p15="http://schemas.microsoft.com/office/powerpoint/2012/main">
        <p15:guide id="1" pos="3909">
          <p15:clr>
            <a:srgbClr val="FBAE40"/>
          </p15:clr>
        </p15:guide>
        <p15:guide id="2" pos="377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Divider_1">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628F8CDB-776D-4811-AE2C-217236ECDECA}"/>
              </a:ext>
            </a:extLst>
          </p:cNvPr>
          <p:cNvSpPr>
            <a:spLocks noGrp="1"/>
          </p:cNvSpPr>
          <p:nvPr>
            <p:ph type="pic" sz="quarter" idx="12" hasCustomPrompt="1"/>
          </p:nvPr>
        </p:nvSpPr>
        <p:spPr>
          <a:xfrm>
            <a:off x="6227180" y="0"/>
            <a:ext cx="5971170" cy="6858000"/>
          </a:xfrm>
          <a:prstGeom prst="rect">
            <a:avLst/>
          </a:prstGeom>
        </p:spPr>
        <p:txBody>
          <a:bodyPr/>
          <a:lstStyle>
            <a:lvl1pPr marL="0" indent="0">
              <a:buFontTx/>
              <a:buNone/>
              <a:defRPr/>
            </a:lvl1pPr>
          </a:lstStyle>
          <a:p>
            <a:r>
              <a:rPr lang="en-US" noProof="0" dirty="0"/>
              <a:t>Click icon to add picture</a:t>
            </a:r>
          </a:p>
        </p:txBody>
      </p:sp>
      <p:sp>
        <p:nvSpPr>
          <p:cNvPr id="5" name="Text Placeholder 4">
            <a:extLst>
              <a:ext uri="{FF2B5EF4-FFF2-40B4-BE49-F238E27FC236}">
                <a16:creationId xmlns:a16="http://schemas.microsoft.com/office/drawing/2014/main" id="{626E96BA-E9E4-496B-8CA5-6DA27B8AD7E4}"/>
              </a:ext>
            </a:extLst>
          </p:cNvPr>
          <p:cNvSpPr>
            <a:spLocks noGrp="1"/>
          </p:cNvSpPr>
          <p:nvPr>
            <p:ph type="body" sz="quarter" idx="10" hasCustomPrompt="1"/>
          </p:nvPr>
        </p:nvSpPr>
        <p:spPr>
          <a:xfrm>
            <a:off x="600710" y="2578743"/>
            <a:ext cx="4537959" cy="1055708"/>
          </a:xfrm>
          <a:prstGeom prst="rect">
            <a:avLst/>
          </a:prstGeom>
        </p:spPr>
        <p:txBody>
          <a:bodyPr/>
          <a:lstStyle>
            <a:lvl1pPr marL="0" indent="0">
              <a:buNone/>
              <a:defRPr sz="3000"/>
            </a:lvl1pPr>
          </a:lstStyle>
          <a:p>
            <a:pPr lvl="0"/>
            <a:r>
              <a:rPr lang="en-US" noProof="0" dirty="0"/>
              <a:t>Chapter Title</a:t>
            </a:r>
          </a:p>
          <a:p>
            <a:pPr lvl="0"/>
            <a:r>
              <a:rPr lang="en-US" noProof="0" dirty="0"/>
              <a:t>EY Interstate Light</a:t>
            </a:r>
          </a:p>
        </p:txBody>
      </p:sp>
      <p:sp>
        <p:nvSpPr>
          <p:cNvPr id="14" name="Text Placeholder 4">
            <a:extLst>
              <a:ext uri="{FF2B5EF4-FFF2-40B4-BE49-F238E27FC236}">
                <a16:creationId xmlns:a16="http://schemas.microsoft.com/office/drawing/2014/main" id="{1173C8A3-BA2F-497B-A214-45B02D73AF20}"/>
              </a:ext>
            </a:extLst>
          </p:cNvPr>
          <p:cNvSpPr>
            <a:spLocks noGrp="1"/>
          </p:cNvSpPr>
          <p:nvPr>
            <p:ph type="body" sz="quarter" idx="11"/>
          </p:nvPr>
        </p:nvSpPr>
        <p:spPr>
          <a:xfrm>
            <a:off x="600710" y="3840384"/>
            <a:ext cx="4537959" cy="1055708"/>
          </a:xfrm>
          <a:prstGeom prst="rect">
            <a:avLst/>
          </a:prstGeom>
        </p:spPr>
        <p:txBody>
          <a:bodyPr/>
          <a:lstStyle>
            <a:lvl1pPr marL="0" indent="0">
              <a:buNone/>
              <a:defRPr sz="1600"/>
            </a:lvl1pPr>
          </a:lstStyle>
          <a:p>
            <a:pPr lvl="0"/>
            <a:r>
              <a:rPr lang="de-DE" noProof="0"/>
              <a:t>Textmasterformat bearbeiten</a:t>
            </a:r>
          </a:p>
        </p:txBody>
      </p:sp>
      <p:sp>
        <p:nvSpPr>
          <p:cNvPr id="2" name="Date Placeholder 1">
            <a:extLst>
              <a:ext uri="{FF2B5EF4-FFF2-40B4-BE49-F238E27FC236}">
                <a16:creationId xmlns:a16="http://schemas.microsoft.com/office/drawing/2014/main" id="{E3EABBDA-A77F-45A2-9996-90CD0EE5C388}"/>
              </a:ext>
            </a:extLst>
          </p:cNvPr>
          <p:cNvSpPr>
            <a:spLocks noGrp="1"/>
          </p:cNvSpPr>
          <p:nvPr>
            <p:ph type="dt" sz="half" idx="13"/>
          </p:nvPr>
        </p:nvSpPr>
        <p:spPr/>
        <p:txBody>
          <a:bodyPr/>
          <a:lstStyle/>
          <a:p>
            <a:fld id="{A8A1D8A6-A55E-4F4D-ACDB-F9BB16570E5A}" type="datetime3">
              <a:rPr lang="en-US" noProof="0" smtClean="0"/>
              <a:t>19 May 2022</a:t>
            </a:fld>
            <a:endParaRPr lang="en-US" noProof="0" dirty="0"/>
          </a:p>
        </p:txBody>
      </p:sp>
      <p:sp>
        <p:nvSpPr>
          <p:cNvPr id="3" name="Footer Placeholder 2">
            <a:extLst>
              <a:ext uri="{FF2B5EF4-FFF2-40B4-BE49-F238E27FC236}">
                <a16:creationId xmlns:a16="http://schemas.microsoft.com/office/drawing/2014/main" id="{0F883B36-3BA3-42B4-A811-65C0AF01A86F}"/>
              </a:ext>
            </a:extLst>
          </p:cNvPr>
          <p:cNvSpPr>
            <a:spLocks noGrp="1"/>
          </p:cNvSpPr>
          <p:nvPr>
            <p:ph type="ftr" sz="quarter" idx="14"/>
          </p:nvPr>
        </p:nvSpPr>
        <p:spPr/>
        <p:txBody>
          <a:bodyPr/>
          <a:lstStyle/>
          <a:p>
            <a:r>
              <a:rPr lang="en-US" noProof="0" dirty="0"/>
              <a:t>Presentation title</a:t>
            </a:r>
          </a:p>
        </p:txBody>
      </p:sp>
      <p:sp>
        <p:nvSpPr>
          <p:cNvPr id="4" name="Slide Number Placeholder 3">
            <a:extLst>
              <a:ext uri="{FF2B5EF4-FFF2-40B4-BE49-F238E27FC236}">
                <a16:creationId xmlns:a16="http://schemas.microsoft.com/office/drawing/2014/main" id="{89D9C98C-F30E-45BC-A1D9-67DB57119DCE}"/>
              </a:ext>
            </a:extLst>
          </p:cNvPr>
          <p:cNvSpPr>
            <a:spLocks noGrp="1"/>
          </p:cNvSpPr>
          <p:nvPr>
            <p:ph type="sldNum" sz="quarter" idx="15"/>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1283773252"/>
      </p:ext>
    </p:extLst>
  </p:cSld>
  <p:clrMapOvr>
    <a:masterClrMapping/>
  </p:clrMapOvr>
  <p:extLst>
    <p:ext uri="{DCECCB84-F9BA-43D5-87BE-67443E8EF086}">
      <p15:sldGuideLst xmlns:p15="http://schemas.microsoft.com/office/powerpoint/2012/main">
        <p15:guide id="1" pos="391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1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2330310"/>
      </p:ext>
    </p:extLst>
  </p:cSld>
  <p:clrMapOvr>
    <a:masterClrMapping/>
  </p:clrMapOvr>
  <p:extLst>
    <p:ext uri="{DCECCB84-F9BA-43D5-87BE-67443E8EF086}">
      <p15:sldGuideLst xmlns:p15="http://schemas.microsoft.com/office/powerpoint/2012/main">
        <p15:guide id="1" orient="horz" pos="1230">
          <p15:clr>
            <a:srgbClr val="FBAE40"/>
          </p15:clr>
        </p15:guide>
        <p15:guide id="2" pos="553">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3_Blank_with_footer">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97186E-D73E-46D0-965A-D83686BA73F7}"/>
              </a:ext>
            </a:extLst>
          </p:cNvPr>
          <p:cNvSpPr>
            <a:spLocks noGrp="1"/>
          </p:cNvSpPr>
          <p:nvPr>
            <p:ph type="dt" sz="half" idx="10"/>
          </p:nvPr>
        </p:nvSpPr>
        <p:spPr/>
        <p:txBody>
          <a:bodyPr/>
          <a:lstStyle/>
          <a:p>
            <a:fld id="{0528A72D-CB0C-4AE6-BEB4-2489144EE777}" type="datetime3">
              <a:rPr lang="en-US" noProof="0" smtClean="0"/>
              <a:t>19 May 2022</a:t>
            </a:fld>
            <a:endParaRPr lang="en-US" noProof="0" dirty="0"/>
          </a:p>
        </p:txBody>
      </p:sp>
      <p:sp>
        <p:nvSpPr>
          <p:cNvPr id="3" name="Footer Placeholder 2">
            <a:extLst>
              <a:ext uri="{FF2B5EF4-FFF2-40B4-BE49-F238E27FC236}">
                <a16:creationId xmlns:a16="http://schemas.microsoft.com/office/drawing/2014/main" id="{9DEF40EA-FE63-4D50-8C90-EC25A860C0C3}"/>
              </a:ext>
            </a:extLst>
          </p:cNvPr>
          <p:cNvSpPr>
            <a:spLocks noGrp="1"/>
          </p:cNvSpPr>
          <p:nvPr>
            <p:ph type="ftr" sz="quarter" idx="11"/>
          </p:nvPr>
        </p:nvSpPr>
        <p:spPr/>
        <p:txBody>
          <a:bodyPr/>
          <a:lstStyle/>
          <a:p>
            <a:r>
              <a:rPr lang="en-US" noProof="0" dirty="0"/>
              <a:t>Presentation title</a:t>
            </a:r>
          </a:p>
        </p:txBody>
      </p:sp>
      <p:sp>
        <p:nvSpPr>
          <p:cNvPr id="4" name="Slide Number Placeholder 3">
            <a:extLst>
              <a:ext uri="{FF2B5EF4-FFF2-40B4-BE49-F238E27FC236}">
                <a16:creationId xmlns:a16="http://schemas.microsoft.com/office/drawing/2014/main" id="{3F37420B-CF82-4784-8E9C-5C496E27C509}"/>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a:t>
            </a:fld>
            <a:endParaRPr lang="en-US" noProof="0" dirty="0"/>
          </a:p>
        </p:txBody>
      </p:sp>
      <p:sp>
        <p:nvSpPr>
          <p:cNvPr id="8" name="Picture Placeholder 19">
            <a:extLst>
              <a:ext uri="{FF2B5EF4-FFF2-40B4-BE49-F238E27FC236}">
                <a16:creationId xmlns:a16="http://schemas.microsoft.com/office/drawing/2014/main" id="{00A15EA9-2372-4E06-83C2-1E13AB1FA626}"/>
              </a:ext>
            </a:extLst>
          </p:cNvPr>
          <p:cNvSpPr>
            <a:spLocks noGrp="1"/>
          </p:cNvSpPr>
          <p:nvPr>
            <p:ph type="pic" sz="quarter" idx="16" hasCustomPrompt="1"/>
          </p:nvPr>
        </p:nvSpPr>
        <p:spPr>
          <a:xfrm>
            <a:off x="609600" y="4207757"/>
            <a:ext cx="648000" cy="648000"/>
          </a:xfrm>
          <a:prstGeom prst="ellipse">
            <a:avLst/>
          </a:prstGeom>
        </p:spPr>
        <p:txBody>
          <a:bodyPr anchor="ctr"/>
          <a:lstStyle>
            <a:lvl1pPr marL="0" indent="0" algn="ctr">
              <a:buNone/>
              <a:defRPr sz="900">
                <a:solidFill>
                  <a:schemeClr val="bg1"/>
                </a:solidFill>
              </a:defRPr>
            </a:lvl1pPr>
          </a:lstStyle>
          <a:p>
            <a:r>
              <a:rPr lang="en-US" noProof="0" dirty="0"/>
              <a:t>Click icon to add picture</a:t>
            </a:r>
          </a:p>
        </p:txBody>
      </p:sp>
    </p:spTree>
    <p:extLst>
      <p:ext uri="{BB962C8B-B14F-4D97-AF65-F5344CB8AC3E}">
        <p14:creationId xmlns:p14="http://schemas.microsoft.com/office/powerpoint/2010/main" val="27060345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4_Video_full_screen">
    <p:spTree>
      <p:nvGrpSpPr>
        <p:cNvPr id="1" name=""/>
        <p:cNvGrpSpPr/>
        <p:nvPr/>
      </p:nvGrpSpPr>
      <p:grpSpPr>
        <a:xfrm>
          <a:off x="0" y="0"/>
          <a:ext cx="0" cy="0"/>
          <a:chOff x="0" y="0"/>
          <a:chExt cx="0" cy="0"/>
        </a:xfrm>
      </p:grpSpPr>
      <p:sp>
        <p:nvSpPr>
          <p:cNvPr id="3" name="Media Placeholder 2">
            <a:extLst>
              <a:ext uri="{FF2B5EF4-FFF2-40B4-BE49-F238E27FC236}">
                <a16:creationId xmlns:a16="http://schemas.microsoft.com/office/drawing/2014/main" id="{0052CFA6-7CF5-41BD-9D94-2D0DAE108428}"/>
              </a:ext>
            </a:extLst>
          </p:cNvPr>
          <p:cNvSpPr>
            <a:spLocks noGrp="1"/>
          </p:cNvSpPr>
          <p:nvPr>
            <p:ph type="media" sz="quarter" idx="10" hasCustomPrompt="1"/>
          </p:nvPr>
        </p:nvSpPr>
        <p:spPr>
          <a:xfrm>
            <a:off x="0" y="0"/>
            <a:ext cx="12198350" cy="6858000"/>
          </a:xfrm>
          <a:prstGeom prst="rect">
            <a:avLst/>
          </a:prstGeom>
        </p:spPr>
        <p:txBody>
          <a:bodyPr anchor="ctr"/>
          <a:lstStyle>
            <a:lvl1pPr marL="0" indent="0" algn="ctr">
              <a:buNone/>
              <a:defRPr/>
            </a:lvl1pPr>
          </a:lstStyle>
          <a:p>
            <a:r>
              <a:rPr lang="en-US" noProof="0" dirty="0"/>
              <a:t>Video</a:t>
            </a:r>
          </a:p>
        </p:txBody>
      </p:sp>
      <p:sp>
        <p:nvSpPr>
          <p:cNvPr id="2" name="Date Placeholder 1">
            <a:extLst>
              <a:ext uri="{FF2B5EF4-FFF2-40B4-BE49-F238E27FC236}">
                <a16:creationId xmlns:a16="http://schemas.microsoft.com/office/drawing/2014/main" id="{711B3654-4C35-482F-B580-02C23F975B92}"/>
              </a:ext>
            </a:extLst>
          </p:cNvPr>
          <p:cNvSpPr>
            <a:spLocks noGrp="1"/>
          </p:cNvSpPr>
          <p:nvPr>
            <p:ph type="dt" sz="half" idx="11"/>
          </p:nvPr>
        </p:nvSpPr>
        <p:spPr/>
        <p:txBody>
          <a:bodyPr/>
          <a:lstStyle/>
          <a:p>
            <a:fld id="{7D5E4DB0-3F0E-4299-A8C0-F6EFC443BC0A}" type="datetime3">
              <a:rPr lang="en-US" noProof="0" smtClean="0"/>
              <a:t>19 May 2022</a:t>
            </a:fld>
            <a:endParaRPr lang="en-US" noProof="0" dirty="0"/>
          </a:p>
        </p:txBody>
      </p:sp>
      <p:sp>
        <p:nvSpPr>
          <p:cNvPr id="4" name="Footer Placeholder 3">
            <a:extLst>
              <a:ext uri="{FF2B5EF4-FFF2-40B4-BE49-F238E27FC236}">
                <a16:creationId xmlns:a16="http://schemas.microsoft.com/office/drawing/2014/main" id="{162EFEC5-10C4-4E79-B06E-F14B8F305F91}"/>
              </a:ext>
            </a:extLst>
          </p:cNvPr>
          <p:cNvSpPr>
            <a:spLocks noGrp="1"/>
          </p:cNvSpPr>
          <p:nvPr>
            <p:ph type="ftr" sz="quarter" idx="12"/>
          </p:nvPr>
        </p:nvSpPr>
        <p:spPr/>
        <p:txBody>
          <a:bodyPr/>
          <a:lstStyle/>
          <a:p>
            <a:r>
              <a:rPr lang="en-US" noProof="0" dirty="0"/>
              <a:t>Presentation title</a:t>
            </a:r>
          </a:p>
        </p:txBody>
      </p:sp>
      <p:sp>
        <p:nvSpPr>
          <p:cNvPr id="5" name="Slide Number Placeholder 4">
            <a:extLst>
              <a:ext uri="{FF2B5EF4-FFF2-40B4-BE49-F238E27FC236}">
                <a16:creationId xmlns:a16="http://schemas.microsoft.com/office/drawing/2014/main" id="{0CC05763-C066-4818-A1DF-64ED4D64BE2E}"/>
              </a:ext>
            </a:extLst>
          </p:cNvPr>
          <p:cNvSpPr>
            <a:spLocks noGrp="1"/>
          </p:cNvSpPr>
          <p:nvPr>
            <p:ph type="sldNum" sz="quarter" idx="13"/>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389379316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15_Cover_approved_question_tall">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userDrawn="1">
            <p:custDataLst>
              <p:tags r:id="rId1"/>
            </p:custDataLst>
            <p:extLst>
              <p:ext uri="{D42A27DB-BD31-4B8C-83A1-F6EECF244321}">
                <p14:modId xmlns:p14="http://schemas.microsoft.com/office/powerpoint/2010/main" val="25577566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2" imgH="353" progId="TCLayout.ActiveDocument.1">
                  <p:embed/>
                </p:oleObj>
              </mc:Choice>
              <mc:Fallback>
                <p:oleObj name="think-cell Folie" r:id="rId4" imgW="352" imgH="353" progId="TCLayout.ActiveDocument.1">
                  <p:embed/>
                  <p:pic>
                    <p:nvPicPr>
                      <p:cNvPr id="3" name="Objekt 2"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hteck 1" hidden="1"/>
          <p:cNvSpPr/>
          <p:nvPr userDrawn="1">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ct val="0"/>
              </a:spcBef>
              <a:spcAft>
                <a:spcPct val="0"/>
              </a:spcAft>
              <a:buClrTx/>
              <a:buSzTx/>
              <a:buFontTx/>
              <a:buNone/>
              <a:tabLst/>
            </a:pPr>
            <a:endParaRPr kumimoji="0" lang="en-US" sz="3000" b="0" i="0" u="none" strike="noStrike" kern="0" cap="none" spc="0" normalizeH="0" baseline="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grpSp>
        <p:nvGrpSpPr>
          <p:cNvPr id="186" name="Group 185">
            <a:extLst>
              <a:ext uri="{FF2B5EF4-FFF2-40B4-BE49-F238E27FC236}">
                <a16:creationId xmlns:a16="http://schemas.microsoft.com/office/drawing/2014/main" id="{9CDE954B-B280-441B-9B2D-3DC58AAE3926}"/>
              </a:ext>
            </a:extLst>
          </p:cNvPr>
          <p:cNvGrpSpPr/>
          <p:nvPr userDrawn="1"/>
        </p:nvGrpSpPr>
        <p:grpSpPr bwMode="invGray">
          <a:xfrm>
            <a:off x="622940" y="5826612"/>
            <a:ext cx="3878023" cy="570195"/>
            <a:chOff x="498115" y="5951018"/>
            <a:chExt cx="3878023" cy="570195"/>
          </a:xfrm>
        </p:grpSpPr>
        <p:sp>
          <p:nvSpPr>
            <p:cNvPr id="187" name="Rectangle 186">
              <a:extLst>
                <a:ext uri="{FF2B5EF4-FFF2-40B4-BE49-F238E27FC236}">
                  <a16:creationId xmlns:a16="http://schemas.microsoft.com/office/drawing/2014/main" id="{93D8FAC8-9530-49D4-8284-D35D1B1509D3}"/>
                </a:ext>
              </a:extLst>
            </p:cNvPr>
            <p:cNvSpPr>
              <a:spLocks noChangeArrowheads="1"/>
            </p:cNvSpPr>
            <p:nvPr userDrawn="1"/>
          </p:nvSpPr>
          <p:spPr bwMode="invGray">
            <a:xfrm>
              <a:off x="498115"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88" name="Rectangle 6">
              <a:extLst>
                <a:ext uri="{FF2B5EF4-FFF2-40B4-BE49-F238E27FC236}">
                  <a16:creationId xmlns:a16="http://schemas.microsoft.com/office/drawing/2014/main" id="{FD924F44-93C1-4254-B594-53DB14FD995E}"/>
                </a:ext>
              </a:extLst>
            </p:cNvPr>
            <p:cNvSpPr>
              <a:spLocks noChangeArrowheads="1"/>
            </p:cNvSpPr>
            <p:nvPr userDrawn="1"/>
          </p:nvSpPr>
          <p:spPr bwMode="invGray">
            <a:xfrm>
              <a:off x="693411"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89" name="Rectangle 7">
              <a:extLst>
                <a:ext uri="{FF2B5EF4-FFF2-40B4-BE49-F238E27FC236}">
                  <a16:creationId xmlns:a16="http://schemas.microsoft.com/office/drawing/2014/main" id="{2A2DA425-7935-45A1-B63F-2D14CF8D5F9C}"/>
                </a:ext>
              </a:extLst>
            </p:cNvPr>
            <p:cNvSpPr>
              <a:spLocks noChangeArrowheads="1"/>
            </p:cNvSpPr>
            <p:nvPr userDrawn="1"/>
          </p:nvSpPr>
          <p:spPr bwMode="invGray">
            <a:xfrm>
              <a:off x="890451"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90" name="Freeform 8">
              <a:extLst>
                <a:ext uri="{FF2B5EF4-FFF2-40B4-BE49-F238E27FC236}">
                  <a16:creationId xmlns:a16="http://schemas.microsoft.com/office/drawing/2014/main" id="{91EFF75E-13E7-4E35-B108-D9FD5E9C802C}"/>
                </a:ext>
              </a:extLst>
            </p:cNvPr>
            <p:cNvSpPr>
              <a:spLocks/>
            </p:cNvSpPr>
            <p:nvPr userDrawn="1"/>
          </p:nvSpPr>
          <p:spPr bwMode="invGray">
            <a:xfrm>
              <a:off x="498115" y="6181188"/>
              <a:ext cx="94161" cy="130778"/>
            </a:xfrm>
            <a:custGeom>
              <a:avLst/>
              <a:gdLst>
                <a:gd name="T0" fmla="*/ 32 w 54"/>
                <a:gd name="T1" fmla="*/ 11 h 75"/>
                <a:gd name="T2" fmla="*/ 32 w 54"/>
                <a:gd name="T3" fmla="*/ 75 h 75"/>
                <a:gd name="T4" fmla="*/ 22 w 54"/>
                <a:gd name="T5" fmla="*/ 75 h 75"/>
                <a:gd name="T6" fmla="*/ 22 w 54"/>
                <a:gd name="T7" fmla="*/ 11 h 75"/>
                <a:gd name="T8" fmla="*/ 0 w 54"/>
                <a:gd name="T9" fmla="*/ 11 h 75"/>
                <a:gd name="T10" fmla="*/ 0 w 54"/>
                <a:gd name="T11" fmla="*/ 0 h 75"/>
                <a:gd name="T12" fmla="*/ 54 w 54"/>
                <a:gd name="T13" fmla="*/ 0 h 75"/>
                <a:gd name="T14" fmla="*/ 54 w 54"/>
                <a:gd name="T15" fmla="*/ 11 h 75"/>
                <a:gd name="T16" fmla="*/ 32 w 54"/>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1"/>
                  </a:moveTo>
                  <a:lnTo>
                    <a:pt x="32" y="75"/>
                  </a:lnTo>
                  <a:lnTo>
                    <a:pt x="22" y="75"/>
                  </a:lnTo>
                  <a:lnTo>
                    <a:pt x="22" y="11"/>
                  </a:lnTo>
                  <a:lnTo>
                    <a:pt x="0" y="11"/>
                  </a:lnTo>
                  <a:lnTo>
                    <a:pt x="0" y="0"/>
                  </a:lnTo>
                  <a:lnTo>
                    <a:pt x="54" y="0"/>
                  </a:lnTo>
                  <a:lnTo>
                    <a:pt x="54" y="11"/>
                  </a:lnTo>
                  <a:lnTo>
                    <a:pt x="32"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1" name="Freeform 9">
              <a:extLst>
                <a:ext uri="{FF2B5EF4-FFF2-40B4-BE49-F238E27FC236}">
                  <a16:creationId xmlns:a16="http://schemas.microsoft.com/office/drawing/2014/main" id="{4411951F-E009-4FE7-B2EC-47771CA8E178}"/>
                </a:ext>
              </a:extLst>
            </p:cNvPr>
            <p:cNvSpPr>
              <a:spLocks/>
            </p:cNvSpPr>
            <p:nvPr userDrawn="1"/>
          </p:nvSpPr>
          <p:spPr bwMode="invGray">
            <a:xfrm>
              <a:off x="609713" y="6174213"/>
              <a:ext cx="78468"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2" name="Freeform 10">
              <a:extLst>
                <a:ext uri="{FF2B5EF4-FFF2-40B4-BE49-F238E27FC236}">
                  <a16:creationId xmlns:a16="http://schemas.microsoft.com/office/drawing/2014/main" id="{B28EE49C-5F5A-49C6-AEB8-6D12DDF344ED}"/>
                </a:ext>
              </a:extLst>
            </p:cNvPr>
            <p:cNvSpPr>
              <a:spLocks noEditPoints="1"/>
            </p:cNvSpPr>
            <p:nvPr userDrawn="1"/>
          </p:nvSpPr>
          <p:spPr bwMode="invGray">
            <a:xfrm>
              <a:off x="705618" y="6212575"/>
              <a:ext cx="85443"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3" name="Freeform 11">
              <a:extLst>
                <a:ext uri="{FF2B5EF4-FFF2-40B4-BE49-F238E27FC236}">
                  <a16:creationId xmlns:a16="http://schemas.microsoft.com/office/drawing/2014/main" id="{6E2B7D76-D660-491F-8B04-169C6F138B0A}"/>
                </a:ext>
              </a:extLst>
            </p:cNvPr>
            <p:cNvSpPr>
              <a:spLocks noEditPoints="1"/>
            </p:cNvSpPr>
            <p:nvPr userDrawn="1"/>
          </p:nvSpPr>
          <p:spPr bwMode="invGray">
            <a:xfrm>
              <a:off x="857320" y="6174213"/>
              <a:ext cx="83698" cy="139497"/>
            </a:xfrm>
            <a:custGeom>
              <a:avLst/>
              <a:gdLst>
                <a:gd name="T0" fmla="*/ 33 w 33"/>
                <a:gd name="T1" fmla="*/ 35 h 55"/>
                <a:gd name="T2" fmla="*/ 31 w 33"/>
                <a:gd name="T3" fmla="*/ 44 h 55"/>
                <a:gd name="T4" fmla="*/ 28 w 33"/>
                <a:gd name="T5" fmla="*/ 50 h 55"/>
                <a:gd name="T6" fmla="*/ 23 w 33"/>
                <a:gd name="T7" fmla="*/ 53 h 55"/>
                <a:gd name="T8" fmla="*/ 17 w 33"/>
                <a:gd name="T9" fmla="*/ 55 h 55"/>
                <a:gd name="T10" fmla="*/ 12 w 33"/>
                <a:gd name="T11" fmla="*/ 53 h 55"/>
                <a:gd name="T12" fmla="*/ 8 w 33"/>
                <a:gd name="T13" fmla="*/ 50 h 55"/>
                <a:gd name="T14" fmla="*/ 8 w 33"/>
                <a:gd name="T15" fmla="*/ 54 h 55"/>
                <a:gd name="T16" fmla="*/ 0 w 33"/>
                <a:gd name="T17" fmla="*/ 54 h 55"/>
                <a:gd name="T18" fmla="*/ 0 w 33"/>
                <a:gd name="T19" fmla="*/ 4 h 55"/>
                <a:gd name="T20" fmla="*/ 8 w 33"/>
                <a:gd name="T21" fmla="*/ 0 h 55"/>
                <a:gd name="T22" fmla="*/ 8 w 33"/>
                <a:gd name="T23" fmla="*/ 19 h 55"/>
                <a:gd name="T24" fmla="*/ 10 w 33"/>
                <a:gd name="T25" fmla="*/ 17 h 55"/>
                <a:gd name="T26" fmla="*/ 12 w 33"/>
                <a:gd name="T27" fmla="*/ 16 h 55"/>
                <a:gd name="T28" fmla="*/ 14 w 33"/>
                <a:gd name="T29" fmla="*/ 15 h 55"/>
                <a:gd name="T30" fmla="*/ 18 w 33"/>
                <a:gd name="T31" fmla="*/ 15 h 55"/>
                <a:gd name="T32" fmla="*/ 24 w 33"/>
                <a:gd name="T33" fmla="*/ 16 h 55"/>
                <a:gd name="T34" fmla="*/ 28 w 33"/>
                <a:gd name="T35" fmla="*/ 19 h 55"/>
                <a:gd name="T36" fmla="*/ 31 w 33"/>
                <a:gd name="T37" fmla="*/ 26 h 55"/>
                <a:gd name="T38" fmla="*/ 33 w 33"/>
                <a:gd name="T39" fmla="*/ 35 h 55"/>
                <a:gd name="T40" fmla="*/ 25 w 33"/>
                <a:gd name="T41" fmla="*/ 35 h 55"/>
                <a:gd name="T42" fmla="*/ 23 w 33"/>
                <a:gd name="T43" fmla="*/ 25 h 55"/>
                <a:gd name="T44" fmla="*/ 16 w 33"/>
                <a:gd name="T45" fmla="*/ 22 h 55"/>
                <a:gd name="T46" fmla="*/ 14 w 33"/>
                <a:gd name="T47" fmla="*/ 22 h 55"/>
                <a:gd name="T48" fmla="*/ 11 w 33"/>
                <a:gd name="T49" fmla="*/ 23 h 55"/>
                <a:gd name="T50" fmla="*/ 9 w 33"/>
                <a:gd name="T51" fmla="*/ 25 h 55"/>
                <a:gd name="T52" fmla="*/ 8 w 33"/>
                <a:gd name="T53" fmla="*/ 26 h 55"/>
                <a:gd name="T54" fmla="*/ 8 w 33"/>
                <a:gd name="T55" fmla="*/ 43 h 55"/>
                <a:gd name="T56" fmla="*/ 9 w 33"/>
                <a:gd name="T57" fmla="*/ 44 h 55"/>
                <a:gd name="T58" fmla="*/ 11 w 33"/>
                <a:gd name="T59" fmla="*/ 46 h 55"/>
                <a:gd name="T60" fmla="*/ 14 w 33"/>
                <a:gd name="T61" fmla="*/ 47 h 55"/>
                <a:gd name="T62" fmla="*/ 17 w 33"/>
                <a:gd name="T63" fmla="*/ 48 h 55"/>
                <a:gd name="T64" fmla="*/ 23 w 33"/>
                <a:gd name="T65" fmla="*/ 45 h 55"/>
                <a:gd name="T66" fmla="*/ 25 w 33"/>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5">
                  <a:moveTo>
                    <a:pt x="33" y="35"/>
                  </a:moveTo>
                  <a:cubicBezTo>
                    <a:pt x="33" y="38"/>
                    <a:pt x="32" y="41"/>
                    <a:pt x="31" y="44"/>
                  </a:cubicBezTo>
                  <a:cubicBezTo>
                    <a:pt x="30" y="46"/>
                    <a:pt x="29" y="48"/>
                    <a:pt x="28" y="50"/>
                  </a:cubicBezTo>
                  <a:cubicBezTo>
                    <a:pt x="27" y="51"/>
                    <a:pt x="25" y="53"/>
                    <a:pt x="23" y="53"/>
                  </a:cubicBezTo>
                  <a:cubicBezTo>
                    <a:pt x="21" y="54"/>
                    <a:pt x="19" y="55"/>
                    <a:pt x="17" y="55"/>
                  </a:cubicBezTo>
                  <a:cubicBezTo>
                    <a:pt x="16" y="55"/>
                    <a:pt x="14" y="54"/>
                    <a:pt x="12" y="53"/>
                  </a:cubicBezTo>
                  <a:cubicBezTo>
                    <a:pt x="10" y="52"/>
                    <a:pt x="9" y="51"/>
                    <a:pt x="8" y="50"/>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9" y="18"/>
                    <a:pt x="9" y="18"/>
                    <a:pt x="10" y="17"/>
                  </a:cubicBezTo>
                  <a:cubicBezTo>
                    <a:pt x="11" y="17"/>
                    <a:pt x="11" y="16"/>
                    <a:pt x="12" y="16"/>
                  </a:cubicBezTo>
                  <a:cubicBezTo>
                    <a:pt x="13" y="16"/>
                    <a:pt x="13" y="15"/>
                    <a:pt x="14" y="15"/>
                  </a:cubicBezTo>
                  <a:cubicBezTo>
                    <a:pt x="15" y="15"/>
                    <a:pt x="16" y="15"/>
                    <a:pt x="18" y="15"/>
                  </a:cubicBezTo>
                  <a:cubicBezTo>
                    <a:pt x="20" y="15"/>
                    <a:pt x="22" y="15"/>
                    <a:pt x="24" y="16"/>
                  </a:cubicBezTo>
                  <a:cubicBezTo>
                    <a:pt x="25" y="16"/>
                    <a:pt x="27" y="18"/>
                    <a:pt x="28" y="19"/>
                  </a:cubicBezTo>
                  <a:cubicBezTo>
                    <a:pt x="30" y="21"/>
                    <a:pt x="31" y="23"/>
                    <a:pt x="31" y="26"/>
                  </a:cubicBezTo>
                  <a:cubicBezTo>
                    <a:pt x="32" y="28"/>
                    <a:pt x="33" y="32"/>
                    <a:pt x="33" y="35"/>
                  </a:cubicBezTo>
                  <a:close/>
                  <a:moveTo>
                    <a:pt x="25" y="35"/>
                  </a:moveTo>
                  <a:cubicBezTo>
                    <a:pt x="25" y="31"/>
                    <a:pt x="24" y="27"/>
                    <a:pt x="23" y="25"/>
                  </a:cubicBezTo>
                  <a:cubicBezTo>
                    <a:pt x="21" y="23"/>
                    <a:pt x="19" y="22"/>
                    <a:pt x="16" y="22"/>
                  </a:cubicBezTo>
                  <a:cubicBezTo>
                    <a:pt x="15" y="22"/>
                    <a:pt x="15" y="22"/>
                    <a:pt x="14" y="22"/>
                  </a:cubicBezTo>
                  <a:cubicBezTo>
                    <a:pt x="13" y="22"/>
                    <a:pt x="12" y="23"/>
                    <a:pt x="11" y="23"/>
                  </a:cubicBezTo>
                  <a:cubicBezTo>
                    <a:pt x="11" y="23"/>
                    <a:pt x="10" y="24"/>
                    <a:pt x="9" y="25"/>
                  </a:cubicBezTo>
                  <a:cubicBezTo>
                    <a:pt x="9" y="25"/>
                    <a:pt x="8" y="26"/>
                    <a:pt x="8" y="26"/>
                  </a:cubicBezTo>
                  <a:cubicBezTo>
                    <a:pt x="8" y="43"/>
                    <a:pt x="8" y="43"/>
                    <a:pt x="8" y="43"/>
                  </a:cubicBezTo>
                  <a:cubicBezTo>
                    <a:pt x="8" y="43"/>
                    <a:pt x="9" y="44"/>
                    <a:pt x="9" y="44"/>
                  </a:cubicBezTo>
                  <a:cubicBezTo>
                    <a:pt x="10" y="45"/>
                    <a:pt x="11" y="45"/>
                    <a:pt x="11" y="46"/>
                  </a:cubicBezTo>
                  <a:cubicBezTo>
                    <a:pt x="12" y="46"/>
                    <a:pt x="13" y="47"/>
                    <a:pt x="14" y="47"/>
                  </a:cubicBezTo>
                  <a:cubicBezTo>
                    <a:pt x="15" y="47"/>
                    <a:pt x="16" y="48"/>
                    <a:pt x="17"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4" name="Freeform 12">
              <a:extLst>
                <a:ext uri="{FF2B5EF4-FFF2-40B4-BE49-F238E27FC236}">
                  <a16:creationId xmlns:a16="http://schemas.microsoft.com/office/drawing/2014/main" id="{41BE51DE-402B-48B5-99C8-D8BB9A32DF35}"/>
                </a:ext>
              </a:extLst>
            </p:cNvPr>
            <p:cNvSpPr>
              <a:spLocks noEditPoints="1"/>
            </p:cNvSpPr>
            <p:nvPr userDrawn="1"/>
          </p:nvSpPr>
          <p:spPr bwMode="invGray">
            <a:xfrm>
              <a:off x="956713" y="6212575"/>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1" y="32"/>
                    <a:pt x="21" y="32"/>
                  </a:cubicBezTo>
                  <a:cubicBezTo>
                    <a:pt x="22" y="32"/>
                    <a:pt x="22"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8"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5" name="Freeform 13">
              <a:extLst>
                <a:ext uri="{FF2B5EF4-FFF2-40B4-BE49-F238E27FC236}">
                  <a16:creationId xmlns:a16="http://schemas.microsoft.com/office/drawing/2014/main" id="{8D5E878B-8859-44FA-A69D-DCE630AAB0DC}"/>
                </a:ext>
              </a:extLst>
            </p:cNvPr>
            <p:cNvSpPr>
              <a:spLocks/>
            </p:cNvSpPr>
            <p:nvPr userDrawn="1"/>
          </p:nvSpPr>
          <p:spPr bwMode="invGray">
            <a:xfrm>
              <a:off x="1050873" y="6174213"/>
              <a:ext cx="55799" cy="139497"/>
            </a:xfrm>
            <a:custGeom>
              <a:avLst/>
              <a:gdLst>
                <a:gd name="T0" fmla="*/ 21 w 22"/>
                <a:gd name="T1" fmla="*/ 53 h 55"/>
                <a:gd name="T2" fmla="*/ 18 w 22"/>
                <a:gd name="T3" fmla="*/ 54 h 55"/>
                <a:gd name="T4" fmla="*/ 14 w 22"/>
                <a:gd name="T5" fmla="*/ 55 h 55"/>
                <a:gd name="T6" fmla="*/ 11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2" y="54"/>
                    <a:pt x="11" y="54"/>
                  </a:cubicBezTo>
                  <a:cubicBezTo>
                    <a:pt x="10" y="54"/>
                    <a:pt x="9" y="53"/>
                    <a:pt x="8" y="52"/>
                  </a:cubicBezTo>
                  <a:cubicBezTo>
                    <a:pt x="7" y="51"/>
                    <a:pt x="6" y="50"/>
                    <a:pt x="6" y="49"/>
                  </a:cubicBezTo>
                  <a:cubicBezTo>
                    <a:pt x="6"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2"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6" name="Freeform 14">
              <a:extLst>
                <a:ext uri="{FF2B5EF4-FFF2-40B4-BE49-F238E27FC236}">
                  <a16:creationId xmlns:a16="http://schemas.microsoft.com/office/drawing/2014/main" id="{08D55808-ECDC-4E9B-84ED-7301E9E716C2}"/>
                </a:ext>
              </a:extLst>
            </p:cNvPr>
            <p:cNvSpPr>
              <a:spLocks/>
            </p:cNvSpPr>
            <p:nvPr userDrawn="1"/>
          </p:nvSpPr>
          <p:spPr bwMode="invGray">
            <a:xfrm>
              <a:off x="1118877"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7" name="Freeform 15">
              <a:extLst>
                <a:ext uri="{FF2B5EF4-FFF2-40B4-BE49-F238E27FC236}">
                  <a16:creationId xmlns:a16="http://schemas.microsoft.com/office/drawing/2014/main" id="{3436B310-313E-4A53-A70D-CA0D0D97FE7A}"/>
                </a:ext>
              </a:extLst>
            </p:cNvPr>
            <p:cNvSpPr>
              <a:spLocks noEditPoints="1"/>
            </p:cNvSpPr>
            <p:nvPr userDrawn="1"/>
          </p:nvSpPr>
          <p:spPr bwMode="invGray">
            <a:xfrm>
              <a:off x="1190370" y="6212575"/>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29 w 33"/>
                <a:gd name="T25" fmla="*/ 35 h 40"/>
                <a:gd name="T26" fmla="*/ 27 w 33"/>
                <a:gd name="T27" fmla="*/ 37 h 40"/>
                <a:gd name="T28" fmla="*/ 24 w 33"/>
                <a:gd name="T29" fmla="*/ 38 h 40"/>
                <a:gd name="T30" fmla="*/ 20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2"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0" y="32"/>
                    <a:pt x="21" y="32"/>
                  </a:cubicBezTo>
                  <a:cubicBezTo>
                    <a:pt x="22" y="32"/>
                    <a:pt x="22" y="31"/>
                    <a:pt x="23" y="31"/>
                  </a:cubicBezTo>
                  <a:cubicBezTo>
                    <a:pt x="23" y="31"/>
                    <a:pt x="24" y="30"/>
                    <a:pt x="25" y="30"/>
                  </a:cubicBezTo>
                  <a:cubicBezTo>
                    <a:pt x="29" y="35"/>
                    <a:pt x="29" y="35"/>
                    <a:pt x="29" y="35"/>
                  </a:cubicBezTo>
                  <a:cubicBezTo>
                    <a:pt x="29" y="35"/>
                    <a:pt x="28" y="36"/>
                    <a:pt x="27" y="37"/>
                  </a:cubicBezTo>
                  <a:cubicBezTo>
                    <a:pt x="26" y="37"/>
                    <a:pt x="25" y="38"/>
                    <a:pt x="24" y="38"/>
                  </a:cubicBezTo>
                  <a:cubicBezTo>
                    <a:pt x="23" y="39"/>
                    <a:pt x="22" y="39"/>
                    <a:pt x="20"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7"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8" name="Freeform 16">
              <a:extLst>
                <a:ext uri="{FF2B5EF4-FFF2-40B4-BE49-F238E27FC236}">
                  <a16:creationId xmlns:a16="http://schemas.microsoft.com/office/drawing/2014/main" id="{F3CE55A9-AE55-4169-A58D-8171D9916EC9}"/>
                </a:ext>
              </a:extLst>
            </p:cNvPr>
            <p:cNvSpPr>
              <a:spLocks/>
            </p:cNvSpPr>
            <p:nvPr userDrawn="1"/>
          </p:nvSpPr>
          <p:spPr bwMode="invGray">
            <a:xfrm>
              <a:off x="1294993" y="6212575"/>
              <a:ext cx="55799" cy="99391"/>
            </a:xfrm>
            <a:custGeom>
              <a:avLst/>
              <a:gdLst>
                <a:gd name="T0" fmla="*/ 20 w 22"/>
                <a:gd name="T1" fmla="*/ 8 h 39"/>
                <a:gd name="T2" fmla="*/ 18 w 22"/>
                <a:gd name="T3" fmla="*/ 7 h 39"/>
                <a:gd name="T4" fmla="*/ 15 w 22"/>
                <a:gd name="T5" fmla="*/ 7 h 39"/>
                <a:gd name="T6" fmla="*/ 9 w 22"/>
                <a:gd name="T7" fmla="*/ 9 h 39"/>
                <a:gd name="T8" fmla="*/ 7 w 22"/>
                <a:gd name="T9" fmla="*/ 17 h 39"/>
                <a:gd name="T10" fmla="*/ 7 w 22"/>
                <a:gd name="T11" fmla="*/ 39 h 39"/>
                <a:gd name="T12" fmla="*/ 0 w 22"/>
                <a:gd name="T13" fmla="*/ 39 h 39"/>
                <a:gd name="T14" fmla="*/ 0 w 22"/>
                <a:gd name="T15" fmla="*/ 0 h 39"/>
                <a:gd name="T16" fmla="*/ 7 w 22"/>
                <a:gd name="T17" fmla="*/ 0 h 39"/>
                <a:gd name="T18" fmla="*/ 7 w 22"/>
                <a:gd name="T19" fmla="*/ 4 h 39"/>
                <a:gd name="T20" fmla="*/ 9 w 22"/>
                <a:gd name="T21" fmla="*/ 2 h 39"/>
                <a:gd name="T22" fmla="*/ 11 w 22"/>
                <a:gd name="T23" fmla="*/ 1 h 39"/>
                <a:gd name="T24" fmla="*/ 13 w 22"/>
                <a:gd name="T25" fmla="*/ 0 h 39"/>
                <a:gd name="T26" fmla="*/ 16 w 22"/>
                <a:gd name="T27" fmla="*/ 0 h 39"/>
                <a:gd name="T28" fmla="*/ 20 w 22"/>
                <a:gd name="T29" fmla="*/ 0 h 39"/>
                <a:gd name="T30" fmla="*/ 22 w 22"/>
                <a:gd name="T31" fmla="*/ 1 h 39"/>
                <a:gd name="T32" fmla="*/ 20 w 22"/>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8"/>
                  </a:moveTo>
                  <a:cubicBezTo>
                    <a:pt x="20" y="8"/>
                    <a:pt x="19" y="8"/>
                    <a:pt x="18" y="7"/>
                  </a:cubicBezTo>
                  <a:cubicBezTo>
                    <a:pt x="17" y="7"/>
                    <a:pt x="16" y="7"/>
                    <a:pt x="15" y="7"/>
                  </a:cubicBezTo>
                  <a:cubicBezTo>
                    <a:pt x="12" y="7"/>
                    <a:pt x="10" y="8"/>
                    <a:pt x="9" y="9"/>
                  </a:cubicBezTo>
                  <a:cubicBezTo>
                    <a:pt x="8" y="11"/>
                    <a:pt x="7" y="14"/>
                    <a:pt x="7" y="17"/>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9" y="2"/>
                    <a:pt x="10" y="1"/>
                    <a:pt x="11" y="1"/>
                  </a:cubicBezTo>
                  <a:cubicBezTo>
                    <a:pt x="11" y="0"/>
                    <a:pt x="12" y="0"/>
                    <a:pt x="13" y="0"/>
                  </a:cubicBezTo>
                  <a:cubicBezTo>
                    <a:pt x="14" y="0"/>
                    <a:pt x="15" y="0"/>
                    <a:pt x="16" y="0"/>
                  </a:cubicBezTo>
                  <a:cubicBezTo>
                    <a:pt x="17" y="0"/>
                    <a:pt x="19" y="0"/>
                    <a:pt x="20" y="0"/>
                  </a:cubicBezTo>
                  <a:cubicBezTo>
                    <a:pt x="21" y="0"/>
                    <a:pt x="22" y="1"/>
                    <a:pt x="22" y="1"/>
                  </a:cubicBezTo>
                  <a:lnTo>
                    <a:pt x="20"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9" name="Freeform 17">
              <a:extLst>
                <a:ext uri="{FF2B5EF4-FFF2-40B4-BE49-F238E27FC236}">
                  <a16:creationId xmlns:a16="http://schemas.microsoft.com/office/drawing/2014/main" id="{FA01BC48-4605-46FC-A7AC-192C7DBCA046}"/>
                </a:ext>
              </a:extLst>
            </p:cNvPr>
            <p:cNvSpPr>
              <a:spLocks/>
            </p:cNvSpPr>
            <p:nvPr userDrawn="1"/>
          </p:nvSpPr>
          <p:spPr bwMode="invGray">
            <a:xfrm>
              <a:off x="1406591"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0" name="Freeform 18">
              <a:extLst>
                <a:ext uri="{FF2B5EF4-FFF2-40B4-BE49-F238E27FC236}">
                  <a16:creationId xmlns:a16="http://schemas.microsoft.com/office/drawing/2014/main" id="{870190F3-472B-4296-B88D-D6904B9F3085}"/>
                </a:ext>
              </a:extLst>
            </p:cNvPr>
            <p:cNvSpPr>
              <a:spLocks/>
            </p:cNvSpPr>
            <p:nvPr userDrawn="1"/>
          </p:nvSpPr>
          <p:spPr bwMode="invGray">
            <a:xfrm>
              <a:off x="1485058" y="6174213"/>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10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2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3" y="26"/>
                    <a:pt x="21" y="24"/>
                  </a:cubicBezTo>
                  <a:cubicBezTo>
                    <a:pt x="20" y="22"/>
                    <a:pt x="18" y="22"/>
                    <a:pt x="15" y="22"/>
                  </a:cubicBezTo>
                  <a:cubicBezTo>
                    <a:pt x="14" y="22"/>
                    <a:pt x="13" y="22"/>
                    <a:pt x="12" y="22"/>
                  </a:cubicBezTo>
                  <a:cubicBezTo>
                    <a:pt x="11" y="22"/>
                    <a:pt x="10" y="23"/>
                    <a:pt x="10" y="24"/>
                  </a:cubicBezTo>
                  <a:cubicBezTo>
                    <a:pt x="9" y="25"/>
                    <a:pt x="8" y="26"/>
                    <a:pt x="8" y="27"/>
                  </a:cubicBezTo>
                  <a:cubicBezTo>
                    <a:pt x="8"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9" y="17"/>
                  </a:cubicBezTo>
                  <a:cubicBezTo>
                    <a:pt x="10" y="17"/>
                    <a:pt x="11" y="16"/>
                    <a:pt x="12" y="16"/>
                  </a:cubicBezTo>
                  <a:cubicBezTo>
                    <a:pt x="12" y="15"/>
                    <a:pt x="13" y="15"/>
                    <a:pt x="14" y="15"/>
                  </a:cubicBezTo>
                  <a:cubicBezTo>
                    <a:pt x="15" y="15"/>
                    <a:pt x="16" y="15"/>
                    <a:pt x="17" y="15"/>
                  </a:cubicBezTo>
                  <a:cubicBezTo>
                    <a:pt x="19" y="15"/>
                    <a:pt x="21" y="15"/>
                    <a:pt x="23" y="16"/>
                  </a:cubicBezTo>
                  <a:cubicBezTo>
                    <a:pt x="25" y="16"/>
                    <a:pt x="26" y="17"/>
                    <a:pt x="27" y="19"/>
                  </a:cubicBezTo>
                  <a:cubicBezTo>
                    <a:pt x="29" y="20"/>
                    <a:pt x="29" y="22"/>
                    <a:pt x="30" y="24"/>
                  </a:cubicBezTo>
                  <a:cubicBezTo>
                    <a:pt x="31"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1" name="Freeform 19">
              <a:extLst>
                <a:ext uri="{FF2B5EF4-FFF2-40B4-BE49-F238E27FC236}">
                  <a16:creationId xmlns:a16="http://schemas.microsoft.com/office/drawing/2014/main" id="{6CEA0F2B-4AAB-4A16-B7F1-CFCB0C0DCEEE}"/>
                </a:ext>
              </a:extLst>
            </p:cNvPr>
            <p:cNvSpPr>
              <a:spLocks noEditPoints="1"/>
            </p:cNvSpPr>
            <p:nvPr userDrawn="1"/>
          </p:nvSpPr>
          <p:spPr bwMode="invGray">
            <a:xfrm>
              <a:off x="1582706"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8" y="40"/>
                    <a:pt x="17" y="40"/>
                  </a:cubicBezTo>
                  <a:cubicBezTo>
                    <a:pt x="15" y="40"/>
                    <a:pt x="14" y="39"/>
                    <a:pt x="12" y="39"/>
                  </a:cubicBezTo>
                  <a:cubicBezTo>
                    <a:pt x="11" y="38"/>
                    <a:pt x="10" y="38"/>
                    <a:pt x="8" y="37"/>
                  </a:cubicBezTo>
                  <a:cubicBezTo>
                    <a:pt x="7" y="36"/>
                    <a:pt x="6" y="35"/>
                    <a:pt x="5" y="34"/>
                  </a:cubicBezTo>
                  <a:cubicBezTo>
                    <a:pt x="4"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2" name="Freeform 20">
              <a:extLst>
                <a:ext uri="{FF2B5EF4-FFF2-40B4-BE49-F238E27FC236}">
                  <a16:creationId xmlns:a16="http://schemas.microsoft.com/office/drawing/2014/main" id="{CD64F657-7EE7-4AF2-ADE4-160C87E64D6B}"/>
                </a:ext>
              </a:extLst>
            </p:cNvPr>
            <p:cNvSpPr>
              <a:spLocks noEditPoints="1"/>
            </p:cNvSpPr>
            <p:nvPr userDrawn="1"/>
          </p:nvSpPr>
          <p:spPr bwMode="invGray">
            <a:xfrm>
              <a:off x="1730922" y="6212575"/>
              <a:ext cx="80211" cy="134265"/>
            </a:xfrm>
            <a:custGeom>
              <a:avLst/>
              <a:gdLst>
                <a:gd name="T0" fmla="*/ 25 w 32"/>
                <a:gd name="T1" fmla="*/ 53 h 53"/>
                <a:gd name="T2" fmla="*/ 25 w 32"/>
                <a:gd name="T3" fmla="*/ 35 h 53"/>
                <a:gd name="T4" fmla="*/ 20 w 32"/>
                <a:gd name="T5" fmla="*/ 38 h 53"/>
                <a:gd name="T6" fmla="*/ 15 w 32"/>
                <a:gd name="T7" fmla="*/ 40 h 53"/>
                <a:gd name="T8" fmla="*/ 9 w 32"/>
                <a:gd name="T9" fmla="*/ 38 h 53"/>
                <a:gd name="T10" fmla="*/ 4 w 32"/>
                <a:gd name="T11" fmla="*/ 35 h 53"/>
                <a:gd name="T12" fmla="*/ 1 w 32"/>
                <a:gd name="T13" fmla="*/ 28 h 53"/>
                <a:gd name="T14" fmla="*/ 0 w 32"/>
                <a:gd name="T15" fmla="*/ 19 h 53"/>
                <a:gd name="T16" fmla="*/ 1 w 32"/>
                <a:gd name="T17" fmla="*/ 10 h 53"/>
                <a:gd name="T18" fmla="*/ 4 w 32"/>
                <a:gd name="T19" fmla="*/ 4 h 53"/>
                <a:gd name="T20" fmla="*/ 9 w 32"/>
                <a:gd name="T21" fmla="*/ 1 h 53"/>
                <a:gd name="T22" fmla="*/ 15 w 32"/>
                <a:gd name="T23" fmla="*/ 0 h 53"/>
                <a:gd name="T24" fmla="*/ 18 w 32"/>
                <a:gd name="T25" fmla="*/ 0 h 53"/>
                <a:gd name="T26" fmla="*/ 20 w 32"/>
                <a:gd name="T27" fmla="*/ 1 h 53"/>
                <a:gd name="T28" fmla="*/ 23 w 32"/>
                <a:gd name="T29" fmla="*/ 2 h 53"/>
                <a:gd name="T30" fmla="*/ 25 w 32"/>
                <a:gd name="T31" fmla="*/ 4 h 53"/>
                <a:gd name="T32" fmla="*/ 25 w 32"/>
                <a:gd name="T33" fmla="*/ 0 h 53"/>
                <a:gd name="T34" fmla="*/ 32 w 32"/>
                <a:gd name="T35" fmla="*/ 0 h 53"/>
                <a:gd name="T36" fmla="*/ 32 w 32"/>
                <a:gd name="T37" fmla="*/ 49 h 53"/>
                <a:gd name="T38" fmla="*/ 25 w 32"/>
                <a:gd name="T39" fmla="*/ 53 h 53"/>
                <a:gd name="T40" fmla="*/ 25 w 32"/>
                <a:gd name="T41" fmla="*/ 12 h 53"/>
                <a:gd name="T42" fmla="*/ 23 w 32"/>
                <a:gd name="T43" fmla="*/ 10 h 53"/>
                <a:gd name="T44" fmla="*/ 21 w 32"/>
                <a:gd name="T45" fmla="*/ 8 h 53"/>
                <a:gd name="T46" fmla="*/ 18 w 32"/>
                <a:gd name="T47" fmla="*/ 7 h 53"/>
                <a:gd name="T48" fmla="*/ 16 w 32"/>
                <a:gd name="T49" fmla="*/ 7 h 53"/>
                <a:gd name="T50" fmla="*/ 9 w 32"/>
                <a:gd name="T51" fmla="*/ 10 h 53"/>
                <a:gd name="T52" fmla="*/ 7 w 32"/>
                <a:gd name="T53" fmla="*/ 19 h 53"/>
                <a:gd name="T54" fmla="*/ 10 w 32"/>
                <a:gd name="T55" fmla="*/ 29 h 53"/>
                <a:gd name="T56" fmla="*/ 16 w 32"/>
                <a:gd name="T57" fmla="*/ 33 h 53"/>
                <a:gd name="T58" fmla="*/ 21 w 32"/>
                <a:gd name="T59" fmla="*/ 31 h 53"/>
                <a:gd name="T60" fmla="*/ 25 w 32"/>
                <a:gd name="T61" fmla="*/ 28 h 53"/>
                <a:gd name="T62" fmla="*/ 25 w 32"/>
                <a:gd name="T63" fmla="*/ 1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 h="53">
                  <a:moveTo>
                    <a:pt x="25" y="53"/>
                  </a:moveTo>
                  <a:cubicBezTo>
                    <a:pt x="25" y="35"/>
                    <a:pt x="25" y="35"/>
                    <a:pt x="25" y="35"/>
                  </a:cubicBezTo>
                  <a:cubicBezTo>
                    <a:pt x="23" y="36"/>
                    <a:pt x="22" y="37"/>
                    <a:pt x="20" y="38"/>
                  </a:cubicBezTo>
                  <a:cubicBezTo>
                    <a:pt x="18" y="39"/>
                    <a:pt x="17" y="40"/>
                    <a:pt x="15" y="40"/>
                  </a:cubicBezTo>
                  <a:cubicBezTo>
                    <a:pt x="13" y="40"/>
                    <a:pt x="11" y="39"/>
                    <a:pt x="9" y="38"/>
                  </a:cubicBezTo>
                  <a:cubicBezTo>
                    <a:pt x="7" y="38"/>
                    <a:pt x="5" y="36"/>
                    <a:pt x="4" y="35"/>
                  </a:cubicBezTo>
                  <a:cubicBezTo>
                    <a:pt x="3" y="33"/>
                    <a:pt x="2" y="31"/>
                    <a:pt x="1" y="28"/>
                  </a:cubicBezTo>
                  <a:cubicBezTo>
                    <a:pt x="0" y="26"/>
                    <a:pt x="0" y="23"/>
                    <a:pt x="0" y="19"/>
                  </a:cubicBezTo>
                  <a:cubicBezTo>
                    <a:pt x="0" y="16"/>
                    <a:pt x="0" y="13"/>
                    <a:pt x="1" y="10"/>
                  </a:cubicBezTo>
                  <a:cubicBezTo>
                    <a:pt x="2" y="8"/>
                    <a:pt x="3" y="6"/>
                    <a:pt x="4" y="4"/>
                  </a:cubicBezTo>
                  <a:cubicBezTo>
                    <a:pt x="6" y="3"/>
                    <a:pt x="7" y="2"/>
                    <a:pt x="9" y="1"/>
                  </a:cubicBezTo>
                  <a:cubicBezTo>
                    <a:pt x="11" y="0"/>
                    <a:pt x="13" y="0"/>
                    <a:pt x="15" y="0"/>
                  </a:cubicBezTo>
                  <a:cubicBezTo>
                    <a:pt x="16" y="0"/>
                    <a:pt x="17" y="0"/>
                    <a:pt x="18" y="0"/>
                  </a:cubicBezTo>
                  <a:cubicBezTo>
                    <a:pt x="19" y="0"/>
                    <a:pt x="20" y="0"/>
                    <a:pt x="20" y="1"/>
                  </a:cubicBezTo>
                  <a:cubicBezTo>
                    <a:pt x="21" y="1"/>
                    <a:pt x="22" y="2"/>
                    <a:pt x="23" y="2"/>
                  </a:cubicBezTo>
                  <a:cubicBezTo>
                    <a:pt x="23" y="3"/>
                    <a:pt x="24" y="3"/>
                    <a:pt x="25" y="4"/>
                  </a:cubicBezTo>
                  <a:cubicBezTo>
                    <a:pt x="25" y="0"/>
                    <a:pt x="25" y="0"/>
                    <a:pt x="25" y="0"/>
                  </a:cubicBezTo>
                  <a:cubicBezTo>
                    <a:pt x="32" y="0"/>
                    <a:pt x="32" y="0"/>
                    <a:pt x="32" y="0"/>
                  </a:cubicBezTo>
                  <a:cubicBezTo>
                    <a:pt x="32" y="49"/>
                    <a:pt x="32" y="49"/>
                    <a:pt x="32" y="49"/>
                  </a:cubicBezTo>
                  <a:lnTo>
                    <a:pt x="25" y="53"/>
                  </a:lnTo>
                  <a:close/>
                  <a:moveTo>
                    <a:pt x="25" y="12"/>
                  </a:moveTo>
                  <a:cubicBezTo>
                    <a:pt x="24" y="11"/>
                    <a:pt x="24" y="10"/>
                    <a:pt x="23" y="10"/>
                  </a:cubicBezTo>
                  <a:cubicBezTo>
                    <a:pt x="23" y="9"/>
                    <a:pt x="22" y="9"/>
                    <a:pt x="21" y="8"/>
                  </a:cubicBezTo>
                  <a:cubicBezTo>
                    <a:pt x="20" y="8"/>
                    <a:pt x="19" y="7"/>
                    <a:pt x="18" y="7"/>
                  </a:cubicBezTo>
                  <a:cubicBezTo>
                    <a:pt x="18" y="7"/>
                    <a:pt x="17" y="7"/>
                    <a:pt x="16" y="7"/>
                  </a:cubicBezTo>
                  <a:cubicBezTo>
                    <a:pt x="13" y="7"/>
                    <a:pt x="11" y="8"/>
                    <a:pt x="9" y="10"/>
                  </a:cubicBezTo>
                  <a:cubicBezTo>
                    <a:pt x="8" y="12"/>
                    <a:pt x="7" y="15"/>
                    <a:pt x="7" y="19"/>
                  </a:cubicBezTo>
                  <a:cubicBezTo>
                    <a:pt x="7" y="23"/>
                    <a:pt x="8" y="27"/>
                    <a:pt x="10" y="29"/>
                  </a:cubicBezTo>
                  <a:cubicBezTo>
                    <a:pt x="11" y="31"/>
                    <a:pt x="13" y="33"/>
                    <a:pt x="16" y="33"/>
                  </a:cubicBezTo>
                  <a:cubicBezTo>
                    <a:pt x="18" y="33"/>
                    <a:pt x="19" y="32"/>
                    <a:pt x="21" y="31"/>
                  </a:cubicBezTo>
                  <a:cubicBezTo>
                    <a:pt x="22" y="30"/>
                    <a:pt x="24" y="29"/>
                    <a:pt x="25" y="28"/>
                  </a:cubicBezTo>
                  <a:lnTo>
                    <a:pt x="25"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3" name="Freeform 21">
              <a:extLst>
                <a:ext uri="{FF2B5EF4-FFF2-40B4-BE49-F238E27FC236}">
                  <a16:creationId xmlns:a16="http://schemas.microsoft.com/office/drawing/2014/main" id="{FA80A690-9084-4519-8D88-A01963C02369}"/>
                </a:ext>
              </a:extLst>
            </p:cNvPr>
            <p:cNvSpPr>
              <a:spLocks/>
            </p:cNvSpPr>
            <p:nvPr userDrawn="1"/>
          </p:nvSpPr>
          <p:spPr bwMode="invGray">
            <a:xfrm>
              <a:off x="1835545" y="6212575"/>
              <a:ext cx="78468" cy="101135"/>
            </a:xfrm>
            <a:custGeom>
              <a:avLst/>
              <a:gdLst>
                <a:gd name="T0" fmla="*/ 24 w 31"/>
                <a:gd name="T1" fmla="*/ 39 h 40"/>
                <a:gd name="T2" fmla="*/ 24 w 31"/>
                <a:gd name="T3" fmla="*/ 35 h 40"/>
                <a:gd name="T4" fmla="*/ 20 w 31"/>
                <a:gd name="T5" fmla="*/ 38 h 40"/>
                <a:gd name="T6" fmla="*/ 14 w 31"/>
                <a:gd name="T7" fmla="*/ 40 h 40"/>
                <a:gd name="T8" fmla="*/ 4 w 31"/>
                <a:gd name="T9" fmla="*/ 35 h 40"/>
                <a:gd name="T10" fmla="*/ 0 w 31"/>
                <a:gd name="T11" fmla="*/ 22 h 40"/>
                <a:gd name="T12" fmla="*/ 0 w 31"/>
                <a:gd name="T13" fmla="*/ 0 h 40"/>
                <a:gd name="T14" fmla="*/ 8 w 31"/>
                <a:gd name="T15" fmla="*/ 0 h 40"/>
                <a:gd name="T16" fmla="*/ 8 w 31"/>
                <a:gd name="T17" fmla="*/ 22 h 40"/>
                <a:gd name="T18" fmla="*/ 10 w 31"/>
                <a:gd name="T19" fmla="*/ 30 h 40"/>
                <a:gd name="T20" fmla="*/ 16 w 31"/>
                <a:gd name="T21" fmla="*/ 33 h 40"/>
                <a:gd name="T22" fmla="*/ 22 w 31"/>
                <a:gd name="T23" fmla="*/ 30 h 40"/>
                <a:gd name="T24" fmla="*/ 24 w 31"/>
                <a:gd name="T25" fmla="*/ 23 h 40"/>
                <a:gd name="T26" fmla="*/ 24 w 31"/>
                <a:gd name="T27" fmla="*/ 0 h 40"/>
                <a:gd name="T28" fmla="*/ 31 w 31"/>
                <a:gd name="T29" fmla="*/ 0 h 40"/>
                <a:gd name="T30" fmla="*/ 31 w 31"/>
                <a:gd name="T31" fmla="*/ 39 h 40"/>
                <a:gd name="T32" fmla="*/ 24 w 31"/>
                <a:gd name="T33" fmla="*/ 3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 h="40">
                  <a:moveTo>
                    <a:pt x="24" y="39"/>
                  </a:moveTo>
                  <a:cubicBezTo>
                    <a:pt x="24" y="35"/>
                    <a:pt x="24" y="35"/>
                    <a:pt x="24" y="35"/>
                  </a:cubicBezTo>
                  <a:cubicBezTo>
                    <a:pt x="23" y="36"/>
                    <a:pt x="22" y="38"/>
                    <a:pt x="20" y="38"/>
                  </a:cubicBezTo>
                  <a:cubicBezTo>
                    <a:pt x="18" y="39"/>
                    <a:pt x="16" y="40"/>
                    <a:pt x="14" y="40"/>
                  </a:cubicBezTo>
                  <a:cubicBezTo>
                    <a:pt x="10" y="40"/>
                    <a:pt x="6" y="38"/>
                    <a:pt x="4" y="35"/>
                  </a:cubicBezTo>
                  <a:cubicBezTo>
                    <a:pt x="2" y="32"/>
                    <a:pt x="0" y="28"/>
                    <a:pt x="0" y="22"/>
                  </a:cubicBezTo>
                  <a:cubicBezTo>
                    <a:pt x="0" y="0"/>
                    <a:pt x="0" y="0"/>
                    <a:pt x="0" y="0"/>
                  </a:cubicBezTo>
                  <a:cubicBezTo>
                    <a:pt x="8" y="0"/>
                    <a:pt x="8" y="0"/>
                    <a:pt x="8" y="0"/>
                  </a:cubicBezTo>
                  <a:cubicBezTo>
                    <a:pt x="8" y="22"/>
                    <a:pt x="8" y="22"/>
                    <a:pt x="8" y="22"/>
                  </a:cubicBezTo>
                  <a:cubicBezTo>
                    <a:pt x="8" y="26"/>
                    <a:pt x="9" y="28"/>
                    <a:pt x="10" y="30"/>
                  </a:cubicBezTo>
                  <a:cubicBezTo>
                    <a:pt x="11" y="32"/>
                    <a:pt x="13" y="33"/>
                    <a:pt x="16" y="33"/>
                  </a:cubicBezTo>
                  <a:cubicBezTo>
                    <a:pt x="18" y="33"/>
                    <a:pt x="20" y="32"/>
                    <a:pt x="22" y="30"/>
                  </a:cubicBezTo>
                  <a:cubicBezTo>
                    <a:pt x="23" y="28"/>
                    <a:pt x="24" y="26"/>
                    <a:pt x="24" y="23"/>
                  </a:cubicBezTo>
                  <a:cubicBezTo>
                    <a:pt x="24" y="0"/>
                    <a:pt x="24" y="0"/>
                    <a:pt x="24" y="0"/>
                  </a:cubicBezTo>
                  <a:cubicBezTo>
                    <a:pt x="31" y="0"/>
                    <a:pt x="31" y="0"/>
                    <a:pt x="31" y="0"/>
                  </a:cubicBezTo>
                  <a:cubicBezTo>
                    <a:pt x="31" y="39"/>
                    <a:pt x="31" y="39"/>
                    <a:pt x="31" y="39"/>
                  </a:cubicBezTo>
                  <a:lnTo>
                    <a:pt x="24"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4" name="Freeform 22">
              <a:extLst>
                <a:ext uri="{FF2B5EF4-FFF2-40B4-BE49-F238E27FC236}">
                  <a16:creationId xmlns:a16="http://schemas.microsoft.com/office/drawing/2014/main" id="{E847401D-2482-482A-AC12-D2E83C13546D}"/>
                </a:ext>
              </a:extLst>
            </p:cNvPr>
            <p:cNvSpPr>
              <a:spLocks noEditPoints="1"/>
            </p:cNvSpPr>
            <p:nvPr userDrawn="1"/>
          </p:nvSpPr>
          <p:spPr bwMode="invGray">
            <a:xfrm>
              <a:off x="1934936"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6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6"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4"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1"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6" y="16"/>
                  </a:moveTo>
                  <a:cubicBezTo>
                    <a:pt x="25" y="15"/>
                    <a:pt x="25" y="13"/>
                    <a:pt x="25" y="12"/>
                  </a:cubicBezTo>
                  <a:cubicBezTo>
                    <a:pt x="24" y="11"/>
                    <a:pt x="24" y="10"/>
                    <a:pt x="23" y="9"/>
                  </a:cubicBezTo>
                  <a:cubicBezTo>
                    <a:pt x="22" y="8"/>
                    <a:pt x="22"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5" name="Freeform 23">
              <a:extLst>
                <a:ext uri="{FF2B5EF4-FFF2-40B4-BE49-F238E27FC236}">
                  <a16:creationId xmlns:a16="http://schemas.microsoft.com/office/drawing/2014/main" id="{86054F72-4509-4465-B9A8-8DAE3EFD35B0}"/>
                </a:ext>
              </a:extLst>
            </p:cNvPr>
            <p:cNvSpPr>
              <a:spLocks/>
            </p:cNvSpPr>
            <p:nvPr userDrawn="1"/>
          </p:nvSpPr>
          <p:spPr bwMode="invGray">
            <a:xfrm>
              <a:off x="2030841" y="6212575"/>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1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4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7 w 29"/>
                <a:gd name="T55" fmla="*/ 24 h 40"/>
                <a:gd name="T56" fmla="*/ 13 w 29"/>
                <a:gd name="T57" fmla="*/ 22 h 40"/>
                <a:gd name="T58" fmla="*/ 8 w 29"/>
                <a:gd name="T59" fmla="*/ 20 h 40"/>
                <a:gd name="T60" fmla="*/ 4 w 29"/>
                <a:gd name="T61" fmla="*/ 17 h 40"/>
                <a:gd name="T62" fmla="*/ 2 w 29"/>
                <a:gd name="T63" fmla="*/ 14 h 40"/>
                <a:gd name="T64" fmla="*/ 2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3" y="6"/>
                    <a:pt x="11" y="7"/>
                    <a:pt x="10" y="7"/>
                  </a:cubicBezTo>
                  <a:cubicBezTo>
                    <a:pt x="10" y="8"/>
                    <a:pt x="9" y="9"/>
                    <a:pt x="9" y="10"/>
                  </a:cubicBezTo>
                  <a:cubicBezTo>
                    <a:pt x="9" y="10"/>
                    <a:pt x="9" y="11"/>
                    <a:pt x="9" y="11"/>
                  </a:cubicBezTo>
                  <a:cubicBezTo>
                    <a:pt x="10" y="12"/>
                    <a:pt x="10" y="12"/>
                    <a:pt x="11"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4" y="29"/>
                    <a:pt x="4" y="29"/>
                    <a:pt x="4"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2" y="27"/>
                    <a:pt x="21" y="27"/>
                  </a:cubicBezTo>
                  <a:cubicBezTo>
                    <a:pt x="21" y="26"/>
                    <a:pt x="20" y="25"/>
                    <a:pt x="19" y="25"/>
                  </a:cubicBezTo>
                  <a:cubicBezTo>
                    <a:pt x="19" y="25"/>
                    <a:pt x="18" y="24"/>
                    <a:pt x="17" y="24"/>
                  </a:cubicBezTo>
                  <a:cubicBezTo>
                    <a:pt x="15" y="23"/>
                    <a:pt x="14" y="23"/>
                    <a:pt x="13" y="22"/>
                  </a:cubicBezTo>
                  <a:cubicBezTo>
                    <a:pt x="11" y="21"/>
                    <a:pt x="9" y="20"/>
                    <a:pt x="8" y="20"/>
                  </a:cubicBezTo>
                  <a:cubicBezTo>
                    <a:pt x="6" y="19"/>
                    <a:pt x="5" y="18"/>
                    <a:pt x="4" y="17"/>
                  </a:cubicBezTo>
                  <a:cubicBezTo>
                    <a:pt x="3" y="16"/>
                    <a:pt x="3" y="15"/>
                    <a:pt x="2" y="14"/>
                  </a:cubicBezTo>
                  <a:cubicBezTo>
                    <a:pt x="2" y="13"/>
                    <a:pt x="2" y="12"/>
                    <a:pt x="2" y="10"/>
                  </a:cubicBezTo>
                  <a:cubicBezTo>
                    <a:pt x="2"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6" name="Freeform 24">
              <a:extLst>
                <a:ext uri="{FF2B5EF4-FFF2-40B4-BE49-F238E27FC236}">
                  <a16:creationId xmlns:a16="http://schemas.microsoft.com/office/drawing/2014/main" id="{813850E4-4B62-4FDA-ABD6-F5A5AA5E7C28}"/>
                </a:ext>
              </a:extLst>
            </p:cNvPr>
            <p:cNvSpPr>
              <a:spLocks/>
            </p:cNvSpPr>
            <p:nvPr userDrawn="1"/>
          </p:nvSpPr>
          <p:spPr bwMode="invGray">
            <a:xfrm>
              <a:off x="2118027"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7" name="Freeform 25">
              <a:extLst>
                <a:ext uri="{FF2B5EF4-FFF2-40B4-BE49-F238E27FC236}">
                  <a16:creationId xmlns:a16="http://schemas.microsoft.com/office/drawing/2014/main" id="{1B4F0124-2FAE-4D54-9ECC-E88A8031BBDE}"/>
                </a:ext>
              </a:extLst>
            </p:cNvPr>
            <p:cNvSpPr>
              <a:spLocks noEditPoints="1"/>
            </p:cNvSpPr>
            <p:nvPr userDrawn="1"/>
          </p:nvSpPr>
          <p:spPr bwMode="invGray">
            <a:xfrm>
              <a:off x="2194750" y="6175958"/>
              <a:ext cx="24412" cy="136010"/>
            </a:xfrm>
            <a:custGeom>
              <a:avLst/>
              <a:gdLst>
                <a:gd name="T0" fmla="*/ 10 w 10"/>
                <a:gd name="T1" fmla="*/ 5 h 53"/>
                <a:gd name="T2" fmla="*/ 9 w 10"/>
                <a:gd name="T3" fmla="*/ 6 h 53"/>
                <a:gd name="T4" fmla="*/ 8 w 10"/>
                <a:gd name="T5" fmla="*/ 8 h 53"/>
                <a:gd name="T6" fmla="*/ 7 w 10"/>
                <a:gd name="T7" fmla="*/ 9 h 53"/>
                <a:gd name="T8" fmla="*/ 5 w 10"/>
                <a:gd name="T9" fmla="*/ 9 h 53"/>
                <a:gd name="T10" fmla="*/ 3 w 10"/>
                <a:gd name="T11" fmla="*/ 9 h 53"/>
                <a:gd name="T12" fmla="*/ 1 w 10"/>
                <a:gd name="T13" fmla="*/ 8 h 53"/>
                <a:gd name="T14" fmla="*/ 0 w 10"/>
                <a:gd name="T15" fmla="*/ 6 h 53"/>
                <a:gd name="T16" fmla="*/ 0 w 10"/>
                <a:gd name="T17" fmla="*/ 5 h 53"/>
                <a:gd name="T18" fmla="*/ 0 w 10"/>
                <a:gd name="T19" fmla="*/ 3 h 53"/>
                <a:gd name="T20" fmla="*/ 1 w 10"/>
                <a:gd name="T21" fmla="*/ 1 h 53"/>
                <a:gd name="T22" fmla="*/ 3 w 10"/>
                <a:gd name="T23" fmla="*/ 0 h 53"/>
                <a:gd name="T24" fmla="*/ 5 w 10"/>
                <a:gd name="T25" fmla="*/ 0 h 53"/>
                <a:gd name="T26" fmla="*/ 7 w 10"/>
                <a:gd name="T27" fmla="*/ 0 h 53"/>
                <a:gd name="T28" fmla="*/ 8 w 10"/>
                <a:gd name="T29" fmla="*/ 1 h 53"/>
                <a:gd name="T30" fmla="*/ 9 w 10"/>
                <a:gd name="T31" fmla="*/ 3 h 53"/>
                <a:gd name="T32" fmla="*/ 10 w 10"/>
                <a:gd name="T33" fmla="*/ 5 h 53"/>
                <a:gd name="T34" fmla="*/ 1 w 10"/>
                <a:gd name="T35" fmla="*/ 53 h 53"/>
                <a:gd name="T36" fmla="*/ 1 w 10"/>
                <a:gd name="T37" fmla="*/ 14 h 53"/>
                <a:gd name="T38" fmla="*/ 9 w 10"/>
                <a:gd name="T39" fmla="*/ 14 h 53"/>
                <a:gd name="T40" fmla="*/ 9 w 10"/>
                <a:gd name="T41" fmla="*/ 53 h 53"/>
                <a:gd name="T42" fmla="*/ 1 w 10"/>
                <a:gd name="T4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 h="53">
                  <a:moveTo>
                    <a:pt x="10" y="5"/>
                  </a:moveTo>
                  <a:cubicBezTo>
                    <a:pt x="10" y="5"/>
                    <a:pt x="10" y="6"/>
                    <a:pt x="9" y="6"/>
                  </a:cubicBezTo>
                  <a:cubicBezTo>
                    <a:pt x="9" y="7"/>
                    <a:pt x="9" y="8"/>
                    <a:pt x="8" y="8"/>
                  </a:cubicBezTo>
                  <a:cubicBezTo>
                    <a:pt x="8" y="8"/>
                    <a:pt x="7" y="9"/>
                    <a:pt x="7" y="9"/>
                  </a:cubicBezTo>
                  <a:cubicBezTo>
                    <a:pt x="6" y="9"/>
                    <a:pt x="6" y="9"/>
                    <a:pt x="5" y="9"/>
                  </a:cubicBezTo>
                  <a:cubicBezTo>
                    <a:pt x="4" y="9"/>
                    <a:pt x="4" y="9"/>
                    <a:pt x="3" y="9"/>
                  </a:cubicBezTo>
                  <a:cubicBezTo>
                    <a:pt x="2" y="9"/>
                    <a:pt x="2" y="8"/>
                    <a:pt x="1" y="8"/>
                  </a:cubicBezTo>
                  <a:cubicBezTo>
                    <a:pt x="1" y="8"/>
                    <a:pt x="1" y="7"/>
                    <a:pt x="0" y="6"/>
                  </a:cubicBezTo>
                  <a:cubicBezTo>
                    <a:pt x="0" y="6"/>
                    <a:pt x="0" y="5"/>
                    <a:pt x="0" y="5"/>
                  </a:cubicBezTo>
                  <a:cubicBezTo>
                    <a:pt x="0" y="4"/>
                    <a:pt x="0" y="3"/>
                    <a:pt x="0" y="3"/>
                  </a:cubicBezTo>
                  <a:cubicBezTo>
                    <a:pt x="1" y="2"/>
                    <a:pt x="1" y="2"/>
                    <a:pt x="1" y="1"/>
                  </a:cubicBezTo>
                  <a:cubicBezTo>
                    <a:pt x="2" y="1"/>
                    <a:pt x="2" y="0"/>
                    <a:pt x="3" y="0"/>
                  </a:cubicBezTo>
                  <a:cubicBezTo>
                    <a:pt x="4" y="0"/>
                    <a:pt x="4" y="0"/>
                    <a:pt x="5" y="0"/>
                  </a:cubicBezTo>
                  <a:cubicBezTo>
                    <a:pt x="6" y="0"/>
                    <a:pt x="6" y="0"/>
                    <a:pt x="7" y="0"/>
                  </a:cubicBezTo>
                  <a:cubicBezTo>
                    <a:pt x="7" y="0"/>
                    <a:pt x="8" y="1"/>
                    <a:pt x="8" y="1"/>
                  </a:cubicBezTo>
                  <a:cubicBezTo>
                    <a:pt x="9" y="2"/>
                    <a:pt x="9" y="2"/>
                    <a:pt x="9" y="3"/>
                  </a:cubicBezTo>
                  <a:cubicBezTo>
                    <a:pt x="10" y="3"/>
                    <a:pt x="10" y="4"/>
                    <a:pt x="10" y="5"/>
                  </a:cubicBezTo>
                  <a:close/>
                  <a:moveTo>
                    <a:pt x="1" y="53"/>
                  </a:moveTo>
                  <a:cubicBezTo>
                    <a:pt x="1" y="14"/>
                    <a:pt x="1" y="14"/>
                    <a:pt x="1" y="14"/>
                  </a:cubicBezTo>
                  <a:cubicBezTo>
                    <a:pt x="9" y="14"/>
                    <a:pt x="9" y="14"/>
                    <a:pt x="9" y="14"/>
                  </a:cubicBezTo>
                  <a:cubicBezTo>
                    <a:pt x="9" y="53"/>
                    <a:pt x="9" y="53"/>
                    <a:pt x="9" y="53"/>
                  </a:cubicBezTo>
                  <a:lnTo>
                    <a:pt x="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8" name="Freeform 26">
              <a:extLst>
                <a:ext uri="{FF2B5EF4-FFF2-40B4-BE49-F238E27FC236}">
                  <a16:creationId xmlns:a16="http://schemas.microsoft.com/office/drawing/2014/main" id="{2A730E5F-DF9C-488E-B4E0-EE9F501529EE}"/>
                </a:ext>
              </a:extLst>
            </p:cNvPr>
            <p:cNvSpPr>
              <a:spLocks noEditPoints="1"/>
            </p:cNvSpPr>
            <p:nvPr userDrawn="1"/>
          </p:nvSpPr>
          <p:spPr bwMode="invGray">
            <a:xfrm>
              <a:off x="2236599" y="6212575"/>
              <a:ext cx="87186" cy="101135"/>
            </a:xfrm>
            <a:custGeom>
              <a:avLst/>
              <a:gdLst>
                <a:gd name="T0" fmla="*/ 34 w 34"/>
                <a:gd name="T1" fmla="*/ 19 h 40"/>
                <a:gd name="T2" fmla="*/ 33 w 34"/>
                <a:gd name="T3" fmla="*/ 28 h 40"/>
                <a:gd name="T4" fmla="*/ 29 w 34"/>
                <a:gd name="T5" fmla="*/ 34 h 40"/>
                <a:gd name="T6" fmla="*/ 24 w 34"/>
                <a:gd name="T7" fmla="*/ 38 h 40"/>
                <a:gd name="T8" fmla="*/ 17 w 34"/>
                <a:gd name="T9" fmla="*/ 40 h 40"/>
                <a:gd name="T10" fmla="*/ 10 w 34"/>
                <a:gd name="T11" fmla="*/ 38 h 40"/>
                <a:gd name="T12" fmla="*/ 5 w 34"/>
                <a:gd name="T13" fmla="*/ 34 h 40"/>
                <a:gd name="T14" fmla="*/ 1 w 34"/>
                <a:gd name="T15" fmla="*/ 28 h 40"/>
                <a:gd name="T16" fmla="*/ 0 w 34"/>
                <a:gd name="T17" fmla="*/ 20 h 40"/>
                <a:gd name="T18" fmla="*/ 1 w 34"/>
                <a:gd name="T19" fmla="*/ 11 h 40"/>
                <a:gd name="T20" fmla="*/ 5 w 34"/>
                <a:gd name="T21" fmla="*/ 5 h 40"/>
                <a:gd name="T22" fmla="*/ 10 w 34"/>
                <a:gd name="T23" fmla="*/ 1 h 40"/>
                <a:gd name="T24" fmla="*/ 17 w 34"/>
                <a:gd name="T25" fmla="*/ 0 h 40"/>
                <a:gd name="T26" fmla="*/ 24 w 34"/>
                <a:gd name="T27" fmla="*/ 1 h 40"/>
                <a:gd name="T28" fmla="*/ 29 w 34"/>
                <a:gd name="T29" fmla="*/ 5 h 40"/>
                <a:gd name="T30" fmla="*/ 33 w 34"/>
                <a:gd name="T31" fmla="*/ 11 h 40"/>
                <a:gd name="T32" fmla="*/ 34 w 34"/>
                <a:gd name="T33" fmla="*/ 19 h 40"/>
                <a:gd name="T34" fmla="*/ 26 w 34"/>
                <a:gd name="T35" fmla="*/ 20 h 40"/>
                <a:gd name="T36" fmla="*/ 26 w 34"/>
                <a:gd name="T37" fmla="*/ 14 h 40"/>
                <a:gd name="T38" fmla="*/ 24 w 34"/>
                <a:gd name="T39" fmla="*/ 10 h 40"/>
                <a:gd name="T40" fmla="*/ 21 w 34"/>
                <a:gd name="T41" fmla="*/ 8 h 40"/>
                <a:gd name="T42" fmla="*/ 17 w 34"/>
                <a:gd name="T43" fmla="*/ 7 h 40"/>
                <a:gd name="T44" fmla="*/ 13 w 34"/>
                <a:gd name="T45" fmla="*/ 8 h 40"/>
                <a:gd name="T46" fmla="*/ 10 w 34"/>
                <a:gd name="T47" fmla="*/ 10 h 40"/>
                <a:gd name="T48" fmla="*/ 8 w 34"/>
                <a:gd name="T49" fmla="*/ 14 h 40"/>
                <a:gd name="T50" fmla="*/ 7 w 34"/>
                <a:gd name="T51" fmla="*/ 19 h 40"/>
                <a:gd name="T52" fmla="*/ 8 w 34"/>
                <a:gd name="T53" fmla="*/ 25 h 40"/>
                <a:gd name="T54" fmla="*/ 10 w 34"/>
                <a:gd name="T55" fmla="*/ 29 h 40"/>
                <a:gd name="T56" fmla="*/ 13 w 34"/>
                <a:gd name="T57" fmla="*/ 32 h 40"/>
                <a:gd name="T58" fmla="*/ 17 w 34"/>
                <a:gd name="T59" fmla="*/ 32 h 40"/>
                <a:gd name="T60" fmla="*/ 21 w 34"/>
                <a:gd name="T61" fmla="*/ 31 h 40"/>
                <a:gd name="T62" fmla="*/ 24 w 34"/>
                <a:gd name="T63" fmla="*/ 29 h 40"/>
                <a:gd name="T64" fmla="*/ 26 w 34"/>
                <a:gd name="T65" fmla="*/ 25 h 40"/>
                <a:gd name="T66" fmla="*/ 26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19"/>
                  </a:moveTo>
                  <a:cubicBezTo>
                    <a:pt x="34" y="23"/>
                    <a:pt x="34" y="25"/>
                    <a:pt x="33" y="28"/>
                  </a:cubicBezTo>
                  <a:cubicBezTo>
                    <a:pt x="32" y="30"/>
                    <a:pt x="31" y="33"/>
                    <a:pt x="29" y="34"/>
                  </a:cubicBezTo>
                  <a:cubicBezTo>
                    <a:pt x="28" y="36"/>
                    <a:pt x="26" y="37"/>
                    <a:pt x="24" y="38"/>
                  </a:cubicBezTo>
                  <a:cubicBezTo>
                    <a:pt x="21" y="39"/>
                    <a:pt x="19" y="40"/>
                    <a:pt x="17" y="40"/>
                  </a:cubicBezTo>
                  <a:cubicBezTo>
                    <a:pt x="14" y="40"/>
                    <a:pt x="12" y="39"/>
                    <a:pt x="10" y="38"/>
                  </a:cubicBezTo>
                  <a:cubicBezTo>
                    <a:pt x="8" y="37"/>
                    <a:pt x="6" y="36"/>
                    <a:pt x="5" y="34"/>
                  </a:cubicBezTo>
                  <a:cubicBezTo>
                    <a:pt x="3" y="32"/>
                    <a:pt x="2" y="30"/>
                    <a:pt x="1" y="28"/>
                  </a:cubicBezTo>
                  <a:cubicBezTo>
                    <a:pt x="0" y="25"/>
                    <a:pt x="0" y="23"/>
                    <a:pt x="0" y="20"/>
                  </a:cubicBezTo>
                  <a:cubicBezTo>
                    <a:pt x="0" y="16"/>
                    <a:pt x="0" y="14"/>
                    <a:pt x="1" y="11"/>
                  </a:cubicBezTo>
                  <a:cubicBezTo>
                    <a:pt x="2" y="9"/>
                    <a:pt x="3" y="7"/>
                    <a:pt x="5" y="5"/>
                  </a:cubicBezTo>
                  <a:cubicBezTo>
                    <a:pt x="6" y="3"/>
                    <a:pt x="8" y="2"/>
                    <a:pt x="10" y="1"/>
                  </a:cubicBezTo>
                  <a:cubicBezTo>
                    <a:pt x="12" y="0"/>
                    <a:pt x="14" y="0"/>
                    <a:pt x="17" y="0"/>
                  </a:cubicBezTo>
                  <a:cubicBezTo>
                    <a:pt x="19" y="0"/>
                    <a:pt x="22" y="0"/>
                    <a:pt x="24" y="1"/>
                  </a:cubicBezTo>
                  <a:cubicBezTo>
                    <a:pt x="26" y="2"/>
                    <a:pt x="28" y="3"/>
                    <a:pt x="29" y="5"/>
                  </a:cubicBezTo>
                  <a:cubicBezTo>
                    <a:pt x="31" y="7"/>
                    <a:pt x="32" y="9"/>
                    <a:pt x="33" y="11"/>
                  </a:cubicBezTo>
                  <a:cubicBezTo>
                    <a:pt x="34" y="14"/>
                    <a:pt x="34" y="16"/>
                    <a:pt x="34" y="19"/>
                  </a:cubicBezTo>
                  <a:close/>
                  <a:moveTo>
                    <a:pt x="26" y="20"/>
                  </a:moveTo>
                  <a:cubicBezTo>
                    <a:pt x="26" y="18"/>
                    <a:pt x="26" y="16"/>
                    <a:pt x="26" y="14"/>
                  </a:cubicBezTo>
                  <a:cubicBezTo>
                    <a:pt x="25" y="13"/>
                    <a:pt x="25" y="11"/>
                    <a:pt x="24" y="10"/>
                  </a:cubicBezTo>
                  <a:cubicBezTo>
                    <a:pt x="23" y="9"/>
                    <a:pt x="22" y="8"/>
                    <a:pt x="21" y="8"/>
                  </a:cubicBezTo>
                  <a:cubicBezTo>
                    <a:pt x="19" y="7"/>
                    <a:pt x="18" y="7"/>
                    <a:pt x="17" y="7"/>
                  </a:cubicBezTo>
                  <a:cubicBezTo>
                    <a:pt x="15" y="7"/>
                    <a:pt x="14" y="7"/>
                    <a:pt x="13" y="8"/>
                  </a:cubicBezTo>
                  <a:cubicBezTo>
                    <a:pt x="12" y="8"/>
                    <a:pt x="11" y="9"/>
                    <a:pt x="10" y="10"/>
                  </a:cubicBezTo>
                  <a:cubicBezTo>
                    <a:pt x="9" y="11"/>
                    <a:pt x="8" y="13"/>
                    <a:pt x="8" y="14"/>
                  </a:cubicBezTo>
                  <a:cubicBezTo>
                    <a:pt x="8" y="16"/>
                    <a:pt x="7" y="17"/>
                    <a:pt x="7" y="19"/>
                  </a:cubicBezTo>
                  <a:cubicBezTo>
                    <a:pt x="7" y="21"/>
                    <a:pt x="8" y="23"/>
                    <a:pt x="8" y="25"/>
                  </a:cubicBezTo>
                  <a:cubicBezTo>
                    <a:pt x="9" y="27"/>
                    <a:pt x="9" y="28"/>
                    <a:pt x="10" y="29"/>
                  </a:cubicBezTo>
                  <a:cubicBezTo>
                    <a:pt x="11" y="30"/>
                    <a:pt x="12" y="31"/>
                    <a:pt x="13" y="32"/>
                  </a:cubicBezTo>
                  <a:cubicBezTo>
                    <a:pt x="14" y="32"/>
                    <a:pt x="16" y="32"/>
                    <a:pt x="17" y="32"/>
                  </a:cubicBezTo>
                  <a:cubicBezTo>
                    <a:pt x="18" y="32"/>
                    <a:pt x="20" y="32"/>
                    <a:pt x="21" y="31"/>
                  </a:cubicBezTo>
                  <a:cubicBezTo>
                    <a:pt x="22" y="31"/>
                    <a:pt x="23" y="30"/>
                    <a:pt x="24" y="29"/>
                  </a:cubicBezTo>
                  <a:cubicBezTo>
                    <a:pt x="25" y="27"/>
                    <a:pt x="25" y="26"/>
                    <a:pt x="26" y="25"/>
                  </a:cubicBezTo>
                  <a:cubicBezTo>
                    <a:pt x="26" y="23"/>
                    <a:pt x="26" y="21"/>
                    <a:pt x="26"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9" name="Freeform 27">
              <a:extLst>
                <a:ext uri="{FF2B5EF4-FFF2-40B4-BE49-F238E27FC236}">
                  <a16:creationId xmlns:a16="http://schemas.microsoft.com/office/drawing/2014/main" id="{39861D7E-D8DA-436F-9E2F-5C08A8BFB4D5}"/>
                </a:ext>
              </a:extLst>
            </p:cNvPr>
            <p:cNvSpPr>
              <a:spLocks/>
            </p:cNvSpPr>
            <p:nvPr userDrawn="1"/>
          </p:nvSpPr>
          <p:spPr bwMode="invGray">
            <a:xfrm>
              <a:off x="2344710" y="6212575"/>
              <a:ext cx="78468" cy="99391"/>
            </a:xfrm>
            <a:custGeom>
              <a:avLst/>
              <a:gdLst>
                <a:gd name="T0" fmla="*/ 23 w 31"/>
                <a:gd name="T1" fmla="*/ 39 h 39"/>
                <a:gd name="T2" fmla="*/ 23 w 31"/>
                <a:gd name="T3" fmla="*/ 17 h 39"/>
                <a:gd name="T4" fmla="*/ 21 w 31"/>
                <a:gd name="T5" fmla="*/ 9 h 39"/>
                <a:gd name="T6" fmla="*/ 15 w 31"/>
                <a:gd name="T7" fmla="*/ 7 h 39"/>
                <a:gd name="T8" fmla="*/ 12 w 31"/>
                <a:gd name="T9" fmla="*/ 7 h 39"/>
                <a:gd name="T10" fmla="*/ 9 w 31"/>
                <a:gd name="T11" fmla="*/ 9 h 39"/>
                <a:gd name="T12" fmla="*/ 8 w 31"/>
                <a:gd name="T13" fmla="*/ 12 h 39"/>
                <a:gd name="T14" fmla="*/ 7 w 31"/>
                <a:gd name="T15" fmla="*/ 16 h 39"/>
                <a:gd name="T16" fmla="*/ 7 w 31"/>
                <a:gd name="T17" fmla="*/ 39 h 39"/>
                <a:gd name="T18" fmla="*/ 0 w 31"/>
                <a:gd name="T19" fmla="*/ 39 h 39"/>
                <a:gd name="T20" fmla="*/ 0 w 31"/>
                <a:gd name="T21" fmla="*/ 0 h 39"/>
                <a:gd name="T22" fmla="*/ 7 w 31"/>
                <a:gd name="T23" fmla="*/ 0 h 39"/>
                <a:gd name="T24" fmla="*/ 7 w 31"/>
                <a:gd name="T25" fmla="*/ 4 h 39"/>
                <a:gd name="T26" fmla="*/ 9 w 31"/>
                <a:gd name="T27" fmla="*/ 2 h 39"/>
                <a:gd name="T28" fmla="*/ 11 w 31"/>
                <a:gd name="T29" fmla="*/ 1 h 39"/>
                <a:gd name="T30" fmla="*/ 14 w 31"/>
                <a:gd name="T31" fmla="*/ 0 h 39"/>
                <a:gd name="T32" fmla="*/ 17 w 31"/>
                <a:gd name="T33" fmla="*/ 0 h 39"/>
                <a:gd name="T34" fmla="*/ 23 w 31"/>
                <a:gd name="T35" fmla="*/ 1 h 39"/>
                <a:gd name="T36" fmla="*/ 27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1" y="9"/>
                  </a:cubicBezTo>
                  <a:cubicBezTo>
                    <a:pt x="20" y="7"/>
                    <a:pt x="18" y="7"/>
                    <a:pt x="15" y="7"/>
                  </a:cubicBezTo>
                  <a:cubicBezTo>
                    <a:pt x="14" y="7"/>
                    <a:pt x="13" y="7"/>
                    <a:pt x="12" y="7"/>
                  </a:cubicBezTo>
                  <a:cubicBezTo>
                    <a:pt x="11" y="8"/>
                    <a:pt x="10" y="8"/>
                    <a:pt x="9" y="9"/>
                  </a:cubicBezTo>
                  <a:cubicBezTo>
                    <a:pt x="9" y="10"/>
                    <a:pt x="8" y="11"/>
                    <a:pt x="8" y="12"/>
                  </a:cubicBezTo>
                  <a:cubicBezTo>
                    <a:pt x="8" y="14"/>
                    <a:pt x="7" y="15"/>
                    <a:pt x="7" y="16"/>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10" y="2"/>
                    <a:pt x="11" y="1"/>
                    <a:pt x="11" y="1"/>
                  </a:cubicBezTo>
                  <a:cubicBezTo>
                    <a:pt x="12" y="0"/>
                    <a:pt x="13" y="0"/>
                    <a:pt x="14" y="0"/>
                  </a:cubicBezTo>
                  <a:cubicBezTo>
                    <a:pt x="15" y="0"/>
                    <a:pt x="16" y="0"/>
                    <a:pt x="17" y="0"/>
                  </a:cubicBezTo>
                  <a:cubicBezTo>
                    <a:pt x="19" y="0"/>
                    <a:pt x="21" y="0"/>
                    <a:pt x="23" y="1"/>
                  </a:cubicBezTo>
                  <a:cubicBezTo>
                    <a:pt x="25" y="1"/>
                    <a:pt x="26" y="2"/>
                    <a:pt x="27" y="4"/>
                  </a:cubicBezTo>
                  <a:cubicBezTo>
                    <a:pt x="28" y="5"/>
                    <a:pt x="29" y="7"/>
                    <a:pt x="30" y="9"/>
                  </a:cubicBezTo>
                  <a:cubicBezTo>
                    <a:pt x="30"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0" name="Freeform 28">
              <a:extLst>
                <a:ext uri="{FF2B5EF4-FFF2-40B4-BE49-F238E27FC236}">
                  <a16:creationId xmlns:a16="http://schemas.microsoft.com/office/drawing/2014/main" id="{8B038F9F-6A9C-4E57-A659-0090AF470598}"/>
                </a:ext>
              </a:extLst>
            </p:cNvPr>
            <p:cNvSpPr>
              <a:spLocks/>
            </p:cNvSpPr>
            <p:nvPr userDrawn="1"/>
          </p:nvSpPr>
          <p:spPr bwMode="invGray">
            <a:xfrm>
              <a:off x="2445845" y="6284068"/>
              <a:ext cx="31387"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4 w 12"/>
                <a:gd name="T11" fmla="*/ 11 h 12"/>
                <a:gd name="T12" fmla="*/ 2 w 12"/>
                <a:gd name="T13" fmla="*/ 10 h 12"/>
                <a:gd name="T14" fmla="*/ 1 w 12"/>
                <a:gd name="T15" fmla="*/ 8 h 12"/>
                <a:gd name="T16" fmla="*/ 0 w 12"/>
                <a:gd name="T17" fmla="*/ 6 h 12"/>
                <a:gd name="T18" fmla="*/ 1 w 12"/>
                <a:gd name="T19" fmla="*/ 4 h 12"/>
                <a:gd name="T20" fmla="*/ 2 w 12"/>
                <a:gd name="T21" fmla="*/ 2 h 12"/>
                <a:gd name="T22" fmla="*/ 4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4" y="11"/>
                  </a:cubicBezTo>
                  <a:cubicBezTo>
                    <a:pt x="3" y="11"/>
                    <a:pt x="2" y="10"/>
                    <a:pt x="2" y="10"/>
                  </a:cubicBezTo>
                  <a:cubicBezTo>
                    <a:pt x="1" y="9"/>
                    <a:pt x="1" y="9"/>
                    <a:pt x="1" y="8"/>
                  </a:cubicBezTo>
                  <a:cubicBezTo>
                    <a:pt x="0" y="7"/>
                    <a:pt x="0" y="7"/>
                    <a:pt x="0" y="6"/>
                  </a:cubicBezTo>
                  <a:cubicBezTo>
                    <a:pt x="0" y="5"/>
                    <a:pt x="0" y="4"/>
                    <a:pt x="1" y="4"/>
                  </a:cubicBezTo>
                  <a:cubicBezTo>
                    <a:pt x="1" y="3"/>
                    <a:pt x="1" y="2"/>
                    <a:pt x="2" y="2"/>
                  </a:cubicBezTo>
                  <a:cubicBezTo>
                    <a:pt x="2" y="1"/>
                    <a:pt x="3" y="1"/>
                    <a:pt x="4"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1" name="Freeform 29">
              <a:extLst>
                <a:ext uri="{FF2B5EF4-FFF2-40B4-BE49-F238E27FC236}">
                  <a16:creationId xmlns:a16="http://schemas.microsoft.com/office/drawing/2014/main" id="{15E4EB7D-754D-4053-9A23-596C7CFDA987}"/>
                </a:ext>
              </a:extLst>
            </p:cNvPr>
            <p:cNvSpPr>
              <a:spLocks/>
            </p:cNvSpPr>
            <p:nvPr userDrawn="1"/>
          </p:nvSpPr>
          <p:spPr bwMode="invGray">
            <a:xfrm>
              <a:off x="2540006" y="6181188"/>
              <a:ext cx="97648" cy="130778"/>
            </a:xfrm>
            <a:custGeom>
              <a:avLst/>
              <a:gdLst>
                <a:gd name="T0" fmla="*/ 34 w 56"/>
                <a:gd name="T1" fmla="*/ 11 h 75"/>
                <a:gd name="T2" fmla="*/ 34 w 56"/>
                <a:gd name="T3" fmla="*/ 75 h 75"/>
                <a:gd name="T4" fmla="*/ 22 w 56"/>
                <a:gd name="T5" fmla="*/ 75 h 75"/>
                <a:gd name="T6" fmla="*/ 22 w 56"/>
                <a:gd name="T7" fmla="*/ 11 h 75"/>
                <a:gd name="T8" fmla="*/ 0 w 56"/>
                <a:gd name="T9" fmla="*/ 11 h 75"/>
                <a:gd name="T10" fmla="*/ 0 w 56"/>
                <a:gd name="T11" fmla="*/ 0 h 75"/>
                <a:gd name="T12" fmla="*/ 56 w 56"/>
                <a:gd name="T13" fmla="*/ 0 h 75"/>
                <a:gd name="T14" fmla="*/ 56 w 56"/>
                <a:gd name="T15" fmla="*/ 11 h 75"/>
                <a:gd name="T16" fmla="*/ 34 w 56"/>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75">
                  <a:moveTo>
                    <a:pt x="34" y="11"/>
                  </a:moveTo>
                  <a:lnTo>
                    <a:pt x="34" y="75"/>
                  </a:lnTo>
                  <a:lnTo>
                    <a:pt x="22" y="75"/>
                  </a:lnTo>
                  <a:lnTo>
                    <a:pt x="22" y="11"/>
                  </a:lnTo>
                  <a:lnTo>
                    <a:pt x="0" y="11"/>
                  </a:lnTo>
                  <a:lnTo>
                    <a:pt x="0" y="0"/>
                  </a:lnTo>
                  <a:lnTo>
                    <a:pt x="56" y="0"/>
                  </a:lnTo>
                  <a:lnTo>
                    <a:pt x="56" y="11"/>
                  </a:lnTo>
                  <a:lnTo>
                    <a:pt x="34"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2" name="Freeform 30">
              <a:extLst>
                <a:ext uri="{FF2B5EF4-FFF2-40B4-BE49-F238E27FC236}">
                  <a16:creationId xmlns:a16="http://schemas.microsoft.com/office/drawing/2014/main" id="{28E147CB-2B8F-497B-B00B-C25E679DC5EB}"/>
                </a:ext>
              </a:extLst>
            </p:cNvPr>
            <p:cNvSpPr>
              <a:spLocks/>
            </p:cNvSpPr>
            <p:nvPr userDrawn="1"/>
          </p:nvSpPr>
          <p:spPr bwMode="invGray">
            <a:xfrm>
              <a:off x="2651603" y="6174213"/>
              <a:ext cx="80211" cy="137753"/>
            </a:xfrm>
            <a:custGeom>
              <a:avLst/>
              <a:gdLst>
                <a:gd name="T0" fmla="*/ 24 w 31"/>
                <a:gd name="T1" fmla="*/ 54 h 54"/>
                <a:gd name="T2" fmla="*/ 24 w 31"/>
                <a:gd name="T3" fmla="*/ 32 h 54"/>
                <a:gd name="T4" fmla="*/ 22 w 31"/>
                <a:gd name="T5" fmla="*/ 24 h 54"/>
                <a:gd name="T6" fmla="*/ 16 w 31"/>
                <a:gd name="T7" fmla="*/ 22 h 54"/>
                <a:gd name="T8" fmla="*/ 13 w 31"/>
                <a:gd name="T9" fmla="*/ 22 h 54"/>
                <a:gd name="T10" fmla="*/ 10 w 31"/>
                <a:gd name="T11" fmla="*/ 24 h 54"/>
                <a:gd name="T12" fmla="*/ 8 w 31"/>
                <a:gd name="T13" fmla="*/ 27 h 54"/>
                <a:gd name="T14" fmla="*/ 8 w 31"/>
                <a:gd name="T15" fmla="*/ 31 h 54"/>
                <a:gd name="T16" fmla="*/ 8 w 31"/>
                <a:gd name="T17" fmla="*/ 54 h 54"/>
                <a:gd name="T18" fmla="*/ 0 w 31"/>
                <a:gd name="T19" fmla="*/ 54 h 54"/>
                <a:gd name="T20" fmla="*/ 0 w 31"/>
                <a:gd name="T21" fmla="*/ 4 h 54"/>
                <a:gd name="T22" fmla="*/ 8 w 31"/>
                <a:gd name="T23" fmla="*/ 0 h 54"/>
                <a:gd name="T24" fmla="*/ 8 w 31"/>
                <a:gd name="T25" fmla="*/ 19 h 54"/>
                <a:gd name="T26" fmla="*/ 10 w 31"/>
                <a:gd name="T27" fmla="*/ 17 h 54"/>
                <a:gd name="T28" fmla="*/ 12 w 31"/>
                <a:gd name="T29" fmla="*/ 16 h 54"/>
                <a:gd name="T30" fmla="*/ 15 w 31"/>
                <a:gd name="T31" fmla="*/ 15 h 54"/>
                <a:gd name="T32" fmla="*/ 18 w 31"/>
                <a:gd name="T33" fmla="*/ 15 h 54"/>
                <a:gd name="T34" fmla="*/ 24 w 31"/>
                <a:gd name="T35" fmla="*/ 16 h 54"/>
                <a:gd name="T36" fmla="*/ 28 w 31"/>
                <a:gd name="T37" fmla="*/ 19 h 54"/>
                <a:gd name="T38" fmla="*/ 30 w 31"/>
                <a:gd name="T39" fmla="*/ 24 h 54"/>
                <a:gd name="T40" fmla="*/ 31 w 31"/>
                <a:gd name="T41" fmla="*/ 32 h 54"/>
                <a:gd name="T42" fmla="*/ 31 w 31"/>
                <a:gd name="T43" fmla="*/ 54 h 54"/>
                <a:gd name="T44" fmla="*/ 24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4" y="54"/>
                  </a:moveTo>
                  <a:cubicBezTo>
                    <a:pt x="24" y="32"/>
                    <a:pt x="24" y="32"/>
                    <a:pt x="24" y="32"/>
                  </a:cubicBezTo>
                  <a:cubicBezTo>
                    <a:pt x="24" y="28"/>
                    <a:pt x="23" y="26"/>
                    <a:pt x="22" y="24"/>
                  </a:cubicBezTo>
                  <a:cubicBezTo>
                    <a:pt x="21" y="22"/>
                    <a:pt x="19" y="22"/>
                    <a:pt x="16" y="22"/>
                  </a:cubicBezTo>
                  <a:cubicBezTo>
                    <a:pt x="15" y="22"/>
                    <a:pt x="14" y="22"/>
                    <a:pt x="13" y="22"/>
                  </a:cubicBezTo>
                  <a:cubicBezTo>
                    <a:pt x="12" y="22"/>
                    <a:pt x="11" y="23"/>
                    <a:pt x="10" y="24"/>
                  </a:cubicBezTo>
                  <a:cubicBezTo>
                    <a:pt x="9" y="25"/>
                    <a:pt x="9" y="26"/>
                    <a:pt x="8" y="27"/>
                  </a:cubicBezTo>
                  <a:cubicBezTo>
                    <a:pt x="8" y="28"/>
                    <a:pt x="8" y="30"/>
                    <a:pt x="8" y="31"/>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8" y="18"/>
                    <a:pt x="9" y="18"/>
                    <a:pt x="10" y="17"/>
                  </a:cubicBezTo>
                  <a:cubicBezTo>
                    <a:pt x="10" y="17"/>
                    <a:pt x="11" y="16"/>
                    <a:pt x="12" y="16"/>
                  </a:cubicBezTo>
                  <a:cubicBezTo>
                    <a:pt x="13" y="15"/>
                    <a:pt x="14" y="15"/>
                    <a:pt x="15" y="15"/>
                  </a:cubicBezTo>
                  <a:cubicBezTo>
                    <a:pt x="16" y="15"/>
                    <a:pt x="17" y="15"/>
                    <a:pt x="18" y="15"/>
                  </a:cubicBezTo>
                  <a:cubicBezTo>
                    <a:pt x="20" y="15"/>
                    <a:pt x="22" y="15"/>
                    <a:pt x="24" y="16"/>
                  </a:cubicBezTo>
                  <a:cubicBezTo>
                    <a:pt x="25" y="16"/>
                    <a:pt x="27" y="17"/>
                    <a:pt x="28" y="19"/>
                  </a:cubicBezTo>
                  <a:cubicBezTo>
                    <a:pt x="29" y="20"/>
                    <a:pt x="30" y="22"/>
                    <a:pt x="30" y="24"/>
                  </a:cubicBezTo>
                  <a:cubicBezTo>
                    <a:pt x="31" y="27"/>
                    <a:pt x="31" y="29"/>
                    <a:pt x="31" y="32"/>
                  </a:cubicBezTo>
                  <a:cubicBezTo>
                    <a:pt x="31" y="54"/>
                    <a:pt x="31" y="54"/>
                    <a:pt x="31" y="54"/>
                  </a:cubicBezTo>
                  <a:lnTo>
                    <a:pt x="24"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3" name="Freeform 31">
              <a:extLst>
                <a:ext uri="{FF2B5EF4-FFF2-40B4-BE49-F238E27FC236}">
                  <a16:creationId xmlns:a16="http://schemas.microsoft.com/office/drawing/2014/main" id="{E68BC676-C787-429D-B59B-1A5CE062F78A}"/>
                </a:ext>
              </a:extLst>
            </p:cNvPr>
            <p:cNvSpPr>
              <a:spLocks noEditPoints="1"/>
            </p:cNvSpPr>
            <p:nvPr userDrawn="1"/>
          </p:nvSpPr>
          <p:spPr bwMode="invGray">
            <a:xfrm>
              <a:off x="2750996" y="6212575"/>
              <a:ext cx="85443" cy="101135"/>
            </a:xfrm>
            <a:custGeom>
              <a:avLst/>
              <a:gdLst>
                <a:gd name="T0" fmla="*/ 33 w 33"/>
                <a:gd name="T1" fmla="*/ 19 h 40"/>
                <a:gd name="T2" fmla="*/ 33 w 33"/>
                <a:gd name="T3" fmla="*/ 21 h 40"/>
                <a:gd name="T4" fmla="*/ 33 w 33"/>
                <a:gd name="T5" fmla="*/ 22 h 40"/>
                <a:gd name="T6" fmla="*/ 7 w 33"/>
                <a:gd name="T7" fmla="*/ 22 h 40"/>
                <a:gd name="T8" fmla="*/ 8 w 33"/>
                <a:gd name="T9" fmla="*/ 27 h 40"/>
                <a:gd name="T10" fmla="*/ 11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7" y="24"/>
                    <a:pt x="8" y="26"/>
                    <a:pt x="8" y="27"/>
                  </a:cubicBezTo>
                  <a:cubicBezTo>
                    <a:pt x="9" y="28"/>
                    <a:pt x="10" y="29"/>
                    <a:pt x="11" y="30"/>
                  </a:cubicBezTo>
                  <a:cubicBezTo>
                    <a:pt x="11" y="31"/>
                    <a:pt x="12" y="32"/>
                    <a:pt x="13" y="32"/>
                  </a:cubicBezTo>
                  <a:cubicBezTo>
                    <a:pt x="15" y="33"/>
                    <a:pt x="16" y="33"/>
                    <a:pt x="17" y="33"/>
                  </a:cubicBezTo>
                  <a:cubicBezTo>
                    <a:pt x="18" y="33"/>
                    <a:pt x="18" y="33"/>
                    <a:pt x="19" y="33"/>
                  </a:cubicBezTo>
                  <a:cubicBezTo>
                    <a:pt x="20" y="32"/>
                    <a:pt x="21" y="32"/>
                    <a:pt x="21" y="32"/>
                  </a:cubicBezTo>
                  <a:cubicBezTo>
                    <a:pt x="22" y="32"/>
                    <a:pt x="23"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7"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4" name="Freeform 32">
              <a:extLst>
                <a:ext uri="{FF2B5EF4-FFF2-40B4-BE49-F238E27FC236}">
                  <a16:creationId xmlns:a16="http://schemas.microsoft.com/office/drawing/2014/main" id="{71266960-73CB-44B9-9A97-810858989148}"/>
                </a:ext>
              </a:extLst>
            </p:cNvPr>
            <p:cNvSpPr>
              <a:spLocks noEditPoints="1"/>
            </p:cNvSpPr>
            <p:nvPr userDrawn="1"/>
          </p:nvSpPr>
          <p:spPr bwMode="invGray">
            <a:xfrm>
              <a:off x="2902698" y="6174213"/>
              <a:ext cx="80211" cy="139497"/>
            </a:xfrm>
            <a:custGeom>
              <a:avLst/>
              <a:gdLst>
                <a:gd name="T0" fmla="*/ 32 w 32"/>
                <a:gd name="T1" fmla="*/ 35 h 55"/>
                <a:gd name="T2" fmla="*/ 31 w 32"/>
                <a:gd name="T3" fmla="*/ 44 h 55"/>
                <a:gd name="T4" fmla="*/ 28 w 32"/>
                <a:gd name="T5" fmla="*/ 50 h 55"/>
                <a:gd name="T6" fmla="*/ 23 w 32"/>
                <a:gd name="T7" fmla="*/ 53 h 55"/>
                <a:gd name="T8" fmla="*/ 17 w 32"/>
                <a:gd name="T9" fmla="*/ 55 h 55"/>
                <a:gd name="T10" fmla="*/ 12 w 32"/>
                <a:gd name="T11" fmla="*/ 53 h 55"/>
                <a:gd name="T12" fmla="*/ 7 w 32"/>
                <a:gd name="T13" fmla="*/ 50 h 55"/>
                <a:gd name="T14" fmla="*/ 7 w 32"/>
                <a:gd name="T15" fmla="*/ 54 h 55"/>
                <a:gd name="T16" fmla="*/ 0 w 32"/>
                <a:gd name="T17" fmla="*/ 54 h 55"/>
                <a:gd name="T18" fmla="*/ 0 w 32"/>
                <a:gd name="T19" fmla="*/ 4 h 55"/>
                <a:gd name="T20" fmla="*/ 7 w 32"/>
                <a:gd name="T21" fmla="*/ 0 h 55"/>
                <a:gd name="T22" fmla="*/ 7 w 32"/>
                <a:gd name="T23" fmla="*/ 19 h 55"/>
                <a:gd name="T24" fmla="*/ 10 w 32"/>
                <a:gd name="T25" fmla="*/ 17 h 55"/>
                <a:gd name="T26" fmla="*/ 12 w 32"/>
                <a:gd name="T27" fmla="*/ 16 h 55"/>
                <a:gd name="T28" fmla="*/ 14 w 32"/>
                <a:gd name="T29" fmla="*/ 15 h 55"/>
                <a:gd name="T30" fmla="*/ 17 w 32"/>
                <a:gd name="T31" fmla="*/ 15 h 55"/>
                <a:gd name="T32" fmla="*/ 23 w 32"/>
                <a:gd name="T33" fmla="*/ 16 h 55"/>
                <a:gd name="T34" fmla="*/ 28 w 32"/>
                <a:gd name="T35" fmla="*/ 19 h 55"/>
                <a:gd name="T36" fmla="*/ 31 w 32"/>
                <a:gd name="T37" fmla="*/ 26 h 55"/>
                <a:gd name="T38" fmla="*/ 32 w 32"/>
                <a:gd name="T39" fmla="*/ 35 h 55"/>
                <a:gd name="T40" fmla="*/ 25 w 32"/>
                <a:gd name="T41" fmla="*/ 35 h 55"/>
                <a:gd name="T42" fmla="*/ 23 w 32"/>
                <a:gd name="T43" fmla="*/ 25 h 55"/>
                <a:gd name="T44" fmla="*/ 16 w 32"/>
                <a:gd name="T45" fmla="*/ 22 h 55"/>
                <a:gd name="T46" fmla="*/ 14 w 32"/>
                <a:gd name="T47" fmla="*/ 22 h 55"/>
                <a:gd name="T48" fmla="*/ 11 w 32"/>
                <a:gd name="T49" fmla="*/ 23 h 55"/>
                <a:gd name="T50" fmla="*/ 9 w 32"/>
                <a:gd name="T51" fmla="*/ 25 h 55"/>
                <a:gd name="T52" fmla="*/ 7 w 32"/>
                <a:gd name="T53" fmla="*/ 26 h 55"/>
                <a:gd name="T54" fmla="*/ 7 w 32"/>
                <a:gd name="T55" fmla="*/ 43 h 55"/>
                <a:gd name="T56" fmla="*/ 9 w 32"/>
                <a:gd name="T57" fmla="*/ 44 h 55"/>
                <a:gd name="T58" fmla="*/ 11 w 32"/>
                <a:gd name="T59" fmla="*/ 46 h 55"/>
                <a:gd name="T60" fmla="*/ 14 w 32"/>
                <a:gd name="T61" fmla="*/ 47 h 55"/>
                <a:gd name="T62" fmla="*/ 16 w 32"/>
                <a:gd name="T63" fmla="*/ 48 h 55"/>
                <a:gd name="T64" fmla="*/ 23 w 32"/>
                <a:gd name="T65" fmla="*/ 45 h 55"/>
                <a:gd name="T66" fmla="*/ 25 w 32"/>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2" h="55">
                  <a:moveTo>
                    <a:pt x="32" y="35"/>
                  </a:moveTo>
                  <a:cubicBezTo>
                    <a:pt x="32" y="38"/>
                    <a:pt x="32" y="41"/>
                    <a:pt x="31" y="44"/>
                  </a:cubicBezTo>
                  <a:cubicBezTo>
                    <a:pt x="30" y="46"/>
                    <a:pt x="29" y="48"/>
                    <a:pt x="28" y="50"/>
                  </a:cubicBezTo>
                  <a:cubicBezTo>
                    <a:pt x="26" y="51"/>
                    <a:pt x="25" y="53"/>
                    <a:pt x="23" y="53"/>
                  </a:cubicBezTo>
                  <a:cubicBezTo>
                    <a:pt x="21" y="54"/>
                    <a:pt x="19" y="55"/>
                    <a:pt x="17" y="55"/>
                  </a:cubicBezTo>
                  <a:cubicBezTo>
                    <a:pt x="15" y="55"/>
                    <a:pt x="13" y="54"/>
                    <a:pt x="12" y="53"/>
                  </a:cubicBezTo>
                  <a:cubicBezTo>
                    <a:pt x="10" y="52"/>
                    <a:pt x="9" y="51"/>
                    <a:pt x="7" y="50"/>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10" y="17"/>
                  </a:cubicBezTo>
                  <a:cubicBezTo>
                    <a:pt x="10" y="17"/>
                    <a:pt x="11" y="16"/>
                    <a:pt x="12" y="16"/>
                  </a:cubicBezTo>
                  <a:cubicBezTo>
                    <a:pt x="12" y="16"/>
                    <a:pt x="13" y="15"/>
                    <a:pt x="14" y="15"/>
                  </a:cubicBezTo>
                  <a:cubicBezTo>
                    <a:pt x="15" y="15"/>
                    <a:pt x="16" y="15"/>
                    <a:pt x="17" y="15"/>
                  </a:cubicBezTo>
                  <a:cubicBezTo>
                    <a:pt x="20" y="15"/>
                    <a:pt x="21" y="15"/>
                    <a:pt x="23" y="16"/>
                  </a:cubicBezTo>
                  <a:cubicBezTo>
                    <a:pt x="25" y="16"/>
                    <a:pt x="27" y="18"/>
                    <a:pt x="28" y="19"/>
                  </a:cubicBezTo>
                  <a:cubicBezTo>
                    <a:pt x="29" y="21"/>
                    <a:pt x="30" y="23"/>
                    <a:pt x="31" y="26"/>
                  </a:cubicBezTo>
                  <a:cubicBezTo>
                    <a:pt x="32" y="28"/>
                    <a:pt x="32" y="32"/>
                    <a:pt x="32" y="35"/>
                  </a:cubicBezTo>
                  <a:close/>
                  <a:moveTo>
                    <a:pt x="25" y="35"/>
                  </a:moveTo>
                  <a:cubicBezTo>
                    <a:pt x="25" y="31"/>
                    <a:pt x="24" y="27"/>
                    <a:pt x="23" y="25"/>
                  </a:cubicBezTo>
                  <a:cubicBezTo>
                    <a:pt x="21" y="23"/>
                    <a:pt x="19" y="22"/>
                    <a:pt x="16" y="22"/>
                  </a:cubicBezTo>
                  <a:cubicBezTo>
                    <a:pt x="15" y="22"/>
                    <a:pt x="14" y="22"/>
                    <a:pt x="14" y="22"/>
                  </a:cubicBezTo>
                  <a:cubicBezTo>
                    <a:pt x="13" y="22"/>
                    <a:pt x="12" y="23"/>
                    <a:pt x="11" y="23"/>
                  </a:cubicBezTo>
                  <a:cubicBezTo>
                    <a:pt x="10" y="23"/>
                    <a:pt x="10" y="24"/>
                    <a:pt x="9" y="25"/>
                  </a:cubicBezTo>
                  <a:cubicBezTo>
                    <a:pt x="8" y="25"/>
                    <a:pt x="8" y="26"/>
                    <a:pt x="7" y="26"/>
                  </a:cubicBezTo>
                  <a:cubicBezTo>
                    <a:pt x="7" y="43"/>
                    <a:pt x="7" y="43"/>
                    <a:pt x="7" y="43"/>
                  </a:cubicBezTo>
                  <a:cubicBezTo>
                    <a:pt x="8" y="43"/>
                    <a:pt x="8" y="44"/>
                    <a:pt x="9" y="44"/>
                  </a:cubicBezTo>
                  <a:cubicBezTo>
                    <a:pt x="10" y="45"/>
                    <a:pt x="10" y="45"/>
                    <a:pt x="11" y="46"/>
                  </a:cubicBezTo>
                  <a:cubicBezTo>
                    <a:pt x="12" y="46"/>
                    <a:pt x="13" y="47"/>
                    <a:pt x="14" y="47"/>
                  </a:cubicBezTo>
                  <a:cubicBezTo>
                    <a:pt x="15" y="47"/>
                    <a:pt x="15" y="48"/>
                    <a:pt x="16"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5" name="Freeform 33">
              <a:extLst>
                <a:ext uri="{FF2B5EF4-FFF2-40B4-BE49-F238E27FC236}">
                  <a16:creationId xmlns:a16="http://schemas.microsoft.com/office/drawing/2014/main" id="{3FF3AC5A-B742-4B29-8E04-03A71D82B9A6}"/>
                </a:ext>
              </a:extLst>
            </p:cNvPr>
            <p:cNvSpPr>
              <a:spLocks noEditPoints="1"/>
            </p:cNvSpPr>
            <p:nvPr userDrawn="1"/>
          </p:nvSpPr>
          <p:spPr bwMode="invGray">
            <a:xfrm>
              <a:off x="2998603"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8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8" y="37"/>
                  </a:cubicBezTo>
                  <a:cubicBezTo>
                    <a:pt x="27" y="37"/>
                    <a:pt x="26" y="38"/>
                    <a:pt x="25" y="38"/>
                  </a:cubicBezTo>
                  <a:cubicBezTo>
                    <a:pt x="24" y="39"/>
                    <a:pt x="23"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7"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6" name="Freeform 34">
              <a:extLst>
                <a:ext uri="{FF2B5EF4-FFF2-40B4-BE49-F238E27FC236}">
                  <a16:creationId xmlns:a16="http://schemas.microsoft.com/office/drawing/2014/main" id="{0C912743-E24B-4E48-8196-5FBD1ECEE9AD}"/>
                </a:ext>
              </a:extLst>
            </p:cNvPr>
            <p:cNvSpPr>
              <a:spLocks/>
            </p:cNvSpPr>
            <p:nvPr userDrawn="1"/>
          </p:nvSpPr>
          <p:spPr bwMode="invGray">
            <a:xfrm>
              <a:off x="3096251"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3"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7" name="Freeform 35">
              <a:extLst>
                <a:ext uri="{FF2B5EF4-FFF2-40B4-BE49-F238E27FC236}">
                  <a16:creationId xmlns:a16="http://schemas.microsoft.com/office/drawing/2014/main" id="{6E2F01F4-1410-4FE1-B043-EA97A1541F32}"/>
                </a:ext>
              </a:extLst>
            </p:cNvPr>
            <p:cNvSpPr>
              <a:spLocks/>
            </p:cNvSpPr>
            <p:nvPr userDrawn="1"/>
          </p:nvSpPr>
          <p:spPr bwMode="invGray">
            <a:xfrm>
              <a:off x="3164256" y="6174213"/>
              <a:ext cx="55799" cy="139497"/>
            </a:xfrm>
            <a:custGeom>
              <a:avLst/>
              <a:gdLst>
                <a:gd name="T0" fmla="*/ 21 w 22"/>
                <a:gd name="T1" fmla="*/ 53 h 55"/>
                <a:gd name="T2" fmla="*/ 18 w 22"/>
                <a:gd name="T3" fmla="*/ 54 h 55"/>
                <a:gd name="T4" fmla="*/ 14 w 22"/>
                <a:gd name="T5" fmla="*/ 55 h 55"/>
                <a:gd name="T6" fmla="*/ 10 w 22"/>
                <a:gd name="T7" fmla="*/ 54 h 55"/>
                <a:gd name="T8" fmla="*/ 7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6" y="54"/>
                    <a:pt x="15" y="55"/>
                    <a:pt x="14" y="55"/>
                  </a:cubicBezTo>
                  <a:cubicBezTo>
                    <a:pt x="12" y="55"/>
                    <a:pt x="11" y="54"/>
                    <a:pt x="10" y="54"/>
                  </a:cubicBezTo>
                  <a:cubicBezTo>
                    <a:pt x="9" y="54"/>
                    <a:pt x="8" y="53"/>
                    <a:pt x="7"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8" name="Freeform 36">
              <a:extLst>
                <a:ext uri="{FF2B5EF4-FFF2-40B4-BE49-F238E27FC236}">
                  <a16:creationId xmlns:a16="http://schemas.microsoft.com/office/drawing/2014/main" id="{58ACFF1C-49F0-414E-B9E3-DE4E9FFAA38A}"/>
                </a:ext>
              </a:extLst>
            </p:cNvPr>
            <p:cNvSpPr>
              <a:spLocks noEditPoints="1"/>
            </p:cNvSpPr>
            <p:nvPr userDrawn="1"/>
          </p:nvSpPr>
          <p:spPr bwMode="invGray">
            <a:xfrm>
              <a:off x="3234004"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9" name="Freeform 37">
              <a:extLst>
                <a:ext uri="{FF2B5EF4-FFF2-40B4-BE49-F238E27FC236}">
                  <a16:creationId xmlns:a16="http://schemas.microsoft.com/office/drawing/2014/main" id="{DACBD04B-22FF-4A4F-8B29-A2F31A05423A}"/>
                </a:ext>
              </a:extLst>
            </p:cNvPr>
            <p:cNvSpPr>
              <a:spLocks/>
            </p:cNvSpPr>
            <p:nvPr userDrawn="1"/>
          </p:nvSpPr>
          <p:spPr bwMode="invGray">
            <a:xfrm>
              <a:off x="3336884" y="6212575"/>
              <a:ext cx="59286" cy="99391"/>
            </a:xfrm>
            <a:custGeom>
              <a:avLst/>
              <a:gdLst>
                <a:gd name="T0" fmla="*/ 21 w 23"/>
                <a:gd name="T1" fmla="*/ 8 h 39"/>
                <a:gd name="T2" fmla="*/ 19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7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9" y="7"/>
                  </a:cubicBezTo>
                  <a:cubicBezTo>
                    <a:pt x="18" y="7"/>
                    <a:pt x="17"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1" y="1"/>
                  </a:cubicBezTo>
                  <a:cubicBezTo>
                    <a:pt x="12" y="0"/>
                    <a:pt x="13" y="0"/>
                    <a:pt x="14" y="0"/>
                  </a:cubicBezTo>
                  <a:cubicBezTo>
                    <a:pt x="15" y="0"/>
                    <a:pt x="16" y="0"/>
                    <a:pt x="17"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0" name="Freeform 38">
              <a:extLst>
                <a:ext uri="{FF2B5EF4-FFF2-40B4-BE49-F238E27FC236}">
                  <a16:creationId xmlns:a16="http://schemas.microsoft.com/office/drawing/2014/main" id="{A13F6E37-C22B-4FD3-ADFE-9C53ECB44692}"/>
                </a:ext>
              </a:extLst>
            </p:cNvPr>
            <p:cNvSpPr>
              <a:spLocks/>
            </p:cNvSpPr>
            <p:nvPr userDrawn="1"/>
          </p:nvSpPr>
          <p:spPr bwMode="invGray">
            <a:xfrm>
              <a:off x="3451969"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1" name="Freeform 39">
              <a:extLst>
                <a:ext uri="{FF2B5EF4-FFF2-40B4-BE49-F238E27FC236}">
                  <a16:creationId xmlns:a16="http://schemas.microsoft.com/office/drawing/2014/main" id="{76256F1D-405A-49F9-8592-A899623F2DB0}"/>
                </a:ext>
              </a:extLst>
            </p:cNvPr>
            <p:cNvSpPr>
              <a:spLocks/>
            </p:cNvSpPr>
            <p:nvPr userDrawn="1"/>
          </p:nvSpPr>
          <p:spPr bwMode="invGray">
            <a:xfrm>
              <a:off x="3530436" y="6174213"/>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2" name="Freeform 40">
              <a:extLst>
                <a:ext uri="{FF2B5EF4-FFF2-40B4-BE49-F238E27FC236}">
                  <a16:creationId xmlns:a16="http://schemas.microsoft.com/office/drawing/2014/main" id="{2F9CAE14-DB05-4B70-867F-3F6164BDB74F}"/>
                </a:ext>
              </a:extLst>
            </p:cNvPr>
            <p:cNvSpPr>
              <a:spLocks noEditPoints="1"/>
            </p:cNvSpPr>
            <p:nvPr userDrawn="1"/>
          </p:nvSpPr>
          <p:spPr bwMode="invGray">
            <a:xfrm>
              <a:off x="3628084" y="6212575"/>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3" name="Freeform 41">
              <a:extLst>
                <a:ext uri="{FF2B5EF4-FFF2-40B4-BE49-F238E27FC236}">
                  <a16:creationId xmlns:a16="http://schemas.microsoft.com/office/drawing/2014/main" id="{30C7B10F-7027-41F9-BEE2-F1575CB690D6}"/>
                </a:ext>
              </a:extLst>
            </p:cNvPr>
            <p:cNvSpPr>
              <a:spLocks noEditPoints="1"/>
            </p:cNvSpPr>
            <p:nvPr userDrawn="1"/>
          </p:nvSpPr>
          <p:spPr bwMode="invGray">
            <a:xfrm>
              <a:off x="3772813" y="6212575"/>
              <a:ext cx="81955" cy="101135"/>
            </a:xfrm>
            <a:custGeom>
              <a:avLst/>
              <a:gdLst>
                <a:gd name="T0" fmla="*/ 24 w 32"/>
                <a:gd name="T1" fmla="*/ 39 h 40"/>
                <a:gd name="T2" fmla="*/ 24 w 32"/>
                <a:gd name="T3" fmla="*/ 35 h 40"/>
                <a:gd name="T4" fmla="*/ 22 w 32"/>
                <a:gd name="T5" fmla="*/ 37 h 40"/>
                <a:gd name="T6" fmla="*/ 20 w 32"/>
                <a:gd name="T7" fmla="*/ 38 h 40"/>
                <a:gd name="T8" fmla="*/ 17 w 32"/>
                <a:gd name="T9" fmla="*/ 39 h 40"/>
                <a:gd name="T10" fmla="*/ 14 w 32"/>
                <a:gd name="T11" fmla="*/ 40 h 40"/>
                <a:gd name="T12" fmla="*/ 9 w 32"/>
                <a:gd name="T13" fmla="*/ 39 h 40"/>
                <a:gd name="T14" fmla="*/ 5 w 32"/>
                <a:gd name="T15" fmla="*/ 37 h 40"/>
                <a:gd name="T16" fmla="*/ 2 w 32"/>
                <a:gd name="T17" fmla="*/ 33 h 40"/>
                <a:gd name="T18" fmla="*/ 0 w 32"/>
                <a:gd name="T19" fmla="*/ 27 h 40"/>
                <a:gd name="T20" fmla="*/ 2 w 32"/>
                <a:gd name="T21" fmla="*/ 21 h 40"/>
                <a:gd name="T22" fmla="*/ 5 w 32"/>
                <a:gd name="T23" fmla="*/ 17 h 40"/>
                <a:gd name="T24" fmla="*/ 10 w 32"/>
                <a:gd name="T25" fmla="*/ 15 h 40"/>
                <a:gd name="T26" fmla="*/ 16 w 32"/>
                <a:gd name="T27" fmla="*/ 14 h 40"/>
                <a:gd name="T28" fmla="*/ 21 w 32"/>
                <a:gd name="T29" fmla="*/ 15 h 40"/>
                <a:gd name="T30" fmla="*/ 24 w 32"/>
                <a:gd name="T31" fmla="*/ 16 h 40"/>
                <a:gd name="T32" fmla="*/ 24 w 32"/>
                <a:gd name="T33" fmla="*/ 13 h 40"/>
                <a:gd name="T34" fmla="*/ 22 w 32"/>
                <a:gd name="T35" fmla="*/ 8 h 40"/>
                <a:gd name="T36" fmla="*/ 17 w 32"/>
                <a:gd name="T37" fmla="*/ 6 h 40"/>
                <a:gd name="T38" fmla="*/ 12 w 32"/>
                <a:gd name="T39" fmla="*/ 7 h 40"/>
                <a:gd name="T40" fmla="*/ 7 w 32"/>
                <a:gd name="T41" fmla="*/ 9 h 40"/>
                <a:gd name="T42" fmla="*/ 4 w 32"/>
                <a:gd name="T43" fmla="*/ 3 h 40"/>
                <a:gd name="T44" fmla="*/ 10 w 32"/>
                <a:gd name="T45" fmla="*/ 0 h 40"/>
                <a:gd name="T46" fmla="*/ 17 w 32"/>
                <a:gd name="T47" fmla="*/ 0 h 40"/>
                <a:gd name="T48" fmla="*/ 23 w 32"/>
                <a:gd name="T49" fmla="*/ 0 h 40"/>
                <a:gd name="T50" fmla="*/ 28 w 32"/>
                <a:gd name="T51" fmla="*/ 3 h 40"/>
                <a:gd name="T52" fmla="*/ 31 w 32"/>
                <a:gd name="T53" fmla="*/ 7 h 40"/>
                <a:gd name="T54" fmla="*/ 32 w 32"/>
                <a:gd name="T55" fmla="*/ 12 h 40"/>
                <a:gd name="T56" fmla="*/ 32 w 32"/>
                <a:gd name="T57" fmla="*/ 39 h 40"/>
                <a:gd name="T58" fmla="*/ 24 w 32"/>
                <a:gd name="T59" fmla="*/ 39 h 40"/>
                <a:gd name="T60" fmla="*/ 24 w 32"/>
                <a:gd name="T61" fmla="*/ 22 h 40"/>
                <a:gd name="T62" fmla="*/ 22 w 32"/>
                <a:gd name="T63" fmla="*/ 22 h 40"/>
                <a:gd name="T64" fmla="*/ 21 w 32"/>
                <a:gd name="T65" fmla="*/ 21 h 40"/>
                <a:gd name="T66" fmla="*/ 18 w 32"/>
                <a:gd name="T67" fmla="*/ 21 h 40"/>
                <a:gd name="T68" fmla="*/ 16 w 32"/>
                <a:gd name="T69" fmla="*/ 21 h 40"/>
                <a:gd name="T70" fmla="*/ 10 w 32"/>
                <a:gd name="T71" fmla="*/ 22 h 40"/>
                <a:gd name="T72" fmla="*/ 8 w 32"/>
                <a:gd name="T73" fmla="*/ 26 h 40"/>
                <a:gd name="T74" fmla="*/ 8 w 32"/>
                <a:gd name="T75" fmla="*/ 29 h 40"/>
                <a:gd name="T76" fmla="*/ 10 w 32"/>
                <a:gd name="T77" fmla="*/ 31 h 40"/>
                <a:gd name="T78" fmla="*/ 12 w 32"/>
                <a:gd name="T79" fmla="*/ 32 h 40"/>
                <a:gd name="T80" fmla="*/ 15 w 32"/>
                <a:gd name="T81" fmla="*/ 33 h 40"/>
                <a:gd name="T82" fmla="*/ 18 w 32"/>
                <a:gd name="T83" fmla="*/ 32 h 40"/>
                <a:gd name="T84" fmla="*/ 21 w 32"/>
                <a:gd name="T85" fmla="*/ 31 h 40"/>
                <a:gd name="T86" fmla="*/ 23 w 32"/>
                <a:gd name="T87" fmla="*/ 30 h 40"/>
                <a:gd name="T88" fmla="*/ 24 w 32"/>
                <a:gd name="T89" fmla="*/ 28 h 40"/>
                <a:gd name="T90" fmla="*/ 24 w 32"/>
                <a:gd name="T91" fmla="*/ 2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2" h="40">
                  <a:moveTo>
                    <a:pt x="24" y="39"/>
                  </a:moveTo>
                  <a:cubicBezTo>
                    <a:pt x="24" y="35"/>
                    <a:pt x="24" y="35"/>
                    <a:pt x="24" y="35"/>
                  </a:cubicBezTo>
                  <a:cubicBezTo>
                    <a:pt x="23" y="36"/>
                    <a:pt x="23" y="37"/>
                    <a:pt x="22" y="37"/>
                  </a:cubicBezTo>
                  <a:cubicBezTo>
                    <a:pt x="21" y="37"/>
                    <a:pt x="21" y="38"/>
                    <a:pt x="20" y="38"/>
                  </a:cubicBezTo>
                  <a:cubicBezTo>
                    <a:pt x="19" y="39"/>
                    <a:pt x="18" y="39"/>
                    <a:pt x="17" y="39"/>
                  </a:cubicBezTo>
                  <a:cubicBezTo>
                    <a:pt x="16" y="39"/>
                    <a:pt x="15" y="40"/>
                    <a:pt x="14" y="40"/>
                  </a:cubicBezTo>
                  <a:cubicBezTo>
                    <a:pt x="12" y="40"/>
                    <a:pt x="11" y="39"/>
                    <a:pt x="9" y="39"/>
                  </a:cubicBezTo>
                  <a:cubicBezTo>
                    <a:pt x="7" y="38"/>
                    <a:pt x="6" y="38"/>
                    <a:pt x="5" y="37"/>
                  </a:cubicBezTo>
                  <a:cubicBezTo>
                    <a:pt x="3" y="36"/>
                    <a:pt x="2" y="34"/>
                    <a:pt x="2" y="33"/>
                  </a:cubicBezTo>
                  <a:cubicBezTo>
                    <a:pt x="1" y="31"/>
                    <a:pt x="0" y="29"/>
                    <a:pt x="0" y="27"/>
                  </a:cubicBezTo>
                  <a:cubicBezTo>
                    <a:pt x="0" y="24"/>
                    <a:pt x="1" y="23"/>
                    <a:pt x="2" y="21"/>
                  </a:cubicBezTo>
                  <a:cubicBezTo>
                    <a:pt x="2" y="20"/>
                    <a:pt x="3" y="18"/>
                    <a:pt x="5" y="17"/>
                  </a:cubicBezTo>
                  <a:cubicBezTo>
                    <a:pt x="6" y="16"/>
                    <a:pt x="8" y="15"/>
                    <a:pt x="10" y="15"/>
                  </a:cubicBezTo>
                  <a:cubicBezTo>
                    <a:pt x="12" y="14"/>
                    <a:pt x="14" y="14"/>
                    <a:pt x="16" y="14"/>
                  </a:cubicBezTo>
                  <a:cubicBezTo>
                    <a:pt x="18" y="14"/>
                    <a:pt x="19" y="14"/>
                    <a:pt x="21" y="15"/>
                  </a:cubicBezTo>
                  <a:cubicBezTo>
                    <a:pt x="22" y="15"/>
                    <a:pt x="23" y="15"/>
                    <a:pt x="24" y="16"/>
                  </a:cubicBezTo>
                  <a:cubicBezTo>
                    <a:pt x="24" y="13"/>
                    <a:pt x="24" y="13"/>
                    <a:pt x="24" y="13"/>
                  </a:cubicBezTo>
                  <a:cubicBezTo>
                    <a:pt x="24" y="11"/>
                    <a:pt x="24" y="9"/>
                    <a:pt x="22" y="8"/>
                  </a:cubicBezTo>
                  <a:cubicBezTo>
                    <a:pt x="21" y="7"/>
                    <a:pt x="19" y="6"/>
                    <a:pt x="17" y="6"/>
                  </a:cubicBezTo>
                  <a:cubicBezTo>
                    <a:pt x="15" y="6"/>
                    <a:pt x="13" y="6"/>
                    <a:pt x="12" y="7"/>
                  </a:cubicBezTo>
                  <a:cubicBezTo>
                    <a:pt x="10" y="7"/>
                    <a:pt x="9" y="8"/>
                    <a:pt x="7" y="9"/>
                  </a:cubicBezTo>
                  <a:cubicBezTo>
                    <a:pt x="4" y="3"/>
                    <a:pt x="4" y="3"/>
                    <a:pt x="4" y="3"/>
                  </a:cubicBezTo>
                  <a:cubicBezTo>
                    <a:pt x="6" y="2"/>
                    <a:pt x="8" y="1"/>
                    <a:pt x="10" y="0"/>
                  </a:cubicBezTo>
                  <a:cubicBezTo>
                    <a:pt x="12" y="0"/>
                    <a:pt x="15" y="0"/>
                    <a:pt x="17" y="0"/>
                  </a:cubicBezTo>
                  <a:cubicBezTo>
                    <a:pt x="19" y="0"/>
                    <a:pt x="21" y="0"/>
                    <a:pt x="23" y="0"/>
                  </a:cubicBezTo>
                  <a:cubicBezTo>
                    <a:pt x="25" y="1"/>
                    <a:pt x="26" y="2"/>
                    <a:pt x="28" y="3"/>
                  </a:cubicBezTo>
                  <a:cubicBezTo>
                    <a:pt x="29" y="4"/>
                    <a:pt x="30" y="5"/>
                    <a:pt x="31" y="7"/>
                  </a:cubicBezTo>
                  <a:cubicBezTo>
                    <a:pt x="31" y="8"/>
                    <a:pt x="32" y="10"/>
                    <a:pt x="32" y="12"/>
                  </a:cubicBezTo>
                  <a:cubicBezTo>
                    <a:pt x="32" y="39"/>
                    <a:pt x="32" y="39"/>
                    <a:pt x="32" y="39"/>
                  </a:cubicBezTo>
                  <a:lnTo>
                    <a:pt x="24" y="39"/>
                  </a:lnTo>
                  <a:close/>
                  <a:moveTo>
                    <a:pt x="24" y="22"/>
                  </a:moveTo>
                  <a:cubicBezTo>
                    <a:pt x="24" y="22"/>
                    <a:pt x="23" y="22"/>
                    <a:pt x="22" y="22"/>
                  </a:cubicBezTo>
                  <a:cubicBezTo>
                    <a:pt x="22" y="21"/>
                    <a:pt x="21" y="21"/>
                    <a:pt x="21" y="21"/>
                  </a:cubicBezTo>
                  <a:cubicBezTo>
                    <a:pt x="20" y="21"/>
                    <a:pt x="19" y="21"/>
                    <a:pt x="18" y="21"/>
                  </a:cubicBezTo>
                  <a:cubicBezTo>
                    <a:pt x="17" y="21"/>
                    <a:pt x="17" y="21"/>
                    <a:pt x="16" y="21"/>
                  </a:cubicBezTo>
                  <a:cubicBezTo>
                    <a:pt x="13" y="21"/>
                    <a:pt x="11" y="21"/>
                    <a:pt x="10" y="22"/>
                  </a:cubicBezTo>
                  <a:cubicBezTo>
                    <a:pt x="8" y="23"/>
                    <a:pt x="8" y="25"/>
                    <a:pt x="8" y="26"/>
                  </a:cubicBezTo>
                  <a:cubicBezTo>
                    <a:pt x="8" y="28"/>
                    <a:pt x="8" y="29"/>
                    <a:pt x="8" y="29"/>
                  </a:cubicBezTo>
                  <a:cubicBezTo>
                    <a:pt x="9" y="30"/>
                    <a:pt x="9" y="31"/>
                    <a:pt x="10" y="31"/>
                  </a:cubicBezTo>
                  <a:cubicBezTo>
                    <a:pt x="10" y="32"/>
                    <a:pt x="11" y="32"/>
                    <a:pt x="12" y="32"/>
                  </a:cubicBezTo>
                  <a:cubicBezTo>
                    <a:pt x="13" y="33"/>
                    <a:pt x="14" y="33"/>
                    <a:pt x="15" y="33"/>
                  </a:cubicBezTo>
                  <a:cubicBezTo>
                    <a:pt x="16" y="33"/>
                    <a:pt x="17" y="33"/>
                    <a:pt x="18" y="32"/>
                  </a:cubicBezTo>
                  <a:cubicBezTo>
                    <a:pt x="19" y="32"/>
                    <a:pt x="20" y="32"/>
                    <a:pt x="21" y="31"/>
                  </a:cubicBezTo>
                  <a:cubicBezTo>
                    <a:pt x="21" y="31"/>
                    <a:pt x="22" y="30"/>
                    <a:pt x="23" y="30"/>
                  </a:cubicBezTo>
                  <a:cubicBezTo>
                    <a:pt x="23" y="29"/>
                    <a:pt x="24" y="28"/>
                    <a:pt x="24" y="28"/>
                  </a:cubicBezTo>
                  <a:lnTo>
                    <a:pt x="24" y="2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4" name="Freeform 42">
              <a:extLst>
                <a:ext uri="{FF2B5EF4-FFF2-40B4-BE49-F238E27FC236}">
                  <a16:creationId xmlns:a16="http://schemas.microsoft.com/office/drawing/2014/main" id="{16B384B2-A2D9-4CB4-AF87-AF1004852B5B}"/>
                </a:ext>
              </a:extLst>
            </p:cNvPr>
            <p:cNvSpPr>
              <a:spLocks/>
            </p:cNvSpPr>
            <p:nvPr userDrawn="1"/>
          </p:nvSpPr>
          <p:spPr bwMode="invGray">
            <a:xfrm>
              <a:off x="3877436" y="6212575"/>
              <a:ext cx="78468" cy="99391"/>
            </a:xfrm>
            <a:custGeom>
              <a:avLst/>
              <a:gdLst>
                <a:gd name="T0" fmla="*/ 23 w 31"/>
                <a:gd name="T1" fmla="*/ 39 h 39"/>
                <a:gd name="T2" fmla="*/ 23 w 31"/>
                <a:gd name="T3" fmla="*/ 17 h 39"/>
                <a:gd name="T4" fmla="*/ 22 w 31"/>
                <a:gd name="T5" fmla="*/ 9 h 39"/>
                <a:gd name="T6" fmla="*/ 15 w 31"/>
                <a:gd name="T7" fmla="*/ 7 h 39"/>
                <a:gd name="T8" fmla="*/ 12 w 31"/>
                <a:gd name="T9" fmla="*/ 7 h 39"/>
                <a:gd name="T10" fmla="*/ 10 w 31"/>
                <a:gd name="T11" fmla="*/ 9 h 39"/>
                <a:gd name="T12" fmla="*/ 8 w 31"/>
                <a:gd name="T13" fmla="*/ 12 h 39"/>
                <a:gd name="T14" fmla="*/ 8 w 31"/>
                <a:gd name="T15" fmla="*/ 16 h 39"/>
                <a:gd name="T16" fmla="*/ 8 w 31"/>
                <a:gd name="T17" fmla="*/ 39 h 39"/>
                <a:gd name="T18" fmla="*/ 0 w 31"/>
                <a:gd name="T19" fmla="*/ 39 h 39"/>
                <a:gd name="T20" fmla="*/ 0 w 31"/>
                <a:gd name="T21" fmla="*/ 0 h 39"/>
                <a:gd name="T22" fmla="*/ 8 w 31"/>
                <a:gd name="T23" fmla="*/ 0 h 39"/>
                <a:gd name="T24" fmla="*/ 8 w 31"/>
                <a:gd name="T25" fmla="*/ 4 h 39"/>
                <a:gd name="T26" fmla="*/ 9 w 31"/>
                <a:gd name="T27" fmla="*/ 2 h 39"/>
                <a:gd name="T28" fmla="*/ 12 w 31"/>
                <a:gd name="T29" fmla="*/ 1 h 39"/>
                <a:gd name="T30" fmla="*/ 14 w 31"/>
                <a:gd name="T31" fmla="*/ 0 h 39"/>
                <a:gd name="T32" fmla="*/ 17 w 31"/>
                <a:gd name="T33" fmla="*/ 0 h 39"/>
                <a:gd name="T34" fmla="*/ 23 w 31"/>
                <a:gd name="T35" fmla="*/ 1 h 39"/>
                <a:gd name="T36" fmla="*/ 28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2" y="9"/>
                  </a:cubicBezTo>
                  <a:cubicBezTo>
                    <a:pt x="20" y="7"/>
                    <a:pt x="18" y="7"/>
                    <a:pt x="15" y="7"/>
                  </a:cubicBezTo>
                  <a:cubicBezTo>
                    <a:pt x="14" y="7"/>
                    <a:pt x="13" y="7"/>
                    <a:pt x="12" y="7"/>
                  </a:cubicBezTo>
                  <a:cubicBezTo>
                    <a:pt x="11" y="8"/>
                    <a:pt x="10" y="8"/>
                    <a:pt x="10" y="9"/>
                  </a:cubicBezTo>
                  <a:cubicBezTo>
                    <a:pt x="9" y="10"/>
                    <a:pt x="8" y="11"/>
                    <a:pt x="8" y="12"/>
                  </a:cubicBezTo>
                  <a:cubicBezTo>
                    <a:pt x="8" y="14"/>
                    <a:pt x="8" y="15"/>
                    <a:pt x="8" y="16"/>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2" y="1"/>
                  </a:cubicBezTo>
                  <a:cubicBezTo>
                    <a:pt x="12" y="0"/>
                    <a:pt x="13" y="0"/>
                    <a:pt x="14" y="0"/>
                  </a:cubicBezTo>
                  <a:cubicBezTo>
                    <a:pt x="15" y="0"/>
                    <a:pt x="16" y="0"/>
                    <a:pt x="17" y="0"/>
                  </a:cubicBezTo>
                  <a:cubicBezTo>
                    <a:pt x="20" y="0"/>
                    <a:pt x="22" y="0"/>
                    <a:pt x="23" y="1"/>
                  </a:cubicBezTo>
                  <a:cubicBezTo>
                    <a:pt x="25" y="1"/>
                    <a:pt x="26" y="2"/>
                    <a:pt x="28" y="4"/>
                  </a:cubicBezTo>
                  <a:cubicBezTo>
                    <a:pt x="29" y="5"/>
                    <a:pt x="29" y="7"/>
                    <a:pt x="30" y="9"/>
                  </a:cubicBezTo>
                  <a:cubicBezTo>
                    <a:pt x="31"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5" name="Freeform 43">
              <a:extLst>
                <a:ext uri="{FF2B5EF4-FFF2-40B4-BE49-F238E27FC236}">
                  <a16:creationId xmlns:a16="http://schemas.microsoft.com/office/drawing/2014/main" id="{DC309D60-84B9-4652-BEF1-F71EFAD3A402}"/>
                </a:ext>
              </a:extLst>
            </p:cNvPr>
            <p:cNvSpPr>
              <a:spLocks/>
            </p:cNvSpPr>
            <p:nvPr userDrawn="1"/>
          </p:nvSpPr>
          <p:spPr bwMode="invGray">
            <a:xfrm>
              <a:off x="3975084" y="6212575"/>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0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3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6 w 29"/>
                <a:gd name="T55" fmla="*/ 24 h 40"/>
                <a:gd name="T56" fmla="*/ 13 w 29"/>
                <a:gd name="T57" fmla="*/ 22 h 40"/>
                <a:gd name="T58" fmla="*/ 7 w 29"/>
                <a:gd name="T59" fmla="*/ 20 h 40"/>
                <a:gd name="T60" fmla="*/ 4 w 29"/>
                <a:gd name="T61" fmla="*/ 17 h 40"/>
                <a:gd name="T62" fmla="*/ 2 w 29"/>
                <a:gd name="T63" fmla="*/ 14 h 40"/>
                <a:gd name="T64" fmla="*/ 1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2" y="6"/>
                    <a:pt x="11" y="7"/>
                    <a:pt x="10" y="7"/>
                  </a:cubicBezTo>
                  <a:cubicBezTo>
                    <a:pt x="9" y="8"/>
                    <a:pt x="9" y="9"/>
                    <a:pt x="9" y="10"/>
                  </a:cubicBezTo>
                  <a:cubicBezTo>
                    <a:pt x="9" y="10"/>
                    <a:pt x="9" y="11"/>
                    <a:pt x="9" y="11"/>
                  </a:cubicBezTo>
                  <a:cubicBezTo>
                    <a:pt x="10" y="12"/>
                    <a:pt x="10" y="12"/>
                    <a:pt x="10"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3" y="29"/>
                    <a:pt x="3" y="29"/>
                    <a:pt x="3"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1" y="27"/>
                    <a:pt x="21" y="27"/>
                  </a:cubicBezTo>
                  <a:cubicBezTo>
                    <a:pt x="21" y="26"/>
                    <a:pt x="20" y="25"/>
                    <a:pt x="19" y="25"/>
                  </a:cubicBezTo>
                  <a:cubicBezTo>
                    <a:pt x="18" y="25"/>
                    <a:pt x="18" y="24"/>
                    <a:pt x="16" y="24"/>
                  </a:cubicBezTo>
                  <a:cubicBezTo>
                    <a:pt x="15" y="23"/>
                    <a:pt x="14" y="23"/>
                    <a:pt x="13" y="22"/>
                  </a:cubicBezTo>
                  <a:cubicBezTo>
                    <a:pt x="11" y="21"/>
                    <a:pt x="9" y="20"/>
                    <a:pt x="7" y="20"/>
                  </a:cubicBezTo>
                  <a:cubicBezTo>
                    <a:pt x="6" y="19"/>
                    <a:pt x="5" y="18"/>
                    <a:pt x="4" y="17"/>
                  </a:cubicBezTo>
                  <a:cubicBezTo>
                    <a:pt x="3" y="16"/>
                    <a:pt x="2" y="15"/>
                    <a:pt x="2" y="14"/>
                  </a:cubicBezTo>
                  <a:cubicBezTo>
                    <a:pt x="2" y="13"/>
                    <a:pt x="1" y="12"/>
                    <a:pt x="1" y="10"/>
                  </a:cubicBezTo>
                  <a:cubicBezTo>
                    <a:pt x="1"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6" name="Freeform 44">
              <a:extLst>
                <a:ext uri="{FF2B5EF4-FFF2-40B4-BE49-F238E27FC236}">
                  <a16:creationId xmlns:a16="http://schemas.microsoft.com/office/drawing/2014/main" id="{A4440044-5486-483F-B652-7EE3849461B3}"/>
                </a:ext>
              </a:extLst>
            </p:cNvPr>
            <p:cNvSpPr>
              <a:spLocks/>
            </p:cNvSpPr>
            <p:nvPr userDrawn="1"/>
          </p:nvSpPr>
          <p:spPr bwMode="invGray">
            <a:xfrm>
              <a:off x="4058782" y="6212575"/>
              <a:ext cx="122060" cy="99391"/>
            </a:xfrm>
            <a:custGeom>
              <a:avLst/>
              <a:gdLst>
                <a:gd name="T0" fmla="*/ 55 w 70"/>
                <a:gd name="T1" fmla="*/ 57 h 57"/>
                <a:gd name="T2" fmla="*/ 45 w 70"/>
                <a:gd name="T3" fmla="*/ 57 h 57"/>
                <a:gd name="T4" fmla="*/ 35 w 70"/>
                <a:gd name="T5" fmla="*/ 17 h 57"/>
                <a:gd name="T6" fmla="*/ 25 w 70"/>
                <a:gd name="T7" fmla="*/ 57 h 57"/>
                <a:gd name="T8" fmla="*/ 14 w 70"/>
                <a:gd name="T9" fmla="*/ 57 h 57"/>
                <a:gd name="T10" fmla="*/ 0 w 70"/>
                <a:gd name="T11" fmla="*/ 0 h 57"/>
                <a:gd name="T12" fmla="*/ 10 w 70"/>
                <a:gd name="T13" fmla="*/ 0 h 57"/>
                <a:gd name="T14" fmla="*/ 20 w 70"/>
                <a:gd name="T15" fmla="*/ 39 h 57"/>
                <a:gd name="T16" fmla="*/ 30 w 70"/>
                <a:gd name="T17" fmla="*/ 0 h 57"/>
                <a:gd name="T18" fmla="*/ 39 w 70"/>
                <a:gd name="T19" fmla="*/ 0 h 57"/>
                <a:gd name="T20" fmla="*/ 49 w 70"/>
                <a:gd name="T21" fmla="*/ 39 h 57"/>
                <a:gd name="T22" fmla="*/ 60 w 70"/>
                <a:gd name="T23" fmla="*/ 0 h 57"/>
                <a:gd name="T24" fmla="*/ 70 w 70"/>
                <a:gd name="T25" fmla="*/ 0 h 57"/>
                <a:gd name="T26" fmla="*/ 55 w 70"/>
                <a:gd name="T27"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7">
                  <a:moveTo>
                    <a:pt x="55" y="57"/>
                  </a:moveTo>
                  <a:lnTo>
                    <a:pt x="45" y="57"/>
                  </a:lnTo>
                  <a:lnTo>
                    <a:pt x="35" y="17"/>
                  </a:lnTo>
                  <a:lnTo>
                    <a:pt x="25" y="57"/>
                  </a:lnTo>
                  <a:lnTo>
                    <a:pt x="14" y="57"/>
                  </a:lnTo>
                  <a:lnTo>
                    <a:pt x="0" y="0"/>
                  </a:lnTo>
                  <a:lnTo>
                    <a:pt x="10" y="0"/>
                  </a:lnTo>
                  <a:lnTo>
                    <a:pt x="20" y="39"/>
                  </a:lnTo>
                  <a:lnTo>
                    <a:pt x="30" y="0"/>
                  </a:lnTo>
                  <a:lnTo>
                    <a:pt x="39" y="0"/>
                  </a:lnTo>
                  <a:lnTo>
                    <a:pt x="49" y="39"/>
                  </a:lnTo>
                  <a:lnTo>
                    <a:pt x="60" y="0"/>
                  </a:lnTo>
                  <a:lnTo>
                    <a:pt x="70" y="0"/>
                  </a:lnTo>
                  <a:lnTo>
                    <a:pt x="55" y="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7" name="Freeform 45">
              <a:extLst>
                <a:ext uri="{FF2B5EF4-FFF2-40B4-BE49-F238E27FC236}">
                  <a16:creationId xmlns:a16="http://schemas.microsoft.com/office/drawing/2014/main" id="{446771E9-EA09-4256-8955-FE392C07AFC4}"/>
                </a:ext>
              </a:extLst>
            </p:cNvPr>
            <p:cNvSpPr>
              <a:spLocks noEditPoints="1"/>
            </p:cNvSpPr>
            <p:nvPr userDrawn="1"/>
          </p:nvSpPr>
          <p:spPr bwMode="invGray">
            <a:xfrm>
              <a:off x="4191304" y="6212575"/>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8" name="Freeform 46">
              <a:extLst>
                <a:ext uri="{FF2B5EF4-FFF2-40B4-BE49-F238E27FC236}">
                  <a16:creationId xmlns:a16="http://schemas.microsoft.com/office/drawing/2014/main" id="{FE985025-CAA5-44F2-9174-87CD1D8BA182}"/>
                </a:ext>
              </a:extLst>
            </p:cNvPr>
            <p:cNvSpPr>
              <a:spLocks/>
            </p:cNvSpPr>
            <p:nvPr userDrawn="1"/>
          </p:nvSpPr>
          <p:spPr bwMode="invGray">
            <a:xfrm>
              <a:off x="4295927" y="6212575"/>
              <a:ext cx="57543" cy="99391"/>
            </a:xfrm>
            <a:custGeom>
              <a:avLst/>
              <a:gdLst>
                <a:gd name="T0" fmla="*/ 21 w 23"/>
                <a:gd name="T1" fmla="*/ 8 h 39"/>
                <a:gd name="T2" fmla="*/ 18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6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8" y="7"/>
                  </a:cubicBezTo>
                  <a:cubicBezTo>
                    <a:pt x="17" y="7"/>
                    <a:pt x="16"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0" y="1"/>
                    <a:pt x="11" y="1"/>
                  </a:cubicBezTo>
                  <a:cubicBezTo>
                    <a:pt x="12" y="0"/>
                    <a:pt x="13" y="0"/>
                    <a:pt x="14" y="0"/>
                  </a:cubicBezTo>
                  <a:cubicBezTo>
                    <a:pt x="14" y="0"/>
                    <a:pt x="15" y="0"/>
                    <a:pt x="16"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9" name="Freeform 47">
              <a:extLst>
                <a:ext uri="{FF2B5EF4-FFF2-40B4-BE49-F238E27FC236}">
                  <a16:creationId xmlns:a16="http://schemas.microsoft.com/office/drawing/2014/main" id="{1105FBBE-AD06-4F22-94D8-E2E98185FAA9}"/>
                </a:ext>
              </a:extLst>
            </p:cNvPr>
            <p:cNvSpPr>
              <a:spLocks/>
            </p:cNvSpPr>
            <p:nvPr userDrawn="1"/>
          </p:nvSpPr>
          <p:spPr bwMode="invGray">
            <a:xfrm>
              <a:off x="4346494" y="6284068"/>
              <a:ext cx="29644"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3 w 12"/>
                <a:gd name="T11" fmla="*/ 11 h 12"/>
                <a:gd name="T12" fmla="*/ 2 w 12"/>
                <a:gd name="T13" fmla="*/ 10 h 12"/>
                <a:gd name="T14" fmla="*/ 0 w 12"/>
                <a:gd name="T15" fmla="*/ 8 h 12"/>
                <a:gd name="T16" fmla="*/ 0 w 12"/>
                <a:gd name="T17" fmla="*/ 6 h 12"/>
                <a:gd name="T18" fmla="*/ 0 w 12"/>
                <a:gd name="T19" fmla="*/ 4 h 12"/>
                <a:gd name="T20" fmla="*/ 2 w 12"/>
                <a:gd name="T21" fmla="*/ 2 h 12"/>
                <a:gd name="T22" fmla="*/ 3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3" y="11"/>
                  </a:cubicBezTo>
                  <a:cubicBezTo>
                    <a:pt x="3" y="11"/>
                    <a:pt x="2" y="10"/>
                    <a:pt x="2" y="10"/>
                  </a:cubicBezTo>
                  <a:cubicBezTo>
                    <a:pt x="1" y="9"/>
                    <a:pt x="1" y="9"/>
                    <a:pt x="0" y="8"/>
                  </a:cubicBezTo>
                  <a:cubicBezTo>
                    <a:pt x="0" y="7"/>
                    <a:pt x="0" y="7"/>
                    <a:pt x="0" y="6"/>
                  </a:cubicBezTo>
                  <a:cubicBezTo>
                    <a:pt x="0" y="5"/>
                    <a:pt x="0" y="4"/>
                    <a:pt x="0" y="4"/>
                  </a:cubicBezTo>
                  <a:cubicBezTo>
                    <a:pt x="1" y="3"/>
                    <a:pt x="1" y="2"/>
                    <a:pt x="2" y="2"/>
                  </a:cubicBezTo>
                  <a:cubicBezTo>
                    <a:pt x="2" y="1"/>
                    <a:pt x="3" y="1"/>
                    <a:pt x="3"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0" name="Freeform 48">
              <a:extLst>
                <a:ext uri="{FF2B5EF4-FFF2-40B4-BE49-F238E27FC236}">
                  <a16:creationId xmlns:a16="http://schemas.microsoft.com/office/drawing/2014/main" id="{8141824A-6AD4-4B53-B837-71461DD538CC}"/>
                </a:ext>
              </a:extLst>
            </p:cNvPr>
            <p:cNvSpPr>
              <a:spLocks/>
            </p:cNvSpPr>
            <p:nvPr userDrawn="1"/>
          </p:nvSpPr>
          <p:spPr bwMode="invGray">
            <a:xfrm>
              <a:off x="498115" y="6388691"/>
              <a:ext cx="94161" cy="130778"/>
            </a:xfrm>
            <a:custGeom>
              <a:avLst/>
              <a:gdLst>
                <a:gd name="T0" fmla="*/ 32 w 54"/>
                <a:gd name="T1" fmla="*/ 12 h 75"/>
                <a:gd name="T2" fmla="*/ 32 w 54"/>
                <a:gd name="T3" fmla="*/ 75 h 75"/>
                <a:gd name="T4" fmla="*/ 22 w 54"/>
                <a:gd name="T5" fmla="*/ 75 h 75"/>
                <a:gd name="T6" fmla="*/ 22 w 54"/>
                <a:gd name="T7" fmla="*/ 12 h 75"/>
                <a:gd name="T8" fmla="*/ 0 w 54"/>
                <a:gd name="T9" fmla="*/ 12 h 75"/>
                <a:gd name="T10" fmla="*/ 0 w 54"/>
                <a:gd name="T11" fmla="*/ 0 h 75"/>
                <a:gd name="T12" fmla="*/ 54 w 54"/>
                <a:gd name="T13" fmla="*/ 0 h 75"/>
                <a:gd name="T14" fmla="*/ 54 w 54"/>
                <a:gd name="T15" fmla="*/ 12 h 75"/>
                <a:gd name="T16" fmla="*/ 32 w 54"/>
                <a:gd name="T17" fmla="*/ 12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2"/>
                  </a:moveTo>
                  <a:lnTo>
                    <a:pt x="32" y="75"/>
                  </a:lnTo>
                  <a:lnTo>
                    <a:pt x="22" y="75"/>
                  </a:lnTo>
                  <a:lnTo>
                    <a:pt x="22" y="12"/>
                  </a:lnTo>
                  <a:lnTo>
                    <a:pt x="0" y="12"/>
                  </a:lnTo>
                  <a:lnTo>
                    <a:pt x="0" y="0"/>
                  </a:lnTo>
                  <a:lnTo>
                    <a:pt x="54" y="0"/>
                  </a:lnTo>
                  <a:lnTo>
                    <a:pt x="54" y="12"/>
                  </a:lnTo>
                  <a:lnTo>
                    <a:pt x="32"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1" name="Freeform 49">
              <a:extLst>
                <a:ext uri="{FF2B5EF4-FFF2-40B4-BE49-F238E27FC236}">
                  <a16:creationId xmlns:a16="http://schemas.microsoft.com/office/drawing/2014/main" id="{1CEF1D95-CD6C-417A-9539-CB4DBAA5E07D}"/>
                </a:ext>
              </a:extLst>
            </p:cNvPr>
            <p:cNvSpPr>
              <a:spLocks/>
            </p:cNvSpPr>
            <p:nvPr userDrawn="1"/>
          </p:nvSpPr>
          <p:spPr bwMode="invGray">
            <a:xfrm>
              <a:off x="609713" y="6383459"/>
              <a:ext cx="78468"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9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1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2" y="25"/>
                    <a:pt x="21" y="24"/>
                  </a:cubicBezTo>
                  <a:cubicBezTo>
                    <a:pt x="20" y="22"/>
                    <a:pt x="18" y="21"/>
                    <a:pt x="15" y="21"/>
                  </a:cubicBezTo>
                  <a:cubicBezTo>
                    <a:pt x="14" y="21"/>
                    <a:pt x="13" y="21"/>
                    <a:pt x="12" y="22"/>
                  </a:cubicBezTo>
                  <a:cubicBezTo>
                    <a:pt x="11" y="22"/>
                    <a:pt x="10" y="23"/>
                    <a:pt x="9" y="24"/>
                  </a:cubicBezTo>
                  <a:cubicBezTo>
                    <a:pt x="9" y="24"/>
                    <a:pt x="8" y="25"/>
                    <a:pt x="8" y="27"/>
                  </a:cubicBezTo>
                  <a:cubicBezTo>
                    <a:pt x="7"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8" y="17"/>
                    <a:pt x="9" y="17"/>
                  </a:cubicBezTo>
                  <a:cubicBezTo>
                    <a:pt x="10" y="16"/>
                    <a:pt x="10" y="16"/>
                    <a:pt x="11" y="15"/>
                  </a:cubicBezTo>
                  <a:cubicBezTo>
                    <a:pt x="12" y="15"/>
                    <a:pt x="13" y="15"/>
                    <a:pt x="14" y="14"/>
                  </a:cubicBezTo>
                  <a:cubicBezTo>
                    <a:pt x="15" y="14"/>
                    <a:pt x="16" y="14"/>
                    <a:pt x="17" y="14"/>
                  </a:cubicBezTo>
                  <a:cubicBezTo>
                    <a:pt x="19" y="14"/>
                    <a:pt x="21" y="14"/>
                    <a:pt x="23" y="15"/>
                  </a:cubicBezTo>
                  <a:cubicBezTo>
                    <a:pt x="25" y="16"/>
                    <a:pt x="26" y="17"/>
                    <a:pt x="27" y="18"/>
                  </a:cubicBezTo>
                  <a:cubicBezTo>
                    <a:pt x="28" y="20"/>
                    <a:pt x="29" y="22"/>
                    <a:pt x="30" y="24"/>
                  </a:cubicBezTo>
                  <a:cubicBezTo>
                    <a:pt x="30"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2" name="Freeform 50">
              <a:extLst>
                <a:ext uri="{FF2B5EF4-FFF2-40B4-BE49-F238E27FC236}">
                  <a16:creationId xmlns:a16="http://schemas.microsoft.com/office/drawing/2014/main" id="{BF6CB5D3-9648-4D73-AB7C-5374814E5BA2}"/>
                </a:ext>
              </a:extLst>
            </p:cNvPr>
            <p:cNvSpPr>
              <a:spLocks noEditPoints="1"/>
            </p:cNvSpPr>
            <p:nvPr userDrawn="1"/>
          </p:nvSpPr>
          <p:spPr bwMode="invGray">
            <a:xfrm>
              <a:off x="705618" y="6418333"/>
              <a:ext cx="85443" cy="102879"/>
            </a:xfrm>
            <a:custGeom>
              <a:avLst/>
              <a:gdLst>
                <a:gd name="T0" fmla="*/ 33 w 33"/>
                <a:gd name="T1" fmla="*/ 19 h 40"/>
                <a:gd name="T2" fmla="*/ 33 w 33"/>
                <a:gd name="T3" fmla="*/ 21 h 40"/>
                <a:gd name="T4" fmla="*/ 33 w 33"/>
                <a:gd name="T5" fmla="*/ 23 h 40"/>
                <a:gd name="T6" fmla="*/ 7 w 33"/>
                <a:gd name="T7" fmla="*/ 23 h 40"/>
                <a:gd name="T8" fmla="*/ 9 w 33"/>
                <a:gd name="T9" fmla="*/ 28 h 40"/>
                <a:gd name="T10" fmla="*/ 11 w 33"/>
                <a:gd name="T11" fmla="*/ 31 h 40"/>
                <a:gd name="T12" fmla="*/ 14 w 33"/>
                <a:gd name="T13" fmla="*/ 33 h 40"/>
                <a:gd name="T14" fmla="*/ 17 w 33"/>
                <a:gd name="T15" fmla="*/ 33 h 40"/>
                <a:gd name="T16" fmla="*/ 19 w 33"/>
                <a:gd name="T17" fmla="*/ 33 h 40"/>
                <a:gd name="T18" fmla="*/ 22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1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5 w 33"/>
                <a:gd name="T65" fmla="*/ 13 h 40"/>
                <a:gd name="T66" fmla="*/ 23 w 33"/>
                <a:gd name="T67" fmla="*/ 10 h 40"/>
                <a:gd name="T68" fmla="*/ 20 w 33"/>
                <a:gd name="T69" fmla="*/ 8 h 40"/>
                <a:gd name="T70" fmla="*/ 16 w 33"/>
                <a:gd name="T71" fmla="*/ 7 h 40"/>
                <a:gd name="T72" fmla="*/ 13 w 33"/>
                <a:gd name="T73" fmla="*/ 8 h 40"/>
                <a:gd name="T74" fmla="*/ 10 w 33"/>
                <a:gd name="T75" fmla="*/ 9 h 40"/>
                <a:gd name="T76" fmla="*/ 9 w 33"/>
                <a:gd name="T77" fmla="*/ 12 h 40"/>
                <a:gd name="T78" fmla="*/ 8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7" y="23"/>
                    <a:pt x="7" y="23"/>
                    <a:pt x="7" y="23"/>
                  </a:cubicBezTo>
                  <a:cubicBezTo>
                    <a:pt x="8" y="25"/>
                    <a:pt x="8" y="26"/>
                    <a:pt x="9" y="28"/>
                  </a:cubicBezTo>
                  <a:cubicBezTo>
                    <a:pt x="9" y="29"/>
                    <a:pt x="10" y="30"/>
                    <a:pt x="11" y="31"/>
                  </a:cubicBezTo>
                  <a:cubicBezTo>
                    <a:pt x="12" y="32"/>
                    <a:pt x="13" y="32"/>
                    <a:pt x="14" y="33"/>
                  </a:cubicBezTo>
                  <a:cubicBezTo>
                    <a:pt x="15" y="33"/>
                    <a:pt x="16" y="33"/>
                    <a:pt x="17" y="33"/>
                  </a:cubicBezTo>
                  <a:cubicBezTo>
                    <a:pt x="18" y="33"/>
                    <a:pt x="19" y="33"/>
                    <a:pt x="19" y="33"/>
                  </a:cubicBezTo>
                  <a:cubicBezTo>
                    <a:pt x="20" y="33"/>
                    <a:pt x="21" y="33"/>
                    <a:pt x="22" y="32"/>
                  </a:cubicBezTo>
                  <a:cubicBezTo>
                    <a:pt x="22" y="32"/>
                    <a:pt x="23" y="32"/>
                    <a:pt x="23" y="32"/>
                  </a:cubicBezTo>
                  <a:cubicBezTo>
                    <a:pt x="24" y="31"/>
                    <a:pt x="25"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20" y="40"/>
                    <a:pt x="18" y="40"/>
                    <a:pt x="17" y="40"/>
                  </a:cubicBezTo>
                  <a:cubicBezTo>
                    <a:pt x="15" y="40"/>
                    <a:pt x="13" y="40"/>
                    <a:pt x="12" y="39"/>
                  </a:cubicBezTo>
                  <a:cubicBezTo>
                    <a:pt x="11" y="39"/>
                    <a:pt x="9" y="38"/>
                    <a:pt x="8" y="38"/>
                  </a:cubicBezTo>
                  <a:cubicBezTo>
                    <a:pt x="7" y="37"/>
                    <a:pt x="6" y="36"/>
                    <a:pt x="5" y="35"/>
                  </a:cubicBezTo>
                  <a:cubicBezTo>
                    <a:pt x="4" y="34"/>
                    <a:pt x="3" y="33"/>
                    <a:pt x="3" y="31"/>
                  </a:cubicBezTo>
                  <a:cubicBezTo>
                    <a:pt x="2" y="30"/>
                    <a:pt x="1" y="28"/>
                    <a:pt x="1" y="26"/>
                  </a:cubicBezTo>
                  <a:cubicBezTo>
                    <a:pt x="0" y="24"/>
                    <a:pt x="0" y="22"/>
                    <a:pt x="0" y="20"/>
                  </a:cubicBezTo>
                  <a:cubicBezTo>
                    <a:pt x="0" y="17"/>
                    <a:pt x="0" y="14"/>
                    <a:pt x="1" y="12"/>
                  </a:cubicBezTo>
                  <a:cubicBezTo>
                    <a:pt x="2" y="9"/>
                    <a:pt x="3" y="7"/>
                    <a:pt x="5" y="5"/>
                  </a:cubicBezTo>
                  <a:cubicBezTo>
                    <a:pt x="6" y="4"/>
                    <a:pt x="8" y="2"/>
                    <a:pt x="10" y="1"/>
                  </a:cubicBezTo>
                  <a:cubicBezTo>
                    <a:pt x="12" y="1"/>
                    <a:pt x="14" y="0"/>
                    <a:pt x="17" y="0"/>
                  </a:cubicBezTo>
                  <a:cubicBezTo>
                    <a:pt x="20" y="0"/>
                    <a:pt x="22" y="1"/>
                    <a:pt x="24" y="2"/>
                  </a:cubicBezTo>
                  <a:cubicBezTo>
                    <a:pt x="26" y="3"/>
                    <a:pt x="28" y="4"/>
                    <a:pt x="29" y="6"/>
                  </a:cubicBezTo>
                  <a:cubicBezTo>
                    <a:pt x="30" y="8"/>
                    <a:pt x="31" y="10"/>
                    <a:pt x="32" y="12"/>
                  </a:cubicBezTo>
                  <a:cubicBezTo>
                    <a:pt x="33" y="14"/>
                    <a:pt x="33" y="17"/>
                    <a:pt x="33" y="19"/>
                  </a:cubicBezTo>
                  <a:close/>
                  <a:moveTo>
                    <a:pt x="25" y="17"/>
                  </a:moveTo>
                  <a:cubicBezTo>
                    <a:pt x="25" y="15"/>
                    <a:pt x="25" y="14"/>
                    <a:pt x="25" y="13"/>
                  </a:cubicBezTo>
                  <a:cubicBezTo>
                    <a:pt x="24" y="12"/>
                    <a:pt x="24" y="11"/>
                    <a:pt x="23" y="10"/>
                  </a:cubicBezTo>
                  <a:cubicBezTo>
                    <a:pt x="22" y="9"/>
                    <a:pt x="21" y="8"/>
                    <a:pt x="20" y="8"/>
                  </a:cubicBezTo>
                  <a:cubicBezTo>
                    <a:pt x="19" y="7"/>
                    <a:pt x="18" y="7"/>
                    <a:pt x="16" y="7"/>
                  </a:cubicBezTo>
                  <a:cubicBezTo>
                    <a:pt x="15" y="7"/>
                    <a:pt x="14" y="7"/>
                    <a:pt x="13" y="8"/>
                  </a:cubicBezTo>
                  <a:cubicBezTo>
                    <a:pt x="12" y="8"/>
                    <a:pt x="11" y="9"/>
                    <a:pt x="10" y="9"/>
                  </a:cubicBezTo>
                  <a:cubicBezTo>
                    <a:pt x="10" y="10"/>
                    <a:pt x="9" y="11"/>
                    <a:pt x="9" y="12"/>
                  </a:cubicBezTo>
                  <a:cubicBezTo>
                    <a:pt x="8" y="14"/>
                    <a:pt x="8" y="15"/>
                    <a:pt x="8"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3" name="Freeform 51">
              <a:extLst>
                <a:ext uri="{FF2B5EF4-FFF2-40B4-BE49-F238E27FC236}">
                  <a16:creationId xmlns:a16="http://schemas.microsoft.com/office/drawing/2014/main" id="{55F0E322-3AEE-482E-8E59-9FB04FACA931}"/>
                </a:ext>
              </a:extLst>
            </p:cNvPr>
            <p:cNvSpPr>
              <a:spLocks noEditPoints="1"/>
            </p:cNvSpPr>
            <p:nvPr userDrawn="1"/>
          </p:nvSpPr>
          <p:spPr bwMode="invGray">
            <a:xfrm>
              <a:off x="857320" y="6383459"/>
              <a:ext cx="83698" cy="137753"/>
            </a:xfrm>
            <a:custGeom>
              <a:avLst/>
              <a:gdLst>
                <a:gd name="T0" fmla="*/ 33 w 33"/>
                <a:gd name="T1" fmla="*/ 35 h 54"/>
                <a:gd name="T2" fmla="*/ 31 w 33"/>
                <a:gd name="T3" fmla="*/ 43 h 54"/>
                <a:gd name="T4" fmla="*/ 28 w 33"/>
                <a:gd name="T5" fmla="*/ 49 h 54"/>
                <a:gd name="T6" fmla="*/ 23 w 33"/>
                <a:gd name="T7" fmla="*/ 53 h 54"/>
                <a:gd name="T8" fmla="*/ 17 w 33"/>
                <a:gd name="T9" fmla="*/ 54 h 54"/>
                <a:gd name="T10" fmla="*/ 12 w 33"/>
                <a:gd name="T11" fmla="*/ 53 h 54"/>
                <a:gd name="T12" fmla="*/ 8 w 33"/>
                <a:gd name="T13" fmla="*/ 50 h 54"/>
                <a:gd name="T14" fmla="*/ 8 w 33"/>
                <a:gd name="T15" fmla="*/ 53 h 54"/>
                <a:gd name="T16" fmla="*/ 0 w 33"/>
                <a:gd name="T17" fmla="*/ 53 h 54"/>
                <a:gd name="T18" fmla="*/ 0 w 33"/>
                <a:gd name="T19" fmla="*/ 4 h 54"/>
                <a:gd name="T20" fmla="*/ 8 w 33"/>
                <a:gd name="T21" fmla="*/ 0 h 54"/>
                <a:gd name="T22" fmla="*/ 8 w 33"/>
                <a:gd name="T23" fmla="*/ 19 h 54"/>
                <a:gd name="T24" fmla="*/ 10 w 33"/>
                <a:gd name="T25" fmla="*/ 17 h 54"/>
                <a:gd name="T26" fmla="*/ 12 w 33"/>
                <a:gd name="T27" fmla="*/ 16 h 54"/>
                <a:gd name="T28" fmla="*/ 14 w 33"/>
                <a:gd name="T29" fmla="*/ 14 h 54"/>
                <a:gd name="T30" fmla="*/ 18 w 33"/>
                <a:gd name="T31" fmla="*/ 14 h 54"/>
                <a:gd name="T32" fmla="*/ 24 w 33"/>
                <a:gd name="T33" fmla="*/ 15 h 54"/>
                <a:gd name="T34" fmla="*/ 28 w 33"/>
                <a:gd name="T35" fmla="*/ 19 h 54"/>
                <a:gd name="T36" fmla="*/ 31 w 33"/>
                <a:gd name="T37" fmla="*/ 25 h 54"/>
                <a:gd name="T38" fmla="*/ 33 w 33"/>
                <a:gd name="T39" fmla="*/ 35 h 54"/>
                <a:gd name="T40" fmla="*/ 25 w 33"/>
                <a:gd name="T41" fmla="*/ 35 h 54"/>
                <a:gd name="T42" fmla="*/ 23 w 33"/>
                <a:gd name="T43" fmla="*/ 24 h 54"/>
                <a:gd name="T44" fmla="*/ 16 w 33"/>
                <a:gd name="T45" fmla="*/ 21 h 54"/>
                <a:gd name="T46" fmla="*/ 14 w 33"/>
                <a:gd name="T47" fmla="*/ 21 h 54"/>
                <a:gd name="T48" fmla="*/ 11 w 33"/>
                <a:gd name="T49" fmla="*/ 23 h 54"/>
                <a:gd name="T50" fmla="*/ 9 w 33"/>
                <a:gd name="T51" fmla="*/ 24 h 54"/>
                <a:gd name="T52" fmla="*/ 8 w 33"/>
                <a:gd name="T53" fmla="*/ 26 h 54"/>
                <a:gd name="T54" fmla="*/ 8 w 33"/>
                <a:gd name="T55" fmla="*/ 42 h 54"/>
                <a:gd name="T56" fmla="*/ 9 w 33"/>
                <a:gd name="T57" fmla="*/ 44 h 54"/>
                <a:gd name="T58" fmla="*/ 11 w 33"/>
                <a:gd name="T59" fmla="*/ 45 h 54"/>
                <a:gd name="T60" fmla="*/ 14 w 33"/>
                <a:gd name="T61" fmla="*/ 47 h 54"/>
                <a:gd name="T62" fmla="*/ 17 w 33"/>
                <a:gd name="T63" fmla="*/ 47 h 54"/>
                <a:gd name="T64" fmla="*/ 23 w 33"/>
                <a:gd name="T65" fmla="*/ 44 h 54"/>
                <a:gd name="T66" fmla="*/ 25 w 33"/>
                <a:gd name="T67" fmla="*/ 3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4">
                  <a:moveTo>
                    <a:pt x="33" y="35"/>
                  </a:moveTo>
                  <a:cubicBezTo>
                    <a:pt x="33" y="38"/>
                    <a:pt x="32" y="41"/>
                    <a:pt x="31" y="43"/>
                  </a:cubicBezTo>
                  <a:cubicBezTo>
                    <a:pt x="30" y="46"/>
                    <a:pt x="29" y="48"/>
                    <a:pt x="28" y="49"/>
                  </a:cubicBezTo>
                  <a:cubicBezTo>
                    <a:pt x="27" y="51"/>
                    <a:pt x="25" y="52"/>
                    <a:pt x="23" y="53"/>
                  </a:cubicBezTo>
                  <a:cubicBezTo>
                    <a:pt x="21" y="54"/>
                    <a:pt x="19" y="54"/>
                    <a:pt x="17" y="54"/>
                  </a:cubicBezTo>
                  <a:cubicBezTo>
                    <a:pt x="16" y="54"/>
                    <a:pt x="14" y="54"/>
                    <a:pt x="12" y="53"/>
                  </a:cubicBezTo>
                  <a:cubicBezTo>
                    <a:pt x="10" y="52"/>
                    <a:pt x="9" y="51"/>
                    <a:pt x="8" y="50"/>
                  </a:cubicBezTo>
                  <a:cubicBezTo>
                    <a:pt x="8" y="53"/>
                    <a:pt x="8" y="53"/>
                    <a:pt x="8" y="53"/>
                  </a:cubicBezTo>
                  <a:cubicBezTo>
                    <a:pt x="0" y="53"/>
                    <a:pt x="0" y="53"/>
                    <a:pt x="0" y="53"/>
                  </a:cubicBezTo>
                  <a:cubicBezTo>
                    <a:pt x="0" y="4"/>
                    <a:pt x="0" y="4"/>
                    <a:pt x="0" y="4"/>
                  </a:cubicBezTo>
                  <a:cubicBezTo>
                    <a:pt x="8" y="0"/>
                    <a:pt x="8" y="0"/>
                    <a:pt x="8" y="0"/>
                  </a:cubicBezTo>
                  <a:cubicBezTo>
                    <a:pt x="8" y="19"/>
                    <a:pt x="8" y="19"/>
                    <a:pt x="8" y="19"/>
                  </a:cubicBezTo>
                  <a:cubicBezTo>
                    <a:pt x="9" y="18"/>
                    <a:pt x="9" y="17"/>
                    <a:pt x="10" y="17"/>
                  </a:cubicBezTo>
                  <a:cubicBezTo>
                    <a:pt x="11" y="16"/>
                    <a:pt x="11" y="16"/>
                    <a:pt x="12" y="16"/>
                  </a:cubicBezTo>
                  <a:cubicBezTo>
                    <a:pt x="13" y="15"/>
                    <a:pt x="13" y="15"/>
                    <a:pt x="14" y="14"/>
                  </a:cubicBezTo>
                  <a:cubicBezTo>
                    <a:pt x="15" y="14"/>
                    <a:pt x="16" y="14"/>
                    <a:pt x="18" y="14"/>
                  </a:cubicBezTo>
                  <a:cubicBezTo>
                    <a:pt x="20" y="14"/>
                    <a:pt x="22" y="14"/>
                    <a:pt x="24" y="15"/>
                  </a:cubicBezTo>
                  <a:cubicBezTo>
                    <a:pt x="25" y="16"/>
                    <a:pt x="27" y="17"/>
                    <a:pt x="28" y="19"/>
                  </a:cubicBezTo>
                  <a:cubicBezTo>
                    <a:pt x="30" y="21"/>
                    <a:pt x="31" y="23"/>
                    <a:pt x="31" y="25"/>
                  </a:cubicBezTo>
                  <a:cubicBezTo>
                    <a:pt x="32" y="28"/>
                    <a:pt x="33" y="31"/>
                    <a:pt x="33" y="35"/>
                  </a:cubicBezTo>
                  <a:close/>
                  <a:moveTo>
                    <a:pt x="25" y="35"/>
                  </a:moveTo>
                  <a:cubicBezTo>
                    <a:pt x="25" y="30"/>
                    <a:pt x="24" y="27"/>
                    <a:pt x="23" y="24"/>
                  </a:cubicBezTo>
                  <a:cubicBezTo>
                    <a:pt x="21" y="22"/>
                    <a:pt x="19" y="21"/>
                    <a:pt x="16" y="21"/>
                  </a:cubicBezTo>
                  <a:cubicBezTo>
                    <a:pt x="15" y="21"/>
                    <a:pt x="15" y="21"/>
                    <a:pt x="14" y="21"/>
                  </a:cubicBezTo>
                  <a:cubicBezTo>
                    <a:pt x="13" y="22"/>
                    <a:pt x="12" y="22"/>
                    <a:pt x="11" y="23"/>
                  </a:cubicBezTo>
                  <a:cubicBezTo>
                    <a:pt x="11" y="23"/>
                    <a:pt x="10" y="24"/>
                    <a:pt x="9" y="24"/>
                  </a:cubicBezTo>
                  <a:cubicBezTo>
                    <a:pt x="9" y="25"/>
                    <a:pt x="8" y="25"/>
                    <a:pt x="8" y="26"/>
                  </a:cubicBezTo>
                  <a:cubicBezTo>
                    <a:pt x="8" y="42"/>
                    <a:pt x="8" y="42"/>
                    <a:pt x="8" y="42"/>
                  </a:cubicBezTo>
                  <a:cubicBezTo>
                    <a:pt x="8" y="43"/>
                    <a:pt x="9" y="43"/>
                    <a:pt x="9" y="44"/>
                  </a:cubicBezTo>
                  <a:cubicBezTo>
                    <a:pt x="10" y="44"/>
                    <a:pt x="11" y="45"/>
                    <a:pt x="11" y="45"/>
                  </a:cubicBezTo>
                  <a:cubicBezTo>
                    <a:pt x="12" y="46"/>
                    <a:pt x="13" y="46"/>
                    <a:pt x="14" y="47"/>
                  </a:cubicBezTo>
                  <a:cubicBezTo>
                    <a:pt x="15" y="47"/>
                    <a:pt x="16" y="47"/>
                    <a:pt x="17" y="47"/>
                  </a:cubicBezTo>
                  <a:cubicBezTo>
                    <a:pt x="19" y="47"/>
                    <a:pt x="21" y="46"/>
                    <a:pt x="23" y="44"/>
                  </a:cubicBezTo>
                  <a:cubicBezTo>
                    <a:pt x="24" y="42"/>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4" name="Freeform 52">
              <a:extLst>
                <a:ext uri="{FF2B5EF4-FFF2-40B4-BE49-F238E27FC236}">
                  <a16:creationId xmlns:a16="http://schemas.microsoft.com/office/drawing/2014/main" id="{0D3C59AD-7CCF-4166-9D21-3C3484889312}"/>
                </a:ext>
              </a:extLst>
            </p:cNvPr>
            <p:cNvSpPr>
              <a:spLocks noEditPoints="1"/>
            </p:cNvSpPr>
            <p:nvPr userDrawn="1"/>
          </p:nvSpPr>
          <p:spPr bwMode="invGray">
            <a:xfrm>
              <a:off x="956713" y="6418333"/>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1" y="33"/>
                    <a:pt x="21" y="32"/>
                  </a:cubicBezTo>
                  <a:cubicBezTo>
                    <a:pt x="22" y="32"/>
                    <a:pt x="22" y="32"/>
                    <a:pt x="23" y="32"/>
                  </a:cubicBezTo>
                  <a:cubicBezTo>
                    <a:pt x="24" y="31"/>
                    <a:pt x="24"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8"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5" name="Freeform 53">
              <a:extLst>
                <a:ext uri="{FF2B5EF4-FFF2-40B4-BE49-F238E27FC236}">
                  <a16:creationId xmlns:a16="http://schemas.microsoft.com/office/drawing/2014/main" id="{9C9DA4CE-7B4D-42AE-9264-92B7D7757DD8}"/>
                </a:ext>
              </a:extLst>
            </p:cNvPr>
            <p:cNvSpPr>
              <a:spLocks/>
            </p:cNvSpPr>
            <p:nvPr userDrawn="1"/>
          </p:nvSpPr>
          <p:spPr bwMode="invGray">
            <a:xfrm>
              <a:off x="1050873" y="6383459"/>
              <a:ext cx="55799" cy="137753"/>
            </a:xfrm>
            <a:custGeom>
              <a:avLst/>
              <a:gdLst>
                <a:gd name="T0" fmla="*/ 21 w 22"/>
                <a:gd name="T1" fmla="*/ 52 h 54"/>
                <a:gd name="T2" fmla="*/ 18 w 22"/>
                <a:gd name="T3" fmla="*/ 54 h 54"/>
                <a:gd name="T4" fmla="*/ 14 w 22"/>
                <a:gd name="T5" fmla="*/ 54 h 54"/>
                <a:gd name="T6" fmla="*/ 11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2" y="54"/>
                    <a:pt x="11" y="54"/>
                  </a:cubicBezTo>
                  <a:cubicBezTo>
                    <a:pt x="10" y="53"/>
                    <a:pt x="9" y="53"/>
                    <a:pt x="8" y="52"/>
                  </a:cubicBezTo>
                  <a:cubicBezTo>
                    <a:pt x="7" y="51"/>
                    <a:pt x="6" y="50"/>
                    <a:pt x="6" y="49"/>
                  </a:cubicBezTo>
                  <a:cubicBezTo>
                    <a:pt x="6"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2"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6" name="Freeform 54">
              <a:extLst>
                <a:ext uri="{FF2B5EF4-FFF2-40B4-BE49-F238E27FC236}">
                  <a16:creationId xmlns:a16="http://schemas.microsoft.com/office/drawing/2014/main" id="{DBCBD0D2-5C9C-4B12-8CF8-9CA320825ED7}"/>
                </a:ext>
              </a:extLst>
            </p:cNvPr>
            <p:cNvSpPr>
              <a:spLocks/>
            </p:cNvSpPr>
            <p:nvPr userDrawn="1"/>
          </p:nvSpPr>
          <p:spPr bwMode="invGray">
            <a:xfrm>
              <a:off x="1118877" y="6383459"/>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7" name="Freeform 55">
              <a:extLst>
                <a:ext uri="{FF2B5EF4-FFF2-40B4-BE49-F238E27FC236}">
                  <a16:creationId xmlns:a16="http://schemas.microsoft.com/office/drawing/2014/main" id="{CDCFBD31-7961-4587-876E-1FAFC4E74AB8}"/>
                </a:ext>
              </a:extLst>
            </p:cNvPr>
            <p:cNvSpPr>
              <a:spLocks noEditPoints="1"/>
            </p:cNvSpPr>
            <p:nvPr userDrawn="1"/>
          </p:nvSpPr>
          <p:spPr bwMode="invGray">
            <a:xfrm>
              <a:off x="1190370" y="6418333"/>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29 w 33"/>
                <a:gd name="T25" fmla="*/ 35 h 40"/>
                <a:gd name="T26" fmla="*/ 27 w 33"/>
                <a:gd name="T27" fmla="*/ 37 h 40"/>
                <a:gd name="T28" fmla="*/ 24 w 33"/>
                <a:gd name="T29" fmla="*/ 39 h 40"/>
                <a:gd name="T30" fmla="*/ 20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2"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0" y="33"/>
                    <a:pt x="21" y="32"/>
                  </a:cubicBezTo>
                  <a:cubicBezTo>
                    <a:pt x="22" y="32"/>
                    <a:pt x="22" y="32"/>
                    <a:pt x="23" y="32"/>
                  </a:cubicBezTo>
                  <a:cubicBezTo>
                    <a:pt x="23" y="31"/>
                    <a:pt x="24" y="31"/>
                    <a:pt x="25" y="30"/>
                  </a:cubicBezTo>
                  <a:cubicBezTo>
                    <a:pt x="29" y="35"/>
                    <a:pt x="29" y="35"/>
                    <a:pt x="29" y="35"/>
                  </a:cubicBezTo>
                  <a:cubicBezTo>
                    <a:pt x="29" y="36"/>
                    <a:pt x="28" y="37"/>
                    <a:pt x="27" y="37"/>
                  </a:cubicBezTo>
                  <a:cubicBezTo>
                    <a:pt x="26" y="38"/>
                    <a:pt x="25" y="38"/>
                    <a:pt x="24" y="39"/>
                  </a:cubicBezTo>
                  <a:cubicBezTo>
                    <a:pt x="23" y="39"/>
                    <a:pt x="22" y="40"/>
                    <a:pt x="20"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7"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8" name="Freeform 56">
              <a:extLst>
                <a:ext uri="{FF2B5EF4-FFF2-40B4-BE49-F238E27FC236}">
                  <a16:creationId xmlns:a16="http://schemas.microsoft.com/office/drawing/2014/main" id="{52482C08-723A-4738-9787-3516B3C17145}"/>
                </a:ext>
              </a:extLst>
            </p:cNvPr>
            <p:cNvSpPr>
              <a:spLocks/>
            </p:cNvSpPr>
            <p:nvPr userDrawn="1"/>
          </p:nvSpPr>
          <p:spPr bwMode="invGray">
            <a:xfrm>
              <a:off x="1294993" y="6418333"/>
              <a:ext cx="55799" cy="101135"/>
            </a:xfrm>
            <a:custGeom>
              <a:avLst/>
              <a:gdLst>
                <a:gd name="T0" fmla="*/ 20 w 22"/>
                <a:gd name="T1" fmla="*/ 9 h 39"/>
                <a:gd name="T2" fmla="*/ 18 w 22"/>
                <a:gd name="T3" fmla="*/ 8 h 39"/>
                <a:gd name="T4" fmla="*/ 15 w 22"/>
                <a:gd name="T5" fmla="*/ 7 h 39"/>
                <a:gd name="T6" fmla="*/ 9 w 22"/>
                <a:gd name="T7" fmla="*/ 10 h 39"/>
                <a:gd name="T8" fmla="*/ 7 w 22"/>
                <a:gd name="T9" fmla="*/ 17 h 39"/>
                <a:gd name="T10" fmla="*/ 7 w 22"/>
                <a:gd name="T11" fmla="*/ 39 h 39"/>
                <a:gd name="T12" fmla="*/ 0 w 22"/>
                <a:gd name="T13" fmla="*/ 39 h 39"/>
                <a:gd name="T14" fmla="*/ 0 w 22"/>
                <a:gd name="T15" fmla="*/ 1 h 39"/>
                <a:gd name="T16" fmla="*/ 7 w 22"/>
                <a:gd name="T17" fmla="*/ 1 h 39"/>
                <a:gd name="T18" fmla="*/ 7 w 22"/>
                <a:gd name="T19" fmla="*/ 5 h 39"/>
                <a:gd name="T20" fmla="*/ 9 w 22"/>
                <a:gd name="T21" fmla="*/ 3 h 39"/>
                <a:gd name="T22" fmla="*/ 11 w 22"/>
                <a:gd name="T23" fmla="*/ 1 h 39"/>
                <a:gd name="T24" fmla="*/ 13 w 22"/>
                <a:gd name="T25" fmla="*/ 0 h 39"/>
                <a:gd name="T26" fmla="*/ 16 w 22"/>
                <a:gd name="T27" fmla="*/ 0 h 39"/>
                <a:gd name="T28" fmla="*/ 20 w 22"/>
                <a:gd name="T29" fmla="*/ 1 h 39"/>
                <a:gd name="T30" fmla="*/ 22 w 22"/>
                <a:gd name="T31" fmla="*/ 2 h 39"/>
                <a:gd name="T32" fmla="*/ 20 w 22"/>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9"/>
                  </a:moveTo>
                  <a:cubicBezTo>
                    <a:pt x="20" y="8"/>
                    <a:pt x="19" y="8"/>
                    <a:pt x="18" y="8"/>
                  </a:cubicBezTo>
                  <a:cubicBezTo>
                    <a:pt x="17" y="8"/>
                    <a:pt x="16" y="7"/>
                    <a:pt x="15" y="7"/>
                  </a:cubicBezTo>
                  <a:cubicBezTo>
                    <a:pt x="12" y="7"/>
                    <a:pt x="10" y="8"/>
                    <a:pt x="9" y="10"/>
                  </a:cubicBezTo>
                  <a:cubicBezTo>
                    <a:pt x="8" y="12"/>
                    <a:pt x="7" y="14"/>
                    <a:pt x="7" y="17"/>
                  </a:cubicBezTo>
                  <a:cubicBezTo>
                    <a:pt x="7" y="39"/>
                    <a:pt x="7" y="39"/>
                    <a:pt x="7" y="39"/>
                  </a:cubicBezTo>
                  <a:cubicBezTo>
                    <a:pt x="0" y="39"/>
                    <a:pt x="0" y="39"/>
                    <a:pt x="0" y="39"/>
                  </a:cubicBezTo>
                  <a:cubicBezTo>
                    <a:pt x="0" y="1"/>
                    <a:pt x="0" y="1"/>
                    <a:pt x="0" y="1"/>
                  </a:cubicBezTo>
                  <a:cubicBezTo>
                    <a:pt x="7" y="1"/>
                    <a:pt x="7" y="1"/>
                    <a:pt x="7" y="1"/>
                  </a:cubicBezTo>
                  <a:cubicBezTo>
                    <a:pt x="7" y="5"/>
                    <a:pt x="7" y="5"/>
                    <a:pt x="7" y="5"/>
                  </a:cubicBezTo>
                  <a:cubicBezTo>
                    <a:pt x="8" y="4"/>
                    <a:pt x="8" y="3"/>
                    <a:pt x="9" y="3"/>
                  </a:cubicBezTo>
                  <a:cubicBezTo>
                    <a:pt x="9" y="2"/>
                    <a:pt x="10" y="2"/>
                    <a:pt x="11" y="1"/>
                  </a:cubicBezTo>
                  <a:cubicBezTo>
                    <a:pt x="11" y="1"/>
                    <a:pt x="12" y="1"/>
                    <a:pt x="13" y="0"/>
                  </a:cubicBezTo>
                  <a:cubicBezTo>
                    <a:pt x="14" y="0"/>
                    <a:pt x="15" y="0"/>
                    <a:pt x="16" y="0"/>
                  </a:cubicBezTo>
                  <a:cubicBezTo>
                    <a:pt x="17" y="0"/>
                    <a:pt x="19" y="0"/>
                    <a:pt x="20" y="1"/>
                  </a:cubicBezTo>
                  <a:cubicBezTo>
                    <a:pt x="21" y="1"/>
                    <a:pt x="22" y="1"/>
                    <a:pt x="22" y="2"/>
                  </a:cubicBezTo>
                  <a:lnTo>
                    <a:pt x="20"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9" name="Freeform 57">
              <a:extLst>
                <a:ext uri="{FF2B5EF4-FFF2-40B4-BE49-F238E27FC236}">
                  <a16:creationId xmlns:a16="http://schemas.microsoft.com/office/drawing/2014/main" id="{5B72A8F0-33E3-42CD-88C2-C35BEC0E9833}"/>
                </a:ext>
              </a:extLst>
            </p:cNvPr>
            <p:cNvSpPr>
              <a:spLocks/>
            </p:cNvSpPr>
            <p:nvPr userDrawn="1"/>
          </p:nvSpPr>
          <p:spPr bwMode="invGray">
            <a:xfrm>
              <a:off x="1406591" y="6383459"/>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0" name="Freeform 58">
              <a:extLst>
                <a:ext uri="{FF2B5EF4-FFF2-40B4-BE49-F238E27FC236}">
                  <a16:creationId xmlns:a16="http://schemas.microsoft.com/office/drawing/2014/main" id="{73FC54A2-6588-499B-968A-79F4CA9CF5F3}"/>
                </a:ext>
              </a:extLst>
            </p:cNvPr>
            <p:cNvSpPr>
              <a:spLocks/>
            </p:cNvSpPr>
            <p:nvPr userDrawn="1"/>
          </p:nvSpPr>
          <p:spPr bwMode="invGray">
            <a:xfrm>
              <a:off x="1485058" y="6383459"/>
              <a:ext cx="80211"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10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2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3" y="25"/>
                    <a:pt x="21" y="24"/>
                  </a:cubicBezTo>
                  <a:cubicBezTo>
                    <a:pt x="20" y="22"/>
                    <a:pt x="18" y="21"/>
                    <a:pt x="15" y="21"/>
                  </a:cubicBezTo>
                  <a:cubicBezTo>
                    <a:pt x="14" y="21"/>
                    <a:pt x="13" y="21"/>
                    <a:pt x="12" y="22"/>
                  </a:cubicBezTo>
                  <a:cubicBezTo>
                    <a:pt x="11" y="22"/>
                    <a:pt x="10" y="23"/>
                    <a:pt x="10" y="24"/>
                  </a:cubicBezTo>
                  <a:cubicBezTo>
                    <a:pt x="9" y="24"/>
                    <a:pt x="8" y="25"/>
                    <a:pt x="8" y="27"/>
                  </a:cubicBezTo>
                  <a:cubicBezTo>
                    <a:pt x="8"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9" y="17"/>
                    <a:pt x="9" y="17"/>
                  </a:cubicBezTo>
                  <a:cubicBezTo>
                    <a:pt x="10" y="16"/>
                    <a:pt x="11" y="16"/>
                    <a:pt x="12" y="15"/>
                  </a:cubicBezTo>
                  <a:cubicBezTo>
                    <a:pt x="12" y="15"/>
                    <a:pt x="13" y="15"/>
                    <a:pt x="14" y="14"/>
                  </a:cubicBezTo>
                  <a:cubicBezTo>
                    <a:pt x="15" y="14"/>
                    <a:pt x="16" y="14"/>
                    <a:pt x="17" y="14"/>
                  </a:cubicBezTo>
                  <a:cubicBezTo>
                    <a:pt x="19" y="14"/>
                    <a:pt x="21" y="14"/>
                    <a:pt x="23" y="15"/>
                  </a:cubicBezTo>
                  <a:cubicBezTo>
                    <a:pt x="25" y="16"/>
                    <a:pt x="26" y="17"/>
                    <a:pt x="27" y="18"/>
                  </a:cubicBezTo>
                  <a:cubicBezTo>
                    <a:pt x="29" y="20"/>
                    <a:pt x="29" y="22"/>
                    <a:pt x="30" y="24"/>
                  </a:cubicBezTo>
                  <a:cubicBezTo>
                    <a:pt x="31"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1" name="Freeform 59">
              <a:extLst>
                <a:ext uri="{FF2B5EF4-FFF2-40B4-BE49-F238E27FC236}">
                  <a16:creationId xmlns:a16="http://schemas.microsoft.com/office/drawing/2014/main" id="{1E6AB002-C130-4648-A18E-BA496FF1756C}"/>
                </a:ext>
              </a:extLst>
            </p:cNvPr>
            <p:cNvSpPr>
              <a:spLocks noEditPoints="1"/>
            </p:cNvSpPr>
            <p:nvPr userDrawn="1"/>
          </p:nvSpPr>
          <p:spPr bwMode="invGray">
            <a:xfrm>
              <a:off x="1582706" y="6418333"/>
              <a:ext cx="83698" cy="102879"/>
            </a:xfrm>
            <a:custGeom>
              <a:avLst/>
              <a:gdLst>
                <a:gd name="T0" fmla="*/ 33 w 33"/>
                <a:gd name="T1" fmla="*/ 19 h 40"/>
                <a:gd name="T2" fmla="*/ 33 w 33"/>
                <a:gd name="T3" fmla="*/ 21 h 40"/>
                <a:gd name="T4" fmla="*/ 33 w 33"/>
                <a:gd name="T5" fmla="*/ 23 h 40"/>
                <a:gd name="T6" fmla="*/ 8 w 33"/>
                <a:gd name="T7" fmla="*/ 23 h 40"/>
                <a:gd name="T8" fmla="*/ 9 w 33"/>
                <a:gd name="T9" fmla="*/ 28 h 40"/>
                <a:gd name="T10" fmla="*/ 11 w 33"/>
                <a:gd name="T11" fmla="*/ 31 h 40"/>
                <a:gd name="T12" fmla="*/ 14 w 33"/>
                <a:gd name="T13" fmla="*/ 33 h 40"/>
                <a:gd name="T14" fmla="*/ 17 w 33"/>
                <a:gd name="T15" fmla="*/ 33 h 40"/>
                <a:gd name="T16" fmla="*/ 20 w 33"/>
                <a:gd name="T17" fmla="*/ 33 h 40"/>
                <a:gd name="T18" fmla="*/ 22 w 33"/>
                <a:gd name="T19" fmla="*/ 32 h 40"/>
                <a:gd name="T20" fmla="*/ 24 w 33"/>
                <a:gd name="T21" fmla="*/ 32 h 40"/>
                <a:gd name="T22" fmla="*/ 26 w 33"/>
                <a:gd name="T23" fmla="*/ 30 h 40"/>
                <a:gd name="T24" fmla="*/ 30 w 33"/>
                <a:gd name="T25" fmla="*/ 35 h 40"/>
                <a:gd name="T26" fmla="*/ 27 w 33"/>
                <a:gd name="T27" fmla="*/ 37 h 40"/>
                <a:gd name="T28" fmla="*/ 25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2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6 w 33"/>
                <a:gd name="T63" fmla="*/ 17 h 40"/>
                <a:gd name="T64" fmla="*/ 25 w 33"/>
                <a:gd name="T65" fmla="*/ 13 h 40"/>
                <a:gd name="T66" fmla="*/ 23 w 33"/>
                <a:gd name="T67" fmla="*/ 10 h 40"/>
                <a:gd name="T68" fmla="*/ 21 w 33"/>
                <a:gd name="T69" fmla="*/ 8 h 40"/>
                <a:gd name="T70" fmla="*/ 17 w 33"/>
                <a:gd name="T71" fmla="*/ 7 h 40"/>
                <a:gd name="T72" fmla="*/ 13 w 33"/>
                <a:gd name="T73" fmla="*/ 8 h 40"/>
                <a:gd name="T74" fmla="*/ 11 w 33"/>
                <a:gd name="T75" fmla="*/ 9 h 40"/>
                <a:gd name="T76" fmla="*/ 9 w 33"/>
                <a:gd name="T77" fmla="*/ 12 h 40"/>
                <a:gd name="T78" fmla="*/ 8 w 33"/>
                <a:gd name="T79" fmla="*/ 17 h 40"/>
                <a:gd name="T80" fmla="*/ 26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8" y="23"/>
                    <a:pt x="8" y="23"/>
                    <a:pt x="8" y="23"/>
                  </a:cubicBezTo>
                  <a:cubicBezTo>
                    <a:pt x="8" y="25"/>
                    <a:pt x="8" y="26"/>
                    <a:pt x="9" y="28"/>
                  </a:cubicBezTo>
                  <a:cubicBezTo>
                    <a:pt x="10" y="29"/>
                    <a:pt x="10" y="30"/>
                    <a:pt x="11" y="31"/>
                  </a:cubicBezTo>
                  <a:cubicBezTo>
                    <a:pt x="12" y="32"/>
                    <a:pt x="13" y="32"/>
                    <a:pt x="14" y="33"/>
                  </a:cubicBezTo>
                  <a:cubicBezTo>
                    <a:pt x="15" y="33"/>
                    <a:pt x="16" y="33"/>
                    <a:pt x="17" y="33"/>
                  </a:cubicBezTo>
                  <a:cubicBezTo>
                    <a:pt x="18" y="33"/>
                    <a:pt x="19" y="33"/>
                    <a:pt x="20" y="33"/>
                  </a:cubicBezTo>
                  <a:cubicBezTo>
                    <a:pt x="20" y="33"/>
                    <a:pt x="21" y="33"/>
                    <a:pt x="22" y="32"/>
                  </a:cubicBezTo>
                  <a:cubicBezTo>
                    <a:pt x="23" y="32"/>
                    <a:pt x="23" y="32"/>
                    <a:pt x="24" y="32"/>
                  </a:cubicBezTo>
                  <a:cubicBezTo>
                    <a:pt x="24" y="31"/>
                    <a:pt x="25" y="31"/>
                    <a:pt x="26" y="30"/>
                  </a:cubicBezTo>
                  <a:cubicBezTo>
                    <a:pt x="30" y="35"/>
                    <a:pt x="30" y="35"/>
                    <a:pt x="30" y="35"/>
                  </a:cubicBezTo>
                  <a:cubicBezTo>
                    <a:pt x="29" y="36"/>
                    <a:pt x="28" y="37"/>
                    <a:pt x="27" y="37"/>
                  </a:cubicBezTo>
                  <a:cubicBezTo>
                    <a:pt x="27" y="38"/>
                    <a:pt x="26" y="38"/>
                    <a:pt x="25" y="39"/>
                  </a:cubicBezTo>
                  <a:cubicBezTo>
                    <a:pt x="24" y="39"/>
                    <a:pt x="22" y="40"/>
                    <a:pt x="21" y="40"/>
                  </a:cubicBezTo>
                  <a:cubicBezTo>
                    <a:pt x="20" y="40"/>
                    <a:pt x="18" y="40"/>
                    <a:pt x="17" y="40"/>
                  </a:cubicBezTo>
                  <a:cubicBezTo>
                    <a:pt x="15" y="40"/>
                    <a:pt x="14" y="40"/>
                    <a:pt x="12" y="39"/>
                  </a:cubicBezTo>
                  <a:cubicBezTo>
                    <a:pt x="11" y="39"/>
                    <a:pt x="10" y="38"/>
                    <a:pt x="8" y="38"/>
                  </a:cubicBezTo>
                  <a:cubicBezTo>
                    <a:pt x="7" y="37"/>
                    <a:pt x="6" y="36"/>
                    <a:pt x="5" y="35"/>
                  </a:cubicBezTo>
                  <a:cubicBezTo>
                    <a:pt x="4" y="34"/>
                    <a:pt x="4" y="33"/>
                    <a:pt x="3" y="31"/>
                  </a:cubicBezTo>
                  <a:cubicBezTo>
                    <a:pt x="2" y="30"/>
                    <a:pt x="1" y="28"/>
                    <a:pt x="1" y="26"/>
                  </a:cubicBezTo>
                  <a:cubicBezTo>
                    <a:pt x="1" y="24"/>
                    <a:pt x="0" y="22"/>
                    <a:pt x="0" y="20"/>
                  </a:cubicBezTo>
                  <a:cubicBezTo>
                    <a:pt x="0" y="17"/>
                    <a:pt x="1" y="14"/>
                    <a:pt x="2" y="12"/>
                  </a:cubicBezTo>
                  <a:cubicBezTo>
                    <a:pt x="2" y="9"/>
                    <a:pt x="4" y="7"/>
                    <a:pt x="5" y="5"/>
                  </a:cubicBezTo>
                  <a:cubicBezTo>
                    <a:pt x="6" y="4"/>
                    <a:pt x="8" y="2"/>
                    <a:pt x="10" y="1"/>
                  </a:cubicBezTo>
                  <a:cubicBezTo>
                    <a:pt x="12" y="1"/>
                    <a:pt x="15" y="0"/>
                    <a:pt x="17" y="0"/>
                  </a:cubicBezTo>
                  <a:cubicBezTo>
                    <a:pt x="20" y="0"/>
                    <a:pt x="22" y="1"/>
                    <a:pt x="24" y="2"/>
                  </a:cubicBezTo>
                  <a:cubicBezTo>
                    <a:pt x="26" y="3"/>
                    <a:pt x="28" y="4"/>
                    <a:pt x="29" y="6"/>
                  </a:cubicBezTo>
                  <a:cubicBezTo>
                    <a:pt x="31" y="8"/>
                    <a:pt x="32" y="10"/>
                    <a:pt x="32" y="12"/>
                  </a:cubicBezTo>
                  <a:cubicBezTo>
                    <a:pt x="33" y="14"/>
                    <a:pt x="33" y="17"/>
                    <a:pt x="33" y="19"/>
                  </a:cubicBezTo>
                  <a:close/>
                  <a:moveTo>
                    <a:pt x="26" y="17"/>
                  </a:moveTo>
                  <a:cubicBezTo>
                    <a:pt x="26" y="15"/>
                    <a:pt x="25" y="14"/>
                    <a:pt x="25" y="13"/>
                  </a:cubicBezTo>
                  <a:cubicBezTo>
                    <a:pt x="25" y="12"/>
                    <a:pt x="24" y="11"/>
                    <a:pt x="23" y="10"/>
                  </a:cubicBezTo>
                  <a:cubicBezTo>
                    <a:pt x="23" y="9"/>
                    <a:pt x="22" y="8"/>
                    <a:pt x="21" y="8"/>
                  </a:cubicBezTo>
                  <a:cubicBezTo>
                    <a:pt x="20" y="7"/>
                    <a:pt x="18" y="7"/>
                    <a:pt x="17" y="7"/>
                  </a:cubicBezTo>
                  <a:cubicBezTo>
                    <a:pt x="15" y="7"/>
                    <a:pt x="14" y="7"/>
                    <a:pt x="13" y="8"/>
                  </a:cubicBezTo>
                  <a:cubicBezTo>
                    <a:pt x="12" y="8"/>
                    <a:pt x="11" y="9"/>
                    <a:pt x="11" y="9"/>
                  </a:cubicBezTo>
                  <a:cubicBezTo>
                    <a:pt x="10" y="10"/>
                    <a:pt x="9" y="11"/>
                    <a:pt x="9" y="12"/>
                  </a:cubicBezTo>
                  <a:cubicBezTo>
                    <a:pt x="8" y="14"/>
                    <a:pt x="8" y="15"/>
                    <a:pt x="8" y="17"/>
                  </a:cubicBezTo>
                  <a:lnTo>
                    <a:pt x="26"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2" name="Freeform 60">
              <a:extLst>
                <a:ext uri="{FF2B5EF4-FFF2-40B4-BE49-F238E27FC236}">
                  <a16:creationId xmlns:a16="http://schemas.microsoft.com/office/drawing/2014/main" id="{B0044278-9F7F-4596-96D2-ACFBE0DEC0B1}"/>
                </a:ext>
              </a:extLst>
            </p:cNvPr>
            <p:cNvSpPr>
              <a:spLocks/>
            </p:cNvSpPr>
            <p:nvPr userDrawn="1"/>
          </p:nvSpPr>
          <p:spPr bwMode="invGray">
            <a:xfrm>
              <a:off x="1727435" y="6421821"/>
              <a:ext cx="122060" cy="97648"/>
            </a:xfrm>
            <a:custGeom>
              <a:avLst/>
              <a:gdLst>
                <a:gd name="T0" fmla="*/ 56 w 70"/>
                <a:gd name="T1" fmla="*/ 56 h 56"/>
                <a:gd name="T2" fmla="*/ 46 w 70"/>
                <a:gd name="T3" fmla="*/ 56 h 56"/>
                <a:gd name="T4" fmla="*/ 35 w 70"/>
                <a:gd name="T5" fmla="*/ 16 h 56"/>
                <a:gd name="T6" fmla="*/ 25 w 70"/>
                <a:gd name="T7" fmla="*/ 56 h 56"/>
                <a:gd name="T8" fmla="*/ 15 w 70"/>
                <a:gd name="T9" fmla="*/ 56 h 56"/>
                <a:gd name="T10" fmla="*/ 0 w 70"/>
                <a:gd name="T11" fmla="*/ 0 h 56"/>
                <a:gd name="T12" fmla="*/ 10 w 70"/>
                <a:gd name="T13" fmla="*/ 0 h 56"/>
                <a:gd name="T14" fmla="*/ 21 w 70"/>
                <a:gd name="T15" fmla="*/ 38 h 56"/>
                <a:gd name="T16" fmla="*/ 31 w 70"/>
                <a:gd name="T17" fmla="*/ 0 h 56"/>
                <a:gd name="T18" fmla="*/ 40 w 70"/>
                <a:gd name="T19" fmla="*/ 0 h 56"/>
                <a:gd name="T20" fmla="*/ 50 w 70"/>
                <a:gd name="T21" fmla="*/ 38 h 56"/>
                <a:gd name="T22" fmla="*/ 60 w 70"/>
                <a:gd name="T23" fmla="*/ 0 h 56"/>
                <a:gd name="T24" fmla="*/ 70 w 70"/>
                <a:gd name="T25" fmla="*/ 0 h 56"/>
                <a:gd name="T26" fmla="*/ 56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6" y="56"/>
                  </a:moveTo>
                  <a:lnTo>
                    <a:pt x="46" y="56"/>
                  </a:lnTo>
                  <a:lnTo>
                    <a:pt x="35" y="16"/>
                  </a:lnTo>
                  <a:lnTo>
                    <a:pt x="25" y="56"/>
                  </a:lnTo>
                  <a:lnTo>
                    <a:pt x="15" y="56"/>
                  </a:lnTo>
                  <a:lnTo>
                    <a:pt x="0" y="0"/>
                  </a:lnTo>
                  <a:lnTo>
                    <a:pt x="10" y="0"/>
                  </a:lnTo>
                  <a:lnTo>
                    <a:pt x="21" y="38"/>
                  </a:lnTo>
                  <a:lnTo>
                    <a:pt x="31" y="0"/>
                  </a:lnTo>
                  <a:lnTo>
                    <a:pt x="40" y="0"/>
                  </a:lnTo>
                  <a:lnTo>
                    <a:pt x="50" y="38"/>
                  </a:lnTo>
                  <a:lnTo>
                    <a:pt x="60" y="0"/>
                  </a:lnTo>
                  <a:lnTo>
                    <a:pt x="70" y="0"/>
                  </a:lnTo>
                  <a:lnTo>
                    <a:pt x="56"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3" name="Freeform 61">
              <a:extLst>
                <a:ext uri="{FF2B5EF4-FFF2-40B4-BE49-F238E27FC236}">
                  <a16:creationId xmlns:a16="http://schemas.microsoft.com/office/drawing/2014/main" id="{79F75E0D-27A7-44C1-BF19-495F4768F995}"/>
                </a:ext>
              </a:extLst>
            </p:cNvPr>
            <p:cNvSpPr>
              <a:spLocks noEditPoints="1"/>
            </p:cNvSpPr>
            <p:nvPr userDrawn="1"/>
          </p:nvSpPr>
          <p:spPr bwMode="invGray">
            <a:xfrm>
              <a:off x="1859957" y="6418333"/>
              <a:ext cx="87186" cy="102879"/>
            </a:xfrm>
            <a:custGeom>
              <a:avLst/>
              <a:gdLst>
                <a:gd name="T0" fmla="*/ 34 w 34"/>
                <a:gd name="T1" fmla="*/ 20 h 40"/>
                <a:gd name="T2" fmla="*/ 33 w 34"/>
                <a:gd name="T3" fmla="*/ 28 h 40"/>
                <a:gd name="T4" fmla="*/ 29 w 34"/>
                <a:gd name="T5" fmla="*/ 35 h 40"/>
                <a:gd name="T6" fmla="*/ 24 w 34"/>
                <a:gd name="T7" fmla="*/ 39 h 40"/>
                <a:gd name="T8" fmla="*/ 17 w 34"/>
                <a:gd name="T9" fmla="*/ 40 h 40"/>
                <a:gd name="T10" fmla="*/ 10 w 34"/>
                <a:gd name="T11" fmla="*/ 39 h 40"/>
                <a:gd name="T12" fmla="*/ 5 w 34"/>
                <a:gd name="T13" fmla="*/ 35 h 40"/>
                <a:gd name="T14" fmla="*/ 1 w 34"/>
                <a:gd name="T15" fmla="*/ 28 h 40"/>
                <a:gd name="T16" fmla="*/ 0 w 34"/>
                <a:gd name="T17" fmla="*/ 20 h 40"/>
                <a:gd name="T18" fmla="*/ 1 w 34"/>
                <a:gd name="T19" fmla="*/ 12 h 40"/>
                <a:gd name="T20" fmla="*/ 5 w 34"/>
                <a:gd name="T21" fmla="*/ 5 h 40"/>
                <a:gd name="T22" fmla="*/ 11 w 34"/>
                <a:gd name="T23" fmla="*/ 1 h 40"/>
                <a:gd name="T24" fmla="*/ 17 w 34"/>
                <a:gd name="T25" fmla="*/ 0 h 40"/>
                <a:gd name="T26" fmla="*/ 24 w 34"/>
                <a:gd name="T27" fmla="*/ 1 h 40"/>
                <a:gd name="T28" fmla="*/ 29 w 34"/>
                <a:gd name="T29" fmla="*/ 5 h 40"/>
                <a:gd name="T30" fmla="*/ 33 w 34"/>
                <a:gd name="T31" fmla="*/ 12 h 40"/>
                <a:gd name="T32" fmla="*/ 34 w 34"/>
                <a:gd name="T33" fmla="*/ 20 h 40"/>
                <a:gd name="T34" fmla="*/ 27 w 34"/>
                <a:gd name="T35" fmla="*/ 20 h 40"/>
                <a:gd name="T36" fmla="*/ 26 w 34"/>
                <a:gd name="T37" fmla="*/ 15 h 40"/>
                <a:gd name="T38" fmla="*/ 24 w 34"/>
                <a:gd name="T39" fmla="*/ 11 h 40"/>
                <a:gd name="T40" fmla="*/ 21 w 34"/>
                <a:gd name="T41" fmla="*/ 8 h 40"/>
                <a:gd name="T42" fmla="*/ 17 w 34"/>
                <a:gd name="T43" fmla="*/ 7 h 40"/>
                <a:gd name="T44" fmla="*/ 13 w 34"/>
                <a:gd name="T45" fmla="*/ 8 h 40"/>
                <a:gd name="T46" fmla="*/ 10 w 34"/>
                <a:gd name="T47" fmla="*/ 11 h 40"/>
                <a:gd name="T48" fmla="*/ 8 w 34"/>
                <a:gd name="T49" fmla="*/ 15 h 40"/>
                <a:gd name="T50" fmla="*/ 8 w 34"/>
                <a:gd name="T51" fmla="*/ 20 h 40"/>
                <a:gd name="T52" fmla="*/ 8 w 34"/>
                <a:gd name="T53" fmla="*/ 26 h 40"/>
                <a:gd name="T54" fmla="*/ 10 w 34"/>
                <a:gd name="T55" fmla="*/ 30 h 40"/>
                <a:gd name="T56" fmla="*/ 13 w 34"/>
                <a:gd name="T57" fmla="*/ 32 h 40"/>
                <a:gd name="T58" fmla="*/ 17 w 34"/>
                <a:gd name="T59" fmla="*/ 33 h 40"/>
                <a:gd name="T60" fmla="*/ 21 w 34"/>
                <a:gd name="T61" fmla="*/ 32 h 40"/>
                <a:gd name="T62" fmla="*/ 24 w 34"/>
                <a:gd name="T63" fmla="*/ 29 h 40"/>
                <a:gd name="T64" fmla="*/ 26 w 34"/>
                <a:gd name="T65" fmla="*/ 25 h 40"/>
                <a:gd name="T66" fmla="*/ 27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20"/>
                  </a:moveTo>
                  <a:cubicBezTo>
                    <a:pt x="34" y="23"/>
                    <a:pt x="34" y="26"/>
                    <a:pt x="33" y="28"/>
                  </a:cubicBezTo>
                  <a:cubicBezTo>
                    <a:pt x="32" y="31"/>
                    <a:pt x="31" y="33"/>
                    <a:pt x="29" y="35"/>
                  </a:cubicBezTo>
                  <a:cubicBezTo>
                    <a:pt x="28" y="37"/>
                    <a:pt x="26" y="38"/>
                    <a:pt x="24" y="39"/>
                  </a:cubicBezTo>
                  <a:cubicBezTo>
                    <a:pt x="22" y="40"/>
                    <a:pt x="20" y="40"/>
                    <a:pt x="17" y="40"/>
                  </a:cubicBezTo>
                  <a:cubicBezTo>
                    <a:pt x="15" y="40"/>
                    <a:pt x="12" y="40"/>
                    <a:pt x="10" y="39"/>
                  </a:cubicBezTo>
                  <a:cubicBezTo>
                    <a:pt x="8" y="38"/>
                    <a:pt x="6" y="36"/>
                    <a:pt x="5" y="35"/>
                  </a:cubicBezTo>
                  <a:cubicBezTo>
                    <a:pt x="3" y="33"/>
                    <a:pt x="2" y="31"/>
                    <a:pt x="1" y="28"/>
                  </a:cubicBezTo>
                  <a:cubicBezTo>
                    <a:pt x="1" y="26"/>
                    <a:pt x="0" y="23"/>
                    <a:pt x="0" y="20"/>
                  </a:cubicBezTo>
                  <a:cubicBezTo>
                    <a:pt x="0" y="17"/>
                    <a:pt x="1" y="14"/>
                    <a:pt x="1" y="12"/>
                  </a:cubicBezTo>
                  <a:cubicBezTo>
                    <a:pt x="2" y="9"/>
                    <a:pt x="4" y="7"/>
                    <a:pt x="5" y="5"/>
                  </a:cubicBezTo>
                  <a:cubicBezTo>
                    <a:pt x="7" y="4"/>
                    <a:pt x="8" y="2"/>
                    <a:pt x="11" y="1"/>
                  </a:cubicBezTo>
                  <a:cubicBezTo>
                    <a:pt x="13" y="1"/>
                    <a:pt x="15" y="0"/>
                    <a:pt x="17" y="0"/>
                  </a:cubicBezTo>
                  <a:cubicBezTo>
                    <a:pt x="20" y="0"/>
                    <a:pt x="22" y="1"/>
                    <a:pt x="24" y="1"/>
                  </a:cubicBezTo>
                  <a:cubicBezTo>
                    <a:pt x="26" y="2"/>
                    <a:pt x="28" y="4"/>
                    <a:pt x="29" y="5"/>
                  </a:cubicBezTo>
                  <a:cubicBezTo>
                    <a:pt x="31" y="7"/>
                    <a:pt x="32" y="9"/>
                    <a:pt x="33" y="12"/>
                  </a:cubicBezTo>
                  <a:cubicBezTo>
                    <a:pt x="34" y="14"/>
                    <a:pt x="34" y="17"/>
                    <a:pt x="34" y="20"/>
                  </a:cubicBezTo>
                  <a:close/>
                  <a:moveTo>
                    <a:pt x="27" y="20"/>
                  </a:moveTo>
                  <a:cubicBezTo>
                    <a:pt x="27" y="18"/>
                    <a:pt x="27" y="16"/>
                    <a:pt x="26" y="15"/>
                  </a:cubicBezTo>
                  <a:cubicBezTo>
                    <a:pt x="26" y="13"/>
                    <a:pt x="25" y="12"/>
                    <a:pt x="24" y="11"/>
                  </a:cubicBezTo>
                  <a:cubicBezTo>
                    <a:pt x="23" y="10"/>
                    <a:pt x="22" y="9"/>
                    <a:pt x="21" y="8"/>
                  </a:cubicBezTo>
                  <a:cubicBezTo>
                    <a:pt x="20" y="8"/>
                    <a:pt x="18" y="7"/>
                    <a:pt x="17" y="7"/>
                  </a:cubicBezTo>
                  <a:cubicBezTo>
                    <a:pt x="16" y="7"/>
                    <a:pt x="14" y="8"/>
                    <a:pt x="13" y="8"/>
                  </a:cubicBezTo>
                  <a:cubicBezTo>
                    <a:pt x="12" y="9"/>
                    <a:pt x="11" y="10"/>
                    <a:pt x="10" y="11"/>
                  </a:cubicBezTo>
                  <a:cubicBezTo>
                    <a:pt x="9" y="12"/>
                    <a:pt x="9" y="13"/>
                    <a:pt x="8" y="15"/>
                  </a:cubicBezTo>
                  <a:cubicBezTo>
                    <a:pt x="8" y="16"/>
                    <a:pt x="8" y="18"/>
                    <a:pt x="8" y="20"/>
                  </a:cubicBezTo>
                  <a:cubicBezTo>
                    <a:pt x="8" y="22"/>
                    <a:pt x="8" y="24"/>
                    <a:pt x="8" y="26"/>
                  </a:cubicBezTo>
                  <a:cubicBezTo>
                    <a:pt x="9" y="27"/>
                    <a:pt x="10" y="28"/>
                    <a:pt x="10" y="30"/>
                  </a:cubicBezTo>
                  <a:cubicBezTo>
                    <a:pt x="11" y="31"/>
                    <a:pt x="12" y="32"/>
                    <a:pt x="13" y="32"/>
                  </a:cubicBezTo>
                  <a:cubicBezTo>
                    <a:pt x="15" y="33"/>
                    <a:pt x="16" y="33"/>
                    <a:pt x="17" y="33"/>
                  </a:cubicBezTo>
                  <a:cubicBezTo>
                    <a:pt x="19" y="33"/>
                    <a:pt x="20" y="33"/>
                    <a:pt x="21" y="32"/>
                  </a:cubicBezTo>
                  <a:cubicBezTo>
                    <a:pt x="22" y="31"/>
                    <a:pt x="23"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4" name="Freeform 62">
              <a:extLst>
                <a:ext uri="{FF2B5EF4-FFF2-40B4-BE49-F238E27FC236}">
                  <a16:creationId xmlns:a16="http://schemas.microsoft.com/office/drawing/2014/main" id="{E5B9E395-C74C-4D98-8911-EE2C765D8BEB}"/>
                </a:ext>
              </a:extLst>
            </p:cNvPr>
            <p:cNvSpPr>
              <a:spLocks/>
            </p:cNvSpPr>
            <p:nvPr userDrawn="1"/>
          </p:nvSpPr>
          <p:spPr bwMode="invGray">
            <a:xfrm>
              <a:off x="1968067" y="6418333"/>
              <a:ext cx="57543" cy="101135"/>
            </a:xfrm>
            <a:custGeom>
              <a:avLst/>
              <a:gdLst>
                <a:gd name="T0" fmla="*/ 21 w 23"/>
                <a:gd name="T1" fmla="*/ 9 h 39"/>
                <a:gd name="T2" fmla="*/ 18 w 23"/>
                <a:gd name="T3" fmla="*/ 8 h 39"/>
                <a:gd name="T4" fmla="*/ 15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9 w 23"/>
                <a:gd name="T21" fmla="*/ 3 h 39"/>
                <a:gd name="T22" fmla="*/ 11 w 23"/>
                <a:gd name="T23" fmla="*/ 1 h 39"/>
                <a:gd name="T24" fmla="*/ 14 w 23"/>
                <a:gd name="T25" fmla="*/ 0 h 39"/>
                <a:gd name="T26" fmla="*/ 17 w 23"/>
                <a:gd name="T27" fmla="*/ 0 h 39"/>
                <a:gd name="T28" fmla="*/ 20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19" y="8"/>
                    <a:pt x="18" y="8"/>
                  </a:cubicBezTo>
                  <a:cubicBezTo>
                    <a:pt x="18" y="8"/>
                    <a:pt x="17" y="7"/>
                    <a:pt x="15" y="7"/>
                  </a:cubicBezTo>
                  <a:cubicBezTo>
                    <a:pt x="13" y="7"/>
                    <a:pt x="11" y="8"/>
                    <a:pt x="10" y="10"/>
                  </a:cubicBezTo>
                  <a:cubicBezTo>
                    <a:pt x="8"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9" y="3"/>
                  </a:cubicBezTo>
                  <a:cubicBezTo>
                    <a:pt x="10" y="2"/>
                    <a:pt x="11" y="2"/>
                    <a:pt x="11" y="1"/>
                  </a:cubicBezTo>
                  <a:cubicBezTo>
                    <a:pt x="12" y="1"/>
                    <a:pt x="13" y="1"/>
                    <a:pt x="14" y="0"/>
                  </a:cubicBezTo>
                  <a:cubicBezTo>
                    <a:pt x="15" y="0"/>
                    <a:pt x="16" y="0"/>
                    <a:pt x="17" y="0"/>
                  </a:cubicBezTo>
                  <a:cubicBezTo>
                    <a:pt x="18" y="0"/>
                    <a:pt x="19" y="0"/>
                    <a:pt x="20" y="1"/>
                  </a:cubicBezTo>
                  <a:cubicBezTo>
                    <a:pt x="21" y="1"/>
                    <a:pt x="22"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5" name="Freeform 63">
              <a:extLst>
                <a:ext uri="{FF2B5EF4-FFF2-40B4-BE49-F238E27FC236}">
                  <a16:creationId xmlns:a16="http://schemas.microsoft.com/office/drawing/2014/main" id="{53BB8418-388C-4142-9A80-8BF00A87F7B0}"/>
                </a:ext>
              </a:extLst>
            </p:cNvPr>
            <p:cNvSpPr>
              <a:spLocks/>
            </p:cNvSpPr>
            <p:nvPr userDrawn="1"/>
          </p:nvSpPr>
          <p:spPr bwMode="invGray">
            <a:xfrm>
              <a:off x="2043046" y="6383459"/>
              <a:ext cx="19181" cy="136010"/>
            </a:xfrm>
            <a:custGeom>
              <a:avLst/>
              <a:gdLst>
                <a:gd name="T0" fmla="*/ 0 w 11"/>
                <a:gd name="T1" fmla="*/ 78 h 78"/>
                <a:gd name="T2" fmla="*/ 0 w 11"/>
                <a:gd name="T3" fmla="*/ 6 h 78"/>
                <a:gd name="T4" fmla="*/ 11 w 11"/>
                <a:gd name="T5" fmla="*/ 0 h 78"/>
                <a:gd name="T6" fmla="*/ 11 w 11"/>
                <a:gd name="T7" fmla="*/ 78 h 78"/>
                <a:gd name="T8" fmla="*/ 0 w 11"/>
                <a:gd name="T9" fmla="*/ 78 h 78"/>
              </a:gdLst>
              <a:ahLst/>
              <a:cxnLst>
                <a:cxn ang="0">
                  <a:pos x="T0" y="T1"/>
                </a:cxn>
                <a:cxn ang="0">
                  <a:pos x="T2" y="T3"/>
                </a:cxn>
                <a:cxn ang="0">
                  <a:pos x="T4" y="T5"/>
                </a:cxn>
                <a:cxn ang="0">
                  <a:pos x="T6" y="T7"/>
                </a:cxn>
                <a:cxn ang="0">
                  <a:pos x="T8" y="T9"/>
                </a:cxn>
              </a:cxnLst>
              <a:rect l="0" t="0" r="r" b="b"/>
              <a:pathLst>
                <a:path w="11" h="78">
                  <a:moveTo>
                    <a:pt x="0" y="78"/>
                  </a:moveTo>
                  <a:lnTo>
                    <a:pt x="0" y="6"/>
                  </a:lnTo>
                  <a:lnTo>
                    <a:pt x="11" y="0"/>
                  </a:lnTo>
                  <a:lnTo>
                    <a:pt x="11" y="78"/>
                  </a:lnTo>
                  <a:lnTo>
                    <a:pt x="0"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6" name="Freeform 64">
              <a:extLst>
                <a:ext uri="{FF2B5EF4-FFF2-40B4-BE49-F238E27FC236}">
                  <a16:creationId xmlns:a16="http://schemas.microsoft.com/office/drawing/2014/main" id="{0256DB41-B3C1-4FEB-B394-9762C00E7F70}"/>
                </a:ext>
              </a:extLst>
            </p:cNvPr>
            <p:cNvSpPr>
              <a:spLocks noEditPoints="1"/>
            </p:cNvSpPr>
            <p:nvPr userDrawn="1"/>
          </p:nvSpPr>
          <p:spPr bwMode="invGray">
            <a:xfrm>
              <a:off x="2084896" y="6383459"/>
              <a:ext cx="80211" cy="137753"/>
            </a:xfrm>
            <a:custGeom>
              <a:avLst/>
              <a:gdLst>
                <a:gd name="T0" fmla="*/ 24 w 32"/>
                <a:gd name="T1" fmla="*/ 53 h 54"/>
                <a:gd name="T2" fmla="*/ 24 w 32"/>
                <a:gd name="T3" fmla="*/ 50 h 54"/>
                <a:gd name="T4" fmla="*/ 22 w 32"/>
                <a:gd name="T5" fmla="*/ 51 h 54"/>
                <a:gd name="T6" fmla="*/ 20 w 32"/>
                <a:gd name="T7" fmla="*/ 53 h 54"/>
                <a:gd name="T8" fmla="*/ 17 w 32"/>
                <a:gd name="T9" fmla="*/ 54 h 54"/>
                <a:gd name="T10" fmla="*/ 14 w 32"/>
                <a:gd name="T11" fmla="*/ 54 h 54"/>
                <a:gd name="T12" fmla="*/ 9 w 32"/>
                <a:gd name="T13" fmla="*/ 53 h 54"/>
                <a:gd name="T14" fmla="*/ 4 w 32"/>
                <a:gd name="T15" fmla="*/ 49 h 54"/>
                <a:gd name="T16" fmla="*/ 1 w 32"/>
                <a:gd name="T17" fmla="*/ 43 h 54"/>
                <a:gd name="T18" fmla="*/ 0 w 32"/>
                <a:gd name="T19" fmla="*/ 33 h 54"/>
                <a:gd name="T20" fmla="*/ 1 w 32"/>
                <a:gd name="T21" fmla="*/ 25 h 54"/>
                <a:gd name="T22" fmla="*/ 4 w 32"/>
                <a:gd name="T23" fmla="*/ 19 h 54"/>
                <a:gd name="T24" fmla="*/ 9 w 32"/>
                <a:gd name="T25" fmla="*/ 15 h 54"/>
                <a:gd name="T26" fmla="*/ 15 w 32"/>
                <a:gd name="T27" fmla="*/ 14 h 54"/>
                <a:gd name="T28" fmla="*/ 18 w 32"/>
                <a:gd name="T29" fmla="*/ 14 h 54"/>
                <a:gd name="T30" fmla="*/ 20 w 32"/>
                <a:gd name="T31" fmla="*/ 15 h 54"/>
                <a:gd name="T32" fmla="*/ 22 w 32"/>
                <a:gd name="T33" fmla="*/ 17 h 54"/>
                <a:gd name="T34" fmla="*/ 24 w 32"/>
                <a:gd name="T35" fmla="*/ 18 h 54"/>
                <a:gd name="T36" fmla="*/ 24 w 32"/>
                <a:gd name="T37" fmla="*/ 4 h 54"/>
                <a:gd name="T38" fmla="*/ 32 w 32"/>
                <a:gd name="T39" fmla="*/ 0 h 54"/>
                <a:gd name="T40" fmla="*/ 32 w 32"/>
                <a:gd name="T41" fmla="*/ 53 h 54"/>
                <a:gd name="T42" fmla="*/ 24 w 32"/>
                <a:gd name="T43" fmla="*/ 53 h 54"/>
                <a:gd name="T44" fmla="*/ 24 w 32"/>
                <a:gd name="T45" fmla="*/ 26 h 54"/>
                <a:gd name="T46" fmla="*/ 23 w 32"/>
                <a:gd name="T47" fmla="*/ 24 h 54"/>
                <a:gd name="T48" fmla="*/ 21 w 32"/>
                <a:gd name="T49" fmla="*/ 23 h 54"/>
                <a:gd name="T50" fmla="*/ 18 w 32"/>
                <a:gd name="T51" fmla="*/ 22 h 54"/>
                <a:gd name="T52" fmla="*/ 15 w 32"/>
                <a:gd name="T53" fmla="*/ 21 h 54"/>
                <a:gd name="T54" fmla="*/ 9 w 32"/>
                <a:gd name="T55" fmla="*/ 24 h 54"/>
                <a:gd name="T56" fmla="*/ 7 w 32"/>
                <a:gd name="T57" fmla="*/ 33 h 54"/>
                <a:gd name="T58" fmla="*/ 8 w 32"/>
                <a:gd name="T59" fmla="*/ 39 h 54"/>
                <a:gd name="T60" fmla="*/ 9 w 32"/>
                <a:gd name="T61" fmla="*/ 44 h 54"/>
                <a:gd name="T62" fmla="*/ 12 w 32"/>
                <a:gd name="T63" fmla="*/ 46 h 54"/>
                <a:gd name="T64" fmla="*/ 16 w 32"/>
                <a:gd name="T65" fmla="*/ 47 h 54"/>
                <a:gd name="T66" fmla="*/ 18 w 32"/>
                <a:gd name="T67" fmla="*/ 47 h 54"/>
                <a:gd name="T68" fmla="*/ 21 w 32"/>
                <a:gd name="T69" fmla="*/ 46 h 54"/>
                <a:gd name="T70" fmla="*/ 23 w 32"/>
                <a:gd name="T71" fmla="*/ 44 h 54"/>
                <a:gd name="T72" fmla="*/ 24 w 32"/>
                <a:gd name="T73" fmla="*/ 42 h 54"/>
                <a:gd name="T74" fmla="*/ 24 w 32"/>
                <a:gd name="T75" fmla="*/ 26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 h="54">
                  <a:moveTo>
                    <a:pt x="24" y="53"/>
                  </a:moveTo>
                  <a:cubicBezTo>
                    <a:pt x="24" y="50"/>
                    <a:pt x="24" y="50"/>
                    <a:pt x="24" y="50"/>
                  </a:cubicBezTo>
                  <a:cubicBezTo>
                    <a:pt x="24" y="50"/>
                    <a:pt x="23" y="51"/>
                    <a:pt x="22" y="51"/>
                  </a:cubicBezTo>
                  <a:cubicBezTo>
                    <a:pt x="21" y="52"/>
                    <a:pt x="21" y="52"/>
                    <a:pt x="20" y="53"/>
                  </a:cubicBezTo>
                  <a:cubicBezTo>
                    <a:pt x="19" y="53"/>
                    <a:pt x="18" y="54"/>
                    <a:pt x="17" y="54"/>
                  </a:cubicBezTo>
                  <a:cubicBezTo>
                    <a:pt x="16" y="54"/>
                    <a:pt x="15" y="54"/>
                    <a:pt x="14" y="54"/>
                  </a:cubicBezTo>
                  <a:cubicBezTo>
                    <a:pt x="12" y="54"/>
                    <a:pt x="10" y="54"/>
                    <a:pt x="9" y="53"/>
                  </a:cubicBezTo>
                  <a:cubicBezTo>
                    <a:pt x="7" y="52"/>
                    <a:pt x="5" y="51"/>
                    <a:pt x="4" y="49"/>
                  </a:cubicBezTo>
                  <a:cubicBezTo>
                    <a:pt x="3" y="48"/>
                    <a:pt x="1" y="45"/>
                    <a:pt x="1" y="43"/>
                  </a:cubicBezTo>
                  <a:cubicBezTo>
                    <a:pt x="0" y="40"/>
                    <a:pt x="0" y="37"/>
                    <a:pt x="0" y="33"/>
                  </a:cubicBezTo>
                  <a:cubicBezTo>
                    <a:pt x="0" y="30"/>
                    <a:pt x="0" y="27"/>
                    <a:pt x="1" y="25"/>
                  </a:cubicBezTo>
                  <a:cubicBezTo>
                    <a:pt x="2" y="22"/>
                    <a:pt x="3" y="20"/>
                    <a:pt x="4" y="19"/>
                  </a:cubicBezTo>
                  <a:cubicBezTo>
                    <a:pt x="6" y="17"/>
                    <a:pt x="7" y="16"/>
                    <a:pt x="9" y="15"/>
                  </a:cubicBezTo>
                  <a:cubicBezTo>
                    <a:pt x="11" y="14"/>
                    <a:pt x="13" y="14"/>
                    <a:pt x="15" y="14"/>
                  </a:cubicBezTo>
                  <a:cubicBezTo>
                    <a:pt x="16" y="14"/>
                    <a:pt x="17" y="14"/>
                    <a:pt x="18" y="14"/>
                  </a:cubicBezTo>
                  <a:cubicBezTo>
                    <a:pt x="18" y="15"/>
                    <a:pt x="19" y="15"/>
                    <a:pt x="20" y="15"/>
                  </a:cubicBezTo>
                  <a:cubicBezTo>
                    <a:pt x="21" y="16"/>
                    <a:pt x="22" y="16"/>
                    <a:pt x="22" y="17"/>
                  </a:cubicBezTo>
                  <a:cubicBezTo>
                    <a:pt x="23" y="17"/>
                    <a:pt x="24" y="18"/>
                    <a:pt x="24" y="18"/>
                  </a:cubicBezTo>
                  <a:cubicBezTo>
                    <a:pt x="24" y="4"/>
                    <a:pt x="24" y="4"/>
                    <a:pt x="24" y="4"/>
                  </a:cubicBezTo>
                  <a:cubicBezTo>
                    <a:pt x="32" y="0"/>
                    <a:pt x="32" y="0"/>
                    <a:pt x="32" y="0"/>
                  </a:cubicBezTo>
                  <a:cubicBezTo>
                    <a:pt x="32" y="53"/>
                    <a:pt x="32" y="53"/>
                    <a:pt x="32" y="53"/>
                  </a:cubicBezTo>
                  <a:lnTo>
                    <a:pt x="24" y="53"/>
                  </a:lnTo>
                  <a:close/>
                  <a:moveTo>
                    <a:pt x="24" y="26"/>
                  </a:moveTo>
                  <a:cubicBezTo>
                    <a:pt x="24" y="26"/>
                    <a:pt x="23" y="25"/>
                    <a:pt x="23" y="24"/>
                  </a:cubicBezTo>
                  <a:cubicBezTo>
                    <a:pt x="22" y="24"/>
                    <a:pt x="22" y="23"/>
                    <a:pt x="21" y="23"/>
                  </a:cubicBezTo>
                  <a:cubicBezTo>
                    <a:pt x="20" y="22"/>
                    <a:pt x="19" y="22"/>
                    <a:pt x="18" y="22"/>
                  </a:cubicBezTo>
                  <a:cubicBezTo>
                    <a:pt x="17" y="21"/>
                    <a:pt x="16" y="21"/>
                    <a:pt x="15" y="21"/>
                  </a:cubicBezTo>
                  <a:cubicBezTo>
                    <a:pt x="13" y="21"/>
                    <a:pt x="11" y="22"/>
                    <a:pt x="9" y="24"/>
                  </a:cubicBezTo>
                  <a:cubicBezTo>
                    <a:pt x="8" y="26"/>
                    <a:pt x="7" y="29"/>
                    <a:pt x="7" y="33"/>
                  </a:cubicBezTo>
                  <a:cubicBezTo>
                    <a:pt x="7" y="36"/>
                    <a:pt x="7" y="38"/>
                    <a:pt x="8" y="39"/>
                  </a:cubicBezTo>
                  <a:cubicBezTo>
                    <a:pt x="8" y="41"/>
                    <a:pt x="9" y="43"/>
                    <a:pt x="9" y="44"/>
                  </a:cubicBezTo>
                  <a:cubicBezTo>
                    <a:pt x="10" y="45"/>
                    <a:pt x="11" y="46"/>
                    <a:pt x="12" y="46"/>
                  </a:cubicBezTo>
                  <a:cubicBezTo>
                    <a:pt x="13" y="47"/>
                    <a:pt x="14" y="47"/>
                    <a:pt x="16" y="47"/>
                  </a:cubicBezTo>
                  <a:cubicBezTo>
                    <a:pt x="17" y="47"/>
                    <a:pt x="18" y="47"/>
                    <a:pt x="18" y="47"/>
                  </a:cubicBezTo>
                  <a:cubicBezTo>
                    <a:pt x="19" y="46"/>
                    <a:pt x="20" y="46"/>
                    <a:pt x="21" y="46"/>
                  </a:cubicBezTo>
                  <a:cubicBezTo>
                    <a:pt x="21" y="45"/>
                    <a:pt x="22" y="45"/>
                    <a:pt x="23" y="44"/>
                  </a:cubicBezTo>
                  <a:cubicBezTo>
                    <a:pt x="23" y="43"/>
                    <a:pt x="24" y="43"/>
                    <a:pt x="24" y="42"/>
                  </a:cubicBezTo>
                  <a:lnTo>
                    <a:pt x="24" y="2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7" name="Freeform 65">
              <a:extLst>
                <a:ext uri="{FF2B5EF4-FFF2-40B4-BE49-F238E27FC236}">
                  <a16:creationId xmlns:a16="http://schemas.microsoft.com/office/drawing/2014/main" id="{F2BC9C1F-3F30-47A6-B503-20FB179B7F3A}"/>
                </a:ext>
              </a:extLst>
            </p:cNvPr>
            <p:cNvSpPr>
              <a:spLocks/>
            </p:cNvSpPr>
            <p:nvPr userDrawn="1"/>
          </p:nvSpPr>
          <p:spPr bwMode="invGray">
            <a:xfrm>
              <a:off x="2229624" y="6421821"/>
              <a:ext cx="122060" cy="97648"/>
            </a:xfrm>
            <a:custGeom>
              <a:avLst/>
              <a:gdLst>
                <a:gd name="T0" fmla="*/ 55 w 70"/>
                <a:gd name="T1" fmla="*/ 56 h 56"/>
                <a:gd name="T2" fmla="*/ 45 w 70"/>
                <a:gd name="T3" fmla="*/ 56 h 56"/>
                <a:gd name="T4" fmla="*/ 35 w 70"/>
                <a:gd name="T5" fmla="*/ 16 h 56"/>
                <a:gd name="T6" fmla="*/ 25 w 70"/>
                <a:gd name="T7" fmla="*/ 56 h 56"/>
                <a:gd name="T8" fmla="*/ 16 w 70"/>
                <a:gd name="T9" fmla="*/ 56 h 56"/>
                <a:gd name="T10" fmla="*/ 0 w 70"/>
                <a:gd name="T11" fmla="*/ 0 h 56"/>
                <a:gd name="T12" fmla="*/ 12 w 70"/>
                <a:gd name="T13" fmla="*/ 0 h 56"/>
                <a:gd name="T14" fmla="*/ 20 w 70"/>
                <a:gd name="T15" fmla="*/ 38 h 56"/>
                <a:gd name="T16" fmla="*/ 31 w 70"/>
                <a:gd name="T17" fmla="*/ 0 h 56"/>
                <a:gd name="T18" fmla="*/ 39 w 70"/>
                <a:gd name="T19" fmla="*/ 0 h 56"/>
                <a:gd name="T20" fmla="*/ 51 w 70"/>
                <a:gd name="T21" fmla="*/ 38 h 56"/>
                <a:gd name="T22" fmla="*/ 60 w 70"/>
                <a:gd name="T23" fmla="*/ 0 h 56"/>
                <a:gd name="T24" fmla="*/ 70 w 70"/>
                <a:gd name="T25" fmla="*/ 0 h 56"/>
                <a:gd name="T26" fmla="*/ 55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5" y="56"/>
                  </a:moveTo>
                  <a:lnTo>
                    <a:pt x="45" y="56"/>
                  </a:lnTo>
                  <a:lnTo>
                    <a:pt x="35" y="16"/>
                  </a:lnTo>
                  <a:lnTo>
                    <a:pt x="25" y="56"/>
                  </a:lnTo>
                  <a:lnTo>
                    <a:pt x="16" y="56"/>
                  </a:lnTo>
                  <a:lnTo>
                    <a:pt x="0" y="0"/>
                  </a:lnTo>
                  <a:lnTo>
                    <a:pt x="12" y="0"/>
                  </a:lnTo>
                  <a:lnTo>
                    <a:pt x="20" y="38"/>
                  </a:lnTo>
                  <a:lnTo>
                    <a:pt x="31" y="0"/>
                  </a:lnTo>
                  <a:lnTo>
                    <a:pt x="39" y="0"/>
                  </a:lnTo>
                  <a:lnTo>
                    <a:pt x="51" y="38"/>
                  </a:lnTo>
                  <a:lnTo>
                    <a:pt x="60" y="0"/>
                  </a:lnTo>
                  <a:lnTo>
                    <a:pt x="70" y="0"/>
                  </a:lnTo>
                  <a:lnTo>
                    <a:pt x="55"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8" name="Freeform 66">
              <a:extLst>
                <a:ext uri="{FF2B5EF4-FFF2-40B4-BE49-F238E27FC236}">
                  <a16:creationId xmlns:a16="http://schemas.microsoft.com/office/drawing/2014/main" id="{F2E1921C-CA0E-4886-93CA-956A6497CF03}"/>
                </a:ext>
              </a:extLst>
            </p:cNvPr>
            <p:cNvSpPr>
              <a:spLocks noEditPoints="1"/>
            </p:cNvSpPr>
            <p:nvPr userDrawn="1"/>
          </p:nvSpPr>
          <p:spPr bwMode="invGray">
            <a:xfrm>
              <a:off x="2362147" y="6418333"/>
              <a:ext cx="88930" cy="102879"/>
            </a:xfrm>
            <a:custGeom>
              <a:avLst/>
              <a:gdLst>
                <a:gd name="T0" fmla="*/ 35 w 35"/>
                <a:gd name="T1" fmla="*/ 20 h 40"/>
                <a:gd name="T2" fmla="*/ 33 w 35"/>
                <a:gd name="T3" fmla="*/ 28 h 40"/>
                <a:gd name="T4" fmla="*/ 30 w 35"/>
                <a:gd name="T5" fmla="*/ 35 h 40"/>
                <a:gd name="T6" fmla="*/ 24 w 35"/>
                <a:gd name="T7" fmla="*/ 39 h 40"/>
                <a:gd name="T8" fmla="*/ 17 w 35"/>
                <a:gd name="T9" fmla="*/ 40 h 40"/>
                <a:gd name="T10" fmla="*/ 11 w 35"/>
                <a:gd name="T11" fmla="*/ 39 h 40"/>
                <a:gd name="T12" fmla="*/ 5 w 35"/>
                <a:gd name="T13" fmla="*/ 35 h 40"/>
                <a:gd name="T14" fmla="*/ 2 w 35"/>
                <a:gd name="T15" fmla="*/ 28 h 40"/>
                <a:gd name="T16" fmla="*/ 0 w 35"/>
                <a:gd name="T17" fmla="*/ 20 h 40"/>
                <a:gd name="T18" fmla="*/ 2 w 35"/>
                <a:gd name="T19" fmla="*/ 12 h 40"/>
                <a:gd name="T20" fmla="*/ 5 w 35"/>
                <a:gd name="T21" fmla="*/ 5 h 40"/>
                <a:gd name="T22" fmla="*/ 11 w 35"/>
                <a:gd name="T23" fmla="*/ 1 h 40"/>
                <a:gd name="T24" fmla="*/ 18 w 35"/>
                <a:gd name="T25" fmla="*/ 0 h 40"/>
                <a:gd name="T26" fmla="*/ 24 w 35"/>
                <a:gd name="T27" fmla="*/ 1 h 40"/>
                <a:gd name="T28" fmla="*/ 30 w 35"/>
                <a:gd name="T29" fmla="*/ 5 h 40"/>
                <a:gd name="T30" fmla="*/ 33 w 35"/>
                <a:gd name="T31" fmla="*/ 12 h 40"/>
                <a:gd name="T32" fmla="*/ 35 w 35"/>
                <a:gd name="T33" fmla="*/ 20 h 40"/>
                <a:gd name="T34" fmla="*/ 27 w 35"/>
                <a:gd name="T35" fmla="*/ 20 h 40"/>
                <a:gd name="T36" fmla="*/ 26 w 35"/>
                <a:gd name="T37" fmla="*/ 15 h 40"/>
                <a:gd name="T38" fmla="*/ 24 w 35"/>
                <a:gd name="T39" fmla="*/ 11 h 40"/>
                <a:gd name="T40" fmla="*/ 21 w 35"/>
                <a:gd name="T41" fmla="*/ 8 h 40"/>
                <a:gd name="T42" fmla="*/ 17 w 35"/>
                <a:gd name="T43" fmla="*/ 7 h 40"/>
                <a:gd name="T44" fmla="*/ 13 w 35"/>
                <a:gd name="T45" fmla="*/ 8 h 40"/>
                <a:gd name="T46" fmla="*/ 10 w 35"/>
                <a:gd name="T47" fmla="*/ 11 h 40"/>
                <a:gd name="T48" fmla="*/ 9 w 35"/>
                <a:gd name="T49" fmla="*/ 15 h 40"/>
                <a:gd name="T50" fmla="*/ 8 w 35"/>
                <a:gd name="T51" fmla="*/ 20 h 40"/>
                <a:gd name="T52" fmla="*/ 9 w 35"/>
                <a:gd name="T53" fmla="*/ 26 h 40"/>
                <a:gd name="T54" fmla="*/ 11 w 35"/>
                <a:gd name="T55" fmla="*/ 30 h 40"/>
                <a:gd name="T56" fmla="*/ 14 w 35"/>
                <a:gd name="T57" fmla="*/ 32 h 40"/>
                <a:gd name="T58" fmla="*/ 18 w 35"/>
                <a:gd name="T59" fmla="*/ 33 h 40"/>
                <a:gd name="T60" fmla="*/ 21 w 35"/>
                <a:gd name="T61" fmla="*/ 32 h 40"/>
                <a:gd name="T62" fmla="*/ 24 w 35"/>
                <a:gd name="T63" fmla="*/ 29 h 40"/>
                <a:gd name="T64" fmla="*/ 26 w 35"/>
                <a:gd name="T65" fmla="*/ 25 h 40"/>
                <a:gd name="T66" fmla="*/ 27 w 35"/>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5" h="40">
                  <a:moveTo>
                    <a:pt x="35" y="20"/>
                  </a:moveTo>
                  <a:cubicBezTo>
                    <a:pt x="35" y="23"/>
                    <a:pt x="34" y="26"/>
                    <a:pt x="33" y="28"/>
                  </a:cubicBezTo>
                  <a:cubicBezTo>
                    <a:pt x="32" y="31"/>
                    <a:pt x="31" y="33"/>
                    <a:pt x="30" y="35"/>
                  </a:cubicBezTo>
                  <a:cubicBezTo>
                    <a:pt x="28" y="37"/>
                    <a:pt x="26" y="38"/>
                    <a:pt x="24" y="39"/>
                  </a:cubicBezTo>
                  <a:cubicBezTo>
                    <a:pt x="22" y="40"/>
                    <a:pt x="20" y="40"/>
                    <a:pt x="17" y="40"/>
                  </a:cubicBezTo>
                  <a:cubicBezTo>
                    <a:pt x="15" y="40"/>
                    <a:pt x="13" y="40"/>
                    <a:pt x="11" y="39"/>
                  </a:cubicBezTo>
                  <a:cubicBezTo>
                    <a:pt x="8" y="38"/>
                    <a:pt x="7" y="36"/>
                    <a:pt x="5" y="35"/>
                  </a:cubicBezTo>
                  <a:cubicBezTo>
                    <a:pt x="4" y="33"/>
                    <a:pt x="2" y="31"/>
                    <a:pt x="2" y="28"/>
                  </a:cubicBezTo>
                  <a:cubicBezTo>
                    <a:pt x="1" y="26"/>
                    <a:pt x="0" y="23"/>
                    <a:pt x="0" y="20"/>
                  </a:cubicBezTo>
                  <a:cubicBezTo>
                    <a:pt x="0" y="17"/>
                    <a:pt x="1" y="14"/>
                    <a:pt x="2" y="12"/>
                  </a:cubicBezTo>
                  <a:cubicBezTo>
                    <a:pt x="3" y="9"/>
                    <a:pt x="4" y="7"/>
                    <a:pt x="5" y="5"/>
                  </a:cubicBezTo>
                  <a:cubicBezTo>
                    <a:pt x="7" y="4"/>
                    <a:pt x="9" y="2"/>
                    <a:pt x="11" y="1"/>
                  </a:cubicBezTo>
                  <a:cubicBezTo>
                    <a:pt x="13" y="1"/>
                    <a:pt x="15" y="0"/>
                    <a:pt x="18" y="0"/>
                  </a:cubicBezTo>
                  <a:cubicBezTo>
                    <a:pt x="20" y="0"/>
                    <a:pt x="22" y="1"/>
                    <a:pt x="24" y="1"/>
                  </a:cubicBezTo>
                  <a:cubicBezTo>
                    <a:pt x="26" y="2"/>
                    <a:pt x="28" y="4"/>
                    <a:pt x="30" y="5"/>
                  </a:cubicBezTo>
                  <a:cubicBezTo>
                    <a:pt x="31" y="7"/>
                    <a:pt x="32" y="9"/>
                    <a:pt x="33" y="12"/>
                  </a:cubicBezTo>
                  <a:cubicBezTo>
                    <a:pt x="34" y="14"/>
                    <a:pt x="35" y="17"/>
                    <a:pt x="35" y="20"/>
                  </a:cubicBezTo>
                  <a:close/>
                  <a:moveTo>
                    <a:pt x="27" y="20"/>
                  </a:moveTo>
                  <a:cubicBezTo>
                    <a:pt x="27" y="18"/>
                    <a:pt x="27" y="16"/>
                    <a:pt x="26" y="15"/>
                  </a:cubicBezTo>
                  <a:cubicBezTo>
                    <a:pt x="26" y="13"/>
                    <a:pt x="25" y="12"/>
                    <a:pt x="24" y="11"/>
                  </a:cubicBezTo>
                  <a:cubicBezTo>
                    <a:pt x="24" y="10"/>
                    <a:pt x="23" y="9"/>
                    <a:pt x="21" y="8"/>
                  </a:cubicBezTo>
                  <a:cubicBezTo>
                    <a:pt x="20" y="8"/>
                    <a:pt x="19" y="7"/>
                    <a:pt x="17" y="7"/>
                  </a:cubicBezTo>
                  <a:cubicBezTo>
                    <a:pt x="16" y="7"/>
                    <a:pt x="14" y="8"/>
                    <a:pt x="13" y="8"/>
                  </a:cubicBezTo>
                  <a:cubicBezTo>
                    <a:pt x="12" y="9"/>
                    <a:pt x="11" y="10"/>
                    <a:pt x="10" y="11"/>
                  </a:cubicBezTo>
                  <a:cubicBezTo>
                    <a:pt x="10" y="12"/>
                    <a:pt x="9" y="13"/>
                    <a:pt x="9" y="15"/>
                  </a:cubicBezTo>
                  <a:cubicBezTo>
                    <a:pt x="8" y="16"/>
                    <a:pt x="8" y="18"/>
                    <a:pt x="8" y="20"/>
                  </a:cubicBezTo>
                  <a:cubicBezTo>
                    <a:pt x="8" y="22"/>
                    <a:pt x="8" y="24"/>
                    <a:pt x="9" y="26"/>
                  </a:cubicBezTo>
                  <a:cubicBezTo>
                    <a:pt x="9" y="27"/>
                    <a:pt x="10" y="28"/>
                    <a:pt x="11" y="30"/>
                  </a:cubicBezTo>
                  <a:cubicBezTo>
                    <a:pt x="11" y="31"/>
                    <a:pt x="12" y="32"/>
                    <a:pt x="14" y="32"/>
                  </a:cubicBezTo>
                  <a:cubicBezTo>
                    <a:pt x="15" y="33"/>
                    <a:pt x="16" y="33"/>
                    <a:pt x="18" y="33"/>
                  </a:cubicBezTo>
                  <a:cubicBezTo>
                    <a:pt x="19" y="33"/>
                    <a:pt x="20" y="33"/>
                    <a:pt x="21" y="32"/>
                  </a:cubicBezTo>
                  <a:cubicBezTo>
                    <a:pt x="23" y="31"/>
                    <a:pt x="24"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9" name="Freeform 67">
              <a:extLst>
                <a:ext uri="{FF2B5EF4-FFF2-40B4-BE49-F238E27FC236}">
                  <a16:creationId xmlns:a16="http://schemas.microsoft.com/office/drawing/2014/main" id="{33147323-CD74-4B45-8B3D-9FC2D6ABC4D5}"/>
                </a:ext>
              </a:extLst>
            </p:cNvPr>
            <p:cNvSpPr>
              <a:spLocks/>
            </p:cNvSpPr>
            <p:nvPr userDrawn="1"/>
          </p:nvSpPr>
          <p:spPr bwMode="invGray">
            <a:xfrm>
              <a:off x="2468514" y="6418333"/>
              <a:ext cx="59286" cy="101135"/>
            </a:xfrm>
            <a:custGeom>
              <a:avLst/>
              <a:gdLst>
                <a:gd name="T0" fmla="*/ 21 w 23"/>
                <a:gd name="T1" fmla="*/ 9 h 39"/>
                <a:gd name="T2" fmla="*/ 19 w 23"/>
                <a:gd name="T3" fmla="*/ 8 h 39"/>
                <a:gd name="T4" fmla="*/ 16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10 w 23"/>
                <a:gd name="T21" fmla="*/ 3 h 39"/>
                <a:gd name="T22" fmla="*/ 12 w 23"/>
                <a:gd name="T23" fmla="*/ 1 h 39"/>
                <a:gd name="T24" fmla="*/ 14 w 23"/>
                <a:gd name="T25" fmla="*/ 0 h 39"/>
                <a:gd name="T26" fmla="*/ 17 w 23"/>
                <a:gd name="T27" fmla="*/ 0 h 39"/>
                <a:gd name="T28" fmla="*/ 21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20" y="8"/>
                    <a:pt x="19" y="8"/>
                  </a:cubicBezTo>
                  <a:cubicBezTo>
                    <a:pt x="18" y="8"/>
                    <a:pt x="17" y="7"/>
                    <a:pt x="16" y="7"/>
                  </a:cubicBezTo>
                  <a:cubicBezTo>
                    <a:pt x="13" y="7"/>
                    <a:pt x="11" y="8"/>
                    <a:pt x="10" y="10"/>
                  </a:cubicBezTo>
                  <a:cubicBezTo>
                    <a:pt x="9"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10" y="3"/>
                  </a:cubicBezTo>
                  <a:cubicBezTo>
                    <a:pt x="10" y="2"/>
                    <a:pt x="11" y="2"/>
                    <a:pt x="12" y="1"/>
                  </a:cubicBezTo>
                  <a:cubicBezTo>
                    <a:pt x="12" y="1"/>
                    <a:pt x="13" y="1"/>
                    <a:pt x="14" y="0"/>
                  </a:cubicBezTo>
                  <a:cubicBezTo>
                    <a:pt x="15" y="0"/>
                    <a:pt x="16" y="0"/>
                    <a:pt x="17" y="0"/>
                  </a:cubicBezTo>
                  <a:cubicBezTo>
                    <a:pt x="18" y="0"/>
                    <a:pt x="20" y="0"/>
                    <a:pt x="21" y="1"/>
                  </a:cubicBezTo>
                  <a:cubicBezTo>
                    <a:pt x="22" y="1"/>
                    <a:pt x="23"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50" name="Freeform 68">
              <a:extLst>
                <a:ext uri="{FF2B5EF4-FFF2-40B4-BE49-F238E27FC236}">
                  <a16:creationId xmlns:a16="http://schemas.microsoft.com/office/drawing/2014/main" id="{646502BE-8655-4E99-B8D3-19E6C1D2B9F4}"/>
                </a:ext>
              </a:extLst>
            </p:cNvPr>
            <p:cNvSpPr>
              <a:spLocks/>
            </p:cNvSpPr>
            <p:nvPr userDrawn="1"/>
          </p:nvSpPr>
          <p:spPr bwMode="invGray">
            <a:xfrm>
              <a:off x="2545237" y="6383459"/>
              <a:ext cx="76723" cy="136010"/>
            </a:xfrm>
            <a:custGeom>
              <a:avLst/>
              <a:gdLst>
                <a:gd name="T0" fmla="*/ 31 w 44"/>
                <a:gd name="T1" fmla="*/ 78 h 78"/>
                <a:gd name="T2" fmla="*/ 19 w 44"/>
                <a:gd name="T3" fmla="*/ 50 h 78"/>
                <a:gd name="T4" fmla="*/ 10 w 44"/>
                <a:gd name="T5" fmla="*/ 61 h 78"/>
                <a:gd name="T6" fmla="*/ 10 w 44"/>
                <a:gd name="T7" fmla="*/ 78 h 78"/>
                <a:gd name="T8" fmla="*/ 0 w 44"/>
                <a:gd name="T9" fmla="*/ 78 h 78"/>
                <a:gd name="T10" fmla="*/ 0 w 44"/>
                <a:gd name="T11" fmla="*/ 6 h 78"/>
                <a:gd name="T12" fmla="*/ 10 w 44"/>
                <a:gd name="T13" fmla="*/ 0 h 78"/>
                <a:gd name="T14" fmla="*/ 10 w 44"/>
                <a:gd name="T15" fmla="*/ 47 h 78"/>
                <a:gd name="T16" fmla="*/ 28 w 44"/>
                <a:gd name="T17" fmla="*/ 22 h 78"/>
                <a:gd name="T18" fmla="*/ 41 w 44"/>
                <a:gd name="T19" fmla="*/ 22 h 78"/>
                <a:gd name="T20" fmla="*/ 26 w 44"/>
                <a:gd name="T21" fmla="*/ 41 h 78"/>
                <a:gd name="T22" fmla="*/ 44 w 44"/>
                <a:gd name="T23" fmla="*/ 78 h 78"/>
                <a:gd name="T24" fmla="*/ 31 w 44"/>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78">
                  <a:moveTo>
                    <a:pt x="31" y="78"/>
                  </a:moveTo>
                  <a:lnTo>
                    <a:pt x="19" y="50"/>
                  </a:lnTo>
                  <a:lnTo>
                    <a:pt x="10" y="61"/>
                  </a:lnTo>
                  <a:lnTo>
                    <a:pt x="10" y="78"/>
                  </a:lnTo>
                  <a:lnTo>
                    <a:pt x="0" y="78"/>
                  </a:lnTo>
                  <a:lnTo>
                    <a:pt x="0" y="6"/>
                  </a:lnTo>
                  <a:lnTo>
                    <a:pt x="10" y="0"/>
                  </a:lnTo>
                  <a:lnTo>
                    <a:pt x="10" y="47"/>
                  </a:lnTo>
                  <a:lnTo>
                    <a:pt x="28" y="22"/>
                  </a:lnTo>
                  <a:lnTo>
                    <a:pt x="41" y="22"/>
                  </a:lnTo>
                  <a:lnTo>
                    <a:pt x="26" y="41"/>
                  </a:lnTo>
                  <a:lnTo>
                    <a:pt x="44" y="78"/>
                  </a:lnTo>
                  <a:lnTo>
                    <a:pt x="31"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51" name="Freeform 69">
              <a:extLst>
                <a:ext uri="{FF2B5EF4-FFF2-40B4-BE49-F238E27FC236}">
                  <a16:creationId xmlns:a16="http://schemas.microsoft.com/office/drawing/2014/main" id="{7B89F1B5-6B06-45D2-838B-039A44EFFD1B}"/>
                </a:ext>
              </a:extLst>
            </p:cNvPr>
            <p:cNvSpPr>
              <a:spLocks/>
            </p:cNvSpPr>
            <p:nvPr userDrawn="1"/>
          </p:nvSpPr>
          <p:spPr bwMode="invGray">
            <a:xfrm>
              <a:off x="2628936" y="6418333"/>
              <a:ext cx="74980" cy="102879"/>
            </a:xfrm>
            <a:custGeom>
              <a:avLst/>
              <a:gdLst>
                <a:gd name="T0" fmla="*/ 28 w 29"/>
                <a:gd name="T1" fmla="*/ 4 h 40"/>
                <a:gd name="T2" fmla="*/ 25 w 29"/>
                <a:gd name="T3" fmla="*/ 10 h 40"/>
                <a:gd name="T4" fmla="*/ 20 w 29"/>
                <a:gd name="T5" fmla="*/ 8 h 40"/>
                <a:gd name="T6" fmla="*/ 15 w 29"/>
                <a:gd name="T7" fmla="*/ 7 h 40"/>
                <a:gd name="T8" fmla="*/ 11 w 29"/>
                <a:gd name="T9" fmla="*/ 8 h 40"/>
                <a:gd name="T10" fmla="*/ 9 w 29"/>
                <a:gd name="T11" fmla="*/ 10 h 40"/>
                <a:gd name="T12" fmla="*/ 10 w 29"/>
                <a:gd name="T13" fmla="*/ 12 h 40"/>
                <a:gd name="T14" fmla="*/ 11 w 29"/>
                <a:gd name="T15" fmla="*/ 13 h 40"/>
                <a:gd name="T16" fmla="*/ 13 w 29"/>
                <a:gd name="T17" fmla="*/ 14 h 40"/>
                <a:gd name="T18" fmla="*/ 17 w 29"/>
                <a:gd name="T19" fmla="*/ 16 h 40"/>
                <a:gd name="T20" fmla="*/ 22 w 29"/>
                <a:gd name="T21" fmla="*/ 18 h 40"/>
                <a:gd name="T22" fmla="*/ 26 w 29"/>
                <a:gd name="T23" fmla="*/ 21 h 40"/>
                <a:gd name="T24" fmla="*/ 29 w 29"/>
                <a:gd name="T25" fmla="*/ 24 h 40"/>
                <a:gd name="T26" fmla="*/ 29 w 29"/>
                <a:gd name="T27" fmla="*/ 29 h 40"/>
                <a:gd name="T28" fmla="*/ 28 w 29"/>
                <a:gd name="T29" fmla="*/ 34 h 40"/>
                <a:gd name="T30" fmla="*/ 25 w 29"/>
                <a:gd name="T31" fmla="*/ 38 h 40"/>
                <a:gd name="T32" fmla="*/ 21 w 29"/>
                <a:gd name="T33" fmla="*/ 40 h 40"/>
                <a:gd name="T34" fmla="*/ 15 w 29"/>
                <a:gd name="T35" fmla="*/ 40 h 40"/>
                <a:gd name="T36" fmla="*/ 7 w 29"/>
                <a:gd name="T37" fmla="*/ 39 h 40"/>
                <a:gd name="T38" fmla="*/ 0 w 29"/>
                <a:gd name="T39" fmla="*/ 35 h 40"/>
                <a:gd name="T40" fmla="*/ 4 w 29"/>
                <a:gd name="T41" fmla="*/ 30 h 40"/>
                <a:gd name="T42" fmla="*/ 9 w 29"/>
                <a:gd name="T43" fmla="*/ 32 h 40"/>
                <a:gd name="T44" fmla="*/ 15 w 29"/>
                <a:gd name="T45" fmla="*/ 33 h 40"/>
                <a:gd name="T46" fmla="*/ 20 w 29"/>
                <a:gd name="T47" fmla="*/ 32 h 40"/>
                <a:gd name="T48" fmla="*/ 22 w 29"/>
                <a:gd name="T49" fmla="*/ 29 h 40"/>
                <a:gd name="T50" fmla="*/ 21 w 29"/>
                <a:gd name="T51" fmla="*/ 27 h 40"/>
                <a:gd name="T52" fmla="*/ 20 w 29"/>
                <a:gd name="T53" fmla="*/ 26 h 40"/>
                <a:gd name="T54" fmla="*/ 17 w 29"/>
                <a:gd name="T55" fmla="*/ 24 h 40"/>
                <a:gd name="T56" fmla="*/ 13 w 29"/>
                <a:gd name="T57" fmla="*/ 23 h 40"/>
                <a:gd name="T58" fmla="*/ 8 w 29"/>
                <a:gd name="T59" fmla="*/ 20 h 40"/>
                <a:gd name="T60" fmla="*/ 4 w 29"/>
                <a:gd name="T61" fmla="*/ 18 h 40"/>
                <a:gd name="T62" fmla="*/ 2 w 29"/>
                <a:gd name="T63" fmla="*/ 15 h 40"/>
                <a:gd name="T64" fmla="*/ 2 w 29"/>
                <a:gd name="T65" fmla="*/ 11 h 40"/>
                <a:gd name="T66" fmla="*/ 3 w 29"/>
                <a:gd name="T67" fmla="*/ 6 h 40"/>
                <a:gd name="T68" fmla="*/ 6 w 29"/>
                <a:gd name="T69" fmla="*/ 3 h 40"/>
                <a:gd name="T70" fmla="*/ 10 w 29"/>
                <a:gd name="T71" fmla="*/ 1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5" y="10"/>
                    <a:pt x="25" y="10"/>
                    <a:pt x="25" y="10"/>
                  </a:cubicBezTo>
                  <a:cubicBezTo>
                    <a:pt x="23" y="9"/>
                    <a:pt x="22" y="8"/>
                    <a:pt x="20" y="8"/>
                  </a:cubicBezTo>
                  <a:cubicBezTo>
                    <a:pt x="18" y="7"/>
                    <a:pt x="17" y="7"/>
                    <a:pt x="15" y="7"/>
                  </a:cubicBezTo>
                  <a:cubicBezTo>
                    <a:pt x="13" y="7"/>
                    <a:pt x="12" y="7"/>
                    <a:pt x="11" y="8"/>
                  </a:cubicBezTo>
                  <a:cubicBezTo>
                    <a:pt x="10" y="8"/>
                    <a:pt x="9" y="9"/>
                    <a:pt x="9" y="10"/>
                  </a:cubicBezTo>
                  <a:cubicBezTo>
                    <a:pt x="9" y="11"/>
                    <a:pt x="10" y="11"/>
                    <a:pt x="10" y="12"/>
                  </a:cubicBezTo>
                  <a:cubicBezTo>
                    <a:pt x="10" y="12"/>
                    <a:pt x="10" y="13"/>
                    <a:pt x="11" y="13"/>
                  </a:cubicBezTo>
                  <a:cubicBezTo>
                    <a:pt x="11" y="13"/>
                    <a:pt x="12" y="14"/>
                    <a:pt x="13" y="14"/>
                  </a:cubicBezTo>
                  <a:cubicBezTo>
                    <a:pt x="14" y="15"/>
                    <a:pt x="15" y="15"/>
                    <a:pt x="17" y="16"/>
                  </a:cubicBezTo>
                  <a:cubicBezTo>
                    <a:pt x="19" y="17"/>
                    <a:pt x="21" y="18"/>
                    <a:pt x="22" y="18"/>
                  </a:cubicBezTo>
                  <a:cubicBezTo>
                    <a:pt x="24" y="19"/>
                    <a:pt x="25" y="20"/>
                    <a:pt x="26" y="21"/>
                  </a:cubicBezTo>
                  <a:cubicBezTo>
                    <a:pt x="27" y="22"/>
                    <a:pt x="28" y="23"/>
                    <a:pt x="29" y="24"/>
                  </a:cubicBezTo>
                  <a:cubicBezTo>
                    <a:pt x="29" y="25"/>
                    <a:pt x="29" y="27"/>
                    <a:pt x="29" y="29"/>
                  </a:cubicBezTo>
                  <a:cubicBezTo>
                    <a:pt x="29" y="31"/>
                    <a:pt x="29" y="33"/>
                    <a:pt x="28" y="34"/>
                  </a:cubicBezTo>
                  <a:cubicBezTo>
                    <a:pt x="28" y="36"/>
                    <a:pt x="26" y="37"/>
                    <a:pt x="25" y="38"/>
                  </a:cubicBezTo>
                  <a:cubicBezTo>
                    <a:pt x="24" y="39"/>
                    <a:pt x="22" y="39"/>
                    <a:pt x="21" y="40"/>
                  </a:cubicBezTo>
                  <a:cubicBezTo>
                    <a:pt x="19" y="40"/>
                    <a:pt x="17" y="40"/>
                    <a:pt x="15" y="40"/>
                  </a:cubicBezTo>
                  <a:cubicBezTo>
                    <a:pt x="13" y="40"/>
                    <a:pt x="10" y="40"/>
                    <a:pt x="7" y="39"/>
                  </a:cubicBezTo>
                  <a:cubicBezTo>
                    <a:pt x="5" y="38"/>
                    <a:pt x="2" y="37"/>
                    <a:pt x="0" y="35"/>
                  </a:cubicBezTo>
                  <a:cubicBezTo>
                    <a:pt x="4" y="30"/>
                    <a:pt x="4" y="30"/>
                    <a:pt x="4" y="30"/>
                  </a:cubicBezTo>
                  <a:cubicBezTo>
                    <a:pt x="6" y="31"/>
                    <a:pt x="7" y="32"/>
                    <a:pt x="9" y="32"/>
                  </a:cubicBezTo>
                  <a:cubicBezTo>
                    <a:pt x="11" y="33"/>
                    <a:pt x="13" y="33"/>
                    <a:pt x="15" y="33"/>
                  </a:cubicBezTo>
                  <a:cubicBezTo>
                    <a:pt x="17" y="33"/>
                    <a:pt x="19" y="33"/>
                    <a:pt x="20" y="32"/>
                  </a:cubicBezTo>
                  <a:cubicBezTo>
                    <a:pt x="21" y="31"/>
                    <a:pt x="22" y="30"/>
                    <a:pt x="22" y="29"/>
                  </a:cubicBezTo>
                  <a:cubicBezTo>
                    <a:pt x="22" y="28"/>
                    <a:pt x="22" y="28"/>
                    <a:pt x="21" y="27"/>
                  </a:cubicBezTo>
                  <a:cubicBezTo>
                    <a:pt x="21" y="27"/>
                    <a:pt x="20" y="26"/>
                    <a:pt x="20" y="26"/>
                  </a:cubicBezTo>
                  <a:cubicBezTo>
                    <a:pt x="19" y="25"/>
                    <a:pt x="18" y="25"/>
                    <a:pt x="17" y="24"/>
                  </a:cubicBezTo>
                  <a:cubicBezTo>
                    <a:pt x="16" y="24"/>
                    <a:pt x="15" y="23"/>
                    <a:pt x="13" y="23"/>
                  </a:cubicBezTo>
                  <a:cubicBezTo>
                    <a:pt x="11" y="22"/>
                    <a:pt x="9" y="21"/>
                    <a:pt x="8" y="20"/>
                  </a:cubicBezTo>
                  <a:cubicBezTo>
                    <a:pt x="6" y="19"/>
                    <a:pt x="5" y="19"/>
                    <a:pt x="4" y="18"/>
                  </a:cubicBezTo>
                  <a:cubicBezTo>
                    <a:pt x="3" y="17"/>
                    <a:pt x="3" y="16"/>
                    <a:pt x="2" y="15"/>
                  </a:cubicBezTo>
                  <a:cubicBezTo>
                    <a:pt x="2" y="13"/>
                    <a:pt x="2" y="12"/>
                    <a:pt x="2" y="11"/>
                  </a:cubicBezTo>
                  <a:cubicBezTo>
                    <a:pt x="2" y="9"/>
                    <a:pt x="2" y="7"/>
                    <a:pt x="3" y="6"/>
                  </a:cubicBezTo>
                  <a:cubicBezTo>
                    <a:pt x="3" y="5"/>
                    <a:pt x="4" y="4"/>
                    <a:pt x="6" y="3"/>
                  </a:cubicBezTo>
                  <a:cubicBezTo>
                    <a:pt x="7" y="2"/>
                    <a:pt x="8" y="1"/>
                    <a:pt x="10" y="1"/>
                  </a:cubicBezTo>
                  <a:cubicBezTo>
                    <a:pt x="11" y="0"/>
                    <a:pt x="13" y="0"/>
                    <a:pt x="15" y="0"/>
                  </a:cubicBezTo>
                  <a:cubicBezTo>
                    <a:pt x="17" y="0"/>
                    <a:pt x="20"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52" name="Freeform 70">
              <a:extLst>
                <a:ext uri="{FF2B5EF4-FFF2-40B4-BE49-F238E27FC236}">
                  <a16:creationId xmlns:a16="http://schemas.microsoft.com/office/drawing/2014/main" id="{07A005EC-C937-4146-8D02-C00C5931EBCD}"/>
                </a:ext>
              </a:extLst>
            </p:cNvPr>
            <p:cNvSpPr>
              <a:spLocks/>
            </p:cNvSpPr>
            <p:nvPr userDrawn="1"/>
          </p:nvSpPr>
          <p:spPr bwMode="invGray">
            <a:xfrm>
              <a:off x="2723096" y="6489826"/>
              <a:ext cx="27899" cy="31387"/>
            </a:xfrm>
            <a:custGeom>
              <a:avLst/>
              <a:gdLst>
                <a:gd name="T0" fmla="*/ 11 w 11"/>
                <a:gd name="T1" fmla="*/ 6 h 12"/>
                <a:gd name="T2" fmla="*/ 11 w 11"/>
                <a:gd name="T3" fmla="*/ 9 h 12"/>
                <a:gd name="T4" fmla="*/ 10 w 11"/>
                <a:gd name="T5" fmla="*/ 10 h 12"/>
                <a:gd name="T6" fmla="*/ 8 w 11"/>
                <a:gd name="T7" fmla="*/ 12 h 12"/>
                <a:gd name="T8" fmla="*/ 6 w 11"/>
                <a:gd name="T9" fmla="*/ 12 h 12"/>
                <a:gd name="T10" fmla="*/ 3 w 11"/>
                <a:gd name="T11" fmla="*/ 12 h 12"/>
                <a:gd name="T12" fmla="*/ 1 w 11"/>
                <a:gd name="T13" fmla="*/ 10 h 12"/>
                <a:gd name="T14" fmla="*/ 0 w 11"/>
                <a:gd name="T15" fmla="*/ 9 h 12"/>
                <a:gd name="T16" fmla="*/ 0 w 11"/>
                <a:gd name="T17" fmla="*/ 6 h 12"/>
                <a:gd name="T18" fmla="*/ 0 w 11"/>
                <a:gd name="T19" fmla="*/ 4 h 12"/>
                <a:gd name="T20" fmla="*/ 1 w 11"/>
                <a:gd name="T21" fmla="*/ 2 h 12"/>
                <a:gd name="T22" fmla="*/ 3 w 11"/>
                <a:gd name="T23" fmla="*/ 1 h 12"/>
                <a:gd name="T24" fmla="*/ 6 w 11"/>
                <a:gd name="T25" fmla="*/ 0 h 12"/>
                <a:gd name="T26" fmla="*/ 8 w 11"/>
                <a:gd name="T27" fmla="*/ 1 h 12"/>
                <a:gd name="T28" fmla="*/ 10 w 11"/>
                <a:gd name="T29" fmla="*/ 2 h 12"/>
                <a:gd name="T30" fmla="*/ 11 w 11"/>
                <a:gd name="T31" fmla="*/ 4 h 12"/>
                <a:gd name="T32" fmla="*/ 11 w 11"/>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2">
                  <a:moveTo>
                    <a:pt x="11" y="6"/>
                  </a:moveTo>
                  <a:cubicBezTo>
                    <a:pt x="11" y="7"/>
                    <a:pt x="11" y="8"/>
                    <a:pt x="11" y="9"/>
                  </a:cubicBezTo>
                  <a:cubicBezTo>
                    <a:pt x="11" y="9"/>
                    <a:pt x="10" y="10"/>
                    <a:pt x="10" y="10"/>
                  </a:cubicBezTo>
                  <a:cubicBezTo>
                    <a:pt x="9" y="11"/>
                    <a:pt x="9" y="11"/>
                    <a:pt x="8" y="12"/>
                  </a:cubicBezTo>
                  <a:cubicBezTo>
                    <a:pt x="7" y="12"/>
                    <a:pt x="6" y="12"/>
                    <a:pt x="6" y="12"/>
                  </a:cubicBezTo>
                  <a:cubicBezTo>
                    <a:pt x="5" y="12"/>
                    <a:pt x="4" y="12"/>
                    <a:pt x="3" y="12"/>
                  </a:cubicBezTo>
                  <a:cubicBezTo>
                    <a:pt x="3" y="11"/>
                    <a:pt x="2" y="11"/>
                    <a:pt x="1" y="10"/>
                  </a:cubicBezTo>
                  <a:cubicBezTo>
                    <a:pt x="1" y="10"/>
                    <a:pt x="1" y="9"/>
                    <a:pt x="0" y="9"/>
                  </a:cubicBezTo>
                  <a:cubicBezTo>
                    <a:pt x="0" y="8"/>
                    <a:pt x="0" y="7"/>
                    <a:pt x="0" y="6"/>
                  </a:cubicBezTo>
                  <a:cubicBezTo>
                    <a:pt x="0" y="6"/>
                    <a:pt x="0" y="5"/>
                    <a:pt x="0" y="4"/>
                  </a:cubicBezTo>
                  <a:cubicBezTo>
                    <a:pt x="1" y="3"/>
                    <a:pt x="1" y="3"/>
                    <a:pt x="1" y="2"/>
                  </a:cubicBezTo>
                  <a:cubicBezTo>
                    <a:pt x="2" y="2"/>
                    <a:pt x="3" y="1"/>
                    <a:pt x="3" y="1"/>
                  </a:cubicBezTo>
                  <a:cubicBezTo>
                    <a:pt x="4" y="1"/>
                    <a:pt x="5" y="0"/>
                    <a:pt x="6" y="0"/>
                  </a:cubicBezTo>
                  <a:cubicBezTo>
                    <a:pt x="6" y="0"/>
                    <a:pt x="7" y="1"/>
                    <a:pt x="8" y="1"/>
                  </a:cubicBezTo>
                  <a:cubicBezTo>
                    <a:pt x="9" y="1"/>
                    <a:pt x="9" y="2"/>
                    <a:pt x="10" y="2"/>
                  </a:cubicBezTo>
                  <a:cubicBezTo>
                    <a:pt x="10" y="3"/>
                    <a:pt x="11" y="3"/>
                    <a:pt x="11" y="4"/>
                  </a:cubicBezTo>
                  <a:cubicBezTo>
                    <a:pt x="11" y="5"/>
                    <a:pt x="11" y="6"/>
                    <a:pt x="11"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
        <p:nvSpPr>
          <p:cNvPr id="263" name="Title 1">
            <a:extLst>
              <a:ext uri="{FF2B5EF4-FFF2-40B4-BE49-F238E27FC236}">
                <a16:creationId xmlns:a16="http://schemas.microsoft.com/office/drawing/2014/main" id="{3F36D6CC-3534-47CC-AECE-83EDA4639FB5}"/>
              </a:ext>
            </a:extLst>
          </p:cNvPr>
          <p:cNvSpPr>
            <a:spLocks noGrp="1"/>
          </p:cNvSpPr>
          <p:nvPr>
            <p:ph type="ctrTitle" hasCustomPrompt="1"/>
          </p:nvPr>
        </p:nvSpPr>
        <p:spPr>
          <a:xfrm>
            <a:off x="1069705" y="2158329"/>
            <a:ext cx="4020820" cy="860400"/>
          </a:xfrm>
          <a:prstGeom prst="rect">
            <a:avLst/>
          </a:prstGeom>
        </p:spPr>
        <p:txBody>
          <a:bodyPr/>
          <a:lstStyle>
            <a:lvl1pPr>
              <a:defRPr sz="3000" b="0">
                <a:solidFill>
                  <a:schemeClr val="bg1"/>
                </a:solidFill>
                <a:latin typeface="EYInterstate Light" panose="02000506000000020004" pitchFamily="2" charset="0"/>
                <a:cs typeface="Arial" pitchFamily="34" charset="0"/>
              </a:defRPr>
            </a:lvl1pPr>
          </a:lstStyle>
          <a:p>
            <a:r>
              <a:rPr lang="en-US" noProof="0" dirty="0"/>
              <a:t>Click to edit Master title style</a:t>
            </a:r>
          </a:p>
        </p:txBody>
      </p:sp>
      <p:sp>
        <p:nvSpPr>
          <p:cNvPr id="264" name="Subtitle 2">
            <a:extLst>
              <a:ext uri="{FF2B5EF4-FFF2-40B4-BE49-F238E27FC236}">
                <a16:creationId xmlns:a16="http://schemas.microsoft.com/office/drawing/2014/main" id="{C26FB38E-4E99-4AFB-8C8C-F03F7A963D9C}"/>
              </a:ext>
            </a:extLst>
          </p:cNvPr>
          <p:cNvSpPr>
            <a:spLocks noGrp="1"/>
          </p:cNvSpPr>
          <p:nvPr>
            <p:ph type="subTitle" idx="1" hasCustomPrompt="1"/>
          </p:nvPr>
        </p:nvSpPr>
        <p:spPr>
          <a:xfrm>
            <a:off x="1069897" y="3200329"/>
            <a:ext cx="4020628" cy="645742"/>
          </a:xfrm>
          <a:prstGeom prst="rect">
            <a:avLst/>
          </a:prstGeom>
        </p:spPr>
        <p:txBody>
          <a:bodyPr/>
          <a:lstStyle>
            <a:lvl1pPr marL="0" indent="0" algn="l">
              <a:buNone/>
              <a:defRPr sz="2000">
                <a:solidFill>
                  <a:schemeClr val="bg1"/>
                </a:solidFill>
                <a:latin typeface="EYInterstate Light" panose="02000506000000020004" pitchFamily="2" charset="0"/>
                <a:cs typeface="Arial" pitchFamily="34" charset="0"/>
              </a:defRPr>
            </a:lvl1pPr>
            <a:lvl2pPr marL="0" indent="0" algn="l">
              <a:buNone/>
              <a:defRPr sz="1600">
                <a:solidFill>
                  <a:schemeClr val="tx1">
                    <a:lumMod val="75000"/>
                    <a:lumOff val="2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p>
        </p:txBody>
      </p:sp>
      <p:grpSp>
        <p:nvGrpSpPr>
          <p:cNvPr id="77" name="Group 76">
            <a:extLst>
              <a:ext uri="{FF2B5EF4-FFF2-40B4-BE49-F238E27FC236}">
                <a16:creationId xmlns:a16="http://schemas.microsoft.com/office/drawing/2014/main" id="{AE95BC52-A56D-4358-A294-750179EBB698}"/>
              </a:ext>
            </a:extLst>
          </p:cNvPr>
          <p:cNvGrpSpPr/>
          <p:nvPr userDrawn="1"/>
        </p:nvGrpSpPr>
        <p:grpSpPr>
          <a:xfrm>
            <a:off x="614191" y="876058"/>
            <a:ext cx="4855295" cy="3374475"/>
            <a:chOff x="6855933" y="899048"/>
            <a:chExt cx="4855295" cy="3374475"/>
          </a:xfrm>
          <a:solidFill>
            <a:schemeClr val="tx2"/>
          </a:solidFill>
        </p:grpSpPr>
        <p:sp>
          <p:nvSpPr>
            <p:cNvPr id="78" name="Freeform: Shape 77">
              <a:extLst>
                <a:ext uri="{FF2B5EF4-FFF2-40B4-BE49-F238E27FC236}">
                  <a16:creationId xmlns:a16="http://schemas.microsoft.com/office/drawing/2014/main" id="{ECBD2AD5-9A79-4CFE-A808-769ADC8898F3}"/>
                </a:ext>
              </a:extLst>
            </p:cNvPr>
            <p:cNvSpPr/>
            <p:nvPr/>
          </p:nvSpPr>
          <p:spPr>
            <a:xfrm>
              <a:off x="6855933" y="899048"/>
              <a:ext cx="4855295" cy="3374475"/>
            </a:xfrm>
            <a:custGeom>
              <a:avLst/>
              <a:gdLst>
                <a:gd name="connsiteX0" fmla="*/ 6731 w 4855294"/>
                <a:gd name="connsiteY0" fmla="*/ 863542 h 3374474"/>
                <a:gd name="connsiteX1" fmla="*/ 6731 w 4855294"/>
                <a:gd name="connsiteY1" fmla="*/ 3095901 h 3374474"/>
                <a:gd name="connsiteX2" fmla="*/ 145659 w 4855294"/>
                <a:gd name="connsiteY2" fmla="*/ 3095901 h 3374474"/>
                <a:gd name="connsiteX3" fmla="*/ 145659 w 4855294"/>
                <a:gd name="connsiteY3" fmla="*/ 988380 h 3374474"/>
                <a:gd name="connsiteX4" fmla="*/ 4715918 w 4855294"/>
                <a:gd name="connsiteY4" fmla="*/ 179673 h 3374474"/>
                <a:gd name="connsiteX5" fmla="*/ 4715918 w 4855294"/>
                <a:gd name="connsiteY5" fmla="*/ 3234829 h 3374474"/>
                <a:gd name="connsiteX6" fmla="*/ 840208 w 4855294"/>
                <a:gd name="connsiteY6" fmla="*/ 3234829 h 3374474"/>
                <a:gd name="connsiteX7" fmla="*/ 840208 w 4855294"/>
                <a:gd name="connsiteY7" fmla="*/ 3373757 h 3374474"/>
                <a:gd name="connsiteX8" fmla="*/ 4854846 w 4855294"/>
                <a:gd name="connsiteY8" fmla="*/ 3373757 h 3374474"/>
                <a:gd name="connsiteX9" fmla="*/ 4854846 w 4855294"/>
                <a:gd name="connsiteY9" fmla="*/ 6731 h 3374474"/>
                <a:gd name="connsiteX10" fmla="*/ 6731 w 4855294"/>
                <a:gd name="connsiteY10" fmla="*/ 863542 h 3374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55294" h="3374474">
                  <a:moveTo>
                    <a:pt x="6731" y="863542"/>
                  </a:moveTo>
                  <a:lnTo>
                    <a:pt x="6731" y="3095901"/>
                  </a:lnTo>
                  <a:lnTo>
                    <a:pt x="145659" y="3095901"/>
                  </a:lnTo>
                  <a:lnTo>
                    <a:pt x="145659" y="988380"/>
                  </a:lnTo>
                  <a:lnTo>
                    <a:pt x="4715918" y="179673"/>
                  </a:lnTo>
                  <a:lnTo>
                    <a:pt x="4715918" y="3234829"/>
                  </a:lnTo>
                  <a:lnTo>
                    <a:pt x="840208" y="3234829"/>
                  </a:lnTo>
                  <a:lnTo>
                    <a:pt x="840208" y="3373757"/>
                  </a:lnTo>
                  <a:lnTo>
                    <a:pt x="4854846" y="3373757"/>
                  </a:lnTo>
                  <a:lnTo>
                    <a:pt x="4854846" y="6731"/>
                  </a:lnTo>
                  <a:lnTo>
                    <a:pt x="6731" y="863542"/>
                  </a:lnTo>
                  <a:close/>
                </a:path>
              </a:pathLst>
            </a:custGeom>
            <a:grpFill/>
            <a:ln w="9525" cap="flat">
              <a:noFill/>
              <a:prstDash val="solid"/>
              <a:miter/>
            </a:ln>
          </p:spPr>
          <p:txBody>
            <a:bodyPr rtlCol="0" anchor="ctr"/>
            <a:lstStyle/>
            <a:p>
              <a:endParaRPr lang="en-US" noProof="0" dirty="0"/>
            </a:p>
          </p:txBody>
        </p:sp>
        <p:sp>
          <p:nvSpPr>
            <p:cNvPr id="79" name="Freeform: Shape 78">
              <a:extLst>
                <a:ext uri="{FF2B5EF4-FFF2-40B4-BE49-F238E27FC236}">
                  <a16:creationId xmlns:a16="http://schemas.microsoft.com/office/drawing/2014/main" id="{9EE673CB-A779-4F64-B72D-93428DD2B26D}"/>
                </a:ext>
              </a:extLst>
            </p:cNvPr>
            <p:cNvSpPr/>
            <p:nvPr/>
          </p:nvSpPr>
          <p:spPr>
            <a:xfrm>
              <a:off x="6855933" y="4127146"/>
              <a:ext cx="143595" cy="143595"/>
            </a:xfrm>
            <a:custGeom>
              <a:avLst/>
              <a:gdLst>
                <a:gd name="connsiteX0" fmla="*/ 6731 w 143594"/>
                <a:gd name="connsiteY0" fmla="*/ 6731 h 143594"/>
                <a:gd name="connsiteX1" fmla="*/ 145659 w 143594"/>
                <a:gd name="connsiteY1" fmla="*/ 6731 h 143594"/>
                <a:gd name="connsiteX2" fmla="*/ 145659 w 143594"/>
                <a:gd name="connsiteY2" fmla="*/ 145659 h 143594"/>
                <a:gd name="connsiteX3" fmla="*/ 6731 w 143594"/>
                <a:gd name="connsiteY3" fmla="*/ 145659 h 143594"/>
              </a:gdLst>
              <a:ahLst/>
              <a:cxnLst>
                <a:cxn ang="0">
                  <a:pos x="connsiteX0" y="connsiteY0"/>
                </a:cxn>
                <a:cxn ang="0">
                  <a:pos x="connsiteX1" y="connsiteY1"/>
                </a:cxn>
                <a:cxn ang="0">
                  <a:pos x="connsiteX2" y="connsiteY2"/>
                </a:cxn>
                <a:cxn ang="0">
                  <a:pos x="connsiteX3" y="connsiteY3"/>
                </a:cxn>
              </a:cxnLst>
              <a:rect l="l" t="t" r="r" b="b"/>
              <a:pathLst>
                <a:path w="143594" h="143594">
                  <a:moveTo>
                    <a:pt x="6731" y="6731"/>
                  </a:moveTo>
                  <a:lnTo>
                    <a:pt x="145659" y="6731"/>
                  </a:lnTo>
                  <a:lnTo>
                    <a:pt x="145659" y="145659"/>
                  </a:lnTo>
                  <a:lnTo>
                    <a:pt x="6731" y="145659"/>
                  </a:lnTo>
                  <a:close/>
                </a:path>
              </a:pathLst>
            </a:custGeom>
            <a:grpFill/>
            <a:ln w="9525" cap="flat">
              <a:noFill/>
              <a:prstDash val="solid"/>
              <a:miter/>
            </a:ln>
          </p:spPr>
          <p:txBody>
            <a:bodyPr rtlCol="0" anchor="ctr"/>
            <a:lstStyle/>
            <a:p>
              <a:endParaRPr lang="en-US" noProof="0" dirty="0"/>
            </a:p>
          </p:txBody>
        </p:sp>
        <p:sp>
          <p:nvSpPr>
            <p:cNvPr id="80" name="Freeform: Shape 79">
              <a:extLst>
                <a:ext uri="{FF2B5EF4-FFF2-40B4-BE49-F238E27FC236}">
                  <a16:creationId xmlns:a16="http://schemas.microsoft.com/office/drawing/2014/main" id="{88144C98-507D-403B-8819-FBBF64A82FA3}"/>
                </a:ext>
              </a:extLst>
            </p:cNvPr>
            <p:cNvSpPr/>
            <p:nvPr/>
          </p:nvSpPr>
          <p:spPr>
            <a:xfrm>
              <a:off x="7133789" y="4127146"/>
              <a:ext cx="143595" cy="143595"/>
            </a:xfrm>
            <a:custGeom>
              <a:avLst/>
              <a:gdLst>
                <a:gd name="connsiteX0" fmla="*/ 6731 w 143594"/>
                <a:gd name="connsiteY0" fmla="*/ 6731 h 143594"/>
                <a:gd name="connsiteX1" fmla="*/ 145659 w 143594"/>
                <a:gd name="connsiteY1" fmla="*/ 6731 h 143594"/>
                <a:gd name="connsiteX2" fmla="*/ 145659 w 143594"/>
                <a:gd name="connsiteY2" fmla="*/ 145659 h 143594"/>
                <a:gd name="connsiteX3" fmla="*/ 6731 w 143594"/>
                <a:gd name="connsiteY3" fmla="*/ 145659 h 143594"/>
              </a:gdLst>
              <a:ahLst/>
              <a:cxnLst>
                <a:cxn ang="0">
                  <a:pos x="connsiteX0" y="connsiteY0"/>
                </a:cxn>
                <a:cxn ang="0">
                  <a:pos x="connsiteX1" y="connsiteY1"/>
                </a:cxn>
                <a:cxn ang="0">
                  <a:pos x="connsiteX2" y="connsiteY2"/>
                </a:cxn>
                <a:cxn ang="0">
                  <a:pos x="connsiteX3" y="connsiteY3"/>
                </a:cxn>
              </a:cxnLst>
              <a:rect l="l" t="t" r="r" b="b"/>
              <a:pathLst>
                <a:path w="143594" h="143594">
                  <a:moveTo>
                    <a:pt x="6731" y="6731"/>
                  </a:moveTo>
                  <a:lnTo>
                    <a:pt x="145659" y="6731"/>
                  </a:lnTo>
                  <a:lnTo>
                    <a:pt x="145659" y="145659"/>
                  </a:lnTo>
                  <a:lnTo>
                    <a:pt x="6731" y="145659"/>
                  </a:lnTo>
                  <a:close/>
                </a:path>
              </a:pathLst>
            </a:custGeom>
            <a:grpFill/>
            <a:ln w="9525" cap="flat">
              <a:noFill/>
              <a:prstDash val="solid"/>
              <a:miter/>
            </a:ln>
          </p:spPr>
          <p:txBody>
            <a:bodyPr rtlCol="0" anchor="ctr"/>
            <a:lstStyle/>
            <a:p>
              <a:endParaRPr lang="en-US" noProof="0" dirty="0"/>
            </a:p>
          </p:txBody>
        </p:sp>
        <p:sp>
          <p:nvSpPr>
            <p:cNvPr id="81" name="Freeform: Shape 80">
              <a:extLst>
                <a:ext uri="{FF2B5EF4-FFF2-40B4-BE49-F238E27FC236}">
                  <a16:creationId xmlns:a16="http://schemas.microsoft.com/office/drawing/2014/main" id="{21919CB3-2430-4DA6-BF41-59A1EF9C03CB}"/>
                </a:ext>
              </a:extLst>
            </p:cNvPr>
            <p:cNvSpPr/>
            <p:nvPr/>
          </p:nvSpPr>
          <p:spPr>
            <a:xfrm>
              <a:off x="7411555" y="4127146"/>
              <a:ext cx="143595" cy="143595"/>
            </a:xfrm>
            <a:custGeom>
              <a:avLst/>
              <a:gdLst>
                <a:gd name="connsiteX0" fmla="*/ 6731 w 143594"/>
                <a:gd name="connsiteY0" fmla="*/ 6731 h 143594"/>
                <a:gd name="connsiteX1" fmla="*/ 145659 w 143594"/>
                <a:gd name="connsiteY1" fmla="*/ 6731 h 143594"/>
                <a:gd name="connsiteX2" fmla="*/ 145659 w 143594"/>
                <a:gd name="connsiteY2" fmla="*/ 145659 h 143594"/>
                <a:gd name="connsiteX3" fmla="*/ 6731 w 143594"/>
                <a:gd name="connsiteY3" fmla="*/ 145659 h 143594"/>
              </a:gdLst>
              <a:ahLst/>
              <a:cxnLst>
                <a:cxn ang="0">
                  <a:pos x="connsiteX0" y="connsiteY0"/>
                </a:cxn>
                <a:cxn ang="0">
                  <a:pos x="connsiteX1" y="connsiteY1"/>
                </a:cxn>
                <a:cxn ang="0">
                  <a:pos x="connsiteX2" y="connsiteY2"/>
                </a:cxn>
                <a:cxn ang="0">
                  <a:pos x="connsiteX3" y="connsiteY3"/>
                </a:cxn>
              </a:cxnLst>
              <a:rect l="l" t="t" r="r" b="b"/>
              <a:pathLst>
                <a:path w="143594" h="143594">
                  <a:moveTo>
                    <a:pt x="6731" y="6731"/>
                  </a:moveTo>
                  <a:lnTo>
                    <a:pt x="145659" y="6731"/>
                  </a:lnTo>
                  <a:lnTo>
                    <a:pt x="145659" y="145659"/>
                  </a:lnTo>
                  <a:lnTo>
                    <a:pt x="6731" y="145659"/>
                  </a:lnTo>
                  <a:close/>
                </a:path>
              </a:pathLst>
            </a:custGeom>
            <a:grpFill/>
            <a:ln w="9525" cap="flat">
              <a:noFill/>
              <a:prstDash val="solid"/>
              <a:miter/>
            </a:ln>
          </p:spPr>
          <p:txBody>
            <a:bodyPr rtlCol="0" anchor="ctr"/>
            <a:lstStyle/>
            <a:p>
              <a:endParaRPr lang="en-US" noProof="0" dirty="0"/>
            </a:p>
          </p:txBody>
        </p:sp>
      </p:grpSp>
      <p:grpSp>
        <p:nvGrpSpPr>
          <p:cNvPr id="82" name="Group 4">
            <a:extLst>
              <a:ext uri="{FF2B5EF4-FFF2-40B4-BE49-F238E27FC236}">
                <a16:creationId xmlns:a16="http://schemas.microsoft.com/office/drawing/2014/main" id="{C5FADEE5-07C4-41A9-88D6-C6D2ED1362B8}"/>
              </a:ext>
            </a:extLst>
          </p:cNvPr>
          <p:cNvGrpSpPr>
            <a:grpSpLocks noChangeAspect="1"/>
          </p:cNvGrpSpPr>
          <p:nvPr userDrawn="1"/>
        </p:nvGrpSpPr>
        <p:grpSpPr bwMode="auto">
          <a:xfrm>
            <a:off x="10364788" y="4960938"/>
            <a:ext cx="1225550" cy="1435100"/>
            <a:chOff x="6529" y="3125"/>
            <a:chExt cx="772" cy="904"/>
          </a:xfrm>
        </p:grpSpPr>
        <p:sp>
          <p:nvSpPr>
            <p:cNvPr id="83" name="Freeform 5">
              <a:extLst>
                <a:ext uri="{FF2B5EF4-FFF2-40B4-BE49-F238E27FC236}">
                  <a16:creationId xmlns:a16="http://schemas.microsoft.com/office/drawing/2014/main" id="{5A2C465B-7D43-431D-A35E-50762E7696FC}"/>
                </a:ext>
              </a:extLst>
            </p:cNvPr>
            <p:cNvSpPr>
              <a:spLocks/>
            </p:cNvSpPr>
            <p:nvPr userDrawn="1"/>
          </p:nvSpPr>
          <p:spPr bwMode="auto">
            <a:xfrm>
              <a:off x="6529" y="3125"/>
              <a:ext cx="619" cy="22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84" name="Freeform 6">
              <a:extLst>
                <a:ext uri="{FF2B5EF4-FFF2-40B4-BE49-F238E27FC236}">
                  <a16:creationId xmlns:a16="http://schemas.microsoft.com/office/drawing/2014/main" id="{AC35E6C1-71A8-4C9D-A1A5-682B0BD0A03F}"/>
                </a:ext>
              </a:extLst>
            </p:cNvPr>
            <p:cNvSpPr>
              <a:spLocks noEditPoints="1"/>
            </p:cNvSpPr>
            <p:nvPr userDrawn="1"/>
          </p:nvSpPr>
          <p:spPr bwMode="auto">
            <a:xfrm>
              <a:off x="6529" y="3444"/>
              <a:ext cx="772" cy="585"/>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85" name="Rectangle 9">
            <a:extLst>
              <a:ext uri="{FF2B5EF4-FFF2-40B4-BE49-F238E27FC236}">
                <a16:creationId xmlns:a16="http://schemas.microsoft.com/office/drawing/2014/main" id="{F314F876-941A-40CD-B64C-56E5901EC54D}"/>
              </a:ext>
            </a:extLst>
          </p:cNvPr>
          <p:cNvSpPr/>
          <p:nvPr userDrawn="1"/>
        </p:nvSpPr>
        <p:spPr>
          <a:xfrm>
            <a:off x="-2054226" y="-8465"/>
            <a:ext cx="1952299" cy="2446866"/>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lIns="53972" tIns="53972" rIns="53972" bIns="53972" rtlCol="0" anchor="t" anchorCtr="0"/>
          <a:lstStyle/>
          <a:p>
            <a:pPr>
              <a:spcAft>
                <a:spcPts val="0"/>
              </a:spcAft>
            </a:pPr>
            <a:r>
              <a:rPr lang="en-US" sz="1200" b="1" dirty="0">
                <a:solidFill>
                  <a:srgbClr val="000000"/>
                </a:solidFill>
                <a:latin typeface="EYInterstate Light" panose="02000506000000020004" pitchFamily="2" charset="0"/>
              </a:rPr>
              <a:t>INSTRUCTIONS:</a:t>
            </a:r>
            <a:br>
              <a:rPr lang="en-US" sz="1200" b="1" dirty="0">
                <a:solidFill>
                  <a:srgbClr val="000000"/>
                </a:solidFill>
                <a:latin typeface="EYInterstate Light" panose="02000506000000020004" pitchFamily="2" charset="0"/>
              </a:rPr>
            </a:br>
            <a:r>
              <a:rPr lang="en-US" sz="1200" dirty="0">
                <a:solidFill>
                  <a:srgbClr val="000000"/>
                </a:solidFill>
              </a:rPr>
              <a:t>In order to use this frame cover template, </a:t>
            </a:r>
            <a:br>
              <a:rPr lang="en-US" sz="1200" dirty="0">
                <a:solidFill>
                  <a:srgbClr val="000000"/>
                </a:solidFill>
              </a:rPr>
            </a:br>
            <a:r>
              <a:rPr lang="en-US" sz="1200" dirty="0">
                <a:solidFill>
                  <a:srgbClr val="000000"/>
                </a:solidFill>
              </a:rPr>
              <a:t>an approved EY better question is required. See </a:t>
            </a:r>
            <a:r>
              <a:rPr lang="en-US" sz="1200" u="sng" dirty="0">
                <a:solidFill>
                  <a:srgbClr val="0563C1"/>
                </a:solidFill>
                <a:ea typeface="Calibri" panose="020F0502020204030204" pitchFamily="34" charset="0"/>
                <a:hlinkClick r:id="rId6"/>
              </a:rPr>
              <a:t>http://brandingzone.ey.net/national/bzcontest.nsf/controldocview/BetterQuestions/$file/fullpage.html#firstPage</a:t>
            </a:r>
            <a:r>
              <a:rPr lang="en-US" sz="1200" dirty="0">
                <a:ea typeface="Calibri" panose="020F0502020204030204" pitchFamily="34" charset="0"/>
              </a:rPr>
              <a:t> </a:t>
            </a:r>
            <a:r>
              <a:rPr lang="en-US" sz="1200" dirty="0">
                <a:solidFill>
                  <a:srgbClr val="000000"/>
                </a:solidFill>
              </a:rPr>
              <a:t>for information on how to formulate better questions.</a:t>
            </a:r>
            <a:endParaRPr lang="de-DE" sz="1200" dirty="0">
              <a:solidFill>
                <a:srgbClr val="000000"/>
              </a:solidFill>
            </a:endParaRPr>
          </a:p>
        </p:txBody>
      </p:sp>
    </p:spTree>
    <p:extLst>
      <p:ext uri="{BB962C8B-B14F-4D97-AF65-F5344CB8AC3E}">
        <p14:creationId xmlns:p14="http://schemas.microsoft.com/office/powerpoint/2010/main" val="3223069215"/>
      </p:ext>
    </p:extLst>
  </p:cSld>
  <p:clrMapOvr>
    <a:masterClrMapping/>
  </p:clrMapOvr>
  <p:extLst>
    <p:ext uri="{DCECCB84-F9BA-43D5-87BE-67443E8EF086}">
      <p15:sldGuideLst xmlns:p15="http://schemas.microsoft.com/office/powerpoint/2012/main">
        <p15:guide id="1" pos="674">
          <p15:clr>
            <a:srgbClr val="FBAE40"/>
          </p15:clr>
        </p15:guide>
        <p15:guide id="2" orient="horz" pos="1350">
          <p15:clr>
            <a:srgbClr val="FBAE40"/>
          </p15:clr>
        </p15:guide>
        <p15:guide id="3" orient="horz" pos="2014">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16_Cover_approved_question_wide">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userDrawn="1">
            <p:custDataLst>
              <p:tags r:id="rId1"/>
            </p:custDataLst>
            <p:extLst>
              <p:ext uri="{D42A27DB-BD31-4B8C-83A1-F6EECF244321}">
                <p14:modId xmlns:p14="http://schemas.microsoft.com/office/powerpoint/2010/main" val="24660134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2" imgH="353" progId="TCLayout.ActiveDocument.1">
                  <p:embed/>
                </p:oleObj>
              </mc:Choice>
              <mc:Fallback>
                <p:oleObj name="think-cell Folie" r:id="rId4" imgW="352" imgH="353" progId="TCLayout.ActiveDocument.1">
                  <p:embed/>
                  <p:pic>
                    <p:nvPicPr>
                      <p:cNvPr id="7" name="Objek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hteck 1" hidden="1"/>
          <p:cNvSpPr/>
          <p:nvPr userDrawn="1">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ct val="0"/>
              </a:spcBef>
              <a:spcAft>
                <a:spcPct val="0"/>
              </a:spcAft>
              <a:buClrTx/>
              <a:buSzTx/>
              <a:buFontTx/>
              <a:buNone/>
              <a:tabLst/>
            </a:pPr>
            <a:endParaRPr kumimoji="0" lang="en-US" sz="3000" b="0" i="0" u="none" strike="noStrike" kern="0" cap="none" spc="0" normalizeH="0" baseline="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grpSp>
        <p:nvGrpSpPr>
          <p:cNvPr id="235" name="Group 234">
            <a:extLst>
              <a:ext uri="{FF2B5EF4-FFF2-40B4-BE49-F238E27FC236}">
                <a16:creationId xmlns:a16="http://schemas.microsoft.com/office/drawing/2014/main" id="{5342E118-6F1D-4C46-956E-4CCCBCAA7952}"/>
              </a:ext>
            </a:extLst>
          </p:cNvPr>
          <p:cNvGrpSpPr/>
          <p:nvPr userDrawn="1"/>
        </p:nvGrpSpPr>
        <p:grpSpPr bwMode="invGray">
          <a:xfrm>
            <a:off x="622940" y="5826612"/>
            <a:ext cx="3878023" cy="570195"/>
            <a:chOff x="498115" y="5951018"/>
            <a:chExt cx="3878023" cy="570195"/>
          </a:xfrm>
        </p:grpSpPr>
        <p:sp>
          <p:nvSpPr>
            <p:cNvPr id="168" name="Rectangle 167">
              <a:extLst>
                <a:ext uri="{FF2B5EF4-FFF2-40B4-BE49-F238E27FC236}">
                  <a16:creationId xmlns:a16="http://schemas.microsoft.com/office/drawing/2014/main" id="{A22049CA-64AE-409F-988D-A7317F8AD136}"/>
                </a:ext>
              </a:extLst>
            </p:cNvPr>
            <p:cNvSpPr>
              <a:spLocks noChangeArrowheads="1"/>
            </p:cNvSpPr>
            <p:nvPr userDrawn="1"/>
          </p:nvSpPr>
          <p:spPr bwMode="invGray">
            <a:xfrm>
              <a:off x="498115"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9" name="Rectangle 6">
              <a:extLst>
                <a:ext uri="{FF2B5EF4-FFF2-40B4-BE49-F238E27FC236}">
                  <a16:creationId xmlns:a16="http://schemas.microsoft.com/office/drawing/2014/main" id="{E37A0A05-0A78-44A7-8873-0A1A20C87175}"/>
                </a:ext>
              </a:extLst>
            </p:cNvPr>
            <p:cNvSpPr>
              <a:spLocks noChangeArrowheads="1"/>
            </p:cNvSpPr>
            <p:nvPr userDrawn="1"/>
          </p:nvSpPr>
          <p:spPr bwMode="invGray">
            <a:xfrm>
              <a:off x="693411"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70" name="Rectangle 7">
              <a:extLst>
                <a:ext uri="{FF2B5EF4-FFF2-40B4-BE49-F238E27FC236}">
                  <a16:creationId xmlns:a16="http://schemas.microsoft.com/office/drawing/2014/main" id="{0DEA0CBE-8527-4287-BF98-DA48947875F5}"/>
                </a:ext>
              </a:extLst>
            </p:cNvPr>
            <p:cNvSpPr>
              <a:spLocks noChangeArrowheads="1"/>
            </p:cNvSpPr>
            <p:nvPr userDrawn="1"/>
          </p:nvSpPr>
          <p:spPr bwMode="invGray">
            <a:xfrm>
              <a:off x="890451" y="5951018"/>
              <a:ext cx="99392" cy="9764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71" name="Freeform 8">
              <a:extLst>
                <a:ext uri="{FF2B5EF4-FFF2-40B4-BE49-F238E27FC236}">
                  <a16:creationId xmlns:a16="http://schemas.microsoft.com/office/drawing/2014/main" id="{444058C6-612A-446E-8F68-0E5CC4CFF366}"/>
                </a:ext>
              </a:extLst>
            </p:cNvPr>
            <p:cNvSpPr>
              <a:spLocks/>
            </p:cNvSpPr>
            <p:nvPr userDrawn="1"/>
          </p:nvSpPr>
          <p:spPr bwMode="invGray">
            <a:xfrm>
              <a:off x="498115" y="6181188"/>
              <a:ext cx="94161" cy="130778"/>
            </a:xfrm>
            <a:custGeom>
              <a:avLst/>
              <a:gdLst>
                <a:gd name="T0" fmla="*/ 32 w 54"/>
                <a:gd name="T1" fmla="*/ 11 h 75"/>
                <a:gd name="T2" fmla="*/ 32 w 54"/>
                <a:gd name="T3" fmla="*/ 75 h 75"/>
                <a:gd name="T4" fmla="*/ 22 w 54"/>
                <a:gd name="T5" fmla="*/ 75 h 75"/>
                <a:gd name="T6" fmla="*/ 22 w 54"/>
                <a:gd name="T7" fmla="*/ 11 h 75"/>
                <a:gd name="T8" fmla="*/ 0 w 54"/>
                <a:gd name="T9" fmla="*/ 11 h 75"/>
                <a:gd name="T10" fmla="*/ 0 w 54"/>
                <a:gd name="T11" fmla="*/ 0 h 75"/>
                <a:gd name="T12" fmla="*/ 54 w 54"/>
                <a:gd name="T13" fmla="*/ 0 h 75"/>
                <a:gd name="T14" fmla="*/ 54 w 54"/>
                <a:gd name="T15" fmla="*/ 11 h 75"/>
                <a:gd name="T16" fmla="*/ 32 w 54"/>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1"/>
                  </a:moveTo>
                  <a:lnTo>
                    <a:pt x="32" y="75"/>
                  </a:lnTo>
                  <a:lnTo>
                    <a:pt x="22" y="75"/>
                  </a:lnTo>
                  <a:lnTo>
                    <a:pt x="22" y="11"/>
                  </a:lnTo>
                  <a:lnTo>
                    <a:pt x="0" y="11"/>
                  </a:lnTo>
                  <a:lnTo>
                    <a:pt x="0" y="0"/>
                  </a:lnTo>
                  <a:lnTo>
                    <a:pt x="54" y="0"/>
                  </a:lnTo>
                  <a:lnTo>
                    <a:pt x="54" y="11"/>
                  </a:lnTo>
                  <a:lnTo>
                    <a:pt x="32"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2" name="Freeform 9">
              <a:extLst>
                <a:ext uri="{FF2B5EF4-FFF2-40B4-BE49-F238E27FC236}">
                  <a16:creationId xmlns:a16="http://schemas.microsoft.com/office/drawing/2014/main" id="{1011EC31-E0C3-404F-93B3-EFD3DADC11CB}"/>
                </a:ext>
              </a:extLst>
            </p:cNvPr>
            <p:cNvSpPr>
              <a:spLocks/>
            </p:cNvSpPr>
            <p:nvPr userDrawn="1"/>
          </p:nvSpPr>
          <p:spPr bwMode="invGray">
            <a:xfrm>
              <a:off x="609713" y="6174213"/>
              <a:ext cx="78468"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3" name="Freeform 10">
              <a:extLst>
                <a:ext uri="{FF2B5EF4-FFF2-40B4-BE49-F238E27FC236}">
                  <a16:creationId xmlns:a16="http://schemas.microsoft.com/office/drawing/2014/main" id="{3C9D076B-D88C-4089-8D58-9A31CFCDB02A}"/>
                </a:ext>
              </a:extLst>
            </p:cNvPr>
            <p:cNvSpPr>
              <a:spLocks noEditPoints="1"/>
            </p:cNvSpPr>
            <p:nvPr userDrawn="1"/>
          </p:nvSpPr>
          <p:spPr bwMode="invGray">
            <a:xfrm>
              <a:off x="705618" y="6212575"/>
              <a:ext cx="85443"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4" name="Freeform 11">
              <a:extLst>
                <a:ext uri="{FF2B5EF4-FFF2-40B4-BE49-F238E27FC236}">
                  <a16:creationId xmlns:a16="http://schemas.microsoft.com/office/drawing/2014/main" id="{29DB43AC-B765-4ECB-B483-562473BD4A38}"/>
                </a:ext>
              </a:extLst>
            </p:cNvPr>
            <p:cNvSpPr>
              <a:spLocks noEditPoints="1"/>
            </p:cNvSpPr>
            <p:nvPr userDrawn="1"/>
          </p:nvSpPr>
          <p:spPr bwMode="invGray">
            <a:xfrm>
              <a:off x="857320" y="6174213"/>
              <a:ext cx="83698" cy="139497"/>
            </a:xfrm>
            <a:custGeom>
              <a:avLst/>
              <a:gdLst>
                <a:gd name="T0" fmla="*/ 33 w 33"/>
                <a:gd name="T1" fmla="*/ 35 h 55"/>
                <a:gd name="T2" fmla="*/ 31 w 33"/>
                <a:gd name="T3" fmla="*/ 44 h 55"/>
                <a:gd name="T4" fmla="*/ 28 w 33"/>
                <a:gd name="T5" fmla="*/ 50 h 55"/>
                <a:gd name="T6" fmla="*/ 23 w 33"/>
                <a:gd name="T7" fmla="*/ 53 h 55"/>
                <a:gd name="T8" fmla="*/ 17 w 33"/>
                <a:gd name="T9" fmla="*/ 55 h 55"/>
                <a:gd name="T10" fmla="*/ 12 w 33"/>
                <a:gd name="T11" fmla="*/ 53 h 55"/>
                <a:gd name="T12" fmla="*/ 8 w 33"/>
                <a:gd name="T13" fmla="*/ 50 h 55"/>
                <a:gd name="T14" fmla="*/ 8 w 33"/>
                <a:gd name="T15" fmla="*/ 54 h 55"/>
                <a:gd name="T16" fmla="*/ 0 w 33"/>
                <a:gd name="T17" fmla="*/ 54 h 55"/>
                <a:gd name="T18" fmla="*/ 0 w 33"/>
                <a:gd name="T19" fmla="*/ 4 h 55"/>
                <a:gd name="T20" fmla="*/ 8 w 33"/>
                <a:gd name="T21" fmla="*/ 0 h 55"/>
                <a:gd name="T22" fmla="*/ 8 w 33"/>
                <a:gd name="T23" fmla="*/ 19 h 55"/>
                <a:gd name="T24" fmla="*/ 10 w 33"/>
                <a:gd name="T25" fmla="*/ 17 h 55"/>
                <a:gd name="T26" fmla="*/ 12 w 33"/>
                <a:gd name="T27" fmla="*/ 16 h 55"/>
                <a:gd name="T28" fmla="*/ 14 w 33"/>
                <a:gd name="T29" fmla="*/ 15 h 55"/>
                <a:gd name="T30" fmla="*/ 18 w 33"/>
                <a:gd name="T31" fmla="*/ 15 h 55"/>
                <a:gd name="T32" fmla="*/ 24 w 33"/>
                <a:gd name="T33" fmla="*/ 16 h 55"/>
                <a:gd name="T34" fmla="*/ 28 w 33"/>
                <a:gd name="T35" fmla="*/ 19 h 55"/>
                <a:gd name="T36" fmla="*/ 31 w 33"/>
                <a:gd name="T37" fmla="*/ 26 h 55"/>
                <a:gd name="T38" fmla="*/ 33 w 33"/>
                <a:gd name="T39" fmla="*/ 35 h 55"/>
                <a:gd name="T40" fmla="*/ 25 w 33"/>
                <a:gd name="T41" fmla="*/ 35 h 55"/>
                <a:gd name="T42" fmla="*/ 23 w 33"/>
                <a:gd name="T43" fmla="*/ 25 h 55"/>
                <a:gd name="T44" fmla="*/ 16 w 33"/>
                <a:gd name="T45" fmla="*/ 22 h 55"/>
                <a:gd name="T46" fmla="*/ 14 w 33"/>
                <a:gd name="T47" fmla="*/ 22 h 55"/>
                <a:gd name="T48" fmla="*/ 11 w 33"/>
                <a:gd name="T49" fmla="*/ 23 h 55"/>
                <a:gd name="T50" fmla="*/ 9 w 33"/>
                <a:gd name="T51" fmla="*/ 25 h 55"/>
                <a:gd name="T52" fmla="*/ 8 w 33"/>
                <a:gd name="T53" fmla="*/ 26 h 55"/>
                <a:gd name="T54" fmla="*/ 8 w 33"/>
                <a:gd name="T55" fmla="*/ 43 h 55"/>
                <a:gd name="T56" fmla="*/ 9 w 33"/>
                <a:gd name="T57" fmla="*/ 44 h 55"/>
                <a:gd name="T58" fmla="*/ 11 w 33"/>
                <a:gd name="T59" fmla="*/ 46 h 55"/>
                <a:gd name="T60" fmla="*/ 14 w 33"/>
                <a:gd name="T61" fmla="*/ 47 h 55"/>
                <a:gd name="T62" fmla="*/ 17 w 33"/>
                <a:gd name="T63" fmla="*/ 48 h 55"/>
                <a:gd name="T64" fmla="*/ 23 w 33"/>
                <a:gd name="T65" fmla="*/ 45 h 55"/>
                <a:gd name="T66" fmla="*/ 25 w 33"/>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5">
                  <a:moveTo>
                    <a:pt x="33" y="35"/>
                  </a:moveTo>
                  <a:cubicBezTo>
                    <a:pt x="33" y="38"/>
                    <a:pt x="32" y="41"/>
                    <a:pt x="31" y="44"/>
                  </a:cubicBezTo>
                  <a:cubicBezTo>
                    <a:pt x="30" y="46"/>
                    <a:pt x="29" y="48"/>
                    <a:pt x="28" y="50"/>
                  </a:cubicBezTo>
                  <a:cubicBezTo>
                    <a:pt x="27" y="51"/>
                    <a:pt x="25" y="53"/>
                    <a:pt x="23" y="53"/>
                  </a:cubicBezTo>
                  <a:cubicBezTo>
                    <a:pt x="21" y="54"/>
                    <a:pt x="19" y="55"/>
                    <a:pt x="17" y="55"/>
                  </a:cubicBezTo>
                  <a:cubicBezTo>
                    <a:pt x="16" y="55"/>
                    <a:pt x="14" y="54"/>
                    <a:pt x="12" y="53"/>
                  </a:cubicBezTo>
                  <a:cubicBezTo>
                    <a:pt x="10" y="52"/>
                    <a:pt x="9" y="51"/>
                    <a:pt x="8" y="50"/>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9" y="18"/>
                    <a:pt x="9" y="18"/>
                    <a:pt x="10" y="17"/>
                  </a:cubicBezTo>
                  <a:cubicBezTo>
                    <a:pt x="11" y="17"/>
                    <a:pt x="11" y="16"/>
                    <a:pt x="12" y="16"/>
                  </a:cubicBezTo>
                  <a:cubicBezTo>
                    <a:pt x="13" y="16"/>
                    <a:pt x="13" y="15"/>
                    <a:pt x="14" y="15"/>
                  </a:cubicBezTo>
                  <a:cubicBezTo>
                    <a:pt x="15" y="15"/>
                    <a:pt x="16" y="15"/>
                    <a:pt x="18" y="15"/>
                  </a:cubicBezTo>
                  <a:cubicBezTo>
                    <a:pt x="20" y="15"/>
                    <a:pt x="22" y="15"/>
                    <a:pt x="24" y="16"/>
                  </a:cubicBezTo>
                  <a:cubicBezTo>
                    <a:pt x="25" y="16"/>
                    <a:pt x="27" y="18"/>
                    <a:pt x="28" y="19"/>
                  </a:cubicBezTo>
                  <a:cubicBezTo>
                    <a:pt x="30" y="21"/>
                    <a:pt x="31" y="23"/>
                    <a:pt x="31" y="26"/>
                  </a:cubicBezTo>
                  <a:cubicBezTo>
                    <a:pt x="32" y="28"/>
                    <a:pt x="33" y="32"/>
                    <a:pt x="33" y="35"/>
                  </a:cubicBezTo>
                  <a:close/>
                  <a:moveTo>
                    <a:pt x="25" y="35"/>
                  </a:moveTo>
                  <a:cubicBezTo>
                    <a:pt x="25" y="31"/>
                    <a:pt x="24" y="27"/>
                    <a:pt x="23" y="25"/>
                  </a:cubicBezTo>
                  <a:cubicBezTo>
                    <a:pt x="21" y="23"/>
                    <a:pt x="19" y="22"/>
                    <a:pt x="16" y="22"/>
                  </a:cubicBezTo>
                  <a:cubicBezTo>
                    <a:pt x="15" y="22"/>
                    <a:pt x="15" y="22"/>
                    <a:pt x="14" y="22"/>
                  </a:cubicBezTo>
                  <a:cubicBezTo>
                    <a:pt x="13" y="22"/>
                    <a:pt x="12" y="23"/>
                    <a:pt x="11" y="23"/>
                  </a:cubicBezTo>
                  <a:cubicBezTo>
                    <a:pt x="11" y="23"/>
                    <a:pt x="10" y="24"/>
                    <a:pt x="9" y="25"/>
                  </a:cubicBezTo>
                  <a:cubicBezTo>
                    <a:pt x="9" y="25"/>
                    <a:pt x="8" y="26"/>
                    <a:pt x="8" y="26"/>
                  </a:cubicBezTo>
                  <a:cubicBezTo>
                    <a:pt x="8" y="43"/>
                    <a:pt x="8" y="43"/>
                    <a:pt x="8" y="43"/>
                  </a:cubicBezTo>
                  <a:cubicBezTo>
                    <a:pt x="8" y="43"/>
                    <a:pt x="9" y="44"/>
                    <a:pt x="9" y="44"/>
                  </a:cubicBezTo>
                  <a:cubicBezTo>
                    <a:pt x="10" y="45"/>
                    <a:pt x="11" y="45"/>
                    <a:pt x="11" y="46"/>
                  </a:cubicBezTo>
                  <a:cubicBezTo>
                    <a:pt x="12" y="46"/>
                    <a:pt x="13" y="47"/>
                    <a:pt x="14" y="47"/>
                  </a:cubicBezTo>
                  <a:cubicBezTo>
                    <a:pt x="15" y="47"/>
                    <a:pt x="16" y="48"/>
                    <a:pt x="17"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5" name="Freeform 12">
              <a:extLst>
                <a:ext uri="{FF2B5EF4-FFF2-40B4-BE49-F238E27FC236}">
                  <a16:creationId xmlns:a16="http://schemas.microsoft.com/office/drawing/2014/main" id="{AF1DE1B8-EA4B-4A98-A97D-BA5EEA42B197}"/>
                </a:ext>
              </a:extLst>
            </p:cNvPr>
            <p:cNvSpPr>
              <a:spLocks noEditPoints="1"/>
            </p:cNvSpPr>
            <p:nvPr userDrawn="1"/>
          </p:nvSpPr>
          <p:spPr bwMode="invGray">
            <a:xfrm>
              <a:off x="956713" y="6212575"/>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1" y="32"/>
                    <a:pt x="21" y="32"/>
                  </a:cubicBezTo>
                  <a:cubicBezTo>
                    <a:pt x="22" y="32"/>
                    <a:pt x="22"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8"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6" name="Freeform 13">
              <a:extLst>
                <a:ext uri="{FF2B5EF4-FFF2-40B4-BE49-F238E27FC236}">
                  <a16:creationId xmlns:a16="http://schemas.microsoft.com/office/drawing/2014/main" id="{F8F60B79-7AF5-4C5E-A5EF-126F117D591C}"/>
                </a:ext>
              </a:extLst>
            </p:cNvPr>
            <p:cNvSpPr>
              <a:spLocks/>
            </p:cNvSpPr>
            <p:nvPr userDrawn="1"/>
          </p:nvSpPr>
          <p:spPr bwMode="invGray">
            <a:xfrm>
              <a:off x="1050873" y="6174213"/>
              <a:ext cx="55799" cy="139497"/>
            </a:xfrm>
            <a:custGeom>
              <a:avLst/>
              <a:gdLst>
                <a:gd name="T0" fmla="*/ 21 w 22"/>
                <a:gd name="T1" fmla="*/ 53 h 55"/>
                <a:gd name="T2" fmla="*/ 18 w 22"/>
                <a:gd name="T3" fmla="*/ 54 h 55"/>
                <a:gd name="T4" fmla="*/ 14 w 22"/>
                <a:gd name="T5" fmla="*/ 55 h 55"/>
                <a:gd name="T6" fmla="*/ 11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2" y="54"/>
                    <a:pt x="11" y="54"/>
                  </a:cubicBezTo>
                  <a:cubicBezTo>
                    <a:pt x="10" y="54"/>
                    <a:pt x="9" y="53"/>
                    <a:pt x="8" y="52"/>
                  </a:cubicBezTo>
                  <a:cubicBezTo>
                    <a:pt x="7" y="51"/>
                    <a:pt x="6" y="50"/>
                    <a:pt x="6" y="49"/>
                  </a:cubicBezTo>
                  <a:cubicBezTo>
                    <a:pt x="6"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2"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7" name="Freeform 14">
              <a:extLst>
                <a:ext uri="{FF2B5EF4-FFF2-40B4-BE49-F238E27FC236}">
                  <a16:creationId xmlns:a16="http://schemas.microsoft.com/office/drawing/2014/main" id="{0A0438AD-9937-4C25-AB9E-7F8C8CCA23F7}"/>
                </a:ext>
              </a:extLst>
            </p:cNvPr>
            <p:cNvSpPr>
              <a:spLocks/>
            </p:cNvSpPr>
            <p:nvPr userDrawn="1"/>
          </p:nvSpPr>
          <p:spPr bwMode="invGray">
            <a:xfrm>
              <a:off x="1118877"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8" name="Freeform 15">
              <a:extLst>
                <a:ext uri="{FF2B5EF4-FFF2-40B4-BE49-F238E27FC236}">
                  <a16:creationId xmlns:a16="http://schemas.microsoft.com/office/drawing/2014/main" id="{6FDE2726-7032-4BE4-A420-0ECF49A32A8B}"/>
                </a:ext>
              </a:extLst>
            </p:cNvPr>
            <p:cNvSpPr>
              <a:spLocks noEditPoints="1"/>
            </p:cNvSpPr>
            <p:nvPr userDrawn="1"/>
          </p:nvSpPr>
          <p:spPr bwMode="invGray">
            <a:xfrm>
              <a:off x="1190370" y="6212575"/>
              <a:ext cx="83698" cy="101135"/>
            </a:xfrm>
            <a:custGeom>
              <a:avLst/>
              <a:gdLst>
                <a:gd name="T0" fmla="*/ 33 w 33"/>
                <a:gd name="T1" fmla="*/ 19 h 40"/>
                <a:gd name="T2" fmla="*/ 33 w 33"/>
                <a:gd name="T3" fmla="*/ 21 h 40"/>
                <a:gd name="T4" fmla="*/ 32 w 33"/>
                <a:gd name="T5" fmla="*/ 22 h 40"/>
                <a:gd name="T6" fmla="*/ 7 w 33"/>
                <a:gd name="T7" fmla="*/ 22 h 40"/>
                <a:gd name="T8" fmla="*/ 8 w 33"/>
                <a:gd name="T9" fmla="*/ 27 h 40"/>
                <a:gd name="T10" fmla="*/ 10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29 w 33"/>
                <a:gd name="T25" fmla="*/ 35 h 40"/>
                <a:gd name="T26" fmla="*/ 27 w 33"/>
                <a:gd name="T27" fmla="*/ 37 h 40"/>
                <a:gd name="T28" fmla="*/ 24 w 33"/>
                <a:gd name="T29" fmla="*/ 38 h 40"/>
                <a:gd name="T30" fmla="*/ 20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6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2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2" y="21"/>
                    <a:pt x="32" y="22"/>
                    <a:pt x="32" y="22"/>
                  </a:cubicBezTo>
                  <a:cubicBezTo>
                    <a:pt x="7" y="22"/>
                    <a:pt x="7" y="22"/>
                    <a:pt x="7" y="22"/>
                  </a:cubicBezTo>
                  <a:cubicBezTo>
                    <a:pt x="7" y="24"/>
                    <a:pt x="8" y="26"/>
                    <a:pt x="8" y="27"/>
                  </a:cubicBezTo>
                  <a:cubicBezTo>
                    <a:pt x="9" y="28"/>
                    <a:pt x="10" y="29"/>
                    <a:pt x="10" y="30"/>
                  </a:cubicBezTo>
                  <a:cubicBezTo>
                    <a:pt x="11" y="31"/>
                    <a:pt x="12" y="32"/>
                    <a:pt x="13" y="32"/>
                  </a:cubicBezTo>
                  <a:cubicBezTo>
                    <a:pt x="14" y="33"/>
                    <a:pt x="16" y="33"/>
                    <a:pt x="17" y="33"/>
                  </a:cubicBezTo>
                  <a:cubicBezTo>
                    <a:pt x="18" y="33"/>
                    <a:pt x="18" y="33"/>
                    <a:pt x="19" y="33"/>
                  </a:cubicBezTo>
                  <a:cubicBezTo>
                    <a:pt x="20" y="32"/>
                    <a:pt x="20" y="32"/>
                    <a:pt x="21" y="32"/>
                  </a:cubicBezTo>
                  <a:cubicBezTo>
                    <a:pt x="22" y="32"/>
                    <a:pt x="22" y="31"/>
                    <a:pt x="23" y="31"/>
                  </a:cubicBezTo>
                  <a:cubicBezTo>
                    <a:pt x="23" y="31"/>
                    <a:pt x="24" y="30"/>
                    <a:pt x="25" y="30"/>
                  </a:cubicBezTo>
                  <a:cubicBezTo>
                    <a:pt x="29" y="35"/>
                    <a:pt x="29" y="35"/>
                    <a:pt x="29" y="35"/>
                  </a:cubicBezTo>
                  <a:cubicBezTo>
                    <a:pt x="29" y="35"/>
                    <a:pt x="28" y="36"/>
                    <a:pt x="27" y="37"/>
                  </a:cubicBezTo>
                  <a:cubicBezTo>
                    <a:pt x="26" y="37"/>
                    <a:pt x="25" y="38"/>
                    <a:pt x="24" y="38"/>
                  </a:cubicBezTo>
                  <a:cubicBezTo>
                    <a:pt x="23" y="39"/>
                    <a:pt x="22" y="39"/>
                    <a:pt x="20"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6"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3" y="10"/>
                    <a:pt x="23" y="9"/>
                  </a:cubicBezTo>
                  <a:cubicBezTo>
                    <a:pt x="22" y="8"/>
                    <a:pt x="21" y="8"/>
                    <a:pt x="20" y="7"/>
                  </a:cubicBezTo>
                  <a:cubicBezTo>
                    <a:pt x="19" y="7"/>
                    <a:pt x="17" y="6"/>
                    <a:pt x="16" y="6"/>
                  </a:cubicBezTo>
                  <a:cubicBezTo>
                    <a:pt x="15" y="6"/>
                    <a:pt x="13" y="7"/>
                    <a:pt x="12" y="7"/>
                  </a:cubicBezTo>
                  <a:cubicBezTo>
                    <a:pt x="11"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9" name="Freeform 16">
              <a:extLst>
                <a:ext uri="{FF2B5EF4-FFF2-40B4-BE49-F238E27FC236}">
                  <a16:creationId xmlns:a16="http://schemas.microsoft.com/office/drawing/2014/main" id="{50C22C21-F8DB-486D-9042-765D68AE3A7C}"/>
                </a:ext>
              </a:extLst>
            </p:cNvPr>
            <p:cNvSpPr>
              <a:spLocks/>
            </p:cNvSpPr>
            <p:nvPr userDrawn="1"/>
          </p:nvSpPr>
          <p:spPr bwMode="invGray">
            <a:xfrm>
              <a:off x="1294993" y="6212575"/>
              <a:ext cx="55799" cy="99391"/>
            </a:xfrm>
            <a:custGeom>
              <a:avLst/>
              <a:gdLst>
                <a:gd name="T0" fmla="*/ 20 w 22"/>
                <a:gd name="T1" fmla="*/ 8 h 39"/>
                <a:gd name="T2" fmla="*/ 18 w 22"/>
                <a:gd name="T3" fmla="*/ 7 h 39"/>
                <a:gd name="T4" fmla="*/ 15 w 22"/>
                <a:gd name="T5" fmla="*/ 7 h 39"/>
                <a:gd name="T6" fmla="*/ 9 w 22"/>
                <a:gd name="T7" fmla="*/ 9 h 39"/>
                <a:gd name="T8" fmla="*/ 7 w 22"/>
                <a:gd name="T9" fmla="*/ 17 h 39"/>
                <a:gd name="T10" fmla="*/ 7 w 22"/>
                <a:gd name="T11" fmla="*/ 39 h 39"/>
                <a:gd name="T12" fmla="*/ 0 w 22"/>
                <a:gd name="T13" fmla="*/ 39 h 39"/>
                <a:gd name="T14" fmla="*/ 0 w 22"/>
                <a:gd name="T15" fmla="*/ 0 h 39"/>
                <a:gd name="T16" fmla="*/ 7 w 22"/>
                <a:gd name="T17" fmla="*/ 0 h 39"/>
                <a:gd name="T18" fmla="*/ 7 w 22"/>
                <a:gd name="T19" fmla="*/ 4 h 39"/>
                <a:gd name="T20" fmla="*/ 9 w 22"/>
                <a:gd name="T21" fmla="*/ 2 h 39"/>
                <a:gd name="T22" fmla="*/ 11 w 22"/>
                <a:gd name="T23" fmla="*/ 1 h 39"/>
                <a:gd name="T24" fmla="*/ 13 w 22"/>
                <a:gd name="T25" fmla="*/ 0 h 39"/>
                <a:gd name="T26" fmla="*/ 16 w 22"/>
                <a:gd name="T27" fmla="*/ 0 h 39"/>
                <a:gd name="T28" fmla="*/ 20 w 22"/>
                <a:gd name="T29" fmla="*/ 0 h 39"/>
                <a:gd name="T30" fmla="*/ 22 w 22"/>
                <a:gd name="T31" fmla="*/ 1 h 39"/>
                <a:gd name="T32" fmla="*/ 20 w 22"/>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8"/>
                  </a:moveTo>
                  <a:cubicBezTo>
                    <a:pt x="20" y="8"/>
                    <a:pt x="19" y="8"/>
                    <a:pt x="18" y="7"/>
                  </a:cubicBezTo>
                  <a:cubicBezTo>
                    <a:pt x="17" y="7"/>
                    <a:pt x="16" y="7"/>
                    <a:pt x="15" y="7"/>
                  </a:cubicBezTo>
                  <a:cubicBezTo>
                    <a:pt x="12" y="7"/>
                    <a:pt x="10" y="8"/>
                    <a:pt x="9" y="9"/>
                  </a:cubicBezTo>
                  <a:cubicBezTo>
                    <a:pt x="8" y="11"/>
                    <a:pt x="7" y="14"/>
                    <a:pt x="7" y="17"/>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9" y="2"/>
                    <a:pt x="10" y="1"/>
                    <a:pt x="11" y="1"/>
                  </a:cubicBezTo>
                  <a:cubicBezTo>
                    <a:pt x="11" y="0"/>
                    <a:pt x="12" y="0"/>
                    <a:pt x="13" y="0"/>
                  </a:cubicBezTo>
                  <a:cubicBezTo>
                    <a:pt x="14" y="0"/>
                    <a:pt x="15" y="0"/>
                    <a:pt x="16" y="0"/>
                  </a:cubicBezTo>
                  <a:cubicBezTo>
                    <a:pt x="17" y="0"/>
                    <a:pt x="19" y="0"/>
                    <a:pt x="20" y="0"/>
                  </a:cubicBezTo>
                  <a:cubicBezTo>
                    <a:pt x="21" y="0"/>
                    <a:pt x="22" y="1"/>
                    <a:pt x="22" y="1"/>
                  </a:cubicBezTo>
                  <a:lnTo>
                    <a:pt x="20"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0" name="Freeform 17">
              <a:extLst>
                <a:ext uri="{FF2B5EF4-FFF2-40B4-BE49-F238E27FC236}">
                  <a16:creationId xmlns:a16="http://schemas.microsoft.com/office/drawing/2014/main" id="{7F763F72-BB8F-482C-9FDA-40EDD6EE5FF8}"/>
                </a:ext>
              </a:extLst>
            </p:cNvPr>
            <p:cNvSpPr>
              <a:spLocks/>
            </p:cNvSpPr>
            <p:nvPr userDrawn="1"/>
          </p:nvSpPr>
          <p:spPr bwMode="invGray">
            <a:xfrm>
              <a:off x="1406591"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3 w 22"/>
                <a:gd name="T25" fmla="*/ 0 h 55"/>
                <a:gd name="T26" fmla="*/ 13 w 22"/>
                <a:gd name="T27" fmla="*/ 15 h 55"/>
                <a:gd name="T28" fmla="*/ 22 w 22"/>
                <a:gd name="T29" fmla="*/ 15 h 55"/>
                <a:gd name="T30" fmla="*/ 22 w 22"/>
                <a:gd name="T31" fmla="*/ 22 h 55"/>
                <a:gd name="T32" fmla="*/ 13 w 22"/>
                <a:gd name="T33" fmla="*/ 22 h 55"/>
                <a:gd name="T34" fmla="*/ 13 w 22"/>
                <a:gd name="T35" fmla="*/ 43 h 55"/>
                <a:gd name="T36" fmla="*/ 13 w 22"/>
                <a:gd name="T37" fmla="*/ 45 h 55"/>
                <a:gd name="T38" fmla="*/ 14 w 22"/>
                <a:gd name="T39" fmla="*/ 47 h 55"/>
                <a:gd name="T40" fmla="*/ 15 w 22"/>
                <a:gd name="T41" fmla="*/ 47 h 55"/>
                <a:gd name="T42" fmla="*/ 17 w 22"/>
                <a:gd name="T43" fmla="*/ 48 h 55"/>
                <a:gd name="T44" fmla="*/ 20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3" y="55"/>
                    <a:pt x="11" y="54"/>
                    <a:pt x="10" y="54"/>
                  </a:cubicBezTo>
                  <a:cubicBezTo>
                    <a:pt x="9" y="54"/>
                    <a:pt x="9"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5"/>
                    <a:pt x="13" y="45"/>
                  </a:cubicBezTo>
                  <a:cubicBezTo>
                    <a:pt x="13" y="46"/>
                    <a:pt x="13" y="46"/>
                    <a:pt x="14" y="47"/>
                  </a:cubicBezTo>
                  <a:cubicBezTo>
                    <a:pt x="14" y="47"/>
                    <a:pt x="14" y="47"/>
                    <a:pt x="15" y="47"/>
                  </a:cubicBezTo>
                  <a:cubicBezTo>
                    <a:pt x="15" y="48"/>
                    <a:pt x="16" y="48"/>
                    <a:pt x="17" y="48"/>
                  </a:cubicBezTo>
                  <a:cubicBezTo>
                    <a:pt x="18" y="48"/>
                    <a:pt x="19" y="48"/>
                    <a:pt x="20" y="47"/>
                  </a:cubicBezTo>
                  <a:cubicBezTo>
                    <a:pt x="21"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1" name="Freeform 18">
              <a:extLst>
                <a:ext uri="{FF2B5EF4-FFF2-40B4-BE49-F238E27FC236}">
                  <a16:creationId xmlns:a16="http://schemas.microsoft.com/office/drawing/2014/main" id="{710F466C-6BEC-4970-9707-40D8002740B0}"/>
                </a:ext>
              </a:extLst>
            </p:cNvPr>
            <p:cNvSpPr>
              <a:spLocks/>
            </p:cNvSpPr>
            <p:nvPr userDrawn="1"/>
          </p:nvSpPr>
          <p:spPr bwMode="invGray">
            <a:xfrm>
              <a:off x="1485058" y="6174213"/>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10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2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3" y="26"/>
                    <a:pt x="21" y="24"/>
                  </a:cubicBezTo>
                  <a:cubicBezTo>
                    <a:pt x="20" y="22"/>
                    <a:pt x="18" y="22"/>
                    <a:pt x="15" y="22"/>
                  </a:cubicBezTo>
                  <a:cubicBezTo>
                    <a:pt x="14" y="22"/>
                    <a:pt x="13" y="22"/>
                    <a:pt x="12" y="22"/>
                  </a:cubicBezTo>
                  <a:cubicBezTo>
                    <a:pt x="11" y="22"/>
                    <a:pt x="10" y="23"/>
                    <a:pt x="10" y="24"/>
                  </a:cubicBezTo>
                  <a:cubicBezTo>
                    <a:pt x="9" y="25"/>
                    <a:pt x="8" y="26"/>
                    <a:pt x="8" y="27"/>
                  </a:cubicBezTo>
                  <a:cubicBezTo>
                    <a:pt x="8"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9" y="17"/>
                  </a:cubicBezTo>
                  <a:cubicBezTo>
                    <a:pt x="10" y="17"/>
                    <a:pt x="11" y="16"/>
                    <a:pt x="12" y="16"/>
                  </a:cubicBezTo>
                  <a:cubicBezTo>
                    <a:pt x="12" y="15"/>
                    <a:pt x="13" y="15"/>
                    <a:pt x="14" y="15"/>
                  </a:cubicBezTo>
                  <a:cubicBezTo>
                    <a:pt x="15" y="15"/>
                    <a:pt x="16" y="15"/>
                    <a:pt x="17" y="15"/>
                  </a:cubicBezTo>
                  <a:cubicBezTo>
                    <a:pt x="19" y="15"/>
                    <a:pt x="21" y="15"/>
                    <a:pt x="23" y="16"/>
                  </a:cubicBezTo>
                  <a:cubicBezTo>
                    <a:pt x="25" y="16"/>
                    <a:pt x="26" y="17"/>
                    <a:pt x="27" y="19"/>
                  </a:cubicBezTo>
                  <a:cubicBezTo>
                    <a:pt x="29" y="20"/>
                    <a:pt x="29" y="22"/>
                    <a:pt x="30" y="24"/>
                  </a:cubicBezTo>
                  <a:cubicBezTo>
                    <a:pt x="31"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2" name="Freeform 19">
              <a:extLst>
                <a:ext uri="{FF2B5EF4-FFF2-40B4-BE49-F238E27FC236}">
                  <a16:creationId xmlns:a16="http://schemas.microsoft.com/office/drawing/2014/main" id="{3332407D-F423-41B2-985F-8A4482C61D9E}"/>
                </a:ext>
              </a:extLst>
            </p:cNvPr>
            <p:cNvSpPr>
              <a:spLocks noEditPoints="1"/>
            </p:cNvSpPr>
            <p:nvPr userDrawn="1"/>
          </p:nvSpPr>
          <p:spPr bwMode="invGray">
            <a:xfrm>
              <a:off x="1582706"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8" y="40"/>
                    <a:pt x="17" y="40"/>
                  </a:cubicBezTo>
                  <a:cubicBezTo>
                    <a:pt x="15" y="40"/>
                    <a:pt x="14" y="39"/>
                    <a:pt x="12" y="39"/>
                  </a:cubicBezTo>
                  <a:cubicBezTo>
                    <a:pt x="11" y="38"/>
                    <a:pt x="10" y="38"/>
                    <a:pt x="8" y="37"/>
                  </a:cubicBezTo>
                  <a:cubicBezTo>
                    <a:pt x="7" y="36"/>
                    <a:pt x="6" y="35"/>
                    <a:pt x="5" y="34"/>
                  </a:cubicBezTo>
                  <a:cubicBezTo>
                    <a:pt x="4"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3" name="Freeform 20">
              <a:extLst>
                <a:ext uri="{FF2B5EF4-FFF2-40B4-BE49-F238E27FC236}">
                  <a16:creationId xmlns:a16="http://schemas.microsoft.com/office/drawing/2014/main" id="{44E3286F-1188-47B1-8B46-3498795DF2DC}"/>
                </a:ext>
              </a:extLst>
            </p:cNvPr>
            <p:cNvSpPr>
              <a:spLocks noEditPoints="1"/>
            </p:cNvSpPr>
            <p:nvPr userDrawn="1"/>
          </p:nvSpPr>
          <p:spPr bwMode="invGray">
            <a:xfrm>
              <a:off x="1730922" y="6212575"/>
              <a:ext cx="80211" cy="134265"/>
            </a:xfrm>
            <a:custGeom>
              <a:avLst/>
              <a:gdLst>
                <a:gd name="T0" fmla="*/ 25 w 32"/>
                <a:gd name="T1" fmla="*/ 53 h 53"/>
                <a:gd name="T2" fmla="*/ 25 w 32"/>
                <a:gd name="T3" fmla="*/ 35 h 53"/>
                <a:gd name="T4" fmla="*/ 20 w 32"/>
                <a:gd name="T5" fmla="*/ 38 h 53"/>
                <a:gd name="T6" fmla="*/ 15 w 32"/>
                <a:gd name="T7" fmla="*/ 40 h 53"/>
                <a:gd name="T8" fmla="*/ 9 w 32"/>
                <a:gd name="T9" fmla="*/ 38 h 53"/>
                <a:gd name="T10" fmla="*/ 4 w 32"/>
                <a:gd name="T11" fmla="*/ 35 h 53"/>
                <a:gd name="T12" fmla="*/ 1 w 32"/>
                <a:gd name="T13" fmla="*/ 28 h 53"/>
                <a:gd name="T14" fmla="*/ 0 w 32"/>
                <a:gd name="T15" fmla="*/ 19 h 53"/>
                <a:gd name="T16" fmla="*/ 1 w 32"/>
                <a:gd name="T17" fmla="*/ 10 h 53"/>
                <a:gd name="T18" fmla="*/ 4 w 32"/>
                <a:gd name="T19" fmla="*/ 4 h 53"/>
                <a:gd name="T20" fmla="*/ 9 w 32"/>
                <a:gd name="T21" fmla="*/ 1 h 53"/>
                <a:gd name="T22" fmla="*/ 15 w 32"/>
                <a:gd name="T23" fmla="*/ 0 h 53"/>
                <a:gd name="T24" fmla="*/ 18 w 32"/>
                <a:gd name="T25" fmla="*/ 0 h 53"/>
                <a:gd name="T26" fmla="*/ 20 w 32"/>
                <a:gd name="T27" fmla="*/ 1 h 53"/>
                <a:gd name="T28" fmla="*/ 23 w 32"/>
                <a:gd name="T29" fmla="*/ 2 h 53"/>
                <a:gd name="T30" fmla="*/ 25 w 32"/>
                <a:gd name="T31" fmla="*/ 4 h 53"/>
                <a:gd name="T32" fmla="*/ 25 w 32"/>
                <a:gd name="T33" fmla="*/ 0 h 53"/>
                <a:gd name="T34" fmla="*/ 32 w 32"/>
                <a:gd name="T35" fmla="*/ 0 h 53"/>
                <a:gd name="T36" fmla="*/ 32 w 32"/>
                <a:gd name="T37" fmla="*/ 49 h 53"/>
                <a:gd name="T38" fmla="*/ 25 w 32"/>
                <a:gd name="T39" fmla="*/ 53 h 53"/>
                <a:gd name="T40" fmla="*/ 25 w 32"/>
                <a:gd name="T41" fmla="*/ 12 h 53"/>
                <a:gd name="T42" fmla="*/ 23 w 32"/>
                <a:gd name="T43" fmla="*/ 10 h 53"/>
                <a:gd name="T44" fmla="*/ 21 w 32"/>
                <a:gd name="T45" fmla="*/ 8 h 53"/>
                <a:gd name="T46" fmla="*/ 18 w 32"/>
                <a:gd name="T47" fmla="*/ 7 h 53"/>
                <a:gd name="T48" fmla="*/ 16 w 32"/>
                <a:gd name="T49" fmla="*/ 7 h 53"/>
                <a:gd name="T50" fmla="*/ 9 w 32"/>
                <a:gd name="T51" fmla="*/ 10 h 53"/>
                <a:gd name="T52" fmla="*/ 7 w 32"/>
                <a:gd name="T53" fmla="*/ 19 h 53"/>
                <a:gd name="T54" fmla="*/ 10 w 32"/>
                <a:gd name="T55" fmla="*/ 29 h 53"/>
                <a:gd name="T56" fmla="*/ 16 w 32"/>
                <a:gd name="T57" fmla="*/ 33 h 53"/>
                <a:gd name="T58" fmla="*/ 21 w 32"/>
                <a:gd name="T59" fmla="*/ 31 h 53"/>
                <a:gd name="T60" fmla="*/ 25 w 32"/>
                <a:gd name="T61" fmla="*/ 28 h 53"/>
                <a:gd name="T62" fmla="*/ 25 w 32"/>
                <a:gd name="T63" fmla="*/ 1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 h="53">
                  <a:moveTo>
                    <a:pt x="25" y="53"/>
                  </a:moveTo>
                  <a:cubicBezTo>
                    <a:pt x="25" y="35"/>
                    <a:pt x="25" y="35"/>
                    <a:pt x="25" y="35"/>
                  </a:cubicBezTo>
                  <a:cubicBezTo>
                    <a:pt x="23" y="36"/>
                    <a:pt x="22" y="37"/>
                    <a:pt x="20" y="38"/>
                  </a:cubicBezTo>
                  <a:cubicBezTo>
                    <a:pt x="18" y="39"/>
                    <a:pt x="17" y="40"/>
                    <a:pt x="15" y="40"/>
                  </a:cubicBezTo>
                  <a:cubicBezTo>
                    <a:pt x="13" y="40"/>
                    <a:pt x="11" y="39"/>
                    <a:pt x="9" y="38"/>
                  </a:cubicBezTo>
                  <a:cubicBezTo>
                    <a:pt x="7" y="38"/>
                    <a:pt x="5" y="36"/>
                    <a:pt x="4" y="35"/>
                  </a:cubicBezTo>
                  <a:cubicBezTo>
                    <a:pt x="3" y="33"/>
                    <a:pt x="2" y="31"/>
                    <a:pt x="1" y="28"/>
                  </a:cubicBezTo>
                  <a:cubicBezTo>
                    <a:pt x="0" y="26"/>
                    <a:pt x="0" y="23"/>
                    <a:pt x="0" y="19"/>
                  </a:cubicBezTo>
                  <a:cubicBezTo>
                    <a:pt x="0" y="16"/>
                    <a:pt x="0" y="13"/>
                    <a:pt x="1" y="10"/>
                  </a:cubicBezTo>
                  <a:cubicBezTo>
                    <a:pt x="2" y="8"/>
                    <a:pt x="3" y="6"/>
                    <a:pt x="4" y="4"/>
                  </a:cubicBezTo>
                  <a:cubicBezTo>
                    <a:pt x="6" y="3"/>
                    <a:pt x="7" y="2"/>
                    <a:pt x="9" y="1"/>
                  </a:cubicBezTo>
                  <a:cubicBezTo>
                    <a:pt x="11" y="0"/>
                    <a:pt x="13" y="0"/>
                    <a:pt x="15" y="0"/>
                  </a:cubicBezTo>
                  <a:cubicBezTo>
                    <a:pt x="16" y="0"/>
                    <a:pt x="17" y="0"/>
                    <a:pt x="18" y="0"/>
                  </a:cubicBezTo>
                  <a:cubicBezTo>
                    <a:pt x="19" y="0"/>
                    <a:pt x="20" y="0"/>
                    <a:pt x="20" y="1"/>
                  </a:cubicBezTo>
                  <a:cubicBezTo>
                    <a:pt x="21" y="1"/>
                    <a:pt x="22" y="2"/>
                    <a:pt x="23" y="2"/>
                  </a:cubicBezTo>
                  <a:cubicBezTo>
                    <a:pt x="23" y="3"/>
                    <a:pt x="24" y="3"/>
                    <a:pt x="25" y="4"/>
                  </a:cubicBezTo>
                  <a:cubicBezTo>
                    <a:pt x="25" y="0"/>
                    <a:pt x="25" y="0"/>
                    <a:pt x="25" y="0"/>
                  </a:cubicBezTo>
                  <a:cubicBezTo>
                    <a:pt x="32" y="0"/>
                    <a:pt x="32" y="0"/>
                    <a:pt x="32" y="0"/>
                  </a:cubicBezTo>
                  <a:cubicBezTo>
                    <a:pt x="32" y="49"/>
                    <a:pt x="32" y="49"/>
                    <a:pt x="32" y="49"/>
                  </a:cubicBezTo>
                  <a:lnTo>
                    <a:pt x="25" y="53"/>
                  </a:lnTo>
                  <a:close/>
                  <a:moveTo>
                    <a:pt x="25" y="12"/>
                  </a:moveTo>
                  <a:cubicBezTo>
                    <a:pt x="24" y="11"/>
                    <a:pt x="24" y="10"/>
                    <a:pt x="23" y="10"/>
                  </a:cubicBezTo>
                  <a:cubicBezTo>
                    <a:pt x="23" y="9"/>
                    <a:pt x="22" y="9"/>
                    <a:pt x="21" y="8"/>
                  </a:cubicBezTo>
                  <a:cubicBezTo>
                    <a:pt x="20" y="8"/>
                    <a:pt x="19" y="7"/>
                    <a:pt x="18" y="7"/>
                  </a:cubicBezTo>
                  <a:cubicBezTo>
                    <a:pt x="18" y="7"/>
                    <a:pt x="17" y="7"/>
                    <a:pt x="16" y="7"/>
                  </a:cubicBezTo>
                  <a:cubicBezTo>
                    <a:pt x="13" y="7"/>
                    <a:pt x="11" y="8"/>
                    <a:pt x="9" y="10"/>
                  </a:cubicBezTo>
                  <a:cubicBezTo>
                    <a:pt x="8" y="12"/>
                    <a:pt x="7" y="15"/>
                    <a:pt x="7" y="19"/>
                  </a:cubicBezTo>
                  <a:cubicBezTo>
                    <a:pt x="7" y="23"/>
                    <a:pt x="8" y="27"/>
                    <a:pt x="10" y="29"/>
                  </a:cubicBezTo>
                  <a:cubicBezTo>
                    <a:pt x="11" y="31"/>
                    <a:pt x="13" y="33"/>
                    <a:pt x="16" y="33"/>
                  </a:cubicBezTo>
                  <a:cubicBezTo>
                    <a:pt x="18" y="33"/>
                    <a:pt x="19" y="32"/>
                    <a:pt x="21" y="31"/>
                  </a:cubicBezTo>
                  <a:cubicBezTo>
                    <a:pt x="22" y="30"/>
                    <a:pt x="24" y="29"/>
                    <a:pt x="25" y="28"/>
                  </a:cubicBezTo>
                  <a:lnTo>
                    <a:pt x="25"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4" name="Freeform 21">
              <a:extLst>
                <a:ext uri="{FF2B5EF4-FFF2-40B4-BE49-F238E27FC236}">
                  <a16:creationId xmlns:a16="http://schemas.microsoft.com/office/drawing/2014/main" id="{E7BD9E0B-920A-4409-95E7-40A47107B346}"/>
                </a:ext>
              </a:extLst>
            </p:cNvPr>
            <p:cNvSpPr>
              <a:spLocks/>
            </p:cNvSpPr>
            <p:nvPr userDrawn="1"/>
          </p:nvSpPr>
          <p:spPr bwMode="invGray">
            <a:xfrm>
              <a:off x="1835545" y="6212575"/>
              <a:ext cx="78468" cy="101135"/>
            </a:xfrm>
            <a:custGeom>
              <a:avLst/>
              <a:gdLst>
                <a:gd name="T0" fmla="*/ 24 w 31"/>
                <a:gd name="T1" fmla="*/ 39 h 40"/>
                <a:gd name="T2" fmla="*/ 24 w 31"/>
                <a:gd name="T3" fmla="*/ 35 h 40"/>
                <a:gd name="T4" fmla="*/ 20 w 31"/>
                <a:gd name="T5" fmla="*/ 38 h 40"/>
                <a:gd name="T6" fmla="*/ 14 w 31"/>
                <a:gd name="T7" fmla="*/ 40 h 40"/>
                <a:gd name="T8" fmla="*/ 4 w 31"/>
                <a:gd name="T9" fmla="*/ 35 h 40"/>
                <a:gd name="T10" fmla="*/ 0 w 31"/>
                <a:gd name="T11" fmla="*/ 22 h 40"/>
                <a:gd name="T12" fmla="*/ 0 w 31"/>
                <a:gd name="T13" fmla="*/ 0 h 40"/>
                <a:gd name="T14" fmla="*/ 8 w 31"/>
                <a:gd name="T15" fmla="*/ 0 h 40"/>
                <a:gd name="T16" fmla="*/ 8 w 31"/>
                <a:gd name="T17" fmla="*/ 22 h 40"/>
                <a:gd name="T18" fmla="*/ 10 w 31"/>
                <a:gd name="T19" fmla="*/ 30 h 40"/>
                <a:gd name="T20" fmla="*/ 16 w 31"/>
                <a:gd name="T21" fmla="*/ 33 h 40"/>
                <a:gd name="T22" fmla="*/ 22 w 31"/>
                <a:gd name="T23" fmla="*/ 30 h 40"/>
                <a:gd name="T24" fmla="*/ 24 w 31"/>
                <a:gd name="T25" fmla="*/ 23 h 40"/>
                <a:gd name="T26" fmla="*/ 24 w 31"/>
                <a:gd name="T27" fmla="*/ 0 h 40"/>
                <a:gd name="T28" fmla="*/ 31 w 31"/>
                <a:gd name="T29" fmla="*/ 0 h 40"/>
                <a:gd name="T30" fmla="*/ 31 w 31"/>
                <a:gd name="T31" fmla="*/ 39 h 40"/>
                <a:gd name="T32" fmla="*/ 24 w 31"/>
                <a:gd name="T33" fmla="*/ 3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 h="40">
                  <a:moveTo>
                    <a:pt x="24" y="39"/>
                  </a:moveTo>
                  <a:cubicBezTo>
                    <a:pt x="24" y="35"/>
                    <a:pt x="24" y="35"/>
                    <a:pt x="24" y="35"/>
                  </a:cubicBezTo>
                  <a:cubicBezTo>
                    <a:pt x="23" y="36"/>
                    <a:pt x="22" y="38"/>
                    <a:pt x="20" y="38"/>
                  </a:cubicBezTo>
                  <a:cubicBezTo>
                    <a:pt x="18" y="39"/>
                    <a:pt x="16" y="40"/>
                    <a:pt x="14" y="40"/>
                  </a:cubicBezTo>
                  <a:cubicBezTo>
                    <a:pt x="10" y="40"/>
                    <a:pt x="6" y="38"/>
                    <a:pt x="4" y="35"/>
                  </a:cubicBezTo>
                  <a:cubicBezTo>
                    <a:pt x="2" y="32"/>
                    <a:pt x="0" y="28"/>
                    <a:pt x="0" y="22"/>
                  </a:cubicBezTo>
                  <a:cubicBezTo>
                    <a:pt x="0" y="0"/>
                    <a:pt x="0" y="0"/>
                    <a:pt x="0" y="0"/>
                  </a:cubicBezTo>
                  <a:cubicBezTo>
                    <a:pt x="8" y="0"/>
                    <a:pt x="8" y="0"/>
                    <a:pt x="8" y="0"/>
                  </a:cubicBezTo>
                  <a:cubicBezTo>
                    <a:pt x="8" y="22"/>
                    <a:pt x="8" y="22"/>
                    <a:pt x="8" y="22"/>
                  </a:cubicBezTo>
                  <a:cubicBezTo>
                    <a:pt x="8" y="26"/>
                    <a:pt x="9" y="28"/>
                    <a:pt x="10" y="30"/>
                  </a:cubicBezTo>
                  <a:cubicBezTo>
                    <a:pt x="11" y="32"/>
                    <a:pt x="13" y="33"/>
                    <a:pt x="16" y="33"/>
                  </a:cubicBezTo>
                  <a:cubicBezTo>
                    <a:pt x="18" y="33"/>
                    <a:pt x="20" y="32"/>
                    <a:pt x="22" y="30"/>
                  </a:cubicBezTo>
                  <a:cubicBezTo>
                    <a:pt x="23" y="28"/>
                    <a:pt x="24" y="26"/>
                    <a:pt x="24" y="23"/>
                  </a:cubicBezTo>
                  <a:cubicBezTo>
                    <a:pt x="24" y="0"/>
                    <a:pt x="24" y="0"/>
                    <a:pt x="24" y="0"/>
                  </a:cubicBezTo>
                  <a:cubicBezTo>
                    <a:pt x="31" y="0"/>
                    <a:pt x="31" y="0"/>
                    <a:pt x="31" y="0"/>
                  </a:cubicBezTo>
                  <a:cubicBezTo>
                    <a:pt x="31" y="39"/>
                    <a:pt x="31" y="39"/>
                    <a:pt x="31" y="39"/>
                  </a:cubicBezTo>
                  <a:lnTo>
                    <a:pt x="24"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5" name="Freeform 22">
              <a:extLst>
                <a:ext uri="{FF2B5EF4-FFF2-40B4-BE49-F238E27FC236}">
                  <a16:creationId xmlns:a16="http://schemas.microsoft.com/office/drawing/2014/main" id="{9D2625B8-0A5B-46EF-8302-77353AB0D3A9}"/>
                </a:ext>
              </a:extLst>
            </p:cNvPr>
            <p:cNvSpPr>
              <a:spLocks noEditPoints="1"/>
            </p:cNvSpPr>
            <p:nvPr userDrawn="1"/>
          </p:nvSpPr>
          <p:spPr bwMode="invGray">
            <a:xfrm>
              <a:off x="1934936"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6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6"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4"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1"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6" y="16"/>
                  </a:moveTo>
                  <a:cubicBezTo>
                    <a:pt x="25" y="15"/>
                    <a:pt x="25" y="13"/>
                    <a:pt x="25" y="12"/>
                  </a:cubicBezTo>
                  <a:cubicBezTo>
                    <a:pt x="24" y="11"/>
                    <a:pt x="24" y="10"/>
                    <a:pt x="23" y="9"/>
                  </a:cubicBezTo>
                  <a:cubicBezTo>
                    <a:pt x="22" y="8"/>
                    <a:pt x="22"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6" name="Freeform 23">
              <a:extLst>
                <a:ext uri="{FF2B5EF4-FFF2-40B4-BE49-F238E27FC236}">
                  <a16:creationId xmlns:a16="http://schemas.microsoft.com/office/drawing/2014/main" id="{DE6C9E0E-C49B-4FBE-97F3-BB6DFAC57421}"/>
                </a:ext>
              </a:extLst>
            </p:cNvPr>
            <p:cNvSpPr>
              <a:spLocks/>
            </p:cNvSpPr>
            <p:nvPr userDrawn="1"/>
          </p:nvSpPr>
          <p:spPr bwMode="invGray">
            <a:xfrm>
              <a:off x="2030841" y="6212575"/>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1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4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7 w 29"/>
                <a:gd name="T55" fmla="*/ 24 h 40"/>
                <a:gd name="T56" fmla="*/ 13 w 29"/>
                <a:gd name="T57" fmla="*/ 22 h 40"/>
                <a:gd name="T58" fmla="*/ 8 w 29"/>
                <a:gd name="T59" fmla="*/ 20 h 40"/>
                <a:gd name="T60" fmla="*/ 4 w 29"/>
                <a:gd name="T61" fmla="*/ 17 h 40"/>
                <a:gd name="T62" fmla="*/ 2 w 29"/>
                <a:gd name="T63" fmla="*/ 14 h 40"/>
                <a:gd name="T64" fmla="*/ 2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3" y="6"/>
                    <a:pt x="11" y="7"/>
                    <a:pt x="10" y="7"/>
                  </a:cubicBezTo>
                  <a:cubicBezTo>
                    <a:pt x="10" y="8"/>
                    <a:pt x="9" y="9"/>
                    <a:pt x="9" y="10"/>
                  </a:cubicBezTo>
                  <a:cubicBezTo>
                    <a:pt x="9" y="10"/>
                    <a:pt x="9" y="11"/>
                    <a:pt x="9" y="11"/>
                  </a:cubicBezTo>
                  <a:cubicBezTo>
                    <a:pt x="10" y="12"/>
                    <a:pt x="10" y="12"/>
                    <a:pt x="11"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4" y="29"/>
                    <a:pt x="4" y="29"/>
                    <a:pt x="4"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2" y="27"/>
                    <a:pt x="21" y="27"/>
                  </a:cubicBezTo>
                  <a:cubicBezTo>
                    <a:pt x="21" y="26"/>
                    <a:pt x="20" y="25"/>
                    <a:pt x="19" y="25"/>
                  </a:cubicBezTo>
                  <a:cubicBezTo>
                    <a:pt x="19" y="25"/>
                    <a:pt x="18" y="24"/>
                    <a:pt x="17" y="24"/>
                  </a:cubicBezTo>
                  <a:cubicBezTo>
                    <a:pt x="15" y="23"/>
                    <a:pt x="14" y="23"/>
                    <a:pt x="13" y="22"/>
                  </a:cubicBezTo>
                  <a:cubicBezTo>
                    <a:pt x="11" y="21"/>
                    <a:pt x="9" y="20"/>
                    <a:pt x="8" y="20"/>
                  </a:cubicBezTo>
                  <a:cubicBezTo>
                    <a:pt x="6" y="19"/>
                    <a:pt x="5" y="18"/>
                    <a:pt x="4" y="17"/>
                  </a:cubicBezTo>
                  <a:cubicBezTo>
                    <a:pt x="3" y="16"/>
                    <a:pt x="3" y="15"/>
                    <a:pt x="2" y="14"/>
                  </a:cubicBezTo>
                  <a:cubicBezTo>
                    <a:pt x="2" y="13"/>
                    <a:pt x="2" y="12"/>
                    <a:pt x="2" y="10"/>
                  </a:cubicBezTo>
                  <a:cubicBezTo>
                    <a:pt x="2"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7" name="Freeform 24">
              <a:extLst>
                <a:ext uri="{FF2B5EF4-FFF2-40B4-BE49-F238E27FC236}">
                  <a16:creationId xmlns:a16="http://schemas.microsoft.com/office/drawing/2014/main" id="{580801ED-9260-41DB-A0B7-5AF24B32272B}"/>
                </a:ext>
              </a:extLst>
            </p:cNvPr>
            <p:cNvSpPr>
              <a:spLocks/>
            </p:cNvSpPr>
            <p:nvPr userDrawn="1"/>
          </p:nvSpPr>
          <p:spPr bwMode="invGray">
            <a:xfrm>
              <a:off x="2118027"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8" name="Freeform 25">
              <a:extLst>
                <a:ext uri="{FF2B5EF4-FFF2-40B4-BE49-F238E27FC236}">
                  <a16:creationId xmlns:a16="http://schemas.microsoft.com/office/drawing/2014/main" id="{3A9842FB-6E95-4D11-B5B9-58C4CB82C2FE}"/>
                </a:ext>
              </a:extLst>
            </p:cNvPr>
            <p:cNvSpPr>
              <a:spLocks noEditPoints="1"/>
            </p:cNvSpPr>
            <p:nvPr userDrawn="1"/>
          </p:nvSpPr>
          <p:spPr bwMode="invGray">
            <a:xfrm>
              <a:off x="2194750" y="6175958"/>
              <a:ext cx="24412" cy="136010"/>
            </a:xfrm>
            <a:custGeom>
              <a:avLst/>
              <a:gdLst>
                <a:gd name="T0" fmla="*/ 10 w 10"/>
                <a:gd name="T1" fmla="*/ 5 h 53"/>
                <a:gd name="T2" fmla="*/ 9 w 10"/>
                <a:gd name="T3" fmla="*/ 6 h 53"/>
                <a:gd name="T4" fmla="*/ 8 w 10"/>
                <a:gd name="T5" fmla="*/ 8 h 53"/>
                <a:gd name="T6" fmla="*/ 7 w 10"/>
                <a:gd name="T7" fmla="*/ 9 h 53"/>
                <a:gd name="T8" fmla="*/ 5 w 10"/>
                <a:gd name="T9" fmla="*/ 9 h 53"/>
                <a:gd name="T10" fmla="*/ 3 w 10"/>
                <a:gd name="T11" fmla="*/ 9 h 53"/>
                <a:gd name="T12" fmla="*/ 1 w 10"/>
                <a:gd name="T13" fmla="*/ 8 h 53"/>
                <a:gd name="T14" fmla="*/ 0 w 10"/>
                <a:gd name="T15" fmla="*/ 6 h 53"/>
                <a:gd name="T16" fmla="*/ 0 w 10"/>
                <a:gd name="T17" fmla="*/ 5 h 53"/>
                <a:gd name="T18" fmla="*/ 0 w 10"/>
                <a:gd name="T19" fmla="*/ 3 h 53"/>
                <a:gd name="T20" fmla="*/ 1 w 10"/>
                <a:gd name="T21" fmla="*/ 1 h 53"/>
                <a:gd name="T22" fmla="*/ 3 w 10"/>
                <a:gd name="T23" fmla="*/ 0 h 53"/>
                <a:gd name="T24" fmla="*/ 5 w 10"/>
                <a:gd name="T25" fmla="*/ 0 h 53"/>
                <a:gd name="T26" fmla="*/ 7 w 10"/>
                <a:gd name="T27" fmla="*/ 0 h 53"/>
                <a:gd name="T28" fmla="*/ 8 w 10"/>
                <a:gd name="T29" fmla="*/ 1 h 53"/>
                <a:gd name="T30" fmla="*/ 9 w 10"/>
                <a:gd name="T31" fmla="*/ 3 h 53"/>
                <a:gd name="T32" fmla="*/ 10 w 10"/>
                <a:gd name="T33" fmla="*/ 5 h 53"/>
                <a:gd name="T34" fmla="*/ 1 w 10"/>
                <a:gd name="T35" fmla="*/ 53 h 53"/>
                <a:gd name="T36" fmla="*/ 1 w 10"/>
                <a:gd name="T37" fmla="*/ 14 h 53"/>
                <a:gd name="T38" fmla="*/ 9 w 10"/>
                <a:gd name="T39" fmla="*/ 14 h 53"/>
                <a:gd name="T40" fmla="*/ 9 w 10"/>
                <a:gd name="T41" fmla="*/ 53 h 53"/>
                <a:gd name="T42" fmla="*/ 1 w 10"/>
                <a:gd name="T4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 h="53">
                  <a:moveTo>
                    <a:pt x="10" y="5"/>
                  </a:moveTo>
                  <a:cubicBezTo>
                    <a:pt x="10" y="5"/>
                    <a:pt x="10" y="6"/>
                    <a:pt x="9" y="6"/>
                  </a:cubicBezTo>
                  <a:cubicBezTo>
                    <a:pt x="9" y="7"/>
                    <a:pt x="9" y="8"/>
                    <a:pt x="8" y="8"/>
                  </a:cubicBezTo>
                  <a:cubicBezTo>
                    <a:pt x="8" y="8"/>
                    <a:pt x="7" y="9"/>
                    <a:pt x="7" y="9"/>
                  </a:cubicBezTo>
                  <a:cubicBezTo>
                    <a:pt x="6" y="9"/>
                    <a:pt x="6" y="9"/>
                    <a:pt x="5" y="9"/>
                  </a:cubicBezTo>
                  <a:cubicBezTo>
                    <a:pt x="4" y="9"/>
                    <a:pt x="4" y="9"/>
                    <a:pt x="3" y="9"/>
                  </a:cubicBezTo>
                  <a:cubicBezTo>
                    <a:pt x="2" y="9"/>
                    <a:pt x="2" y="8"/>
                    <a:pt x="1" y="8"/>
                  </a:cubicBezTo>
                  <a:cubicBezTo>
                    <a:pt x="1" y="8"/>
                    <a:pt x="1" y="7"/>
                    <a:pt x="0" y="6"/>
                  </a:cubicBezTo>
                  <a:cubicBezTo>
                    <a:pt x="0" y="6"/>
                    <a:pt x="0" y="5"/>
                    <a:pt x="0" y="5"/>
                  </a:cubicBezTo>
                  <a:cubicBezTo>
                    <a:pt x="0" y="4"/>
                    <a:pt x="0" y="3"/>
                    <a:pt x="0" y="3"/>
                  </a:cubicBezTo>
                  <a:cubicBezTo>
                    <a:pt x="1" y="2"/>
                    <a:pt x="1" y="2"/>
                    <a:pt x="1" y="1"/>
                  </a:cubicBezTo>
                  <a:cubicBezTo>
                    <a:pt x="2" y="1"/>
                    <a:pt x="2" y="0"/>
                    <a:pt x="3" y="0"/>
                  </a:cubicBezTo>
                  <a:cubicBezTo>
                    <a:pt x="4" y="0"/>
                    <a:pt x="4" y="0"/>
                    <a:pt x="5" y="0"/>
                  </a:cubicBezTo>
                  <a:cubicBezTo>
                    <a:pt x="6" y="0"/>
                    <a:pt x="6" y="0"/>
                    <a:pt x="7" y="0"/>
                  </a:cubicBezTo>
                  <a:cubicBezTo>
                    <a:pt x="7" y="0"/>
                    <a:pt x="8" y="1"/>
                    <a:pt x="8" y="1"/>
                  </a:cubicBezTo>
                  <a:cubicBezTo>
                    <a:pt x="9" y="2"/>
                    <a:pt x="9" y="2"/>
                    <a:pt x="9" y="3"/>
                  </a:cubicBezTo>
                  <a:cubicBezTo>
                    <a:pt x="10" y="3"/>
                    <a:pt x="10" y="4"/>
                    <a:pt x="10" y="5"/>
                  </a:cubicBezTo>
                  <a:close/>
                  <a:moveTo>
                    <a:pt x="1" y="53"/>
                  </a:moveTo>
                  <a:cubicBezTo>
                    <a:pt x="1" y="14"/>
                    <a:pt x="1" y="14"/>
                    <a:pt x="1" y="14"/>
                  </a:cubicBezTo>
                  <a:cubicBezTo>
                    <a:pt x="9" y="14"/>
                    <a:pt x="9" y="14"/>
                    <a:pt x="9" y="14"/>
                  </a:cubicBezTo>
                  <a:cubicBezTo>
                    <a:pt x="9" y="53"/>
                    <a:pt x="9" y="53"/>
                    <a:pt x="9" y="53"/>
                  </a:cubicBezTo>
                  <a:lnTo>
                    <a:pt x="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9" name="Freeform 26">
              <a:extLst>
                <a:ext uri="{FF2B5EF4-FFF2-40B4-BE49-F238E27FC236}">
                  <a16:creationId xmlns:a16="http://schemas.microsoft.com/office/drawing/2014/main" id="{076538BB-C266-42BE-916B-458AF9EFB224}"/>
                </a:ext>
              </a:extLst>
            </p:cNvPr>
            <p:cNvSpPr>
              <a:spLocks noEditPoints="1"/>
            </p:cNvSpPr>
            <p:nvPr userDrawn="1"/>
          </p:nvSpPr>
          <p:spPr bwMode="invGray">
            <a:xfrm>
              <a:off x="2236599" y="6212575"/>
              <a:ext cx="87186" cy="101135"/>
            </a:xfrm>
            <a:custGeom>
              <a:avLst/>
              <a:gdLst>
                <a:gd name="T0" fmla="*/ 34 w 34"/>
                <a:gd name="T1" fmla="*/ 19 h 40"/>
                <a:gd name="T2" fmla="*/ 33 w 34"/>
                <a:gd name="T3" fmla="*/ 28 h 40"/>
                <a:gd name="T4" fmla="*/ 29 w 34"/>
                <a:gd name="T5" fmla="*/ 34 h 40"/>
                <a:gd name="T6" fmla="*/ 24 w 34"/>
                <a:gd name="T7" fmla="*/ 38 h 40"/>
                <a:gd name="T8" fmla="*/ 17 w 34"/>
                <a:gd name="T9" fmla="*/ 40 h 40"/>
                <a:gd name="T10" fmla="*/ 10 w 34"/>
                <a:gd name="T11" fmla="*/ 38 h 40"/>
                <a:gd name="T12" fmla="*/ 5 w 34"/>
                <a:gd name="T13" fmla="*/ 34 h 40"/>
                <a:gd name="T14" fmla="*/ 1 w 34"/>
                <a:gd name="T15" fmla="*/ 28 h 40"/>
                <a:gd name="T16" fmla="*/ 0 w 34"/>
                <a:gd name="T17" fmla="*/ 20 h 40"/>
                <a:gd name="T18" fmla="*/ 1 w 34"/>
                <a:gd name="T19" fmla="*/ 11 h 40"/>
                <a:gd name="T20" fmla="*/ 5 w 34"/>
                <a:gd name="T21" fmla="*/ 5 h 40"/>
                <a:gd name="T22" fmla="*/ 10 w 34"/>
                <a:gd name="T23" fmla="*/ 1 h 40"/>
                <a:gd name="T24" fmla="*/ 17 w 34"/>
                <a:gd name="T25" fmla="*/ 0 h 40"/>
                <a:gd name="T26" fmla="*/ 24 w 34"/>
                <a:gd name="T27" fmla="*/ 1 h 40"/>
                <a:gd name="T28" fmla="*/ 29 w 34"/>
                <a:gd name="T29" fmla="*/ 5 h 40"/>
                <a:gd name="T30" fmla="*/ 33 w 34"/>
                <a:gd name="T31" fmla="*/ 11 h 40"/>
                <a:gd name="T32" fmla="*/ 34 w 34"/>
                <a:gd name="T33" fmla="*/ 19 h 40"/>
                <a:gd name="T34" fmla="*/ 26 w 34"/>
                <a:gd name="T35" fmla="*/ 20 h 40"/>
                <a:gd name="T36" fmla="*/ 26 w 34"/>
                <a:gd name="T37" fmla="*/ 14 h 40"/>
                <a:gd name="T38" fmla="*/ 24 w 34"/>
                <a:gd name="T39" fmla="*/ 10 h 40"/>
                <a:gd name="T40" fmla="*/ 21 w 34"/>
                <a:gd name="T41" fmla="*/ 8 h 40"/>
                <a:gd name="T42" fmla="*/ 17 w 34"/>
                <a:gd name="T43" fmla="*/ 7 h 40"/>
                <a:gd name="T44" fmla="*/ 13 w 34"/>
                <a:gd name="T45" fmla="*/ 8 h 40"/>
                <a:gd name="T46" fmla="*/ 10 w 34"/>
                <a:gd name="T47" fmla="*/ 10 h 40"/>
                <a:gd name="T48" fmla="*/ 8 w 34"/>
                <a:gd name="T49" fmla="*/ 14 h 40"/>
                <a:gd name="T50" fmla="*/ 7 w 34"/>
                <a:gd name="T51" fmla="*/ 19 h 40"/>
                <a:gd name="T52" fmla="*/ 8 w 34"/>
                <a:gd name="T53" fmla="*/ 25 h 40"/>
                <a:gd name="T54" fmla="*/ 10 w 34"/>
                <a:gd name="T55" fmla="*/ 29 h 40"/>
                <a:gd name="T56" fmla="*/ 13 w 34"/>
                <a:gd name="T57" fmla="*/ 32 h 40"/>
                <a:gd name="T58" fmla="*/ 17 w 34"/>
                <a:gd name="T59" fmla="*/ 32 h 40"/>
                <a:gd name="T60" fmla="*/ 21 w 34"/>
                <a:gd name="T61" fmla="*/ 31 h 40"/>
                <a:gd name="T62" fmla="*/ 24 w 34"/>
                <a:gd name="T63" fmla="*/ 29 h 40"/>
                <a:gd name="T64" fmla="*/ 26 w 34"/>
                <a:gd name="T65" fmla="*/ 25 h 40"/>
                <a:gd name="T66" fmla="*/ 26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19"/>
                  </a:moveTo>
                  <a:cubicBezTo>
                    <a:pt x="34" y="23"/>
                    <a:pt x="34" y="25"/>
                    <a:pt x="33" y="28"/>
                  </a:cubicBezTo>
                  <a:cubicBezTo>
                    <a:pt x="32" y="30"/>
                    <a:pt x="31" y="33"/>
                    <a:pt x="29" y="34"/>
                  </a:cubicBezTo>
                  <a:cubicBezTo>
                    <a:pt x="28" y="36"/>
                    <a:pt x="26" y="37"/>
                    <a:pt x="24" y="38"/>
                  </a:cubicBezTo>
                  <a:cubicBezTo>
                    <a:pt x="21" y="39"/>
                    <a:pt x="19" y="40"/>
                    <a:pt x="17" y="40"/>
                  </a:cubicBezTo>
                  <a:cubicBezTo>
                    <a:pt x="14" y="40"/>
                    <a:pt x="12" y="39"/>
                    <a:pt x="10" y="38"/>
                  </a:cubicBezTo>
                  <a:cubicBezTo>
                    <a:pt x="8" y="37"/>
                    <a:pt x="6" y="36"/>
                    <a:pt x="5" y="34"/>
                  </a:cubicBezTo>
                  <a:cubicBezTo>
                    <a:pt x="3" y="32"/>
                    <a:pt x="2" y="30"/>
                    <a:pt x="1" y="28"/>
                  </a:cubicBezTo>
                  <a:cubicBezTo>
                    <a:pt x="0" y="25"/>
                    <a:pt x="0" y="23"/>
                    <a:pt x="0" y="20"/>
                  </a:cubicBezTo>
                  <a:cubicBezTo>
                    <a:pt x="0" y="16"/>
                    <a:pt x="0" y="14"/>
                    <a:pt x="1" y="11"/>
                  </a:cubicBezTo>
                  <a:cubicBezTo>
                    <a:pt x="2" y="9"/>
                    <a:pt x="3" y="7"/>
                    <a:pt x="5" y="5"/>
                  </a:cubicBezTo>
                  <a:cubicBezTo>
                    <a:pt x="6" y="3"/>
                    <a:pt x="8" y="2"/>
                    <a:pt x="10" y="1"/>
                  </a:cubicBezTo>
                  <a:cubicBezTo>
                    <a:pt x="12" y="0"/>
                    <a:pt x="14" y="0"/>
                    <a:pt x="17" y="0"/>
                  </a:cubicBezTo>
                  <a:cubicBezTo>
                    <a:pt x="19" y="0"/>
                    <a:pt x="22" y="0"/>
                    <a:pt x="24" y="1"/>
                  </a:cubicBezTo>
                  <a:cubicBezTo>
                    <a:pt x="26" y="2"/>
                    <a:pt x="28" y="3"/>
                    <a:pt x="29" y="5"/>
                  </a:cubicBezTo>
                  <a:cubicBezTo>
                    <a:pt x="31" y="7"/>
                    <a:pt x="32" y="9"/>
                    <a:pt x="33" y="11"/>
                  </a:cubicBezTo>
                  <a:cubicBezTo>
                    <a:pt x="34" y="14"/>
                    <a:pt x="34" y="16"/>
                    <a:pt x="34" y="19"/>
                  </a:cubicBezTo>
                  <a:close/>
                  <a:moveTo>
                    <a:pt x="26" y="20"/>
                  </a:moveTo>
                  <a:cubicBezTo>
                    <a:pt x="26" y="18"/>
                    <a:pt x="26" y="16"/>
                    <a:pt x="26" y="14"/>
                  </a:cubicBezTo>
                  <a:cubicBezTo>
                    <a:pt x="25" y="13"/>
                    <a:pt x="25" y="11"/>
                    <a:pt x="24" y="10"/>
                  </a:cubicBezTo>
                  <a:cubicBezTo>
                    <a:pt x="23" y="9"/>
                    <a:pt x="22" y="8"/>
                    <a:pt x="21" y="8"/>
                  </a:cubicBezTo>
                  <a:cubicBezTo>
                    <a:pt x="19" y="7"/>
                    <a:pt x="18" y="7"/>
                    <a:pt x="17" y="7"/>
                  </a:cubicBezTo>
                  <a:cubicBezTo>
                    <a:pt x="15" y="7"/>
                    <a:pt x="14" y="7"/>
                    <a:pt x="13" y="8"/>
                  </a:cubicBezTo>
                  <a:cubicBezTo>
                    <a:pt x="12" y="8"/>
                    <a:pt x="11" y="9"/>
                    <a:pt x="10" y="10"/>
                  </a:cubicBezTo>
                  <a:cubicBezTo>
                    <a:pt x="9" y="11"/>
                    <a:pt x="8" y="13"/>
                    <a:pt x="8" y="14"/>
                  </a:cubicBezTo>
                  <a:cubicBezTo>
                    <a:pt x="8" y="16"/>
                    <a:pt x="7" y="17"/>
                    <a:pt x="7" y="19"/>
                  </a:cubicBezTo>
                  <a:cubicBezTo>
                    <a:pt x="7" y="21"/>
                    <a:pt x="8" y="23"/>
                    <a:pt x="8" y="25"/>
                  </a:cubicBezTo>
                  <a:cubicBezTo>
                    <a:pt x="9" y="27"/>
                    <a:pt x="9" y="28"/>
                    <a:pt x="10" y="29"/>
                  </a:cubicBezTo>
                  <a:cubicBezTo>
                    <a:pt x="11" y="30"/>
                    <a:pt x="12" y="31"/>
                    <a:pt x="13" y="32"/>
                  </a:cubicBezTo>
                  <a:cubicBezTo>
                    <a:pt x="14" y="32"/>
                    <a:pt x="16" y="32"/>
                    <a:pt x="17" y="32"/>
                  </a:cubicBezTo>
                  <a:cubicBezTo>
                    <a:pt x="18" y="32"/>
                    <a:pt x="20" y="32"/>
                    <a:pt x="21" y="31"/>
                  </a:cubicBezTo>
                  <a:cubicBezTo>
                    <a:pt x="22" y="31"/>
                    <a:pt x="23" y="30"/>
                    <a:pt x="24" y="29"/>
                  </a:cubicBezTo>
                  <a:cubicBezTo>
                    <a:pt x="25" y="27"/>
                    <a:pt x="25" y="26"/>
                    <a:pt x="26" y="25"/>
                  </a:cubicBezTo>
                  <a:cubicBezTo>
                    <a:pt x="26" y="23"/>
                    <a:pt x="26" y="21"/>
                    <a:pt x="26"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0" name="Freeform 27">
              <a:extLst>
                <a:ext uri="{FF2B5EF4-FFF2-40B4-BE49-F238E27FC236}">
                  <a16:creationId xmlns:a16="http://schemas.microsoft.com/office/drawing/2014/main" id="{A7C95C0F-A1E9-46B5-B9DB-284F35C72801}"/>
                </a:ext>
              </a:extLst>
            </p:cNvPr>
            <p:cNvSpPr>
              <a:spLocks/>
            </p:cNvSpPr>
            <p:nvPr userDrawn="1"/>
          </p:nvSpPr>
          <p:spPr bwMode="invGray">
            <a:xfrm>
              <a:off x="2344710" y="6212575"/>
              <a:ext cx="78468" cy="99391"/>
            </a:xfrm>
            <a:custGeom>
              <a:avLst/>
              <a:gdLst>
                <a:gd name="T0" fmla="*/ 23 w 31"/>
                <a:gd name="T1" fmla="*/ 39 h 39"/>
                <a:gd name="T2" fmla="*/ 23 w 31"/>
                <a:gd name="T3" fmla="*/ 17 h 39"/>
                <a:gd name="T4" fmla="*/ 21 w 31"/>
                <a:gd name="T5" fmla="*/ 9 h 39"/>
                <a:gd name="T6" fmla="*/ 15 w 31"/>
                <a:gd name="T7" fmla="*/ 7 h 39"/>
                <a:gd name="T8" fmla="*/ 12 w 31"/>
                <a:gd name="T9" fmla="*/ 7 h 39"/>
                <a:gd name="T10" fmla="*/ 9 w 31"/>
                <a:gd name="T11" fmla="*/ 9 h 39"/>
                <a:gd name="T12" fmla="*/ 8 w 31"/>
                <a:gd name="T13" fmla="*/ 12 h 39"/>
                <a:gd name="T14" fmla="*/ 7 w 31"/>
                <a:gd name="T15" fmla="*/ 16 h 39"/>
                <a:gd name="T16" fmla="*/ 7 w 31"/>
                <a:gd name="T17" fmla="*/ 39 h 39"/>
                <a:gd name="T18" fmla="*/ 0 w 31"/>
                <a:gd name="T19" fmla="*/ 39 h 39"/>
                <a:gd name="T20" fmla="*/ 0 w 31"/>
                <a:gd name="T21" fmla="*/ 0 h 39"/>
                <a:gd name="T22" fmla="*/ 7 w 31"/>
                <a:gd name="T23" fmla="*/ 0 h 39"/>
                <a:gd name="T24" fmla="*/ 7 w 31"/>
                <a:gd name="T25" fmla="*/ 4 h 39"/>
                <a:gd name="T26" fmla="*/ 9 w 31"/>
                <a:gd name="T27" fmla="*/ 2 h 39"/>
                <a:gd name="T28" fmla="*/ 11 w 31"/>
                <a:gd name="T29" fmla="*/ 1 h 39"/>
                <a:gd name="T30" fmla="*/ 14 w 31"/>
                <a:gd name="T31" fmla="*/ 0 h 39"/>
                <a:gd name="T32" fmla="*/ 17 w 31"/>
                <a:gd name="T33" fmla="*/ 0 h 39"/>
                <a:gd name="T34" fmla="*/ 23 w 31"/>
                <a:gd name="T35" fmla="*/ 1 h 39"/>
                <a:gd name="T36" fmla="*/ 27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1" y="9"/>
                  </a:cubicBezTo>
                  <a:cubicBezTo>
                    <a:pt x="20" y="7"/>
                    <a:pt x="18" y="7"/>
                    <a:pt x="15" y="7"/>
                  </a:cubicBezTo>
                  <a:cubicBezTo>
                    <a:pt x="14" y="7"/>
                    <a:pt x="13" y="7"/>
                    <a:pt x="12" y="7"/>
                  </a:cubicBezTo>
                  <a:cubicBezTo>
                    <a:pt x="11" y="8"/>
                    <a:pt x="10" y="8"/>
                    <a:pt x="9" y="9"/>
                  </a:cubicBezTo>
                  <a:cubicBezTo>
                    <a:pt x="9" y="10"/>
                    <a:pt x="8" y="11"/>
                    <a:pt x="8" y="12"/>
                  </a:cubicBezTo>
                  <a:cubicBezTo>
                    <a:pt x="8" y="14"/>
                    <a:pt x="7" y="15"/>
                    <a:pt x="7" y="16"/>
                  </a:cubicBezTo>
                  <a:cubicBezTo>
                    <a:pt x="7" y="39"/>
                    <a:pt x="7" y="39"/>
                    <a:pt x="7" y="39"/>
                  </a:cubicBezTo>
                  <a:cubicBezTo>
                    <a:pt x="0" y="39"/>
                    <a:pt x="0" y="39"/>
                    <a:pt x="0" y="39"/>
                  </a:cubicBezTo>
                  <a:cubicBezTo>
                    <a:pt x="0" y="0"/>
                    <a:pt x="0" y="0"/>
                    <a:pt x="0" y="0"/>
                  </a:cubicBezTo>
                  <a:cubicBezTo>
                    <a:pt x="7" y="0"/>
                    <a:pt x="7" y="0"/>
                    <a:pt x="7" y="0"/>
                  </a:cubicBezTo>
                  <a:cubicBezTo>
                    <a:pt x="7" y="4"/>
                    <a:pt x="7" y="4"/>
                    <a:pt x="7" y="4"/>
                  </a:cubicBezTo>
                  <a:cubicBezTo>
                    <a:pt x="8" y="3"/>
                    <a:pt x="8" y="3"/>
                    <a:pt x="9" y="2"/>
                  </a:cubicBezTo>
                  <a:cubicBezTo>
                    <a:pt x="10" y="2"/>
                    <a:pt x="11" y="1"/>
                    <a:pt x="11" y="1"/>
                  </a:cubicBezTo>
                  <a:cubicBezTo>
                    <a:pt x="12" y="0"/>
                    <a:pt x="13" y="0"/>
                    <a:pt x="14" y="0"/>
                  </a:cubicBezTo>
                  <a:cubicBezTo>
                    <a:pt x="15" y="0"/>
                    <a:pt x="16" y="0"/>
                    <a:pt x="17" y="0"/>
                  </a:cubicBezTo>
                  <a:cubicBezTo>
                    <a:pt x="19" y="0"/>
                    <a:pt x="21" y="0"/>
                    <a:pt x="23" y="1"/>
                  </a:cubicBezTo>
                  <a:cubicBezTo>
                    <a:pt x="25" y="1"/>
                    <a:pt x="26" y="2"/>
                    <a:pt x="27" y="4"/>
                  </a:cubicBezTo>
                  <a:cubicBezTo>
                    <a:pt x="28" y="5"/>
                    <a:pt x="29" y="7"/>
                    <a:pt x="30" y="9"/>
                  </a:cubicBezTo>
                  <a:cubicBezTo>
                    <a:pt x="30"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1" name="Freeform 28">
              <a:extLst>
                <a:ext uri="{FF2B5EF4-FFF2-40B4-BE49-F238E27FC236}">
                  <a16:creationId xmlns:a16="http://schemas.microsoft.com/office/drawing/2014/main" id="{BEEA6186-B2B9-4E5E-9631-B6332C7FDBA3}"/>
                </a:ext>
              </a:extLst>
            </p:cNvPr>
            <p:cNvSpPr>
              <a:spLocks/>
            </p:cNvSpPr>
            <p:nvPr userDrawn="1"/>
          </p:nvSpPr>
          <p:spPr bwMode="invGray">
            <a:xfrm>
              <a:off x="2445845" y="6284068"/>
              <a:ext cx="31387"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4 w 12"/>
                <a:gd name="T11" fmla="*/ 11 h 12"/>
                <a:gd name="T12" fmla="*/ 2 w 12"/>
                <a:gd name="T13" fmla="*/ 10 h 12"/>
                <a:gd name="T14" fmla="*/ 1 w 12"/>
                <a:gd name="T15" fmla="*/ 8 h 12"/>
                <a:gd name="T16" fmla="*/ 0 w 12"/>
                <a:gd name="T17" fmla="*/ 6 h 12"/>
                <a:gd name="T18" fmla="*/ 1 w 12"/>
                <a:gd name="T19" fmla="*/ 4 h 12"/>
                <a:gd name="T20" fmla="*/ 2 w 12"/>
                <a:gd name="T21" fmla="*/ 2 h 12"/>
                <a:gd name="T22" fmla="*/ 4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4" y="11"/>
                  </a:cubicBezTo>
                  <a:cubicBezTo>
                    <a:pt x="3" y="11"/>
                    <a:pt x="2" y="10"/>
                    <a:pt x="2" y="10"/>
                  </a:cubicBezTo>
                  <a:cubicBezTo>
                    <a:pt x="1" y="9"/>
                    <a:pt x="1" y="9"/>
                    <a:pt x="1" y="8"/>
                  </a:cubicBezTo>
                  <a:cubicBezTo>
                    <a:pt x="0" y="7"/>
                    <a:pt x="0" y="7"/>
                    <a:pt x="0" y="6"/>
                  </a:cubicBezTo>
                  <a:cubicBezTo>
                    <a:pt x="0" y="5"/>
                    <a:pt x="0" y="4"/>
                    <a:pt x="1" y="4"/>
                  </a:cubicBezTo>
                  <a:cubicBezTo>
                    <a:pt x="1" y="3"/>
                    <a:pt x="1" y="2"/>
                    <a:pt x="2" y="2"/>
                  </a:cubicBezTo>
                  <a:cubicBezTo>
                    <a:pt x="2" y="1"/>
                    <a:pt x="3" y="1"/>
                    <a:pt x="4"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2" name="Freeform 29">
              <a:extLst>
                <a:ext uri="{FF2B5EF4-FFF2-40B4-BE49-F238E27FC236}">
                  <a16:creationId xmlns:a16="http://schemas.microsoft.com/office/drawing/2014/main" id="{E9B00A5D-BE04-4D7D-B4A2-204E2D0E0485}"/>
                </a:ext>
              </a:extLst>
            </p:cNvPr>
            <p:cNvSpPr>
              <a:spLocks/>
            </p:cNvSpPr>
            <p:nvPr userDrawn="1"/>
          </p:nvSpPr>
          <p:spPr bwMode="invGray">
            <a:xfrm>
              <a:off x="2540006" y="6181188"/>
              <a:ext cx="97648" cy="130778"/>
            </a:xfrm>
            <a:custGeom>
              <a:avLst/>
              <a:gdLst>
                <a:gd name="T0" fmla="*/ 34 w 56"/>
                <a:gd name="T1" fmla="*/ 11 h 75"/>
                <a:gd name="T2" fmla="*/ 34 w 56"/>
                <a:gd name="T3" fmla="*/ 75 h 75"/>
                <a:gd name="T4" fmla="*/ 22 w 56"/>
                <a:gd name="T5" fmla="*/ 75 h 75"/>
                <a:gd name="T6" fmla="*/ 22 w 56"/>
                <a:gd name="T7" fmla="*/ 11 h 75"/>
                <a:gd name="T8" fmla="*/ 0 w 56"/>
                <a:gd name="T9" fmla="*/ 11 h 75"/>
                <a:gd name="T10" fmla="*/ 0 w 56"/>
                <a:gd name="T11" fmla="*/ 0 h 75"/>
                <a:gd name="T12" fmla="*/ 56 w 56"/>
                <a:gd name="T13" fmla="*/ 0 h 75"/>
                <a:gd name="T14" fmla="*/ 56 w 56"/>
                <a:gd name="T15" fmla="*/ 11 h 75"/>
                <a:gd name="T16" fmla="*/ 34 w 56"/>
                <a:gd name="T17" fmla="*/ 1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75">
                  <a:moveTo>
                    <a:pt x="34" y="11"/>
                  </a:moveTo>
                  <a:lnTo>
                    <a:pt x="34" y="75"/>
                  </a:lnTo>
                  <a:lnTo>
                    <a:pt x="22" y="75"/>
                  </a:lnTo>
                  <a:lnTo>
                    <a:pt x="22" y="11"/>
                  </a:lnTo>
                  <a:lnTo>
                    <a:pt x="0" y="11"/>
                  </a:lnTo>
                  <a:lnTo>
                    <a:pt x="0" y="0"/>
                  </a:lnTo>
                  <a:lnTo>
                    <a:pt x="56" y="0"/>
                  </a:lnTo>
                  <a:lnTo>
                    <a:pt x="56" y="11"/>
                  </a:lnTo>
                  <a:lnTo>
                    <a:pt x="34"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3" name="Freeform 30">
              <a:extLst>
                <a:ext uri="{FF2B5EF4-FFF2-40B4-BE49-F238E27FC236}">
                  <a16:creationId xmlns:a16="http://schemas.microsoft.com/office/drawing/2014/main" id="{72C85502-C007-49A3-A8AB-2BCC8C53945F}"/>
                </a:ext>
              </a:extLst>
            </p:cNvPr>
            <p:cNvSpPr>
              <a:spLocks/>
            </p:cNvSpPr>
            <p:nvPr userDrawn="1"/>
          </p:nvSpPr>
          <p:spPr bwMode="invGray">
            <a:xfrm>
              <a:off x="2651603" y="6174213"/>
              <a:ext cx="80211" cy="137753"/>
            </a:xfrm>
            <a:custGeom>
              <a:avLst/>
              <a:gdLst>
                <a:gd name="T0" fmla="*/ 24 w 31"/>
                <a:gd name="T1" fmla="*/ 54 h 54"/>
                <a:gd name="T2" fmla="*/ 24 w 31"/>
                <a:gd name="T3" fmla="*/ 32 h 54"/>
                <a:gd name="T4" fmla="*/ 22 w 31"/>
                <a:gd name="T5" fmla="*/ 24 h 54"/>
                <a:gd name="T6" fmla="*/ 16 w 31"/>
                <a:gd name="T7" fmla="*/ 22 h 54"/>
                <a:gd name="T8" fmla="*/ 13 w 31"/>
                <a:gd name="T9" fmla="*/ 22 h 54"/>
                <a:gd name="T10" fmla="*/ 10 w 31"/>
                <a:gd name="T11" fmla="*/ 24 h 54"/>
                <a:gd name="T12" fmla="*/ 8 w 31"/>
                <a:gd name="T13" fmla="*/ 27 h 54"/>
                <a:gd name="T14" fmla="*/ 8 w 31"/>
                <a:gd name="T15" fmla="*/ 31 h 54"/>
                <a:gd name="T16" fmla="*/ 8 w 31"/>
                <a:gd name="T17" fmla="*/ 54 h 54"/>
                <a:gd name="T18" fmla="*/ 0 w 31"/>
                <a:gd name="T19" fmla="*/ 54 h 54"/>
                <a:gd name="T20" fmla="*/ 0 w 31"/>
                <a:gd name="T21" fmla="*/ 4 h 54"/>
                <a:gd name="T22" fmla="*/ 8 w 31"/>
                <a:gd name="T23" fmla="*/ 0 h 54"/>
                <a:gd name="T24" fmla="*/ 8 w 31"/>
                <a:gd name="T25" fmla="*/ 19 h 54"/>
                <a:gd name="T26" fmla="*/ 10 w 31"/>
                <a:gd name="T27" fmla="*/ 17 h 54"/>
                <a:gd name="T28" fmla="*/ 12 w 31"/>
                <a:gd name="T29" fmla="*/ 16 h 54"/>
                <a:gd name="T30" fmla="*/ 15 w 31"/>
                <a:gd name="T31" fmla="*/ 15 h 54"/>
                <a:gd name="T32" fmla="*/ 18 w 31"/>
                <a:gd name="T33" fmla="*/ 15 h 54"/>
                <a:gd name="T34" fmla="*/ 24 w 31"/>
                <a:gd name="T35" fmla="*/ 16 h 54"/>
                <a:gd name="T36" fmla="*/ 28 w 31"/>
                <a:gd name="T37" fmla="*/ 19 h 54"/>
                <a:gd name="T38" fmla="*/ 30 w 31"/>
                <a:gd name="T39" fmla="*/ 24 h 54"/>
                <a:gd name="T40" fmla="*/ 31 w 31"/>
                <a:gd name="T41" fmla="*/ 32 h 54"/>
                <a:gd name="T42" fmla="*/ 31 w 31"/>
                <a:gd name="T43" fmla="*/ 54 h 54"/>
                <a:gd name="T44" fmla="*/ 24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4" y="54"/>
                  </a:moveTo>
                  <a:cubicBezTo>
                    <a:pt x="24" y="32"/>
                    <a:pt x="24" y="32"/>
                    <a:pt x="24" y="32"/>
                  </a:cubicBezTo>
                  <a:cubicBezTo>
                    <a:pt x="24" y="28"/>
                    <a:pt x="23" y="26"/>
                    <a:pt x="22" y="24"/>
                  </a:cubicBezTo>
                  <a:cubicBezTo>
                    <a:pt x="21" y="22"/>
                    <a:pt x="19" y="22"/>
                    <a:pt x="16" y="22"/>
                  </a:cubicBezTo>
                  <a:cubicBezTo>
                    <a:pt x="15" y="22"/>
                    <a:pt x="14" y="22"/>
                    <a:pt x="13" y="22"/>
                  </a:cubicBezTo>
                  <a:cubicBezTo>
                    <a:pt x="12" y="22"/>
                    <a:pt x="11" y="23"/>
                    <a:pt x="10" y="24"/>
                  </a:cubicBezTo>
                  <a:cubicBezTo>
                    <a:pt x="9" y="25"/>
                    <a:pt x="9" y="26"/>
                    <a:pt x="8" y="27"/>
                  </a:cubicBezTo>
                  <a:cubicBezTo>
                    <a:pt x="8" y="28"/>
                    <a:pt x="8" y="30"/>
                    <a:pt x="8" y="31"/>
                  </a:cubicBezTo>
                  <a:cubicBezTo>
                    <a:pt x="8" y="54"/>
                    <a:pt x="8" y="54"/>
                    <a:pt x="8" y="54"/>
                  </a:cubicBezTo>
                  <a:cubicBezTo>
                    <a:pt x="0" y="54"/>
                    <a:pt x="0" y="54"/>
                    <a:pt x="0" y="54"/>
                  </a:cubicBezTo>
                  <a:cubicBezTo>
                    <a:pt x="0" y="4"/>
                    <a:pt x="0" y="4"/>
                    <a:pt x="0" y="4"/>
                  </a:cubicBezTo>
                  <a:cubicBezTo>
                    <a:pt x="8" y="0"/>
                    <a:pt x="8" y="0"/>
                    <a:pt x="8" y="0"/>
                  </a:cubicBezTo>
                  <a:cubicBezTo>
                    <a:pt x="8" y="19"/>
                    <a:pt x="8" y="19"/>
                    <a:pt x="8" y="19"/>
                  </a:cubicBezTo>
                  <a:cubicBezTo>
                    <a:pt x="8" y="18"/>
                    <a:pt x="9" y="18"/>
                    <a:pt x="10" y="17"/>
                  </a:cubicBezTo>
                  <a:cubicBezTo>
                    <a:pt x="10" y="17"/>
                    <a:pt x="11" y="16"/>
                    <a:pt x="12" y="16"/>
                  </a:cubicBezTo>
                  <a:cubicBezTo>
                    <a:pt x="13" y="15"/>
                    <a:pt x="14" y="15"/>
                    <a:pt x="15" y="15"/>
                  </a:cubicBezTo>
                  <a:cubicBezTo>
                    <a:pt x="16" y="15"/>
                    <a:pt x="17" y="15"/>
                    <a:pt x="18" y="15"/>
                  </a:cubicBezTo>
                  <a:cubicBezTo>
                    <a:pt x="20" y="15"/>
                    <a:pt x="22" y="15"/>
                    <a:pt x="24" y="16"/>
                  </a:cubicBezTo>
                  <a:cubicBezTo>
                    <a:pt x="25" y="16"/>
                    <a:pt x="27" y="17"/>
                    <a:pt x="28" y="19"/>
                  </a:cubicBezTo>
                  <a:cubicBezTo>
                    <a:pt x="29" y="20"/>
                    <a:pt x="30" y="22"/>
                    <a:pt x="30" y="24"/>
                  </a:cubicBezTo>
                  <a:cubicBezTo>
                    <a:pt x="31" y="27"/>
                    <a:pt x="31" y="29"/>
                    <a:pt x="31" y="32"/>
                  </a:cubicBezTo>
                  <a:cubicBezTo>
                    <a:pt x="31" y="54"/>
                    <a:pt x="31" y="54"/>
                    <a:pt x="31" y="54"/>
                  </a:cubicBezTo>
                  <a:lnTo>
                    <a:pt x="24"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4" name="Freeform 31">
              <a:extLst>
                <a:ext uri="{FF2B5EF4-FFF2-40B4-BE49-F238E27FC236}">
                  <a16:creationId xmlns:a16="http://schemas.microsoft.com/office/drawing/2014/main" id="{9A42586B-B388-4323-82EB-ED3423EDC5DE}"/>
                </a:ext>
              </a:extLst>
            </p:cNvPr>
            <p:cNvSpPr>
              <a:spLocks noEditPoints="1"/>
            </p:cNvSpPr>
            <p:nvPr userDrawn="1"/>
          </p:nvSpPr>
          <p:spPr bwMode="invGray">
            <a:xfrm>
              <a:off x="2750996" y="6212575"/>
              <a:ext cx="85443" cy="101135"/>
            </a:xfrm>
            <a:custGeom>
              <a:avLst/>
              <a:gdLst>
                <a:gd name="T0" fmla="*/ 33 w 33"/>
                <a:gd name="T1" fmla="*/ 19 h 40"/>
                <a:gd name="T2" fmla="*/ 33 w 33"/>
                <a:gd name="T3" fmla="*/ 21 h 40"/>
                <a:gd name="T4" fmla="*/ 33 w 33"/>
                <a:gd name="T5" fmla="*/ 22 h 40"/>
                <a:gd name="T6" fmla="*/ 7 w 33"/>
                <a:gd name="T7" fmla="*/ 22 h 40"/>
                <a:gd name="T8" fmla="*/ 8 w 33"/>
                <a:gd name="T9" fmla="*/ 27 h 40"/>
                <a:gd name="T10" fmla="*/ 11 w 33"/>
                <a:gd name="T11" fmla="*/ 30 h 40"/>
                <a:gd name="T12" fmla="*/ 13 w 33"/>
                <a:gd name="T13" fmla="*/ 32 h 40"/>
                <a:gd name="T14" fmla="*/ 17 w 33"/>
                <a:gd name="T15" fmla="*/ 33 h 40"/>
                <a:gd name="T16" fmla="*/ 19 w 33"/>
                <a:gd name="T17" fmla="*/ 33 h 40"/>
                <a:gd name="T18" fmla="*/ 21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6 w 33"/>
                <a:gd name="T33" fmla="*/ 40 h 40"/>
                <a:gd name="T34" fmla="*/ 12 w 33"/>
                <a:gd name="T35" fmla="*/ 39 h 40"/>
                <a:gd name="T36" fmla="*/ 8 w 33"/>
                <a:gd name="T37" fmla="*/ 37 h 40"/>
                <a:gd name="T38" fmla="*/ 5 w 33"/>
                <a:gd name="T39" fmla="*/ 34 h 40"/>
                <a:gd name="T40" fmla="*/ 2 w 33"/>
                <a:gd name="T41" fmla="*/ 31 h 40"/>
                <a:gd name="T42" fmla="*/ 0 w 33"/>
                <a:gd name="T43" fmla="*/ 26 h 40"/>
                <a:gd name="T44" fmla="*/ 0 w 33"/>
                <a:gd name="T45" fmla="*/ 20 h 40"/>
                <a:gd name="T46" fmla="*/ 1 w 33"/>
                <a:gd name="T47" fmla="*/ 11 h 40"/>
                <a:gd name="T48" fmla="*/ 4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4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8 w 33"/>
                <a:gd name="T77" fmla="*/ 12 h 40"/>
                <a:gd name="T78" fmla="*/ 7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7" y="24"/>
                    <a:pt x="8" y="26"/>
                    <a:pt x="8" y="27"/>
                  </a:cubicBezTo>
                  <a:cubicBezTo>
                    <a:pt x="9" y="28"/>
                    <a:pt x="10" y="29"/>
                    <a:pt x="11" y="30"/>
                  </a:cubicBezTo>
                  <a:cubicBezTo>
                    <a:pt x="11" y="31"/>
                    <a:pt x="12" y="32"/>
                    <a:pt x="13" y="32"/>
                  </a:cubicBezTo>
                  <a:cubicBezTo>
                    <a:pt x="15" y="33"/>
                    <a:pt x="16" y="33"/>
                    <a:pt x="17" y="33"/>
                  </a:cubicBezTo>
                  <a:cubicBezTo>
                    <a:pt x="18" y="33"/>
                    <a:pt x="18" y="33"/>
                    <a:pt x="19" y="33"/>
                  </a:cubicBezTo>
                  <a:cubicBezTo>
                    <a:pt x="20" y="32"/>
                    <a:pt x="21" y="32"/>
                    <a:pt x="21" y="32"/>
                  </a:cubicBezTo>
                  <a:cubicBezTo>
                    <a:pt x="22" y="32"/>
                    <a:pt x="23" y="31"/>
                    <a:pt x="23" y="31"/>
                  </a:cubicBezTo>
                  <a:cubicBezTo>
                    <a:pt x="24" y="31"/>
                    <a:pt x="24"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19" y="39"/>
                    <a:pt x="18" y="40"/>
                    <a:pt x="16" y="40"/>
                  </a:cubicBezTo>
                  <a:cubicBezTo>
                    <a:pt x="15" y="40"/>
                    <a:pt x="13" y="39"/>
                    <a:pt x="12" y="39"/>
                  </a:cubicBezTo>
                  <a:cubicBezTo>
                    <a:pt x="10" y="38"/>
                    <a:pt x="9" y="38"/>
                    <a:pt x="8" y="37"/>
                  </a:cubicBezTo>
                  <a:cubicBezTo>
                    <a:pt x="7" y="36"/>
                    <a:pt x="6" y="35"/>
                    <a:pt x="5" y="34"/>
                  </a:cubicBezTo>
                  <a:cubicBezTo>
                    <a:pt x="4" y="34"/>
                    <a:pt x="3" y="32"/>
                    <a:pt x="2" y="31"/>
                  </a:cubicBezTo>
                  <a:cubicBezTo>
                    <a:pt x="1" y="29"/>
                    <a:pt x="1" y="28"/>
                    <a:pt x="0" y="26"/>
                  </a:cubicBezTo>
                  <a:cubicBezTo>
                    <a:pt x="0" y="24"/>
                    <a:pt x="0" y="22"/>
                    <a:pt x="0" y="20"/>
                  </a:cubicBezTo>
                  <a:cubicBezTo>
                    <a:pt x="0" y="16"/>
                    <a:pt x="0" y="13"/>
                    <a:pt x="1" y="11"/>
                  </a:cubicBezTo>
                  <a:cubicBezTo>
                    <a:pt x="2" y="8"/>
                    <a:pt x="3" y="6"/>
                    <a:pt x="4" y="5"/>
                  </a:cubicBezTo>
                  <a:cubicBezTo>
                    <a:pt x="6" y="3"/>
                    <a:pt x="8" y="2"/>
                    <a:pt x="10" y="1"/>
                  </a:cubicBezTo>
                  <a:cubicBezTo>
                    <a:pt x="12" y="0"/>
                    <a:pt x="14" y="0"/>
                    <a:pt x="17" y="0"/>
                  </a:cubicBezTo>
                  <a:cubicBezTo>
                    <a:pt x="19" y="0"/>
                    <a:pt x="22" y="0"/>
                    <a:pt x="24" y="1"/>
                  </a:cubicBezTo>
                  <a:cubicBezTo>
                    <a:pt x="26" y="2"/>
                    <a:pt x="27" y="4"/>
                    <a:pt x="29" y="5"/>
                  </a:cubicBezTo>
                  <a:cubicBezTo>
                    <a:pt x="30" y="7"/>
                    <a:pt x="31" y="9"/>
                    <a:pt x="32" y="11"/>
                  </a:cubicBezTo>
                  <a:cubicBezTo>
                    <a:pt x="32" y="14"/>
                    <a:pt x="33" y="16"/>
                    <a:pt x="33" y="19"/>
                  </a:cubicBezTo>
                  <a:close/>
                  <a:moveTo>
                    <a:pt x="25" y="16"/>
                  </a:moveTo>
                  <a:cubicBezTo>
                    <a:pt x="25" y="15"/>
                    <a:pt x="25" y="13"/>
                    <a:pt x="24"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9" y="10"/>
                    <a:pt x="9" y="11"/>
                    <a:pt x="8" y="12"/>
                  </a:cubicBezTo>
                  <a:cubicBezTo>
                    <a:pt x="8" y="13"/>
                    <a:pt x="7" y="14"/>
                    <a:pt x="7"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5" name="Freeform 32">
              <a:extLst>
                <a:ext uri="{FF2B5EF4-FFF2-40B4-BE49-F238E27FC236}">
                  <a16:creationId xmlns:a16="http://schemas.microsoft.com/office/drawing/2014/main" id="{558D2F0C-3796-492F-9EBD-4BB822191F30}"/>
                </a:ext>
              </a:extLst>
            </p:cNvPr>
            <p:cNvSpPr>
              <a:spLocks noEditPoints="1"/>
            </p:cNvSpPr>
            <p:nvPr userDrawn="1"/>
          </p:nvSpPr>
          <p:spPr bwMode="invGray">
            <a:xfrm>
              <a:off x="2902698" y="6174213"/>
              <a:ext cx="80211" cy="139497"/>
            </a:xfrm>
            <a:custGeom>
              <a:avLst/>
              <a:gdLst>
                <a:gd name="T0" fmla="*/ 32 w 32"/>
                <a:gd name="T1" fmla="*/ 35 h 55"/>
                <a:gd name="T2" fmla="*/ 31 w 32"/>
                <a:gd name="T3" fmla="*/ 44 h 55"/>
                <a:gd name="T4" fmla="*/ 28 w 32"/>
                <a:gd name="T5" fmla="*/ 50 h 55"/>
                <a:gd name="T6" fmla="*/ 23 w 32"/>
                <a:gd name="T7" fmla="*/ 53 h 55"/>
                <a:gd name="T8" fmla="*/ 17 w 32"/>
                <a:gd name="T9" fmla="*/ 55 h 55"/>
                <a:gd name="T10" fmla="*/ 12 w 32"/>
                <a:gd name="T11" fmla="*/ 53 h 55"/>
                <a:gd name="T12" fmla="*/ 7 w 32"/>
                <a:gd name="T13" fmla="*/ 50 h 55"/>
                <a:gd name="T14" fmla="*/ 7 w 32"/>
                <a:gd name="T15" fmla="*/ 54 h 55"/>
                <a:gd name="T16" fmla="*/ 0 w 32"/>
                <a:gd name="T17" fmla="*/ 54 h 55"/>
                <a:gd name="T18" fmla="*/ 0 w 32"/>
                <a:gd name="T19" fmla="*/ 4 h 55"/>
                <a:gd name="T20" fmla="*/ 7 w 32"/>
                <a:gd name="T21" fmla="*/ 0 h 55"/>
                <a:gd name="T22" fmla="*/ 7 w 32"/>
                <a:gd name="T23" fmla="*/ 19 h 55"/>
                <a:gd name="T24" fmla="*/ 10 w 32"/>
                <a:gd name="T25" fmla="*/ 17 h 55"/>
                <a:gd name="T26" fmla="*/ 12 w 32"/>
                <a:gd name="T27" fmla="*/ 16 h 55"/>
                <a:gd name="T28" fmla="*/ 14 w 32"/>
                <a:gd name="T29" fmla="*/ 15 h 55"/>
                <a:gd name="T30" fmla="*/ 17 w 32"/>
                <a:gd name="T31" fmla="*/ 15 h 55"/>
                <a:gd name="T32" fmla="*/ 23 w 32"/>
                <a:gd name="T33" fmla="*/ 16 h 55"/>
                <a:gd name="T34" fmla="*/ 28 w 32"/>
                <a:gd name="T35" fmla="*/ 19 h 55"/>
                <a:gd name="T36" fmla="*/ 31 w 32"/>
                <a:gd name="T37" fmla="*/ 26 h 55"/>
                <a:gd name="T38" fmla="*/ 32 w 32"/>
                <a:gd name="T39" fmla="*/ 35 h 55"/>
                <a:gd name="T40" fmla="*/ 25 w 32"/>
                <a:gd name="T41" fmla="*/ 35 h 55"/>
                <a:gd name="T42" fmla="*/ 23 w 32"/>
                <a:gd name="T43" fmla="*/ 25 h 55"/>
                <a:gd name="T44" fmla="*/ 16 w 32"/>
                <a:gd name="T45" fmla="*/ 22 h 55"/>
                <a:gd name="T46" fmla="*/ 14 w 32"/>
                <a:gd name="T47" fmla="*/ 22 h 55"/>
                <a:gd name="T48" fmla="*/ 11 w 32"/>
                <a:gd name="T49" fmla="*/ 23 h 55"/>
                <a:gd name="T50" fmla="*/ 9 w 32"/>
                <a:gd name="T51" fmla="*/ 25 h 55"/>
                <a:gd name="T52" fmla="*/ 7 w 32"/>
                <a:gd name="T53" fmla="*/ 26 h 55"/>
                <a:gd name="T54" fmla="*/ 7 w 32"/>
                <a:gd name="T55" fmla="*/ 43 h 55"/>
                <a:gd name="T56" fmla="*/ 9 w 32"/>
                <a:gd name="T57" fmla="*/ 44 h 55"/>
                <a:gd name="T58" fmla="*/ 11 w 32"/>
                <a:gd name="T59" fmla="*/ 46 h 55"/>
                <a:gd name="T60" fmla="*/ 14 w 32"/>
                <a:gd name="T61" fmla="*/ 47 h 55"/>
                <a:gd name="T62" fmla="*/ 16 w 32"/>
                <a:gd name="T63" fmla="*/ 48 h 55"/>
                <a:gd name="T64" fmla="*/ 23 w 32"/>
                <a:gd name="T65" fmla="*/ 45 h 55"/>
                <a:gd name="T66" fmla="*/ 25 w 32"/>
                <a:gd name="T67" fmla="*/ 3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2" h="55">
                  <a:moveTo>
                    <a:pt x="32" y="35"/>
                  </a:moveTo>
                  <a:cubicBezTo>
                    <a:pt x="32" y="38"/>
                    <a:pt x="32" y="41"/>
                    <a:pt x="31" y="44"/>
                  </a:cubicBezTo>
                  <a:cubicBezTo>
                    <a:pt x="30" y="46"/>
                    <a:pt x="29" y="48"/>
                    <a:pt x="28" y="50"/>
                  </a:cubicBezTo>
                  <a:cubicBezTo>
                    <a:pt x="26" y="51"/>
                    <a:pt x="25" y="53"/>
                    <a:pt x="23" y="53"/>
                  </a:cubicBezTo>
                  <a:cubicBezTo>
                    <a:pt x="21" y="54"/>
                    <a:pt x="19" y="55"/>
                    <a:pt x="17" y="55"/>
                  </a:cubicBezTo>
                  <a:cubicBezTo>
                    <a:pt x="15" y="55"/>
                    <a:pt x="13" y="54"/>
                    <a:pt x="12" y="53"/>
                  </a:cubicBezTo>
                  <a:cubicBezTo>
                    <a:pt x="10" y="52"/>
                    <a:pt x="9" y="51"/>
                    <a:pt x="7" y="50"/>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9" y="18"/>
                    <a:pt x="10" y="17"/>
                  </a:cubicBezTo>
                  <a:cubicBezTo>
                    <a:pt x="10" y="17"/>
                    <a:pt x="11" y="16"/>
                    <a:pt x="12" y="16"/>
                  </a:cubicBezTo>
                  <a:cubicBezTo>
                    <a:pt x="12" y="16"/>
                    <a:pt x="13" y="15"/>
                    <a:pt x="14" y="15"/>
                  </a:cubicBezTo>
                  <a:cubicBezTo>
                    <a:pt x="15" y="15"/>
                    <a:pt x="16" y="15"/>
                    <a:pt x="17" y="15"/>
                  </a:cubicBezTo>
                  <a:cubicBezTo>
                    <a:pt x="20" y="15"/>
                    <a:pt x="21" y="15"/>
                    <a:pt x="23" y="16"/>
                  </a:cubicBezTo>
                  <a:cubicBezTo>
                    <a:pt x="25" y="16"/>
                    <a:pt x="27" y="18"/>
                    <a:pt x="28" y="19"/>
                  </a:cubicBezTo>
                  <a:cubicBezTo>
                    <a:pt x="29" y="21"/>
                    <a:pt x="30" y="23"/>
                    <a:pt x="31" y="26"/>
                  </a:cubicBezTo>
                  <a:cubicBezTo>
                    <a:pt x="32" y="28"/>
                    <a:pt x="32" y="32"/>
                    <a:pt x="32" y="35"/>
                  </a:cubicBezTo>
                  <a:close/>
                  <a:moveTo>
                    <a:pt x="25" y="35"/>
                  </a:moveTo>
                  <a:cubicBezTo>
                    <a:pt x="25" y="31"/>
                    <a:pt x="24" y="27"/>
                    <a:pt x="23" y="25"/>
                  </a:cubicBezTo>
                  <a:cubicBezTo>
                    <a:pt x="21" y="23"/>
                    <a:pt x="19" y="22"/>
                    <a:pt x="16" y="22"/>
                  </a:cubicBezTo>
                  <a:cubicBezTo>
                    <a:pt x="15" y="22"/>
                    <a:pt x="14" y="22"/>
                    <a:pt x="14" y="22"/>
                  </a:cubicBezTo>
                  <a:cubicBezTo>
                    <a:pt x="13" y="22"/>
                    <a:pt x="12" y="23"/>
                    <a:pt x="11" y="23"/>
                  </a:cubicBezTo>
                  <a:cubicBezTo>
                    <a:pt x="10" y="23"/>
                    <a:pt x="10" y="24"/>
                    <a:pt x="9" y="25"/>
                  </a:cubicBezTo>
                  <a:cubicBezTo>
                    <a:pt x="8" y="25"/>
                    <a:pt x="8" y="26"/>
                    <a:pt x="7" y="26"/>
                  </a:cubicBezTo>
                  <a:cubicBezTo>
                    <a:pt x="7" y="43"/>
                    <a:pt x="7" y="43"/>
                    <a:pt x="7" y="43"/>
                  </a:cubicBezTo>
                  <a:cubicBezTo>
                    <a:pt x="8" y="43"/>
                    <a:pt x="8" y="44"/>
                    <a:pt x="9" y="44"/>
                  </a:cubicBezTo>
                  <a:cubicBezTo>
                    <a:pt x="10" y="45"/>
                    <a:pt x="10" y="45"/>
                    <a:pt x="11" y="46"/>
                  </a:cubicBezTo>
                  <a:cubicBezTo>
                    <a:pt x="12" y="46"/>
                    <a:pt x="13" y="47"/>
                    <a:pt x="14" y="47"/>
                  </a:cubicBezTo>
                  <a:cubicBezTo>
                    <a:pt x="15" y="47"/>
                    <a:pt x="15" y="48"/>
                    <a:pt x="16" y="48"/>
                  </a:cubicBezTo>
                  <a:cubicBezTo>
                    <a:pt x="19" y="48"/>
                    <a:pt x="21" y="47"/>
                    <a:pt x="23" y="45"/>
                  </a:cubicBezTo>
                  <a:cubicBezTo>
                    <a:pt x="24" y="43"/>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6" name="Freeform 33">
              <a:extLst>
                <a:ext uri="{FF2B5EF4-FFF2-40B4-BE49-F238E27FC236}">
                  <a16:creationId xmlns:a16="http://schemas.microsoft.com/office/drawing/2014/main" id="{DE4E3633-17EF-414F-A86D-0B6A9F2F098F}"/>
                </a:ext>
              </a:extLst>
            </p:cNvPr>
            <p:cNvSpPr>
              <a:spLocks noEditPoints="1"/>
            </p:cNvSpPr>
            <p:nvPr userDrawn="1"/>
          </p:nvSpPr>
          <p:spPr bwMode="invGray">
            <a:xfrm>
              <a:off x="2998603"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8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8" y="37"/>
                  </a:cubicBezTo>
                  <a:cubicBezTo>
                    <a:pt x="27" y="37"/>
                    <a:pt x="26" y="38"/>
                    <a:pt x="25" y="38"/>
                  </a:cubicBezTo>
                  <a:cubicBezTo>
                    <a:pt x="24" y="39"/>
                    <a:pt x="23"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7"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7" name="Freeform 34">
              <a:extLst>
                <a:ext uri="{FF2B5EF4-FFF2-40B4-BE49-F238E27FC236}">
                  <a16:creationId xmlns:a16="http://schemas.microsoft.com/office/drawing/2014/main" id="{2572AE39-9386-47FC-B6AF-FBCF804BEBF8}"/>
                </a:ext>
              </a:extLst>
            </p:cNvPr>
            <p:cNvSpPr>
              <a:spLocks/>
            </p:cNvSpPr>
            <p:nvPr userDrawn="1"/>
          </p:nvSpPr>
          <p:spPr bwMode="invGray">
            <a:xfrm>
              <a:off x="3096251"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3"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8" name="Freeform 35">
              <a:extLst>
                <a:ext uri="{FF2B5EF4-FFF2-40B4-BE49-F238E27FC236}">
                  <a16:creationId xmlns:a16="http://schemas.microsoft.com/office/drawing/2014/main" id="{7096AEC6-B8C0-4212-842F-89677AE7D800}"/>
                </a:ext>
              </a:extLst>
            </p:cNvPr>
            <p:cNvSpPr>
              <a:spLocks/>
            </p:cNvSpPr>
            <p:nvPr userDrawn="1"/>
          </p:nvSpPr>
          <p:spPr bwMode="invGray">
            <a:xfrm>
              <a:off x="3164256" y="6174213"/>
              <a:ext cx="55799" cy="139497"/>
            </a:xfrm>
            <a:custGeom>
              <a:avLst/>
              <a:gdLst>
                <a:gd name="T0" fmla="*/ 21 w 22"/>
                <a:gd name="T1" fmla="*/ 53 h 55"/>
                <a:gd name="T2" fmla="*/ 18 w 22"/>
                <a:gd name="T3" fmla="*/ 54 h 55"/>
                <a:gd name="T4" fmla="*/ 14 w 22"/>
                <a:gd name="T5" fmla="*/ 55 h 55"/>
                <a:gd name="T6" fmla="*/ 10 w 22"/>
                <a:gd name="T7" fmla="*/ 54 h 55"/>
                <a:gd name="T8" fmla="*/ 7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6" y="54"/>
                    <a:pt x="15" y="55"/>
                    <a:pt x="14" y="55"/>
                  </a:cubicBezTo>
                  <a:cubicBezTo>
                    <a:pt x="12" y="55"/>
                    <a:pt x="11" y="54"/>
                    <a:pt x="10" y="54"/>
                  </a:cubicBezTo>
                  <a:cubicBezTo>
                    <a:pt x="9" y="54"/>
                    <a:pt x="8" y="53"/>
                    <a:pt x="7"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9" name="Freeform 36">
              <a:extLst>
                <a:ext uri="{FF2B5EF4-FFF2-40B4-BE49-F238E27FC236}">
                  <a16:creationId xmlns:a16="http://schemas.microsoft.com/office/drawing/2014/main" id="{406AD873-E434-40CF-BFBD-6D1D1CA7CB89}"/>
                </a:ext>
              </a:extLst>
            </p:cNvPr>
            <p:cNvSpPr>
              <a:spLocks noEditPoints="1"/>
            </p:cNvSpPr>
            <p:nvPr userDrawn="1"/>
          </p:nvSpPr>
          <p:spPr bwMode="invGray">
            <a:xfrm>
              <a:off x="3234004" y="6212575"/>
              <a:ext cx="83698" cy="101135"/>
            </a:xfrm>
            <a:custGeom>
              <a:avLst/>
              <a:gdLst>
                <a:gd name="T0" fmla="*/ 33 w 33"/>
                <a:gd name="T1" fmla="*/ 19 h 40"/>
                <a:gd name="T2" fmla="*/ 33 w 33"/>
                <a:gd name="T3" fmla="*/ 21 h 40"/>
                <a:gd name="T4" fmla="*/ 33 w 33"/>
                <a:gd name="T5" fmla="*/ 22 h 40"/>
                <a:gd name="T6" fmla="*/ 8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4 w 33"/>
                <a:gd name="T21" fmla="*/ 31 h 40"/>
                <a:gd name="T22" fmla="*/ 26 w 33"/>
                <a:gd name="T23" fmla="*/ 30 h 40"/>
                <a:gd name="T24" fmla="*/ 30 w 33"/>
                <a:gd name="T25" fmla="*/ 35 h 40"/>
                <a:gd name="T26" fmla="*/ 27 w 33"/>
                <a:gd name="T27" fmla="*/ 37 h 40"/>
                <a:gd name="T28" fmla="*/ 25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2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6 w 33"/>
                <a:gd name="T63" fmla="*/ 16 h 40"/>
                <a:gd name="T64" fmla="*/ 25 w 33"/>
                <a:gd name="T65" fmla="*/ 12 h 40"/>
                <a:gd name="T66" fmla="*/ 23 w 33"/>
                <a:gd name="T67" fmla="*/ 9 h 40"/>
                <a:gd name="T68" fmla="*/ 21 w 33"/>
                <a:gd name="T69" fmla="*/ 7 h 40"/>
                <a:gd name="T70" fmla="*/ 17 w 33"/>
                <a:gd name="T71" fmla="*/ 6 h 40"/>
                <a:gd name="T72" fmla="*/ 13 w 33"/>
                <a:gd name="T73" fmla="*/ 7 h 40"/>
                <a:gd name="T74" fmla="*/ 11 w 33"/>
                <a:gd name="T75" fmla="*/ 9 h 40"/>
                <a:gd name="T76" fmla="*/ 9 w 33"/>
                <a:gd name="T77" fmla="*/ 12 h 40"/>
                <a:gd name="T78" fmla="*/ 8 w 33"/>
                <a:gd name="T79" fmla="*/ 16 h 40"/>
                <a:gd name="T80" fmla="*/ 26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8" y="22"/>
                    <a:pt x="8" y="22"/>
                    <a:pt x="8" y="22"/>
                  </a:cubicBezTo>
                  <a:cubicBezTo>
                    <a:pt x="8" y="24"/>
                    <a:pt x="8" y="26"/>
                    <a:pt x="9" y="27"/>
                  </a:cubicBezTo>
                  <a:cubicBezTo>
                    <a:pt x="10" y="28"/>
                    <a:pt x="10" y="29"/>
                    <a:pt x="11" y="30"/>
                  </a:cubicBezTo>
                  <a:cubicBezTo>
                    <a:pt x="12" y="31"/>
                    <a:pt x="13" y="32"/>
                    <a:pt x="14" y="32"/>
                  </a:cubicBezTo>
                  <a:cubicBezTo>
                    <a:pt x="15" y="33"/>
                    <a:pt x="16" y="33"/>
                    <a:pt x="17" y="33"/>
                  </a:cubicBezTo>
                  <a:cubicBezTo>
                    <a:pt x="18" y="33"/>
                    <a:pt x="19" y="33"/>
                    <a:pt x="20" y="33"/>
                  </a:cubicBezTo>
                  <a:cubicBezTo>
                    <a:pt x="21" y="32"/>
                    <a:pt x="21" y="32"/>
                    <a:pt x="22" y="32"/>
                  </a:cubicBezTo>
                  <a:cubicBezTo>
                    <a:pt x="23" y="32"/>
                    <a:pt x="23" y="31"/>
                    <a:pt x="24" y="31"/>
                  </a:cubicBezTo>
                  <a:cubicBezTo>
                    <a:pt x="24" y="31"/>
                    <a:pt x="25" y="30"/>
                    <a:pt x="26" y="30"/>
                  </a:cubicBezTo>
                  <a:cubicBezTo>
                    <a:pt x="30" y="35"/>
                    <a:pt x="30" y="35"/>
                    <a:pt x="30" y="35"/>
                  </a:cubicBezTo>
                  <a:cubicBezTo>
                    <a:pt x="29" y="35"/>
                    <a:pt x="28" y="36"/>
                    <a:pt x="27" y="37"/>
                  </a:cubicBezTo>
                  <a:cubicBezTo>
                    <a:pt x="27" y="37"/>
                    <a:pt x="26" y="38"/>
                    <a:pt x="25" y="38"/>
                  </a:cubicBezTo>
                  <a:cubicBezTo>
                    <a:pt x="24" y="39"/>
                    <a:pt x="22" y="39"/>
                    <a:pt x="21" y="39"/>
                  </a:cubicBezTo>
                  <a:cubicBezTo>
                    <a:pt x="20" y="39"/>
                    <a:pt x="19" y="40"/>
                    <a:pt x="17" y="40"/>
                  </a:cubicBezTo>
                  <a:cubicBezTo>
                    <a:pt x="15" y="40"/>
                    <a:pt x="14" y="39"/>
                    <a:pt x="12" y="39"/>
                  </a:cubicBezTo>
                  <a:cubicBezTo>
                    <a:pt x="11" y="38"/>
                    <a:pt x="10" y="38"/>
                    <a:pt x="8" y="37"/>
                  </a:cubicBezTo>
                  <a:cubicBezTo>
                    <a:pt x="7" y="36"/>
                    <a:pt x="6" y="35"/>
                    <a:pt x="5" y="34"/>
                  </a:cubicBezTo>
                  <a:cubicBezTo>
                    <a:pt x="5" y="34"/>
                    <a:pt x="4" y="32"/>
                    <a:pt x="3" y="31"/>
                  </a:cubicBezTo>
                  <a:cubicBezTo>
                    <a:pt x="2" y="29"/>
                    <a:pt x="1" y="28"/>
                    <a:pt x="1" y="26"/>
                  </a:cubicBezTo>
                  <a:cubicBezTo>
                    <a:pt x="1" y="24"/>
                    <a:pt x="0" y="22"/>
                    <a:pt x="0" y="20"/>
                  </a:cubicBezTo>
                  <a:cubicBezTo>
                    <a:pt x="0" y="16"/>
                    <a:pt x="1" y="13"/>
                    <a:pt x="2" y="11"/>
                  </a:cubicBezTo>
                  <a:cubicBezTo>
                    <a:pt x="2" y="8"/>
                    <a:pt x="4" y="6"/>
                    <a:pt x="5" y="5"/>
                  </a:cubicBezTo>
                  <a:cubicBezTo>
                    <a:pt x="6" y="3"/>
                    <a:pt x="8" y="2"/>
                    <a:pt x="10" y="1"/>
                  </a:cubicBezTo>
                  <a:cubicBezTo>
                    <a:pt x="12" y="0"/>
                    <a:pt x="15" y="0"/>
                    <a:pt x="17" y="0"/>
                  </a:cubicBezTo>
                  <a:cubicBezTo>
                    <a:pt x="20" y="0"/>
                    <a:pt x="22" y="0"/>
                    <a:pt x="24" y="1"/>
                  </a:cubicBezTo>
                  <a:cubicBezTo>
                    <a:pt x="26" y="2"/>
                    <a:pt x="28" y="4"/>
                    <a:pt x="29" y="5"/>
                  </a:cubicBezTo>
                  <a:cubicBezTo>
                    <a:pt x="31" y="7"/>
                    <a:pt x="32" y="9"/>
                    <a:pt x="32" y="11"/>
                  </a:cubicBezTo>
                  <a:cubicBezTo>
                    <a:pt x="33" y="14"/>
                    <a:pt x="33" y="16"/>
                    <a:pt x="33" y="19"/>
                  </a:cubicBezTo>
                  <a:close/>
                  <a:moveTo>
                    <a:pt x="26" y="16"/>
                  </a:moveTo>
                  <a:cubicBezTo>
                    <a:pt x="26" y="15"/>
                    <a:pt x="25" y="13"/>
                    <a:pt x="25" y="12"/>
                  </a:cubicBezTo>
                  <a:cubicBezTo>
                    <a:pt x="25" y="11"/>
                    <a:pt x="24" y="10"/>
                    <a:pt x="23" y="9"/>
                  </a:cubicBezTo>
                  <a:cubicBezTo>
                    <a:pt x="23" y="8"/>
                    <a:pt x="22" y="8"/>
                    <a:pt x="21" y="7"/>
                  </a:cubicBezTo>
                  <a:cubicBezTo>
                    <a:pt x="20" y="7"/>
                    <a:pt x="18" y="6"/>
                    <a:pt x="17" y="6"/>
                  </a:cubicBezTo>
                  <a:cubicBezTo>
                    <a:pt x="15" y="6"/>
                    <a:pt x="14" y="7"/>
                    <a:pt x="13" y="7"/>
                  </a:cubicBezTo>
                  <a:cubicBezTo>
                    <a:pt x="12" y="7"/>
                    <a:pt x="11" y="8"/>
                    <a:pt x="11" y="9"/>
                  </a:cubicBezTo>
                  <a:cubicBezTo>
                    <a:pt x="10" y="10"/>
                    <a:pt x="9" y="11"/>
                    <a:pt x="9" y="12"/>
                  </a:cubicBezTo>
                  <a:cubicBezTo>
                    <a:pt x="8" y="13"/>
                    <a:pt x="8" y="14"/>
                    <a:pt x="8" y="16"/>
                  </a:cubicBezTo>
                  <a:lnTo>
                    <a:pt x="26"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0" name="Freeform 37">
              <a:extLst>
                <a:ext uri="{FF2B5EF4-FFF2-40B4-BE49-F238E27FC236}">
                  <a16:creationId xmlns:a16="http://schemas.microsoft.com/office/drawing/2014/main" id="{74857EE2-44CC-4E8F-B1BB-355509B3EFE5}"/>
                </a:ext>
              </a:extLst>
            </p:cNvPr>
            <p:cNvSpPr>
              <a:spLocks/>
            </p:cNvSpPr>
            <p:nvPr userDrawn="1"/>
          </p:nvSpPr>
          <p:spPr bwMode="invGray">
            <a:xfrm>
              <a:off x="3336884" y="6212575"/>
              <a:ext cx="59286" cy="99391"/>
            </a:xfrm>
            <a:custGeom>
              <a:avLst/>
              <a:gdLst>
                <a:gd name="T0" fmla="*/ 21 w 23"/>
                <a:gd name="T1" fmla="*/ 8 h 39"/>
                <a:gd name="T2" fmla="*/ 19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7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9" y="7"/>
                  </a:cubicBezTo>
                  <a:cubicBezTo>
                    <a:pt x="18" y="7"/>
                    <a:pt x="17"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1" y="1"/>
                  </a:cubicBezTo>
                  <a:cubicBezTo>
                    <a:pt x="12" y="0"/>
                    <a:pt x="13" y="0"/>
                    <a:pt x="14" y="0"/>
                  </a:cubicBezTo>
                  <a:cubicBezTo>
                    <a:pt x="15" y="0"/>
                    <a:pt x="16" y="0"/>
                    <a:pt x="17"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1" name="Freeform 38">
              <a:extLst>
                <a:ext uri="{FF2B5EF4-FFF2-40B4-BE49-F238E27FC236}">
                  <a16:creationId xmlns:a16="http://schemas.microsoft.com/office/drawing/2014/main" id="{D39EC8B1-952E-4BF5-9735-6A38584161BC}"/>
                </a:ext>
              </a:extLst>
            </p:cNvPr>
            <p:cNvSpPr>
              <a:spLocks/>
            </p:cNvSpPr>
            <p:nvPr userDrawn="1"/>
          </p:nvSpPr>
          <p:spPr bwMode="invGray">
            <a:xfrm>
              <a:off x="3451969" y="6174213"/>
              <a:ext cx="55799" cy="139497"/>
            </a:xfrm>
            <a:custGeom>
              <a:avLst/>
              <a:gdLst>
                <a:gd name="T0" fmla="*/ 21 w 22"/>
                <a:gd name="T1" fmla="*/ 53 h 55"/>
                <a:gd name="T2" fmla="*/ 18 w 22"/>
                <a:gd name="T3" fmla="*/ 54 h 55"/>
                <a:gd name="T4" fmla="*/ 14 w 22"/>
                <a:gd name="T5" fmla="*/ 55 h 55"/>
                <a:gd name="T6" fmla="*/ 10 w 22"/>
                <a:gd name="T7" fmla="*/ 54 h 55"/>
                <a:gd name="T8" fmla="*/ 8 w 22"/>
                <a:gd name="T9" fmla="*/ 52 h 55"/>
                <a:gd name="T10" fmla="*/ 6 w 22"/>
                <a:gd name="T11" fmla="*/ 49 h 55"/>
                <a:gd name="T12" fmla="*/ 5 w 22"/>
                <a:gd name="T13" fmla="*/ 44 h 55"/>
                <a:gd name="T14" fmla="*/ 5 w 22"/>
                <a:gd name="T15" fmla="*/ 22 h 55"/>
                <a:gd name="T16" fmla="*/ 0 w 22"/>
                <a:gd name="T17" fmla="*/ 22 h 55"/>
                <a:gd name="T18" fmla="*/ 0 w 22"/>
                <a:gd name="T19" fmla="*/ 15 h 55"/>
                <a:gd name="T20" fmla="*/ 5 w 22"/>
                <a:gd name="T21" fmla="*/ 15 h 55"/>
                <a:gd name="T22" fmla="*/ 5 w 22"/>
                <a:gd name="T23" fmla="*/ 4 h 55"/>
                <a:gd name="T24" fmla="*/ 12 w 22"/>
                <a:gd name="T25" fmla="*/ 0 h 55"/>
                <a:gd name="T26" fmla="*/ 12 w 22"/>
                <a:gd name="T27" fmla="*/ 15 h 55"/>
                <a:gd name="T28" fmla="*/ 22 w 22"/>
                <a:gd name="T29" fmla="*/ 15 h 55"/>
                <a:gd name="T30" fmla="*/ 22 w 22"/>
                <a:gd name="T31" fmla="*/ 22 h 55"/>
                <a:gd name="T32" fmla="*/ 12 w 22"/>
                <a:gd name="T33" fmla="*/ 22 h 55"/>
                <a:gd name="T34" fmla="*/ 12 w 22"/>
                <a:gd name="T35" fmla="*/ 43 h 55"/>
                <a:gd name="T36" fmla="*/ 13 w 22"/>
                <a:gd name="T37" fmla="*/ 45 h 55"/>
                <a:gd name="T38" fmla="*/ 13 w 22"/>
                <a:gd name="T39" fmla="*/ 47 h 55"/>
                <a:gd name="T40" fmla="*/ 15 w 22"/>
                <a:gd name="T41" fmla="*/ 47 h 55"/>
                <a:gd name="T42" fmla="*/ 16 w 22"/>
                <a:gd name="T43" fmla="*/ 48 h 55"/>
                <a:gd name="T44" fmla="*/ 19 w 22"/>
                <a:gd name="T45" fmla="*/ 47 h 55"/>
                <a:gd name="T46" fmla="*/ 22 w 22"/>
                <a:gd name="T47" fmla="*/ 46 h 55"/>
                <a:gd name="T48" fmla="*/ 21 w 22"/>
                <a:gd name="T49" fmla="*/ 5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5">
                  <a:moveTo>
                    <a:pt x="21" y="53"/>
                  </a:moveTo>
                  <a:cubicBezTo>
                    <a:pt x="20" y="53"/>
                    <a:pt x="19" y="54"/>
                    <a:pt x="18" y="54"/>
                  </a:cubicBezTo>
                  <a:cubicBezTo>
                    <a:pt x="17" y="54"/>
                    <a:pt x="15" y="55"/>
                    <a:pt x="14" y="55"/>
                  </a:cubicBezTo>
                  <a:cubicBezTo>
                    <a:pt x="12" y="55"/>
                    <a:pt x="11" y="54"/>
                    <a:pt x="10" y="54"/>
                  </a:cubicBezTo>
                  <a:cubicBezTo>
                    <a:pt x="9" y="54"/>
                    <a:pt x="8" y="53"/>
                    <a:pt x="8" y="52"/>
                  </a:cubicBezTo>
                  <a:cubicBezTo>
                    <a:pt x="7" y="51"/>
                    <a:pt x="6" y="50"/>
                    <a:pt x="6" y="49"/>
                  </a:cubicBezTo>
                  <a:cubicBezTo>
                    <a:pt x="5" y="48"/>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2" y="0"/>
                    <a:pt x="12" y="0"/>
                    <a:pt x="12" y="0"/>
                  </a:cubicBezTo>
                  <a:cubicBezTo>
                    <a:pt x="12" y="15"/>
                    <a:pt x="12" y="15"/>
                    <a:pt x="12" y="15"/>
                  </a:cubicBezTo>
                  <a:cubicBezTo>
                    <a:pt x="22" y="15"/>
                    <a:pt x="22" y="15"/>
                    <a:pt x="22" y="15"/>
                  </a:cubicBezTo>
                  <a:cubicBezTo>
                    <a:pt x="22" y="22"/>
                    <a:pt x="22" y="22"/>
                    <a:pt x="22" y="22"/>
                  </a:cubicBezTo>
                  <a:cubicBezTo>
                    <a:pt x="12" y="22"/>
                    <a:pt x="12" y="22"/>
                    <a:pt x="12" y="22"/>
                  </a:cubicBezTo>
                  <a:cubicBezTo>
                    <a:pt x="12" y="43"/>
                    <a:pt x="12" y="43"/>
                    <a:pt x="12" y="43"/>
                  </a:cubicBezTo>
                  <a:cubicBezTo>
                    <a:pt x="12" y="44"/>
                    <a:pt x="12" y="45"/>
                    <a:pt x="13" y="45"/>
                  </a:cubicBezTo>
                  <a:cubicBezTo>
                    <a:pt x="13" y="46"/>
                    <a:pt x="13" y="46"/>
                    <a:pt x="13" y="47"/>
                  </a:cubicBezTo>
                  <a:cubicBezTo>
                    <a:pt x="14" y="47"/>
                    <a:pt x="14" y="47"/>
                    <a:pt x="15" y="47"/>
                  </a:cubicBezTo>
                  <a:cubicBezTo>
                    <a:pt x="15" y="48"/>
                    <a:pt x="16" y="48"/>
                    <a:pt x="16" y="48"/>
                  </a:cubicBezTo>
                  <a:cubicBezTo>
                    <a:pt x="17" y="48"/>
                    <a:pt x="18" y="48"/>
                    <a:pt x="19" y="47"/>
                  </a:cubicBezTo>
                  <a:cubicBezTo>
                    <a:pt x="20" y="47"/>
                    <a:pt x="21" y="47"/>
                    <a:pt x="22" y="46"/>
                  </a:cubicBezTo>
                  <a:lnTo>
                    <a:pt x="21"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2" name="Freeform 39">
              <a:extLst>
                <a:ext uri="{FF2B5EF4-FFF2-40B4-BE49-F238E27FC236}">
                  <a16:creationId xmlns:a16="http://schemas.microsoft.com/office/drawing/2014/main" id="{EA37D3DF-3401-44BD-97F4-F423BFC87A10}"/>
                </a:ext>
              </a:extLst>
            </p:cNvPr>
            <p:cNvSpPr>
              <a:spLocks/>
            </p:cNvSpPr>
            <p:nvPr userDrawn="1"/>
          </p:nvSpPr>
          <p:spPr bwMode="invGray">
            <a:xfrm>
              <a:off x="3530436" y="6174213"/>
              <a:ext cx="80211" cy="137753"/>
            </a:xfrm>
            <a:custGeom>
              <a:avLst/>
              <a:gdLst>
                <a:gd name="T0" fmla="*/ 23 w 31"/>
                <a:gd name="T1" fmla="*/ 54 h 54"/>
                <a:gd name="T2" fmla="*/ 23 w 31"/>
                <a:gd name="T3" fmla="*/ 32 h 54"/>
                <a:gd name="T4" fmla="*/ 21 w 31"/>
                <a:gd name="T5" fmla="*/ 24 h 54"/>
                <a:gd name="T6" fmla="*/ 15 w 31"/>
                <a:gd name="T7" fmla="*/ 22 h 54"/>
                <a:gd name="T8" fmla="*/ 12 w 31"/>
                <a:gd name="T9" fmla="*/ 22 h 54"/>
                <a:gd name="T10" fmla="*/ 9 w 31"/>
                <a:gd name="T11" fmla="*/ 24 h 54"/>
                <a:gd name="T12" fmla="*/ 8 w 31"/>
                <a:gd name="T13" fmla="*/ 27 h 54"/>
                <a:gd name="T14" fmla="*/ 7 w 31"/>
                <a:gd name="T15" fmla="*/ 31 h 54"/>
                <a:gd name="T16" fmla="*/ 7 w 31"/>
                <a:gd name="T17" fmla="*/ 54 h 54"/>
                <a:gd name="T18" fmla="*/ 0 w 31"/>
                <a:gd name="T19" fmla="*/ 54 h 54"/>
                <a:gd name="T20" fmla="*/ 0 w 31"/>
                <a:gd name="T21" fmla="*/ 4 h 54"/>
                <a:gd name="T22" fmla="*/ 7 w 31"/>
                <a:gd name="T23" fmla="*/ 0 h 54"/>
                <a:gd name="T24" fmla="*/ 7 w 31"/>
                <a:gd name="T25" fmla="*/ 19 h 54"/>
                <a:gd name="T26" fmla="*/ 9 w 31"/>
                <a:gd name="T27" fmla="*/ 17 h 54"/>
                <a:gd name="T28" fmla="*/ 11 w 31"/>
                <a:gd name="T29" fmla="*/ 16 h 54"/>
                <a:gd name="T30" fmla="*/ 14 w 31"/>
                <a:gd name="T31" fmla="*/ 15 h 54"/>
                <a:gd name="T32" fmla="*/ 17 w 31"/>
                <a:gd name="T33" fmla="*/ 15 h 54"/>
                <a:gd name="T34" fmla="*/ 23 w 31"/>
                <a:gd name="T35" fmla="*/ 16 h 54"/>
                <a:gd name="T36" fmla="*/ 27 w 31"/>
                <a:gd name="T37" fmla="*/ 19 h 54"/>
                <a:gd name="T38" fmla="*/ 30 w 31"/>
                <a:gd name="T39" fmla="*/ 24 h 54"/>
                <a:gd name="T40" fmla="*/ 31 w 31"/>
                <a:gd name="T41" fmla="*/ 32 h 54"/>
                <a:gd name="T42" fmla="*/ 31 w 31"/>
                <a:gd name="T43" fmla="*/ 54 h 54"/>
                <a:gd name="T44" fmla="*/ 23 w 31"/>
                <a:gd name="T45"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4">
                  <a:moveTo>
                    <a:pt x="23" y="54"/>
                  </a:moveTo>
                  <a:cubicBezTo>
                    <a:pt x="23" y="32"/>
                    <a:pt x="23" y="32"/>
                    <a:pt x="23" y="32"/>
                  </a:cubicBezTo>
                  <a:cubicBezTo>
                    <a:pt x="23" y="28"/>
                    <a:pt x="22" y="26"/>
                    <a:pt x="21" y="24"/>
                  </a:cubicBezTo>
                  <a:cubicBezTo>
                    <a:pt x="20" y="22"/>
                    <a:pt x="18" y="22"/>
                    <a:pt x="15" y="22"/>
                  </a:cubicBezTo>
                  <a:cubicBezTo>
                    <a:pt x="14" y="22"/>
                    <a:pt x="13" y="22"/>
                    <a:pt x="12" y="22"/>
                  </a:cubicBezTo>
                  <a:cubicBezTo>
                    <a:pt x="11" y="22"/>
                    <a:pt x="10" y="23"/>
                    <a:pt x="9" y="24"/>
                  </a:cubicBezTo>
                  <a:cubicBezTo>
                    <a:pt x="9" y="25"/>
                    <a:pt x="8" y="26"/>
                    <a:pt x="8" y="27"/>
                  </a:cubicBezTo>
                  <a:cubicBezTo>
                    <a:pt x="7" y="28"/>
                    <a:pt x="7" y="30"/>
                    <a:pt x="7" y="31"/>
                  </a:cubicBezTo>
                  <a:cubicBezTo>
                    <a:pt x="7" y="54"/>
                    <a:pt x="7" y="54"/>
                    <a:pt x="7" y="54"/>
                  </a:cubicBezTo>
                  <a:cubicBezTo>
                    <a:pt x="0" y="54"/>
                    <a:pt x="0" y="54"/>
                    <a:pt x="0" y="54"/>
                  </a:cubicBezTo>
                  <a:cubicBezTo>
                    <a:pt x="0" y="4"/>
                    <a:pt x="0" y="4"/>
                    <a:pt x="0" y="4"/>
                  </a:cubicBezTo>
                  <a:cubicBezTo>
                    <a:pt x="7" y="0"/>
                    <a:pt x="7" y="0"/>
                    <a:pt x="7" y="0"/>
                  </a:cubicBezTo>
                  <a:cubicBezTo>
                    <a:pt x="7" y="19"/>
                    <a:pt x="7" y="19"/>
                    <a:pt x="7" y="19"/>
                  </a:cubicBezTo>
                  <a:cubicBezTo>
                    <a:pt x="8" y="18"/>
                    <a:pt x="8" y="18"/>
                    <a:pt x="9" y="17"/>
                  </a:cubicBezTo>
                  <a:cubicBezTo>
                    <a:pt x="10" y="17"/>
                    <a:pt x="10" y="16"/>
                    <a:pt x="11" y="16"/>
                  </a:cubicBezTo>
                  <a:cubicBezTo>
                    <a:pt x="12" y="15"/>
                    <a:pt x="13" y="15"/>
                    <a:pt x="14" y="15"/>
                  </a:cubicBezTo>
                  <a:cubicBezTo>
                    <a:pt x="15" y="15"/>
                    <a:pt x="16" y="15"/>
                    <a:pt x="17" y="15"/>
                  </a:cubicBezTo>
                  <a:cubicBezTo>
                    <a:pt x="19" y="15"/>
                    <a:pt x="21" y="15"/>
                    <a:pt x="23" y="16"/>
                  </a:cubicBezTo>
                  <a:cubicBezTo>
                    <a:pt x="25" y="16"/>
                    <a:pt x="26" y="17"/>
                    <a:pt x="27" y="19"/>
                  </a:cubicBezTo>
                  <a:cubicBezTo>
                    <a:pt x="28" y="20"/>
                    <a:pt x="29" y="22"/>
                    <a:pt x="30" y="24"/>
                  </a:cubicBezTo>
                  <a:cubicBezTo>
                    <a:pt x="30" y="27"/>
                    <a:pt x="31" y="29"/>
                    <a:pt x="31" y="32"/>
                  </a:cubicBezTo>
                  <a:cubicBezTo>
                    <a:pt x="31" y="54"/>
                    <a:pt x="31" y="54"/>
                    <a:pt x="31" y="54"/>
                  </a:cubicBezTo>
                  <a:lnTo>
                    <a:pt x="23" y="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3" name="Freeform 40">
              <a:extLst>
                <a:ext uri="{FF2B5EF4-FFF2-40B4-BE49-F238E27FC236}">
                  <a16:creationId xmlns:a16="http://schemas.microsoft.com/office/drawing/2014/main" id="{7DFA4B46-95EA-4D4D-800F-4D2DB7BB66E0}"/>
                </a:ext>
              </a:extLst>
            </p:cNvPr>
            <p:cNvSpPr>
              <a:spLocks noEditPoints="1"/>
            </p:cNvSpPr>
            <p:nvPr userDrawn="1"/>
          </p:nvSpPr>
          <p:spPr bwMode="invGray">
            <a:xfrm>
              <a:off x="3628084" y="6212575"/>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19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19"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4" name="Freeform 41">
              <a:extLst>
                <a:ext uri="{FF2B5EF4-FFF2-40B4-BE49-F238E27FC236}">
                  <a16:creationId xmlns:a16="http://schemas.microsoft.com/office/drawing/2014/main" id="{EF5012BA-3255-4BEF-8F4F-9117A6BEF324}"/>
                </a:ext>
              </a:extLst>
            </p:cNvPr>
            <p:cNvSpPr>
              <a:spLocks noEditPoints="1"/>
            </p:cNvSpPr>
            <p:nvPr userDrawn="1"/>
          </p:nvSpPr>
          <p:spPr bwMode="invGray">
            <a:xfrm>
              <a:off x="3772813" y="6212575"/>
              <a:ext cx="81955" cy="101135"/>
            </a:xfrm>
            <a:custGeom>
              <a:avLst/>
              <a:gdLst>
                <a:gd name="T0" fmla="*/ 24 w 32"/>
                <a:gd name="T1" fmla="*/ 39 h 40"/>
                <a:gd name="T2" fmla="*/ 24 w 32"/>
                <a:gd name="T3" fmla="*/ 35 h 40"/>
                <a:gd name="T4" fmla="*/ 22 w 32"/>
                <a:gd name="T5" fmla="*/ 37 h 40"/>
                <a:gd name="T6" fmla="*/ 20 w 32"/>
                <a:gd name="T7" fmla="*/ 38 h 40"/>
                <a:gd name="T8" fmla="*/ 17 w 32"/>
                <a:gd name="T9" fmla="*/ 39 h 40"/>
                <a:gd name="T10" fmla="*/ 14 w 32"/>
                <a:gd name="T11" fmla="*/ 40 h 40"/>
                <a:gd name="T12" fmla="*/ 9 w 32"/>
                <a:gd name="T13" fmla="*/ 39 h 40"/>
                <a:gd name="T14" fmla="*/ 5 w 32"/>
                <a:gd name="T15" fmla="*/ 37 h 40"/>
                <a:gd name="T16" fmla="*/ 2 w 32"/>
                <a:gd name="T17" fmla="*/ 33 h 40"/>
                <a:gd name="T18" fmla="*/ 0 w 32"/>
                <a:gd name="T19" fmla="*/ 27 h 40"/>
                <a:gd name="T20" fmla="*/ 2 w 32"/>
                <a:gd name="T21" fmla="*/ 21 h 40"/>
                <a:gd name="T22" fmla="*/ 5 w 32"/>
                <a:gd name="T23" fmla="*/ 17 h 40"/>
                <a:gd name="T24" fmla="*/ 10 w 32"/>
                <a:gd name="T25" fmla="*/ 15 h 40"/>
                <a:gd name="T26" fmla="*/ 16 w 32"/>
                <a:gd name="T27" fmla="*/ 14 h 40"/>
                <a:gd name="T28" fmla="*/ 21 w 32"/>
                <a:gd name="T29" fmla="*/ 15 h 40"/>
                <a:gd name="T30" fmla="*/ 24 w 32"/>
                <a:gd name="T31" fmla="*/ 16 h 40"/>
                <a:gd name="T32" fmla="*/ 24 w 32"/>
                <a:gd name="T33" fmla="*/ 13 h 40"/>
                <a:gd name="T34" fmla="*/ 22 w 32"/>
                <a:gd name="T35" fmla="*/ 8 h 40"/>
                <a:gd name="T36" fmla="*/ 17 w 32"/>
                <a:gd name="T37" fmla="*/ 6 h 40"/>
                <a:gd name="T38" fmla="*/ 12 w 32"/>
                <a:gd name="T39" fmla="*/ 7 h 40"/>
                <a:gd name="T40" fmla="*/ 7 w 32"/>
                <a:gd name="T41" fmla="*/ 9 h 40"/>
                <a:gd name="T42" fmla="*/ 4 w 32"/>
                <a:gd name="T43" fmla="*/ 3 h 40"/>
                <a:gd name="T44" fmla="*/ 10 w 32"/>
                <a:gd name="T45" fmla="*/ 0 h 40"/>
                <a:gd name="T46" fmla="*/ 17 w 32"/>
                <a:gd name="T47" fmla="*/ 0 h 40"/>
                <a:gd name="T48" fmla="*/ 23 w 32"/>
                <a:gd name="T49" fmla="*/ 0 h 40"/>
                <a:gd name="T50" fmla="*/ 28 w 32"/>
                <a:gd name="T51" fmla="*/ 3 h 40"/>
                <a:gd name="T52" fmla="*/ 31 w 32"/>
                <a:gd name="T53" fmla="*/ 7 h 40"/>
                <a:gd name="T54" fmla="*/ 32 w 32"/>
                <a:gd name="T55" fmla="*/ 12 h 40"/>
                <a:gd name="T56" fmla="*/ 32 w 32"/>
                <a:gd name="T57" fmla="*/ 39 h 40"/>
                <a:gd name="T58" fmla="*/ 24 w 32"/>
                <a:gd name="T59" fmla="*/ 39 h 40"/>
                <a:gd name="T60" fmla="*/ 24 w 32"/>
                <a:gd name="T61" fmla="*/ 22 h 40"/>
                <a:gd name="T62" fmla="*/ 22 w 32"/>
                <a:gd name="T63" fmla="*/ 22 h 40"/>
                <a:gd name="T64" fmla="*/ 21 w 32"/>
                <a:gd name="T65" fmla="*/ 21 h 40"/>
                <a:gd name="T66" fmla="*/ 18 w 32"/>
                <a:gd name="T67" fmla="*/ 21 h 40"/>
                <a:gd name="T68" fmla="*/ 16 w 32"/>
                <a:gd name="T69" fmla="*/ 21 h 40"/>
                <a:gd name="T70" fmla="*/ 10 w 32"/>
                <a:gd name="T71" fmla="*/ 22 h 40"/>
                <a:gd name="T72" fmla="*/ 8 w 32"/>
                <a:gd name="T73" fmla="*/ 26 h 40"/>
                <a:gd name="T74" fmla="*/ 8 w 32"/>
                <a:gd name="T75" fmla="*/ 29 h 40"/>
                <a:gd name="T76" fmla="*/ 10 w 32"/>
                <a:gd name="T77" fmla="*/ 31 h 40"/>
                <a:gd name="T78" fmla="*/ 12 w 32"/>
                <a:gd name="T79" fmla="*/ 32 h 40"/>
                <a:gd name="T80" fmla="*/ 15 w 32"/>
                <a:gd name="T81" fmla="*/ 33 h 40"/>
                <a:gd name="T82" fmla="*/ 18 w 32"/>
                <a:gd name="T83" fmla="*/ 32 h 40"/>
                <a:gd name="T84" fmla="*/ 21 w 32"/>
                <a:gd name="T85" fmla="*/ 31 h 40"/>
                <a:gd name="T86" fmla="*/ 23 w 32"/>
                <a:gd name="T87" fmla="*/ 30 h 40"/>
                <a:gd name="T88" fmla="*/ 24 w 32"/>
                <a:gd name="T89" fmla="*/ 28 h 40"/>
                <a:gd name="T90" fmla="*/ 24 w 32"/>
                <a:gd name="T91" fmla="*/ 2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2" h="40">
                  <a:moveTo>
                    <a:pt x="24" y="39"/>
                  </a:moveTo>
                  <a:cubicBezTo>
                    <a:pt x="24" y="35"/>
                    <a:pt x="24" y="35"/>
                    <a:pt x="24" y="35"/>
                  </a:cubicBezTo>
                  <a:cubicBezTo>
                    <a:pt x="23" y="36"/>
                    <a:pt x="23" y="37"/>
                    <a:pt x="22" y="37"/>
                  </a:cubicBezTo>
                  <a:cubicBezTo>
                    <a:pt x="21" y="37"/>
                    <a:pt x="21" y="38"/>
                    <a:pt x="20" y="38"/>
                  </a:cubicBezTo>
                  <a:cubicBezTo>
                    <a:pt x="19" y="39"/>
                    <a:pt x="18" y="39"/>
                    <a:pt x="17" y="39"/>
                  </a:cubicBezTo>
                  <a:cubicBezTo>
                    <a:pt x="16" y="39"/>
                    <a:pt x="15" y="40"/>
                    <a:pt x="14" y="40"/>
                  </a:cubicBezTo>
                  <a:cubicBezTo>
                    <a:pt x="12" y="40"/>
                    <a:pt x="11" y="39"/>
                    <a:pt x="9" y="39"/>
                  </a:cubicBezTo>
                  <a:cubicBezTo>
                    <a:pt x="7" y="38"/>
                    <a:pt x="6" y="38"/>
                    <a:pt x="5" y="37"/>
                  </a:cubicBezTo>
                  <a:cubicBezTo>
                    <a:pt x="3" y="36"/>
                    <a:pt x="2" y="34"/>
                    <a:pt x="2" y="33"/>
                  </a:cubicBezTo>
                  <a:cubicBezTo>
                    <a:pt x="1" y="31"/>
                    <a:pt x="0" y="29"/>
                    <a:pt x="0" y="27"/>
                  </a:cubicBezTo>
                  <a:cubicBezTo>
                    <a:pt x="0" y="24"/>
                    <a:pt x="1" y="23"/>
                    <a:pt x="2" y="21"/>
                  </a:cubicBezTo>
                  <a:cubicBezTo>
                    <a:pt x="2" y="20"/>
                    <a:pt x="3" y="18"/>
                    <a:pt x="5" y="17"/>
                  </a:cubicBezTo>
                  <a:cubicBezTo>
                    <a:pt x="6" y="16"/>
                    <a:pt x="8" y="15"/>
                    <a:pt x="10" y="15"/>
                  </a:cubicBezTo>
                  <a:cubicBezTo>
                    <a:pt x="12" y="14"/>
                    <a:pt x="14" y="14"/>
                    <a:pt x="16" y="14"/>
                  </a:cubicBezTo>
                  <a:cubicBezTo>
                    <a:pt x="18" y="14"/>
                    <a:pt x="19" y="14"/>
                    <a:pt x="21" y="15"/>
                  </a:cubicBezTo>
                  <a:cubicBezTo>
                    <a:pt x="22" y="15"/>
                    <a:pt x="23" y="15"/>
                    <a:pt x="24" y="16"/>
                  </a:cubicBezTo>
                  <a:cubicBezTo>
                    <a:pt x="24" y="13"/>
                    <a:pt x="24" y="13"/>
                    <a:pt x="24" y="13"/>
                  </a:cubicBezTo>
                  <a:cubicBezTo>
                    <a:pt x="24" y="11"/>
                    <a:pt x="24" y="9"/>
                    <a:pt x="22" y="8"/>
                  </a:cubicBezTo>
                  <a:cubicBezTo>
                    <a:pt x="21" y="7"/>
                    <a:pt x="19" y="6"/>
                    <a:pt x="17" y="6"/>
                  </a:cubicBezTo>
                  <a:cubicBezTo>
                    <a:pt x="15" y="6"/>
                    <a:pt x="13" y="6"/>
                    <a:pt x="12" y="7"/>
                  </a:cubicBezTo>
                  <a:cubicBezTo>
                    <a:pt x="10" y="7"/>
                    <a:pt x="9" y="8"/>
                    <a:pt x="7" y="9"/>
                  </a:cubicBezTo>
                  <a:cubicBezTo>
                    <a:pt x="4" y="3"/>
                    <a:pt x="4" y="3"/>
                    <a:pt x="4" y="3"/>
                  </a:cubicBezTo>
                  <a:cubicBezTo>
                    <a:pt x="6" y="2"/>
                    <a:pt x="8" y="1"/>
                    <a:pt x="10" y="0"/>
                  </a:cubicBezTo>
                  <a:cubicBezTo>
                    <a:pt x="12" y="0"/>
                    <a:pt x="15" y="0"/>
                    <a:pt x="17" y="0"/>
                  </a:cubicBezTo>
                  <a:cubicBezTo>
                    <a:pt x="19" y="0"/>
                    <a:pt x="21" y="0"/>
                    <a:pt x="23" y="0"/>
                  </a:cubicBezTo>
                  <a:cubicBezTo>
                    <a:pt x="25" y="1"/>
                    <a:pt x="26" y="2"/>
                    <a:pt x="28" y="3"/>
                  </a:cubicBezTo>
                  <a:cubicBezTo>
                    <a:pt x="29" y="4"/>
                    <a:pt x="30" y="5"/>
                    <a:pt x="31" y="7"/>
                  </a:cubicBezTo>
                  <a:cubicBezTo>
                    <a:pt x="31" y="8"/>
                    <a:pt x="32" y="10"/>
                    <a:pt x="32" y="12"/>
                  </a:cubicBezTo>
                  <a:cubicBezTo>
                    <a:pt x="32" y="39"/>
                    <a:pt x="32" y="39"/>
                    <a:pt x="32" y="39"/>
                  </a:cubicBezTo>
                  <a:lnTo>
                    <a:pt x="24" y="39"/>
                  </a:lnTo>
                  <a:close/>
                  <a:moveTo>
                    <a:pt x="24" y="22"/>
                  </a:moveTo>
                  <a:cubicBezTo>
                    <a:pt x="24" y="22"/>
                    <a:pt x="23" y="22"/>
                    <a:pt x="22" y="22"/>
                  </a:cubicBezTo>
                  <a:cubicBezTo>
                    <a:pt x="22" y="21"/>
                    <a:pt x="21" y="21"/>
                    <a:pt x="21" y="21"/>
                  </a:cubicBezTo>
                  <a:cubicBezTo>
                    <a:pt x="20" y="21"/>
                    <a:pt x="19" y="21"/>
                    <a:pt x="18" y="21"/>
                  </a:cubicBezTo>
                  <a:cubicBezTo>
                    <a:pt x="17" y="21"/>
                    <a:pt x="17" y="21"/>
                    <a:pt x="16" y="21"/>
                  </a:cubicBezTo>
                  <a:cubicBezTo>
                    <a:pt x="13" y="21"/>
                    <a:pt x="11" y="21"/>
                    <a:pt x="10" y="22"/>
                  </a:cubicBezTo>
                  <a:cubicBezTo>
                    <a:pt x="8" y="23"/>
                    <a:pt x="8" y="25"/>
                    <a:pt x="8" y="26"/>
                  </a:cubicBezTo>
                  <a:cubicBezTo>
                    <a:pt x="8" y="28"/>
                    <a:pt x="8" y="29"/>
                    <a:pt x="8" y="29"/>
                  </a:cubicBezTo>
                  <a:cubicBezTo>
                    <a:pt x="9" y="30"/>
                    <a:pt x="9" y="31"/>
                    <a:pt x="10" y="31"/>
                  </a:cubicBezTo>
                  <a:cubicBezTo>
                    <a:pt x="10" y="32"/>
                    <a:pt x="11" y="32"/>
                    <a:pt x="12" y="32"/>
                  </a:cubicBezTo>
                  <a:cubicBezTo>
                    <a:pt x="13" y="33"/>
                    <a:pt x="14" y="33"/>
                    <a:pt x="15" y="33"/>
                  </a:cubicBezTo>
                  <a:cubicBezTo>
                    <a:pt x="16" y="33"/>
                    <a:pt x="17" y="33"/>
                    <a:pt x="18" y="32"/>
                  </a:cubicBezTo>
                  <a:cubicBezTo>
                    <a:pt x="19" y="32"/>
                    <a:pt x="20" y="32"/>
                    <a:pt x="21" y="31"/>
                  </a:cubicBezTo>
                  <a:cubicBezTo>
                    <a:pt x="21" y="31"/>
                    <a:pt x="22" y="30"/>
                    <a:pt x="23" y="30"/>
                  </a:cubicBezTo>
                  <a:cubicBezTo>
                    <a:pt x="23" y="29"/>
                    <a:pt x="24" y="28"/>
                    <a:pt x="24" y="28"/>
                  </a:cubicBezTo>
                  <a:lnTo>
                    <a:pt x="24" y="2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5" name="Freeform 42">
              <a:extLst>
                <a:ext uri="{FF2B5EF4-FFF2-40B4-BE49-F238E27FC236}">
                  <a16:creationId xmlns:a16="http://schemas.microsoft.com/office/drawing/2014/main" id="{223989A0-E246-4806-AF7E-9D6C2B1DD489}"/>
                </a:ext>
              </a:extLst>
            </p:cNvPr>
            <p:cNvSpPr>
              <a:spLocks/>
            </p:cNvSpPr>
            <p:nvPr userDrawn="1"/>
          </p:nvSpPr>
          <p:spPr bwMode="invGray">
            <a:xfrm>
              <a:off x="3877436" y="6212575"/>
              <a:ext cx="78468" cy="99391"/>
            </a:xfrm>
            <a:custGeom>
              <a:avLst/>
              <a:gdLst>
                <a:gd name="T0" fmla="*/ 23 w 31"/>
                <a:gd name="T1" fmla="*/ 39 h 39"/>
                <a:gd name="T2" fmla="*/ 23 w 31"/>
                <a:gd name="T3" fmla="*/ 17 h 39"/>
                <a:gd name="T4" fmla="*/ 22 w 31"/>
                <a:gd name="T5" fmla="*/ 9 h 39"/>
                <a:gd name="T6" fmla="*/ 15 w 31"/>
                <a:gd name="T7" fmla="*/ 7 h 39"/>
                <a:gd name="T8" fmla="*/ 12 w 31"/>
                <a:gd name="T9" fmla="*/ 7 h 39"/>
                <a:gd name="T10" fmla="*/ 10 w 31"/>
                <a:gd name="T11" fmla="*/ 9 h 39"/>
                <a:gd name="T12" fmla="*/ 8 w 31"/>
                <a:gd name="T13" fmla="*/ 12 h 39"/>
                <a:gd name="T14" fmla="*/ 8 w 31"/>
                <a:gd name="T15" fmla="*/ 16 h 39"/>
                <a:gd name="T16" fmla="*/ 8 w 31"/>
                <a:gd name="T17" fmla="*/ 39 h 39"/>
                <a:gd name="T18" fmla="*/ 0 w 31"/>
                <a:gd name="T19" fmla="*/ 39 h 39"/>
                <a:gd name="T20" fmla="*/ 0 w 31"/>
                <a:gd name="T21" fmla="*/ 0 h 39"/>
                <a:gd name="T22" fmla="*/ 8 w 31"/>
                <a:gd name="T23" fmla="*/ 0 h 39"/>
                <a:gd name="T24" fmla="*/ 8 w 31"/>
                <a:gd name="T25" fmla="*/ 4 h 39"/>
                <a:gd name="T26" fmla="*/ 9 w 31"/>
                <a:gd name="T27" fmla="*/ 2 h 39"/>
                <a:gd name="T28" fmla="*/ 12 w 31"/>
                <a:gd name="T29" fmla="*/ 1 h 39"/>
                <a:gd name="T30" fmla="*/ 14 w 31"/>
                <a:gd name="T31" fmla="*/ 0 h 39"/>
                <a:gd name="T32" fmla="*/ 17 w 31"/>
                <a:gd name="T33" fmla="*/ 0 h 39"/>
                <a:gd name="T34" fmla="*/ 23 w 31"/>
                <a:gd name="T35" fmla="*/ 1 h 39"/>
                <a:gd name="T36" fmla="*/ 28 w 31"/>
                <a:gd name="T37" fmla="*/ 4 h 39"/>
                <a:gd name="T38" fmla="*/ 30 w 31"/>
                <a:gd name="T39" fmla="*/ 9 h 39"/>
                <a:gd name="T40" fmla="*/ 31 w 31"/>
                <a:gd name="T41" fmla="*/ 17 h 39"/>
                <a:gd name="T42" fmla="*/ 31 w 31"/>
                <a:gd name="T43" fmla="*/ 39 h 39"/>
                <a:gd name="T44" fmla="*/ 23 w 31"/>
                <a:gd name="T45"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39">
                  <a:moveTo>
                    <a:pt x="23" y="39"/>
                  </a:moveTo>
                  <a:cubicBezTo>
                    <a:pt x="23" y="17"/>
                    <a:pt x="23" y="17"/>
                    <a:pt x="23" y="17"/>
                  </a:cubicBezTo>
                  <a:cubicBezTo>
                    <a:pt x="23" y="14"/>
                    <a:pt x="23" y="11"/>
                    <a:pt x="22" y="9"/>
                  </a:cubicBezTo>
                  <a:cubicBezTo>
                    <a:pt x="20" y="7"/>
                    <a:pt x="18" y="7"/>
                    <a:pt x="15" y="7"/>
                  </a:cubicBezTo>
                  <a:cubicBezTo>
                    <a:pt x="14" y="7"/>
                    <a:pt x="13" y="7"/>
                    <a:pt x="12" y="7"/>
                  </a:cubicBezTo>
                  <a:cubicBezTo>
                    <a:pt x="11" y="8"/>
                    <a:pt x="10" y="8"/>
                    <a:pt x="10" y="9"/>
                  </a:cubicBezTo>
                  <a:cubicBezTo>
                    <a:pt x="9" y="10"/>
                    <a:pt x="8" y="11"/>
                    <a:pt x="8" y="12"/>
                  </a:cubicBezTo>
                  <a:cubicBezTo>
                    <a:pt x="8" y="14"/>
                    <a:pt x="8" y="15"/>
                    <a:pt x="8" y="16"/>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1" y="1"/>
                    <a:pt x="12" y="1"/>
                  </a:cubicBezTo>
                  <a:cubicBezTo>
                    <a:pt x="12" y="0"/>
                    <a:pt x="13" y="0"/>
                    <a:pt x="14" y="0"/>
                  </a:cubicBezTo>
                  <a:cubicBezTo>
                    <a:pt x="15" y="0"/>
                    <a:pt x="16" y="0"/>
                    <a:pt x="17" y="0"/>
                  </a:cubicBezTo>
                  <a:cubicBezTo>
                    <a:pt x="20" y="0"/>
                    <a:pt x="22" y="0"/>
                    <a:pt x="23" y="1"/>
                  </a:cubicBezTo>
                  <a:cubicBezTo>
                    <a:pt x="25" y="1"/>
                    <a:pt x="26" y="2"/>
                    <a:pt x="28" y="4"/>
                  </a:cubicBezTo>
                  <a:cubicBezTo>
                    <a:pt x="29" y="5"/>
                    <a:pt x="29" y="7"/>
                    <a:pt x="30" y="9"/>
                  </a:cubicBezTo>
                  <a:cubicBezTo>
                    <a:pt x="31" y="11"/>
                    <a:pt x="31" y="14"/>
                    <a:pt x="31" y="17"/>
                  </a:cubicBezTo>
                  <a:cubicBezTo>
                    <a:pt x="31" y="39"/>
                    <a:pt x="31" y="39"/>
                    <a:pt x="31" y="39"/>
                  </a:cubicBezTo>
                  <a:lnTo>
                    <a:pt x="23" y="3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6" name="Freeform 43">
              <a:extLst>
                <a:ext uri="{FF2B5EF4-FFF2-40B4-BE49-F238E27FC236}">
                  <a16:creationId xmlns:a16="http://schemas.microsoft.com/office/drawing/2014/main" id="{5FED967A-F1ED-4489-A689-A9A49A278085}"/>
                </a:ext>
              </a:extLst>
            </p:cNvPr>
            <p:cNvSpPr>
              <a:spLocks/>
            </p:cNvSpPr>
            <p:nvPr userDrawn="1"/>
          </p:nvSpPr>
          <p:spPr bwMode="invGray">
            <a:xfrm>
              <a:off x="3975084" y="6212575"/>
              <a:ext cx="73236" cy="101135"/>
            </a:xfrm>
            <a:custGeom>
              <a:avLst/>
              <a:gdLst>
                <a:gd name="T0" fmla="*/ 28 w 29"/>
                <a:gd name="T1" fmla="*/ 4 h 40"/>
                <a:gd name="T2" fmla="*/ 24 w 29"/>
                <a:gd name="T3" fmla="*/ 10 h 40"/>
                <a:gd name="T4" fmla="*/ 20 w 29"/>
                <a:gd name="T5" fmla="*/ 7 h 40"/>
                <a:gd name="T6" fmla="*/ 14 w 29"/>
                <a:gd name="T7" fmla="*/ 6 h 40"/>
                <a:gd name="T8" fmla="*/ 10 w 29"/>
                <a:gd name="T9" fmla="*/ 7 h 40"/>
                <a:gd name="T10" fmla="*/ 9 w 29"/>
                <a:gd name="T11" fmla="*/ 10 h 40"/>
                <a:gd name="T12" fmla="*/ 9 w 29"/>
                <a:gd name="T13" fmla="*/ 11 h 40"/>
                <a:gd name="T14" fmla="*/ 10 w 29"/>
                <a:gd name="T15" fmla="*/ 12 h 40"/>
                <a:gd name="T16" fmla="*/ 13 w 29"/>
                <a:gd name="T17" fmla="*/ 14 h 40"/>
                <a:gd name="T18" fmla="*/ 16 w 29"/>
                <a:gd name="T19" fmla="*/ 15 h 40"/>
                <a:gd name="T20" fmla="*/ 22 w 29"/>
                <a:gd name="T21" fmla="*/ 18 h 40"/>
                <a:gd name="T22" fmla="*/ 26 w 29"/>
                <a:gd name="T23" fmla="*/ 20 h 40"/>
                <a:gd name="T24" fmla="*/ 28 w 29"/>
                <a:gd name="T25" fmla="*/ 24 h 40"/>
                <a:gd name="T26" fmla="*/ 29 w 29"/>
                <a:gd name="T27" fmla="*/ 28 h 40"/>
                <a:gd name="T28" fmla="*/ 28 w 29"/>
                <a:gd name="T29" fmla="*/ 34 h 40"/>
                <a:gd name="T30" fmla="*/ 25 w 29"/>
                <a:gd name="T31" fmla="*/ 37 h 40"/>
                <a:gd name="T32" fmla="*/ 20 w 29"/>
                <a:gd name="T33" fmla="*/ 39 h 40"/>
                <a:gd name="T34" fmla="*/ 15 w 29"/>
                <a:gd name="T35" fmla="*/ 40 h 40"/>
                <a:gd name="T36" fmla="*/ 7 w 29"/>
                <a:gd name="T37" fmla="*/ 38 h 40"/>
                <a:gd name="T38" fmla="*/ 0 w 29"/>
                <a:gd name="T39" fmla="*/ 35 h 40"/>
                <a:gd name="T40" fmla="*/ 3 w 29"/>
                <a:gd name="T41" fmla="*/ 29 h 40"/>
                <a:gd name="T42" fmla="*/ 9 w 29"/>
                <a:gd name="T43" fmla="*/ 32 h 40"/>
                <a:gd name="T44" fmla="*/ 15 w 29"/>
                <a:gd name="T45" fmla="*/ 33 h 40"/>
                <a:gd name="T46" fmla="*/ 20 w 29"/>
                <a:gd name="T47" fmla="*/ 32 h 40"/>
                <a:gd name="T48" fmla="*/ 22 w 29"/>
                <a:gd name="T49" fmla="*/ 29 h 40"/>
                <a:gd name="T50" fmla="*/ 21 w 29"/>
                <a:gd name="T51" fmla="*/ 27 h 40"/>
                <a:gd name="T52" fmla="*/ 19 w 29"/>
                <a:gd name="T53" fmla="*/ 25 h 40"/>
                <a:gd name="T54" fmla="*/ 16 w 29"/>
                <a:gd name="T55" fmla="*/ 24 h 40"/>
                <a:gd name="T56" fmla="*/ 13 w 29"/>
                <a:gd name="T57" fmla="*/ 22 h 40"/>
                <a:gd name="T58" fmla="*/ 7 w 29"/>
                <a:gd name="T59" fmla="*/ 20 h 40"/>
                <a:gd name="T60" fmla="*/ 4 w 29"/>
                <a:gd name="T61" fmla="*/ 17 h 40"/>
                <a:gd name="T62" fmla="*/ 2 w 29"/>
                <a:gd name="T63" fmla="*/ 14 h 40"/>
                <a:gd name="T64" fmla="*/ 1 w 29"/>
                <a:gd name="T65" fmla="*/ 10 h 40"/>
                <a:gd name="T66" fmla="*/ 2 w 29"/>
                <a:gd name="T67" fmla="*/ 5 h 40"/>
                <a:gd name="T68" fmla="*/ 5 w 29"/>
                <a:gd name="T69" fmla="*/ 2 h 40"/>
                <a:gd name="T70" fmla="*/ 9 w 29"/>
                <a:gd name="T71" fmla="*/ 0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4" y="10"/>
                    <a:pt x="24" y="10"/>
                    <a:pt x="24" y="10"/>
                  </a:cubicBezTo>
                  <a:cubicBezTo>
                    <a:pt x="23" y="8"/>
                    <a:pt x="21" y="8"/>
                    <a:pt x="20" y="7"/>
                  </a:cubicBezTo>
                  <a:cubicBezTo>
                    <a:pt x="18" y="7"/>
                    <a:pt x="16" y="6"/>
                    <a:pt x="14" y="6"/>
                  </a:cubicBezTo>
                  <a:cubicBezTo>
                    <a:pt x="12" y="6"/>
                    <a:pt x="11" y="7"/>
                    <a:pt x="10" y="7"/>
                  </a:cubicBezTo>
                  <a:cubicBezTo>
                    <a:pt x="9" y="8"/>
                    <a:pt x="9" y="9"/>
                    <a:pt x="9" y="10"/>
                  </a:cubicBezTo>
                  <a:cubicBezTo>
                    <a:pt x="9" y="10"/>
                    <a:pt x="9" y="11"/>
                    <a:pt x="9" y="11"/>
                  </a:cubicBezTo>
                  <a:cubicBezTo>
                    <a:pt x="10" y="12"/>
                    <a:pt x="10" y="12"/>
                    <a:pt x="10" y="12"/>
                  </a:cubicBezTo>
                  <a:cubicBezTo>
                    <a:pt x="11" y="13"/>
                    <a:pt x="12" y="13"/>
                    <a:pt x="13" y="14"/>
                  </a:cubicBezTo>
                  <a:cubicBezTo>
                    <a:pt x="14" y="14"/>
                    <a:pt x="15" y="15"/>
                    <a:pt x="16" y="15"/>
                  </a:cubicBezTo>
                  <a:cubicBezTo>
                    <a:pt x="18" y="16"/>
                    <a:pt x="20" y="17"/>
                    <a:pt x="22" y="18"/>
                  </a:cubicBezTo>
                  <a:cubicBezTo>
                    <a:pt x="23" y="19"/>
                    <a:pt x="25" y="19"/>
                    <a:pt x="26" y="20"/>
                  </a:cubicBezTo>
                  <a:cubicBezTo>
                    <a:pt x="27" y="21"/>
                    <a:pt x="28" y="22"/>
                    <a:pt x="28" y="24"/>
                  </a:cubicBezTo>
                  <a:cubicBezTo>
                    <a:pt x="29" y="25"/>
                    <a:pt x="29" y="26"/>
                    <a:pt x="29" y="28"/>
                  </a:cubicBezTo>
                  <a:cubicBezTo>
                    <a:pt x="29" y="30"/>
                    <a:pt x="29" y="32"/>
                    <a:pt x="28" y="34"/>
                  </a:cubicBezTo>
                  <a:cubicBezTo>
                    <a:pt x="27" y="35"/>
                    <a:pt x="26" y="36"/>
                    <a:pt x="25" y="37"/>
                  </a:cubicBezTo>
                  <a:cubicBezTo>
                    <a:pt x="23" y="38"/>
                    <a:pt x="22" y="39"/>
                    <a:pt x="20" y="39"/>
                  </a:cubicBezTo>
                  <a:cubicBezTo>
                    <a:pt x="18" y="39"/>
                    <a:pt x="17" y="40"/>
                    <a:pt x="15" y="40"/>
                  </a:cubicBezTo>
                  <a:cubicBezTo>
                    <a:pt x="12" y="40"/>
                    <a:pt x="10" y="39"/>
                    <a:pt x="7" y="38"/>
                  </a:cubicBezTo>
                  <a:cubicBezTo>
                    <a:pt x="4" y="37"/>
                    <a:pt x="2" y="36"/>
                    <a:pt x="0" y="35"/>
                  </a:cubicBezTo>
                  <a:cubicBezTo>
                    <a:pt x="3" y="29"/>
                    <a:pt x="3" y="29"/>
                    <a:pt x="3" y="29"/>
                  </a:cubicBezTo>
                  <a:cubicBezTo>
                    <a:pt x="5" y="30"/>
                    <a:pt x="7" y="31"/>
                    <a:pt x="9" y="32"/>
                  </a:cubicBezTo>
                  <a:cubicBezTo>
                    <a:pt x="11" y="32"/>
                    <a:pt x="13" y="33"/>
                    <a:pt x="15" y="33"/>
                  </a:cubicBezTo>
                  <a:cubicBezTo>
                    <a:pt x="17" y="33"/>
                    <a:pt x="19" y="32"/>
                    <a:pt x="20" y="32"/>
                  </a:cubicBezTo>
                  <a:cubicBezTo>
                    <a:pt x="21" y="31"/>
                    <a:pt x="22" y="30"/>
                    <a:pt x="22" y="29"/>
                  </a:cubicBezTo>
                  <a:cubicBezTo>
                    <a:pt x="22" y="28"/>
                    <a:pt x="21" y="27"/>
                    <a:pt x="21" y="27"/>
                  </a:cubicBezTo>
                  <a:cubicBezTo>
                    <a:pt x="21" y="26"/>
                    <a:pt x="20" y="25"/>
                    <a:pt x="19" y="25"/>
                  </a:cubicBezTo>
                  <a:cubicBezTo>
                    <a:pt x="18" y="25"/>
                    <a:pt x="18" y="24"/>
                    <a:pt x="16" y="24"/>
                  </a:cubicBezTo>
                  <a:cubicBezTo>
                    <a:pt x="15" y="23"/>
                    <a:pt x="14" y="23"/>
                    <a:pt x="13" y="22"/>
                  </a:cubicBezTo>
                  <a:cubicBezTo>
                    <a:pt x="11" y="21"/>
                    <a:pt x="9" y="20"/>
                    <a:pt x="7" y="20"/>
                  </a:cubicBezTo>
                  <a:cubicBezTo>
                    <a:pt x="6" y="19"/>
                    <a:pt x="5" y="18"/>
                    <a:pt x="4" y="17"/>
                  </a:cubicBezTo>
                  <a:cubicBezTo>
                    <a:pt x="3" y="16"/>
                    <a:pt x="2" y="15"/>
                    <a:pt x="2" y="14"/>
                  </a:cubicBezTo>
                  <a:cubicBezTo>
                    <a:pt x="2" y="13"/>
                    <a:pt x="1" y="12"/>
                    <a:pt x="1" y="10"/>
                  </a:cubicBezTo>
                  <a:cubicBezTo>
                    <a:pt x="1" y="8"/>
                    <a:pt x="2" y="7"/>
                    <a:pt x="2" y="5"/>
                  </a:cubicBezTo>
                  <a:cubicBezTo>
                    <a:pt x="3" y="4"/>
                    <a:pt x="4" y="3"/>
                    <a:pt x="5" y="2"/>
                  </a:cubicBezTo>
                  <a:cubicBezTo>
                    <a:pt x="6" y="1"/>
                    <a:pt x="8" y="1"/>
                    <a:pt x="9" y="0"/>
                  </a:cubicBezTo>
                  <a:cubicBezTo>
                    <a:pt x="11" y="0"/>
                    <a:pt x="13" y="0"/>
                    <a:pt x="15" y="0"/>
                  </a:cubicBezTo>
                  <a:cubicBezTo>
                    <a:pt x="17" y="0"/>
                    <a:pt x="19"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7" name="Freeform 44">
              <a:extLst>
                <a:ext uri="{FF2B5EF4-FFF2-40B4-BE49-F238E27FC236}">
                  <a16:creationId xmlns:a16="http://schemas.microsoft.com/office/drawing/2014/main" id="{DA362954-FE74-40B7-AB98-CC8AC60FFC8D}"/>
                </a:ext>
              </a:extLst>
            </p:cNvPr>
            <p:cNvSpPr>
              <a:spLocks/>
            </p:cNvSpPr>
            <p:nvPr userDrawn="1"/>
          </p:nvSpPr>
          <p:spPr bwMode="invGray">
            <a:xfrm>
              <a:off x="4058782" y="6212575"/>
              <a:ext cx="122060" cy="99391"/>
            </a:xfrm>
            <a:custGeom>
              <a:avLst/>
              <a:gdLst>
                <a:gd name="T0" fmla="*/ 55 w 70"/>
                <a:gd name="T1" fmla="*/ 57 h 57"/>
                <a:gd name="T2" fmla="*/ 45 w 70"/>
                <a:gd name="T3" fmla="*/ 57 h 57"/>
                <a:gd name="T4" fmla="*/ 35 w 70"/>
                <a:gd name="T5" fmla="*/ 17 h 57"/>
                <a:gd name="T6" fmla="*/ 25 w 70"/>
                <a:gd name="T7" fmla="*/ 57 h 57"/>
                <a:gd name="T8" fmla="*/ 14 w 70"/>
                <a:gd name="T9" fmla="*/ 57 h 57"/>
                <a:gd name="T10" fmla="*/ 0 w 70"/>
                <a:gd name="T11" fmla="*/ 0 h 57"/>
                <a:gd name="T12" fmla="*/ 10 w 70"/>
                <a:gd name="T13" fmla="*/ 0 h 57"/>
                <a:gd name="T14" fmla="*/ 20 w 70"/>
                <a:gd name="T15" fmla="*/ 39 h 57"/>
                <a:gd name="T16" fmla="*/ 30 w 70"/>
                <a:gd name="T17" fmla="*/ 0 h 57"/>
                <a:gd name="T18" fmla="*/ 39 w 70"/>
                <a:gd name="T19" fmla="*/ 0 h 57"/>
                <a:gd name="T20" fmla="*/ 49 w 70"/>
                <a:gd name="T21" fmla="*/ 39 h 57"/>
                <a:gd name="T22" fmla="*/ 60 w 70"/>
                <a:gd name="T23" fmla="*/ 0 h 57"/>
                <a:gd name="T24" fmla="*/ 70 w 70"/>
                <a:gd name="T25" fmla="*/ 0 h 57"/>
                <a:gd name="T26" fmla="*/ 55 w 70"/>
                <a:gd name="T27"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7">
                  <a:moveTo>
                    <a:pt x="55" y="57"/>
                  </a:moveTo>
                  <a:lnTo>
                    <a:pt x="45" y="57"/>
                  </a:lnTo>
                  <a:lnTo>
                    <a:pt x="35" y="17"/>
                  </a:lnTo>
                  <a:lnTo>
                    <a:pt x="25" y="57"/>
                  </a:lnTo>
                  <a:lnTo>
                    <a:pt x="14" y="57"/>
                  </a:lnTo>
                  <a:lnTo>
                    <a:pt x="0" y="0"/>
                  </a:lnTo>
                  <a:lnTo>
                    <a:pt x="10" y="0"/>
                  </a:lnTo>
                  <a:lnTo>
                    <a:pt x="20" y="39"/>
                  </a:lnTo>
                  <a:lnTo>
                    <a:pt x="30" y="0"/>
                  </a:lnTo>
                  <a:lnTo>
                    <a:pt x="39" y="0"/>
                  </a:lnTo>
                  <a:lnTo>
                    <a:pt x="49" y="39"/>
                  </a:lnTo>
                  <a:lnTo>
                    <a:pt x="60" y="0"/>
                  </a:lnTo>
                  <a:lnTo>
                    <a:pt x="70" y="0"/>
                  </a:lnTo>
                  <a:lnTo>
                    <a:pt x="55" y="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8" name="Freeform 45">
              <a:extLst>
                <a:ext uri="{FF2B5EF4-FFF2-40B4-BE49-F238E27FC236}">
                  <a16:creationId xmlns:a16="http://schemas.microsoft.com/office/drawing/2014/main" id="{C1C7EF3F-CB28-4C69-901C-8F9F09C5B597}"/>
                </a:ext>
              </a:extLst>
            </p:cNvPr>
            <p:cNvSpPr>
              <a:spLocks noEditPoints="1"/>
            </p:cNvSpPr>
            <p:nvPr userDrawn="1"/>
          </p:nvSpPr>
          <p:spPr bwMode="invGray">
            <a:xfrm>
              <a:off x="4191304" y="6212575"/>
              <a:ext cx="83698" cy="101135"/>
            </a:xfrm>
            <a:custGeom>
              <a:avLst/>
              <a:gdLst>
                <a:gd name="T0" fmla="*/ 33 w 33"/>
                <a:gd name="T1" fmla="*/ 19 h 40"/>
                <a:gd name="T2" fmla="*/ 33 w 33"/>
                <a:gd name="T3" fmla="*/ 21 h 40"/>
                <a:gd name="T4" fmla="*/ 33 w 33"/>
                <a:gd name="T5" fmla="*/ 22 h 40"/>
                <a:gd name="T6" fmla="*/ 7 w 33"/>
                <a:gd name="T7" fmla="*/ 22 h 40"/>
                <a:gd name="T8" fmla="*/ 9 w 33"/>
                <a:gd name="T9" fmla="*/ 27 h 40"/>
                <a:gd name="T10" fmla="*/ 11 w 33"/>
                <a:gd name="T11" fmla="*/ 30 h 40"/>
                <a:gd name="T12" fmla="*/ 14 w 33"/>
                <a:gd name="T13" fmla="*/ 32 h 40"/>
                <a:gd name="T14" fmla="*/ 17 w 33"/>
                <a:gd name="T15" fmla="*/ 33 h 40"/>
                <a:gd name="T16" fmla="*/ 20 w 33"/>
                <a:gd name="T17" fmla="*/ 33 h 40"/>
                <a:gd name="T18" fmla="*/ 22 w 33"/>
                <a:gd name="T19" fmla="*/ 32 h 40"/>
                <a:gd name="T20" fmla="*/ 23 w 33"/>
                <a:gd name="T21" fmla="*/ 31 h 40"/>
                <a:gd name="T22" fmla="*/ 25 w 33"/>
                <a:gd name="T23" fmla="*/ 30 h 40"/>
                <a:gd name="T24" fmla="*/ 30 w 33"/>
                <a:gd name="T25" fmla="*/ 35 h 40"/>
                <a:gd name="T26" fmla="*/ 27 w 33"/>
                <a:gd name="T27" fmla="*/ 37 h 40"/>
                <a:gd name="T28" fmla="*/ 24 w 33"/>
                <a:gd name="T29" fmla="*/ 38 h 40"/>
                <a:gd name="T30" fmla="*/ 21 w 33"/>
                <a:gd name="T31" fmla="*/ 39 h 40"/>
                <a:gd name="T32" fmla="*/ 17 w 33"/>
                <a:gd name="T33" fmla="*/ 40 h 40"/>
                <a:gd name="T34" fmla="*/ 12 w 33"/>
                <a:gd name="T35" fmla="*/ 39 h 40"/>
                <a:gd name="T36" fmla="*/ 8 w 33"/>
                <a:gd name="T37" fmla="*/ 37 h 40"/>
                <a:gd name="T38" fmla="*/ 5 w 33"/>
                <a:gd name="T39" fmla="*/ 34 h 40"/>
                <a:gd name="T40" fmla="*/ 3 w 33"/>
                <a:gd name="T41" fmla="*/ 31 h 40"/>
                <a:gd name="T42" fmla="*/ 1 w 33"/>
                <a:gd name="T43" fmla="*/ 26 h 40"/>
                <a:gd name="T44" fmla="*/ 0 w 33"/>
                <a:gd name="T45" fmla="*/ 20 h 40"/>
                <a:gd name="T46" fmla="*/ 1 w 33"/>
                <a:gd name="T47" fmla="*/ 11 h 40"/>
                <a:gd name="T48" fmla="*/ 5 w 33"/>
                <a:gd name="T49" fmla="*/ 5 h 40"/>
                <a:gd name="T50" fmla="*/ 10 w 33"/>
                <a:gd name="T51" fmla="*/ 1 h 40"/>
                <a:gd name="T52" fmla="*/ 17 w 33"/>
                <a:gd name="T53" fmla="*/ 0 h 40"/>
                <a:gd name="T54" fmla="*/ 24 w 33"/>
                <a:gd name="T55" fmla="*/ 1 h 40"/>
                <a:gd name="T56" fmla="*/ 29 w 33"/>
                <a:gd name="T57" fmla="*/ 5 h 40"/>
                <a:gd name="T58" fmla="*/ 32 w 33"/>
                <a:gd name="T59" fmla="*/ 11 h 40"/>
                <a:gd name="T60" fmla="*/ 33 w 33"/>
                <a:gd name="T61" fmla="*/ 19 h 40"/>
                <a:gd name="T62" fmla="*/ 25 w 33"/>
                <a:gd name="T63" fmla="*/ 16 h 40"/>
                <a:gd name="T64" fmla="*/ 25 w 33"/>
                <a:gd name="T65" fmla="*/ 12 h 40"/>
                <a:gd name="T66" fmla="*/ 23 w 33"/>
                <a:gd name="T67" fmla="*/ 9 h 40"/>
                <a:gd name="T68" fmla="*/ 20 w 33"/>
                <a:gd name="T69" fmla="*/ 7 h 40"/>
                <a:gd name="T70" fmla="*/ 16 w 33"/>
                <a:gd name="T71" fmla="*/ 6 h 40"/>
                <a:gd name="T72" fmla="*/ 13 w 33"/>
                <a:gd name="T73" fmla="*/ 7 h 40"/>
                <a:gd name="T74" fmla="*/ 10 w 33"/>
                <a:gd name="T75" fmla="*/ 9 h 40"/>
                <a:gd name="T76" fmla="*/ 9 w 33"/>
                <a:gd name="T77" fmla="*/ 12 h 40"/>
                <a:gd name="T78" fmla="*/ 8 w 33"/>
                <a:gd name="T79" fmla="*/ 16 h 40"/>
                <a:gd name="T80" fmla="*/ 25 w 33"/>
                <a:gd name="T81" fmla="*/ 1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19"/>
                    <a:pt x="33" y="20"/>
                    <a:pt x="33" y="21"/>
                  </a:cubicBezTo>
                  <a:cubicBezTo>
                    <a:pt x="33" y="21"/>
                    <a:pt x="33" y="22"/>
                    <a:pt x="33" y="22"/>
                  </a:cubicBezTo>
                  <a:cubicBezTo>
                    <a:pt x="7" y="22"/>
                    <a:pt x="7" y="22"/>
                    <a:pt x="7" y="22"/>
                  </a:cubicBezTo>
                  <a:cubicBezTo>
                    <a:pt x="8" y="24"/>
                    <a:pt x="8" y="26"/>
                    <a:pt x="9" y="27"/>
                  </a:cubicBezTo>
                  <a:cubicBezTo>
                    <a:pt x="9" y="28"/>
                    <a:pt x="10" y="29"/>
                    <a:pt x="11" y="30"/>
                  </a:cubicBezTo>
                  <a:cubicBezTo>
                    <a:pt x="12" y="31"/>
                    <a:pt x="13" y="32"/>
                    <a:pt x="14" y="32"/>
                  </a:cubicBezTo>
                  <a:cubicBezTo>
                    <a:pt x="15" y="33"/>
                    <a:pt x="16" y="33"/>
                    <a:pt x="17" y="33"/>
                  </a:cubicBezTo>
                  <a:cubicBezTo>
                    <a:pt x="18" y="33"/>
                    <a:pt x="19" y="33"/>
                    <a:pt x="20" y="33"/>
                  </a:cubicBezTo>
                  <a:cubicBezTo>
                    <a:pt x="20" y="32"/>
                    <a:pt x="21" y="32"/>
                    <a:pt x="22" y="32"/>
                  </a:cubicBezTo>
                  <a:cubicBezTo>
                    <a:pt x="22" y="32"/>
                    <a:pt x="23" y="31"/>
                    <a:pt x="23" y="31"/>
                  </a:cubicBezTo>
                  <a:cubicBezTo>
                    <a:pt x="24" y="31"/>
                    <a:pt x="25" y="30"/>
                    <a:pt x="25" y="30"/>
                  </a:cubicBezTo>
                  <a:cubicBezTo>
                    <a:pt x="30" y="35"/>
                    <a:pt x="30" y="35"/>
                    <a:pt x="30" y="35"/>
                  </a:cubicBezTo>
                  <a:cubicBezTo>
                    <a:pt x="29" y="35"/>
                    <a:pt x="28" y="36"/>
                    <a:pt x="27" y="37"/>
                  </a:cubicBezTo>
                  <a:cubicBezTo>
                    <a:pt x="26" y="37"/>
                    <a:pt x="25" y="38"/>
                    <a:pt x="24" y="38"/>
                  </a:cubicBezTo>
                  <a:cubicBezTo>
                    <a:pt x="23" y="39"/>
                    <a:pt x="22" y="39"/>
                    <a:pt x="21" y="39"/>
                  </a:cubicBezTo>
                  <a:cubicBezTo>
                    <a:pt x="20" y="39"/>
                    <a:pt x="18" y="40"/>
                    <a:pt x="17" y="40"/>
                  </a:cubicBezTo>
                  <a:cubicBezTo>
                    <a:pt x="15" y="40"/>
                    <a:pt x="13" y="39"/>
                    <a:pt x="12" y="39"/>
                  </a:cubicBezTo>
                  <a:cubicBezTo>
                    <a:pt x="11" y="38"/>
                    <a:pt x="9" y="38"/>
                    <a:pt x="8" y="37"/>
                  </a:cubicBezTo>
                  <a:cubicBezTo>
                    <a:pt x="7" y="36"/>
                    <a:pt x="6" y="35"/>
                    <a:pt x="5" y="34"/>
                  </a:cubicBezTo>
                  <a:cubicBezTo>
                    <a:pt x="4" y="34"/>
                    <a:pt x="3" y="32"/>
                    <a:pt x="3" y="31"/>
                  </a:cubicBezTo>
                  <a:cubicBezTo>
                    <a:pt x="2" y="29"/>
                    <a:pt x="1" y="28"/>
                    <a:pt x="1" y="26"/>
                  </a:cubicBezTo>
                  <a:cubicBezTo>
                    <a:pt x="0" y="24"/>
                    <a:pt x="0" y="22"/>
                    <a:pt x="0" y="20"/>
                  </a:cubicBezTo>
                  <a:cubicBezTo>
                    <a:pt x="0" y="16"/>
                    <a:pt x="0" y="13"/>
                    <a:pt x="1" y="11"/>
                  </a:cubicBezTo>
                  <a:cubicBezTo>
                    <a:pt x="2" y="8"/>
                    <a:pt x="3" y="6"/>
                    <a:pt x="5" y="5"/>
                  </a:cubicBezTo>
                  <a:cubicBezTo>
                    <a:pt x="6" y="3"/>
                    <a:pt x="8" y="2"/>
                    <a:pt x="10" y="1"/>
                  </a:cubicBezTo>
                  <a:cubicBezTo>
                    <a:pt x="12" y="0"/>
                    <a:pt x="14" y="0"/>
                    <a:pt x="17" y="0"/>
                  </a:cubicBezTo>
                  <a:cubicBezTo>
                    <a:pt x="20" y="0"/>
                    <a:pt x="22" y="0"/>
                    <a:pt x="24" y="1"/>
                  </a:cubicBezTo>
                  <a:cubicBezTo>
                    <a:pt x="26" y="2"/>
                    <a:pt x="28" y="4"/>
                    <a:pt x="29" y="5"/>
                  </a:cubicBezTo>
                  <a:cubicBezTo>
                    <a:pt x="30" y="7"/>
                    <a:pt x="31" y="9"/>
                    <a:pt x="32" y="11"/>
                  </a:cubicBezTo>
                  <a:cubicBezTo>
                    <a:pt x="33" y="14"/>
                    <a:pt x="33" y="16"/>
                    <a:pt x="33" y="19"/>
                  </a:cubicBezTo>
                  <a:close/>
                  <a:moveTo>
                    <a:pt x="25" y="16"/>
                  </a:moveTo>
                  <a:cubicBezTo>
                    <a:pt x="25" y="15"/>
                    <a:pt x="25" y="13"/>
                    <a:pt x="25" y="12"/>
                  </a:cubicBezTo>
                  <a:cubicBezTo>
                    <a:pt x="24" y="11"/>
                    <a:pt x="24" y="10"/>
                    <a:pt x="23" y="9"/>
                  </a:cubicBezTo>
                  <a:cubicBezTo>
                    <a:pt x="22" y="8"/>
                    <a:pt x="21" y="8"/>
                    <a:pt x="20" y="7"/>
                  </a:cubicBezTo>
                  <a:cubicBezTo>
                    <a:pt x="19" y="7"/>
                    <a:pt x="18" y="6"/>
                    <a:pt x="16" y="6"/>
                  </a:cubicBezTo>
                  <a:cubicBezTo>
                    <a:pt x="15" y="6"/>
                    <a:pt x="14" y="7"/>
                    <a:pt x="13" y="7"/>
                  </a:cubicBezTo>
                  <a:cubicBezTo>
                    <a:pt x="12" y="7"/>
                    <a:pt x="11" y="8"/>
                    <a:pt x="10" y="9"/>
                  </a:cubicBezTo>
                  <a:cubicBezTo>
                    <a:pt x="10" y="10"/>
                    <a:pt x="9" y="11"/>
                    <a:pt x="9" y="12"/>
                  </a:cubicBezTo>
                  <a:cubicBezTo>
                    <a:pt x="8" y="13"/>
                    <a:pt x="8" y="14"/>
                    <a:pt x="8" y="16"/>
                  </a:cubicBezTo>
                  <a:lnTo>
                    <a:pt x="25"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9" name="Freeform 46">
              <a:extLst>
                <a:ext uri="{FF2B5EF4-FFF2-40B4-BE49-F238E27FC236}">
                  <a16:creationId xmlns:a16="http://schemas.microsoft.com/office/drawing/2014/main" id="{80D5AA14-D31C-42E8-B89F-2FCABF204007}"/>
                </a:ext>
              </a:extLst>
            </p:cNvPr>
            <p:cNvSpPr>
              <a:spLocks/>
            </p:cNvSpPr>
            <p:nvPr userDrawn="1"/>
          </p:nvSpPr>
          <p:spPr bwMode="invGray">
            <a:xfrm>
              <a:off x="4295927" y="6212575"/>
              <a:ext cx="57543" cy="99391"/>
            </a:xfrm>
            <a:custGeom>
              <a:avLst/>
              <a:gdLst>
                <a:gd name="T0" fmla="*/ 21 w 23"/>
                <a:gd name="T1" fmla="*/ 8 h 39"/>
                <a:gd name="T2" fmla="*/ 18 w 23"/>
                <a:gd name="T3" fmla="*/ 7 h 39"/>
                <a:gd name="T4" fmla="*/ 15 w 23"/>
                <a:gd name="T5" fmla="*/ 7 h 39"/>
                <a:gd name="T6" fmla="*/ 10 w 23"/>
                <a:gd name="T7" fmla="*/ 9 h 39"/>
                <a:gd name="T8" fmla="*/ 8 w 23"/>
                <a:gd name="T9" fmla="*/ 17 h 39"/>
                <a:gd name="T10" fmla="*/ 8 w 23"/>
                <a:gd name="T11" fmla="*/ 39 h 39"/>
                <a:gd name="T12" fmla="*/ 0 w 23"/>
                <a:gd name="T13" fmla="*/ 39 h 39"/>
                <a:gd name="T14" fmla="*/ 0 w 23"/>
                <a:gd name="T15" fmla="*/ 0 h 39"/>
                <a:gd name="T16" fmla="*/ 8 w 23"/>
                <a:gd name="T17" fmla="*/ 0 h 39"/>
                <a:gd name="T18" fmla="*/ 8 w 23"/>
                <a:gd name="T19" fmla="*/ 4 h 39"/>
                <a:gd name="T20" fmla="*/ 9 w 23"/>
                <a:gd name="T21" fmla="*/ 2 h 39"/>
                <a:gd name="T22" fmla="*/ 11 w 23"/>
                <a:gd name="T23" fmla="*/ 1 h 39"/>
                <a:gd name="T24" fmla="*/ 14 w 23"/>
                <a:gd name="T25" fmla="*/ 0 h 39"/>
                <a:gd name="T26" fmla="*/ 16 w 23"/>
                <a:gd name="T27" fmla="*/ 0 h 39"/>
                <a:gd name="T28" fmla="*/ 20 w 23"/>
                <a:gd name="T29" fmla="*/ 0 h 39"/>
                <a:gd name="T30" fmla="*/ 23 w 23"/>
                <a:gd name="T31" fmla="*/ 1 h 39"/>
                <a:gd name="T32" fmla="*/ 21 w 23"/>
                <a:gd name="T33" fmla="*/ 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8"/>
                  </a:moveTo>
                  <a:cubicBezTo>
                    <a:pt x="20" y="8"/>
                    <a:pt x="19" y="8"/>
                    <a:pt x="18" y="7"/>
                  </a:cubicBezTo>
                  <a:cubicBezTo>
                    <a:pt x="17" y="7"/>
                    <a:pt x="16" y="7"/>
                    <a:pt x="15" y="7"/>
                  </a:cubicBezTo>
                  <a:cubicBezTo>
                    <a:pt x="13" y="7"/>
                    <a:pt x="11" y="8"/>
                    <a:pt x="10" y="9"/>
                  </a:cubicBezTo>
                  <a:cubicBezTo>
                    <a:pt x="8" y="11"/>
                    <a:pt x="8" y="14"/>
                    <a:pt x="8" y="17"/>
                  </a:cubicBezTo>
                  <a:cubicBezTo>
                    <a:pt x="8" y="39"/>
                    <a:pt x="8" y="39"/>
                    <a:pt x="8" y="39"/>
                  </a:cubicBezTo>
                  <a:cubicBezTo>
                    <a:pt x="0" y="39"/>
                    <a:pt x="0" y="39"/>
                    <a:pt x="0" y="39"/>
                  </a:cubicBezTo>
                  <a:cubicBezTo>
                    <a:pt x="0" y="0"/>
                    <a:pt x="0" y="0"/>
                    <a:pt x="0" y="0"/>
                  </a:cubicBezTo>
                  <a:cubicBezTo>
                    <a:pt x="8" y="0"/>
                    <a:pt x="8" y="0"/>
                    <a:pt x="8" y="0"/>
                  </a:cubicBezTo>
                  <a:cubicBezTo>
                    <a:pt x="8" y="4"/>
                    <a:pt x="8" y="4"/>
                    <a:pt x="8" y="4"/>
                  </a:cubicBezTo>
                  <a:cubicBezTo>
                    <a:pt x="8" y="3"/>
                    <a:pt x="9" y="3"/>
                    <a:pt x="9" y="2"/>
                  </a:cubicBezTo>
                  <a:cubicBezTo>
                    <a:pt x="10" y="2"/>
                    <a:pt x="10" y="1"/>
                    <a:pt x="11" y="1"/>
                  </a:cubicBezTo>
                  <a:cubicBezTo>
                    <a:pt x="12" y="0"/>
                    <a:pt x="13" y="0"/>
                    <a:pt x="14" y="0"/>
                  </a:cubicBezTo>
                  <a:cubicBezTo>
                    <a:pt x="14" y="0"/>
                    <a:pt x="15" y="0"/>
                    <a:pt x="16" y="0"/>
                  </a:cubicBezTo>
                  <a:cubicBezTo>
                    <a:pt x="18" y="0"/>
                    <a:pt x="19" y="0"/>
                    <a:pt x="20" y="0"/>
                  </a:cubicBezTo>
                  <a:cubicBezTo>
                    <a:pt x="21" y="0"/>
                    <a:pt x="22" y="1"/>
                    <a:pt x="23" y="1"/>
                  </a:cubicBezTo>
                  <a:lnTo>
                    <a:pt x="2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0" name="Freeform 47">
              <a:extLst>
                <a:ext uri="{FF2B5EF4-FFF2-40B4-BE49-F238E27FC236}">
                  <a16:creationId xmlns:a16="http://schemas.microsoft.com/office/drawing/2014/main" id="{3894EB82-A456-47F8-BB06-FE894AF4B86B}"/>
                </a:ext>
              </a:extLst>
            </p:cNvPr>
            <p:cNvSpPr>
              <a:spLocks/>
            </p:cNvSpPr>
            <p:nvPr userDrawn="1"/>
          </p:nvSpPr>
          <p:spPr bwMode="invGray">
            <a:xfrm>
              <a:off x="4346494" y="6284068"/>
              <a:ext cx="29644" cy="29643"/>
            </a:xfrm>
            <a:custGeom>
              <a:avLst/>
              <a:gdLst>
                <a:gd name="T0" fmla="*/ 12 w 12"/>
                <a:gd name="T1" fmla="*/ 6 h 12"/>
                <a:gd name="T2" fmla="*/ 11 w 12"/>
                <a:gd name="T3" fmla="*/ 8 h 12"/>
                <a:gd name="T4" fmla="*/ 10 w 12"/>
                <a:gd name="T5" fmla="*/ 10 h 12"/>
                <a:gd name="T6" fmla="*/ 8 w 12"/>
                <a:gd name="T7" fmla="*/ 11 h 12"/>
                <a:gd name="T8" fmla="*/ 6 w 12"/>
                <a:gd name="T9" fmla="*/ 12 h 12"/>
                <a:gd name="T10" fmla="*/ 3 w 12"/>
                <a:gd name="T11" fmla="*/ 11 h 12"/>
                <a:gd name="T12" fmla="*/ 2 w 12"/>
                <a:gd name="T13" fmla="*/ 10 h 12"/>
                <a:gd name="T14" fmla="*/ 0 w 12"/>
                <a:gd name="T15" fmla="*/ 8 h 12"/>
                <a:gd name="T16" fmla="*/ 0 w 12"/>
                <a:gd name="T17" fmla="*/ 6 h 12"/>
                <a:gd name="T18" fmla="*/ 0 w 12"/>
                <a:gd name="T19" fmla="*/ 4 h 12"/>
                <a:gd name="T20" fmla="*/ 2 w 12"/>
                <a:gd name="T21" fmla="*/ 2 h 12"/>
                <a:gd name="T22" fmla="*/ 3 w 12"/>
                <a:gd name="T23" fmla="*/ 0 h 12"/>
                <a:gd name="T24" fmla="*/ 6 w 12"/>
                <a:gd name="T25" fmla="*/ 0 h 12"/>
                <a:gd name="T26" fmla="*/ 8 w 12"/>
                <a:gd name="T27" fmla="*/ 0 h 12"/>
                <a:gd name="T28" fmla="*/ 10 w 12"/>
                <a:gd name="T29" fmla="*/ 2 h 12"/>
                <a:gd name="T30" fmla="*/ 11 w 12"/>
                <a:gd name="T31" fmla="*/ 4 h 12"/>
                <a:gd name="T32" fmla="*/ 12 w 12"/>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2">
                  <a:moveTo>
                    <a:pt x="12" y="6"/>
                  </a:moveTo>
                  <a:cubicBezTo>
                    <a:pt x="12" y="7"/>
                    <a:pt x="11" y="7"/>
                    <a:pt x="11" y="8"/>
                  </a:cubicBezTo>
                  <a:cubicBezTo>
                    <a:pt x="11" y="9"/>
                    <a:pt x="10" y="9"/>
                    <a:pt x="10" y="10"/>
                  </a:cubicBezTo>
                  <a:cubicBezTo>
                    <a:pt x="9" y="10"/>
                    <a:pt x="9" y="11"/>
                    <a:pt x="8" y="11"/>
                  </a:cubicBezTo>
                  <a:cubicBezTo>
                    <a:pt x="7" y="11"/>
                    <a:pt x="7" y="12"/>
                    <a:pt x="6" y="12"/>
                  </a:cubicBezTo>
                  <a:cubicBezTo>
                    <a:pt x="5" y="12"/>
                    <a:pt x="4" y="11"/>
                    <a:pt x="3" y="11"/>
                  </a:cubicBezTo>
                  <a:cubicBezTo>
                    <a:pt x="3" y="11"/>
                    <a:pt x="2" y="10"/>
                    <a:pt x="2" y="10"/>
                  </a:cubicBezTo>
                  <a:cubicBezTo>
                    <a:pt x="1" y="9"/>
                    <a:pt x="1" y="9"/>
                    <a:pt x="0" y="8"/>
                  </a:cubicBezTo>
                  <a:cubicBezTo>
                    <a:pt x="0" y="7"/>
                    <a:pt x="0" y="7"/>
                    <a:pt x="0" y="6"/>
                  </a:cubicBezTo>
                  <a:cubicBezTo>
                    <a:pt x="0" y="5"/>
                    <a:pt x="0" y="4"/>
                    <a:pt x="0" y="4"/>
                  </a:cubicBezTo>
                  <a:cubicBezTo>
                    <a:pt x="1" y="3"/>
                    <a:pt x="1" y="2"/>
                    <a:pt x="2" y="2"/>
                  </a:cubicBezTo>
                  <a:cubicBezTo>
                    <a:pt x="2" y="1"/>
                    <a:pt x="3" y="1"/>
                    <a:pt x="3" y="0"/>
                  </a:cubicBezTo>
                  <a:cubicBezTo>
                    <a:pt x="4" y="0"/>
                    <a:pt x="5" y="0"/>
                    <a:pt x="6" y="0"/>
                  </a:cubicBezTo>
                  <a:cubicBezTo>
                    <a:pt x="7" y="0"/>
                    <a:pt x="7" y="0"/>
                    <a:pt x="8" y="0"/>
                  </a:cubicBezTo>
                  <a:cubicBezTo>
                    <a:pt x="9" y="1"/>
                    <a:pt x="9" y="1"/>
                    <a:pt x="10" y="2"/>
                  </a:cubicBezTo>
                  <a:cubicBezTo>
                    <a:pt x="10" y="2"/>
                    <a:pt x="11" y="3"/>
                    <a:pt x="11" y="4"/>
                  </a:cubicBezTo>
                  <a:cubicBezTo>
                    <a:pt x="11" y="4"/>
                    <a:pt x="12" y="5"/>
                    <a:pt x="12"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1" name="Freeform 48">
              <a:extLst>
                <a:ext uri="{FF2B5EF4-FFF2-40B4-BE49-F238E27FC236}">
                  <a16:creationId xmlns:a16="http://schemas.microsoft.com/office/drawing/2014/main" id="{A88F5C3F-FAE1-4A50-86D3-E9A1CAA89A96}"/>
                </a:ext>
              </a:extLst>
            </p:cNvPr>
            <p:cNvSpPr>
              <a:spLocks/>
            </p:cNvSpPr>
            <p:nvPr userDrawn="1"/>
          </p:nvSpPr>
          <p:spPr bwMode="invGray">
            <a:xfrm>
              <a:off x="498115" y="6388691"/>
              <a:ext cx="94161" cy="130778"/>
            </a:xfrm>
            <a:custGeom>
              <a:avLst/>
              <a:gdLst>
                <a:gd name="T0" fmla="*/ 32 w 54"/>
                <a:gd name="T1" fmla="*/ 12 h 75"/>
                <a:gd name="T2" fmla="*/ 32 w 54"/>
                <a:gd name="T3" fmla="*/ 75 h 75"/>
                <a:gd name="T4" fmla="*/ 22 w 54"/>
                <a:gd name="T5" fmla="*/ 75 h 75"/>
                <a:gd name="T6" fmla="*/ 22 w 54"/>
                <a:gd name="T7" fmla="*/ 12 h 75"/>
                <a:gd name="T8" fmla="*/ 0 w 54"/>
                <a:gd name="T9" fmla="*/ 12 h 75"/>
                <a:gd name="T10" fmla="*/ 0 w 54"/>
                <a:gd name="T11" fmla="*/ 0 h 75"/>
                <a:gd name="T12" fmla="*/ 54 w 54"/>
                <a:gd name="T13" fmla="*/ 0 h 75"/>
                <a:gd name="T14" fmla="*/ 54 w 54"/>
                <a:gd name="T15" fmla="*/ 12 h 75"/>
                <a:gd name="T16" fmla="*/ 32 w 54"/>
                <a:gd name="T17" fmla="*/ 12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75">
                  <a:moveTo>
                    <a:pt x="32" y="12"/>
                  </a:moveTo>
                  <a:lnTo>
                    <a:pt x="32" y="75"/>
                  </a:lnTo>
                  <a:lnTo>
                    <a:pt x="22" y="75"/>
                  </a:lnTo>
                  <a:lnTo>
                    <a:pt x="22" y="12"/>
                  </a:lnTo>
                  <a:lnTo>
                    <a:pt x="0" y="12"/>
                  </a:lnTo>
                  <a:lnTo>
                    <a:pt x="0" y="0"/>
                  </a:lnTo>
                  <a:lnTo>
                    <a:pt x="54" y="0"/>
                  </a:lnTo>
                  <a:lnTo>
                    <a:pt x="54" y="12"/>
                  </a:lnTo>
                  <a:lnTo>
                    <a:pt x="32"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2" name="Freeform 49">
              <a:extLst>
                <a:ext uri="{FF2B5EF4-FFF2-40B4-BE49-F238E27FC236}">
                  <a16:creationId xmlns:a16="http://schemas.microsoft.com/office/drawing/2014/main" id="{1EFCBDA7-FA42-4391-9872-95EB6DDEA684}"/>
                </a:ext>
              </a:extLst>
            </p:cNvPr>
            <p:cNvSpPr>
              <a:spLocks/>
            </p:cNvSpPr>
            <p:nvPr userDrawn="1"/>
          </p:nvSpPr>
          <p:spPr bwMode="invGray">
            <a:xfrm>
              <a:off x="609713" y="6383459"/>
              <a:ext cx="78468"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9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1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2" y="25"/>
                    <a:pt x="21" y="24"/>
                  </a:cubicBezTo>
                  <a:cubicBezTo>
                    <a:pt x="20" y="22"/>
                    <a:pt x="18" y="21"/>
                    <a:pt x="15" y="21"/>
                  </a:cubicBezTo>
                  <a:cubicBezTo>
                    <a:pt x="14" y="21"/>
                    <a:pt x="13" y="21"/>
                    <a:pt x="12" y="22"/>
                  </a:cubicBezTo>
                  <a:cubicBezTo>
                    <a:pt x="11" y="22"/>
                    <a:pt x="10" y="23"/>
                    <a:pt x="9" y="24"/>
                  </a:cubicBezTo>
                  <a:cubicBezTo>
                    <a:pt x="9" y="24"/>
                    <a:pt x="8" y="25"/>
                    <a:pt x="8" y="27"/>
                  </a:cubicBezTo>
                  <a:cubicBezTo>
                    <a:pt x="7"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8" y="17"/>
                    <a:pt x="9" y="17"/>
                  </a:cubicBezTo>
                  <a:cubicBezTo>
                    <a:pt x="10" y="16"/>
                    <a:pt x="10" y="16"/>
                    <a:pt x="11" y="15"/>
                  </a:cubicBezTo>
                  <a:cubicBezTo>
                    <a:pt x="12" y="15"/>
                    <a:pt x="13" y="15"/>
                    <a:pt x="14" y="14"/>
                  </a:cubicBezTo>
                  <a:cubicBezTo>
                    <a:pt x="15" y="14"/>
                    <a:pt x="16" y="14"/>
                    <a:pt x="17" y="14"/>
                  </a:cubicBezTo>
                  <a:cubicBezTo>
                    <a:pt x="19" y="14"/>
                    <a:pt x="21" y="14"/>
                    <a:pt x="23" y="15"/>
                  </a:cubicBezTo>
                  <a:cubicBezTo>
                    <a:pt x="25" y="16"/>
                    <a:pt x="26" y="17"/>
                    <a:pt x="27" y="18"/>
                  </a:cubicBezTo>
                  <a:cubicBezTo>
                    <a:pt x="28" y="20"/>
                    <a:pt x="29" y="22"/>
                    <a:pt x="30" y="24"/>
                  </a:cubicBezTo>
                  <a:cubicBezTo>
                    <a:pt x="30"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3" name="Freeform 50">
              <a:extLst>
                <a:ext uri="{FF2B5EF4-FFF2-40B4-BE49-F238E27FC236}">
                  <a16:creationId xmlns:a16="http://schemas.microsoft.com/office/drawing/2014/main" id="{721D8C30-DB23-4A0B-8A74-BC467086477D}"/>
                </a:ext>
              </a:extLst>
            </p:cNvPr>
            <p:cNvSpPr>
              <a:spLocks noEditPoints="1"/>
            </p:cNvSpPr>
            <p:nvPr userDrawn="1"/>
          </p:nvSpPr>
          <p:spPr bwMode="invGray">
            <a:xfrm>
              <a:off x="705618" y="6418333"/>
              <a:ext cx="85443" cy="102879"/>
            </a:xfrm>
            <a:custGeom>
              <a:avLst/>
              <a:gdLst>
                <a:gd name="T0" fmla="*/ 33 w 33"/>
                <a:gd name="T1" fmla="*/ 19 h 40"/>
                <a:gd name="T2" fmla="*/ 33 w 33"/>
                <a:gd name="T3" fmla="*/ 21 h 40"/>
                <a:gd name="T4" fmla="*/ 33 w 33"/>
                <a:gd name="T5" fmla="*/ 23 h 40"/>
                <a:gd name="T6" fmla="*/ 7 w 33"/>
                <a:gd name="T7" fmla="*/ 23 h 40"/>
                <a:gd name="T8" fmla="*/ 9 w 33"/>
                <a:gd name="T9" fmla="*/ 28 h 40"/>
                <a:gd name="T10" fmla="*/ 11 w 33"/>
                <a:gd name="T11" fmla="*/ 31 h 40"/>
                <a:gd name="T12" fmla="*/ 14 w 33"/>
                <a:gd name="T13" fmla="*/ 33 h 40"/>
                <a:gd name="T14" fmla="*/ 17 w 33"/>
                <a:gd name="T15" fmla="*/ 33 h 40"/>
                <a:gd name="T16" fmla="*/ 19 w 33"/>
                <a:gd name="T17" fmla="*/ 33 h 40"/>
                <a:gd name="T18" fmla="*/ 22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1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5 w 33"/>
                <a:gd name="T65" fmla="*/ 13 h 40"/>
                <a:gd name="T66" fmla="*/ 23 w 33"/>
                <a:gd name="T67" fmla="*/ 10 h 40"/>
                <a:gd name="T68" fmla="*/ 20 w 33"/>
                <a:gd name="T69" fmla="*/ 8 h 40"/>
                <a:gd name="T70" fmla="*/ 16 w 33"/>
                <a:gd name="T71" fmla="*/ 7 h 40"/>
                <a:gd name="T72" fmla="*/ 13 w 33"/>
                <a:gd name="T73" fmla="*/ 8 h 40"/>
                <a:gd name="T74" fmla="*/ 10 w 33"/>
                <a:gd name="T75" fmla="*/ 9 h 40"/>
                <a:gd name="T76" fmla="*/ 9 w 33"/>
                <a:gd name="T77" fmla="*/ 12 h 40"/>
                <a:gd name="T78" fmla="*/ 8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7" y="23"/>
                    <a:pt x="7" y="23"/>
                    <a:pt x="7" y="23"/>
                  </a:cubicBezTo>
                  <a:cubicBezTo>
                    <a:pt x="8" y="25"/>
                    <a:pt x="8" y="26"/>
                    <a:pt x="9" y="28"/>
                  </a:cubicBezTo>
                  <a:cubicBezTo>
                    <a:pt x="9" y="29"/>
                    <a:pt x="10" y="30"/>
                    <a:pt x="11" y="31"/>
                  </a:cubicBezTo>
                  <a:cubicBezTo>
                    <a:pt x="12" y="32"/>
                    <a:pt x="13" y="32"/>
                    <a:pt x="14" y="33"/>
                  </a:cubicBezTo>
                  <a:cubicBezTo>
                    <a:pt x="15" y="33"/>
                    <a:pt x="16" y="33"/>
                    <a:pt x="17" y="33"/>
                  </a:cubicBezTo>
                  <a:cubicBezTo>
                    <a:pt x="18" y="33"/>
                    <a:pt x="19" y="33"/>
                    <a:pt x="19" y="33"/>
                  </a:cubicBezTo>
                  <a:cubicBezTo>
                    <a:pt x="20" y="33"/>
                    <a:pt x="21" y="33"/>
                    <a:pt x="22" y="32"/>
                  </a:cubicBezTo>
                  <a:cubicBezTo>
                    <a:pt x="22" y="32"/>
                    <a:pt x="23" y="32"/>
                    <a:pt x="23" y="32"/>
                  </a:cubicBezTo>
                  <a:cubicBezTo>
                    <a:pt x="24" y="31"/>
                    <a:pt x="25"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20" y="40"/>
                    <a:pt x="18" y="40"/>
                    <a:pt x="17" y="40"/>
                  </a:cubicBezTo>
                  <a:cubicBezTo>
                    <a:pt x="15" y="40"/>
                    <a:pt x="13" y="40"/>
                    <a:pt x="12" y="39"/>
                  </a:cubicBezTo>
                  <a:cubicBezTo>
                    <a:pt x="11" y="39"/>
                    <a:pt x="9" y="38"/>
                    <a:pt x="8" y="38"/>
                  </a:cubicBezTo>
                  <a:cubicBezTo>
                    <a:pt x="7" y="37"/>
                    <a:pt x="6" y="36"/>
                    <a:pt x="5" y="35"/>
                  </a:cubicBezTo>
                  <a:cubicBezTo>
                    <a:pt x="4" y="34"/>
                    <a:pt x="3" y="33"/>
                    <a:pt x="3" y="31"/>
                  </a:cubicBezTo>
                  <a:cubicBezTo>
                    <a:pt x="2" y="30"/>
                    <a:pt x="1" y="28"/>
                    <a:pt x="1" y="26"/>
                  </a:cubicBezTo>
                  <a:cubicBezTo>
                    <a:pt x="0" y="24"/>
                    <a:pt x="0" y="22"/>
                    <a:pt x="0" y="20"/>
                  </a:cubicBezTo>
                  <a:cubicBezTo>
                    <a:pt x="0" y="17"/>
                    <a:pt x="0" y="14"/>
                    <a:pt x="1" y="12"/>
                  </a:cubicBezTo>
                  <a:cubicBezTo>
                    <a:pt x="2" y="9"/>
                    <a:pt x="3" y="7"/>
                    <a:pt x="5" y="5"/>
                  </a:cubicBezTo>
                  <a:cubicBezTo>
                    <a:pt x="6" y="4"/>
                    <a:pt x="8" y="2"/>
                    <a:pt x="10" y="1"/>
                  </a:cubicBezTo>
                  <a:cubicBezTo>
                    <a:pt x="12" y="1"/>
                    <a:pt x="14" y="0"/>
                    <a:pt x="17" y="0"/>
                  </a:cubicBezTo>
                  <a:cubicBezTo>
                    <a:pt x="20" y="0"/>
                    <a:pt x="22" y="1"/>
                    <a:pt x="24" y="2"/>
                  </a:cubicBezTo>
                  <a:cubicBezTo>
                    <a:pt x="26" y="3"/>
                    <a:pt x="28" y="4"/>
                    <a:pt x="29" y="6"/>
                  </a:cubicBezTo>
                  <a:cubicBezTo>
                    <a:pt x="30" y="8"/>
                    <a:pt x="31" y="10"/>
                    <a:pt x="32" y="12"/>
                  </a:cubicBezTo>
                  <a:cubicBezTo>
                    <a:pt x="33" y="14"/>
                    <a:pt x="33" y="17"/>
                    <a:pt x="33" y="19"/>
                  </a:cubicBezTo>
                  <a:close/>
                  <a:moveTo>
                    <a:pt x="25" y="17"/>
                  </a:moveTo>
                  <a:cubicBezTo>
                    <a:pt x="25" y="15"/>
                    <a:pt x="25" y="14"/>
                    <a:pt x="25" y="13"/>
                  </a:cubicBezTo>
                  <a:cubicBezTo>
                    <a:pt x="24" y="12"/>
                    <a:pt x="24" y="11"/>
                    <a:pt x="23" y="10"/>
                  </a:cubicBezTo>
                  <a:cubicBezTo>
                    <a:pt x="22" y="9"/>
                    <a:pt x="21" y="8"/>
                    <a:pt x="20" y="8"/>
                  </a:cubicBezTo>
                  <a:cubicBezTo>
                    <a:pt x="19" y="7"/>
                    <a:pt x="18" y="7"/>
                    <a:pt x="16" y="7"/>
                  </a:cubicBezTo>
                  <a:cubicBezTo>
                    <a:pt x="15" y="7"/>
                    <a:pt x="14" y="7"/>
                    <a:pt x="13" y="8"/>
                  </a:cubicBezTo>
                  <a:cubicBezTo>
                    <a:pt x="12" y="8"/>
                    <a:pt x="11" y="9"/>
                    <a:pt x="10" y="9"/>
                  </a:cubicBezTo>
                  <a:cubicBezTo>
                    <a:pt x="10" y="10"/>
                    <a:pt x="9" y="11"/>
                    <a:pt x="9" y="12"/>
                  </a:cubicBezTo>
                  <a:cubicBezTo>
                    <a:pt x="8" y="14"/>
                    <a:pt x="8" y="15"/>
                    <a:pt x="8"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4" name="Freeform 51">
              <a:extLst>
                <a:ext uri="{FF2B5EF4-FFF2-40B4-BE49-F238E27FC236}">
                  <a16:creationId xmlns:a16="http://schemas.microsoft.com/office/drawing/2014/main" id="{01AD00CA-8BC7-4B62-AC64-03851855A7AE}"/>
                </a:ext>
              </a:extLst>
            </p:cNvPr>
            <p:cNvSpPr>
              <a:spLocks noEditPoints="1"/>
            </p:cNvSpPr>
            <p:nvPr userDrawn="1"/>
          </p:nvSpPr>
          <p:spPr bwMode="invGray">
            <a:xfrm>
              <a:off x="857320" y="6383459"/>
              <a:ext cx="83698" cy="137753"/>
            </a:xfrm>
            <a:custGeom>
              <a:avLst/>
              <a:gdLst>
                <a:gd name="T0" fmla="*/ 33 w 33"/>
                <a:gd name="T1" fmla="*/ 35 h 54"/>
                <a:gd name="T2" fmla="*/ 31 w 33"/>
                <a:gd name="T3" fmla="*/ 43 h 54"/>
                <a:gd name="T4" fmla="*/ 28 w 33"/>
                <a:gd name="T5" fmla="*/ 49 h 54"/>
                <a:gd name="T6" fmla="*/ 23 w 33"/>
                <a:gd name="T7" fmla="*/ 53 h 54"/>
                <a:gd name="T8" fmla="*/ 17 w 33"/>
                <a:gd name="T9" fmla="*/ 54 h 54"/>
                <a:gd name="T10" fmla="*/ 12 w 33"/>
                <a:gd name="T11" fmla="*/ 53 h 54"/>
                <a:gd name="T12" fmla="*/ 8 w 33"/>
                <a:gd name="T13" fmla="*/ 50 h 54"/>
                <a:gd name="T14" fmla="*/ 8 w 33"/>
                <a:gd name="T15" fmla="*/ 53 h 54"/>
                <a:gd name="T16" fmla="*/ 0 w 33"/>
                <a:gd name="T17" fmla="*/ 53 h 54"/>
                <a:gd name="T18" fmla="*/ 0 w 33"/>
                <a:gd name="T19" fmla="*/ 4 h 54"/>
                <a:gd name="T20" fmla="*/ 8 w 33"/>
                <a:gd name="T21" fmla="*/ 0 h 54"/>
                <a:gd name="T22" fmla="*/ 8 w 33"/>
                <a:gd name="T23" fmla="*/ 19 h 54"/>
                <a:gd name="T24" fmla="*/ 10 w 33"/>
                <a:gd name="T25" fmla="*/ 17 h 54"/>
                <a:gd name="T26" fmla="*/ 12 w 33"/>
                <a:gd name="T27" fmla="*/ 16 h 54"/>
                <a:gd name="T28" fmla="*/ 14 w 33"/>
                <a:gd name="T29" fmla="*/ 14 h 54"/>
                <a:gd name="T30" fmla="*/ 18 w 33"/>
                <a:gd name="T31" fmla="*/ 14 h 54"/>
                <a:gd name="T32" fmla="*/ 24 w 33"/>
                <a:gd name="T33" fmla="*/ 15 h 54"/>
                <a:gd name="T34" fmla="*/ 28 w 33"/>
                <a:gd name="T35" fmla="*/ 19 h 54"/>
                <a:gd name="T36" fmla="*/ 31 w 33"/>
                <a:gd name="T37" fmla="*/ 25 h 54"/>
                <a:gd name="T38" fmla="*/ 33 w 33"/>
                <a:gd name="T39" fmla="*/ 35 h 54"/>
                <a:gd name="T40" fmla="*/ 25 w 33"/>
                <a:gd name="T41" fmla="*/ 35 h 54"/>
                <a:gd name="T42" fmla="*/ 23 w 33"/>
                <a:gd name="T43" fmla="*/ 24 h 54"/>
                <a:gd name="T44" fmla="*/ 16 w 33"/>
                <a:gd name="T45" fmla="*/ 21 h 54"/>
                <a:gd name="T46" fmla="*/ 14 w 33"/>
                <a:gd name="T47" fmla="*/ 21 h 54"/>
                <a:gd name="T48" fmla="*/ 11 w 33"/>
                <a:gd name="T49" fmla="*/ 23 h 54"/>
                <a:gd name="T50" fmla="*/ 9 w 33"/>
                <a:gd name="T51" fmla="*/ 24 h 54"/>
                <a:gd name="T52" fmla="*/ 8 w 33"/>
                <a:gd name="T53" fmla="*/ 26 h 54"/>
                <a:gd name="T54" fmla="*/ 8 w 33"/>
                <a:gd name="T55" fmla="*/ 42 h 54"/>
                <a:gd name="T56" fmla="*/ 9 w 33"/>
                <a:gd name="T57" fmla="*/ 44 h 54"/>
                <a:gd name="T58" fmla="*/ 11 w 33"/>
                <a:gd name="T59" fmla="*/ 45 h 54"/>
                <a:gd name="T60" fmla="*/ 14 w 33"/>
                <a:gd name="T61" fmla="*/ 47 h 54"/>
                <a:gd name="T62" fmla="*/ 17 w 33"/>
                <a:gd name="T63" fmla="*/ 47 h 54"/>
                <a:gd name="T64" fmla="*/ 23 w 33"/>
                <a:gd name="T65" fmla="*/ 44 h 54"/>
                <a:gd name="T66" fmla="*/ 25 w 33"/>
                <a:gd name="T67" fmla="*/ 3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 h="54">
                  <a:moveTo>
                    <a:pt x="33" y="35"/>
                  </a:moveTo>
                  <a:cubicBezTo>
                    <a:pt x="33" y="38"/>
                    <a:pt x="32" y="41"/>
                    <a:pt x="31" y="43"/>
                  </a:cubicBezTo>
                  <a:cubicBezTo>
                    <a:pt x="30" y="46"/>
                    <a:pt x="29" y="48"/>
                    <a:pt x="28" y="49"/>
                  </a:cubicBezTo>
                  <a:cubicBezTo>
                    <a:pt x="27" y="51"/>
                    <a:pt x="25" y="52"/>
                    <a:pt x="23" y="53"/>
                  </a:cubicBezTo>
                  <a:cubicBezTo>
                    <a:pt x="21" y="54"/>
                    <a:pt x="19" y="54"/>
                    <a:pt x="17" y="54"/>
                  </a:cubicBezTo>
                  <a:cubicBezTo>
                    <a:pt x="16" y="54"/>
                    <a:pt x="14" y="54"/>
                    <a:pt x="12" y="53"/>
                  </a:cubicBezTo>
                  <a:cubicBezTo>
                    <a:pt x="10" y="52"/>
                    <a:pt x="9" y="51"/>
                    <a:pt x="8" y="50"/>
                  </a:cubicBezTo>
                  <a:cubicBezTo>
                    <a:pt x="8" y="53"/>
                    <a:pt x="8" y="53"/>
                    <a:pt x="8" y="53"/>
                  </a:cubicBezTo>
                  <a:cubicBezTo>
                    <a:pt x="0" y="53"/>
                    <a:pt x="0" y="53"/>
                    <a:pt x="0" y="53"/>
                  </a:cubicBezTo>
                  <a:cubicBezTo>
                    <a:pt x="0" y="4"/>
                    <a:pt x="0" y="4"/>
                    <a:pt x="0" y="4"/>
                  </a:cubicBezTo>
                  <a:cubicBezTo>
                    <a:pt x="8" y="0"/>
                    <a:pt x="8" y="0"/>
                    <a:pt x="8" y="0"/>
                  </a:cubicBezTo>
                  <a:cubicBezTo>
                    <a:pt x="8" y="19"/>
                    <a:pt x="8" y="19"/>
                    <a:pt x="8" y="19"/>
                  </a:cubicBezTo>
                  <a:cubicBezTo>
                    <a:pt x="9" y="18"/>
                    <a:pt x="9" y="17"/>
                    <a:pt x="10" y="17"/>
                  </a:cubicBezTo>
                  <a:cubicBezTo>
                    <a:pt x="11" y="16"/>
                    <a:pt x="11" y="16"/>
                    <a:pt x="12" y="16"/>
                  </a:cubicBezTo>
                  <a:cubicBezTo>
                    <a:pt x="13" y="15"/>
                    <a:pt x="13" y="15"/>
                    <a:pt x="14" y="14"/>
                  </a:cubicBezTo>
                  <a:cubicBezTo>
                    <a:pt x="15" y="14"/>
                    <a:pt x="16" y="14"/>
                    <a:pt x="18" y="14"/>
                  </a:cubicBezTo>
                  <a:cubicBezTo>
                    <a:pt x="20" y="14"/>
                    <a:pt x="22" y="14"/>
                    <a:pt x="24" y="15"/>
                  </a:cubicBezTo>
                  <a:cubicBezTo>
                    <a:pt x="25" y="16"/>
                    <a:pt x="27" y="17"/>
                    <a:pt x="28" y="19"/>
                  </a:cubicBezTo>
                  <a:cubicBezTo>
                    <a:pt x="30" y="21"/>
                    <a:pt x="31" y="23"/>
                    <a:pt x="31" y="25"/>
                  </a:cubicBezTo>
                  <a:cubicBezTo>
                    <a:pt x="32" y="28"/>
                    <a:pt x="33" y="31"/>
                    <a:pt x="33" y="35"/>
                  </a:cubicBezTo>
                  <a:close/>
                  <a:moveTo>
                    <a:pt x="25" y="35"/>
                  </a:moveTo>
                  <a:cubicBezTo>
                    <a:pt x="25" y="30"/>
                    <a:pt x="24" y="27"/>
                    <a:pt x="23" y="24"/>
                  </a:cubicBezTo>
                  <a:cubicBezTo>
                    <a:pt x="21" y="22"/>
                    <a:pt x="19" y="21"/>
                    <a:pt x="16" y="21"/>
                  </a:cubicBezTo>
                  <a:cubicBezTo>
                    <a:pt x="15" y="21"/>
                    <a:pt x="15" y="21"/>
                    <a:pt x="14" y="21"/>
                  </a:cubicBezTo>
                  <a:cubicBezTo>
                    <a:pt x="13" y="22"/>
                    <a:pt x="12" y="22"/>
                    <a:pt x="11" y="23"/>
                  </a:cubicBezTo>
                  <a:cubicBezTo>
                    <a:pt x="11" y="23"/>
                    <a:pt x="10" y="24"/>
                    <a:pt x="9" y="24"/>
                  </a:cubicBezTo>
                  <a:cubicBezTo>
                    <a:pt x="9" y="25"/>
                    <a:pt x="8" y="25"/>
                    <a:pt x="8" y="26"/>
                  </a:cubicBezTo>
                  <a:cubicBezTo>
                    <a:pt x="8" y="42"/>
                    <a:pt x="8" y="42"/>
                    <a:pt x="8" y="42"/>
                  </a:cubicBezTo>
                  <a:cubicBezTo>
                    <a:pt x="8" y="43"/>
                    <a:pt x="9" y="43"/>
                    <a:pt x="9" y="44"/>
                  </a:cubicBezTo>
                  <a:cubicBezTo>
                    <a:pt x="10" y="44"/>
                    <a:pt x="11" y="45"/>
                    <a:pt x="11" y="45"/>
                  </a:cubicBezTo>
                  <a:cubicBezTo>
                    <a:pt x="12" y="46"/>
                    <a:pt x="13" y="46"/>
                    <a:pt x="14" y="47"/>
                  </a:cubicBezTo>
                  <a:cubicBezTo>
                    <a:pt x="15" y="47"/>
                    <a:pt x="16" y="47"/>
                    <a:pt x="17" y="47"/>
                  </a:cubicBezTo>
                  <a:cubicBezTo>
                    <a:pt x="19" y="47"/>
                    <a:pt x="21" y="46"/>
                    <a:pt x="23" y="44"/>
                  </a:cubicBezTo>
                  <a:cubicBezTo>
                    <a:pt x="24" y="42"/>
                    <a:pt x="25" y="39"/>
                    <a:pt x="25"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5" name="Freeform 52">
              <a:extLst>
                <a:ext uri="{FF2B5EF4-FFF2-40B4-BE49-F238E27FC236}">
                  <a16:creationId xmlns:a16="http://schemas.microsoft.com/office/drawing/2014/main" id="{BC957590-E3D7-48BF-A1DF-73DCD7673857}"/>
                </a:ext>
              </a:extLst>
            </p:cNvPr>
            <p:cNvSpPr>
              <a:spLocks noEditPoints="1"/>
            </p:cNvSpPr>
            <p:nvPr userDrawn="1"/>
          </p:nvSpPr>
          <p:spPr bwMode="invGray">
            <a:xfrm>
              <a:off x="956713" y="6418333"/>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30 w 33"/>
                <a:gd name="T25" fmla="*/ 35 h 40"/>
                <a:gd name="T26" fmla="*/ 27 w 33"/>
                <a:gd name="T27" fmla="*/ 37 h 40"/>
                <a:gd name="T28" fmla="*/ 24 w 33"/>
                <a:gd name="T29" fmla="*/ 39 h 40"/>
                <a:gd name="T30" fmla="*/ 21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1" y="33"/>
                    <a:pt x="21" y="32"/>
                  </a:cubicBezTo>
                  <a:cubicBezTo>
                    <a:pt x="22" y="32"/>
                    <a:pt x="22" y="32"/>
                    <a:pt x="23" y="32"/>
                  </a:cubicBezTo>
                  <a:cubicBezTo>
                    <a:pt x="24" y="31"/>
                    <a:pt x="24" y="31"/>
                    <a:pt x="25" y="30"/>
                  </a:cubicBezTo>
                  <a:cubicBezTo>
                    <a:pt x="30" y="35"/>
                    <a:pt x="30" y="35"/>
                    <a:pt x="30" y="35"/>
                  </a:cubicBezTo>
                  <a:cubicBezTo>
                    <a:pt x="29" y="36"/>
                    <a:pt x="28" y="37"/>
                    <a:pt x="27" y="37"/>
                  </a:cubicBezTo>
                  <a:cubicBezTo>
                    <a:pt x="26" y="38"/>
                    <a:pt x="25" y="38"/>
                    <a:pt x="24" y="39"/>
                  </a:cubicBezTo>
                  <a:cubicBezTo>
                    <a:pt x="23" y="39"/>
                    <a:pt x="22" y="40"/>
                    <a:pt x="21"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8"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6" name="Freeform 53">
              <a:extLst>
                <a:ext uri="{FF2B5EF4-FFF2-40B4-BE49-F238E27FC236}">
                  <a16:creationId xmlns:a16="http://schemas.microsoft.com/office/drawing/2014/main" id="{9BC2125B-AF0E-4411-AFA7-3F79B873BFBA}"/>
                </a:ext>
              </a:extLst>
            </p:cNvPr>
            <p:cNvSpPr>
              <a:spLocks/>
            </p:cNvSpPr>
            <p:nvPr userDrawn="1"/>
          </p:nvSpPr>
          <p:spPr bwMode="invGray">
            <a:xfrm>
              <a:off x="1050873" y="6383459"/>
              <a:ext cx="55799" cy="137753"/>
            </a:xfrm>
            <a:custGeom>
              <a:avLst/>
              <a:gdLst>
                <a:gd name="T0" fmla="*/ 21 w 22"/>
                <a:gd name="T1" fmla="*/ 52 h 54"/>
                <a:gd name="T2" fmla="*/ 18 w 22"/>
                <a:gd name="T3" fmla="*/ 54 h 54"/>
                <a:gd name="T4" fmla="*/ 14 w 22"/>
                <a:gd name="T5" fmla="*/ 54 h 54"/>
                <a:gd name="T6" fmla="*/ 11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2" y="54"/>
                    <a:pt x="11" y="54"/>
                  </a:cubicBezTo>
                  <a:cubicBezTo>
                    <a:pt x="10" y="53"/>
                    <a:pt x="9" y="53"/>
                    <a:pt x="8" y="52"/>
                  </a:cubicBezTo>
                  <a:cubicBezTo>
                    <a:pt x="7" y="51"/>
                    <a:pt x="6" y="50"/>
                    <a:pt x="6" y="49"/>
                  </a:cubicBezTo>
                  <a:cubicBezTo>
                    <a:pt x="6"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2"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7" name="Freeform 54">
              <a:extLst>
                <a:ext uri="{FF2B5EF4-FFF2-40B4-BE49-F238E27FC236}">
                  <a16:creationId xmlns:a16="http://schemas.microsoft.com/office/drawing/2014/main" id="{1E5BE33C-9675-423A-802C-0A789DB1851B}"/>
                </a:ext>
              </a:extLst>
            </p:cNvPr>
            <p:cNvSpPr>
              <a:spLocks/>
            </p:cNvSpPr>
            <p:nvPr userDrawn="1"/>
          </p:nvSpPr>
          <p:spPr bwMode="invGray">
            <a:xfrm>
              <a:off x="1118877" y="6383459"/>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8" name="Freeform 55">
              <a:extLst>
                <a:ext uri="{FF2B5EF4-FFF2-40B4-BE49-F238E27FC236}">
                  <a16:creationId xmlns:a16="http://schemas.microsoft.com/office/drawing/2014/main" id="{FB04A8AC-9DA2-4FB3-985A-DD8E6439135C}"/>
                </a:ext>
              </a:extLst>
            </p:cNvPr>
            <p:cNvSpPr>
              <a:spLocks noEditPoints="1"/>
            </p:cNvSpPr>
            <p:nvPr userDrawn="1"/>
          </p:nvSpPr>
          <p:spPr bwMode="invGray">
            <a:xfrm>
              <a:off x="1190370" y="6418333"/>
              <a:ext cx="83698" cy="102879"/>
            </a:xfrm>
            <a:custGeom>
              <a:avLst/>
              <a:gdLst>
                <a:gd name="T0" fmla="*/ 33 w 33"/>
                <a:gd name="T1" fmla="*/ 19 h 40"/>
                <a:gd name="T2" fmla="*/ 33 w 33"/>
                <a:gd name="T3" fmla="*/ 21 h 40"/>
                <a:gd name="T4" fmla="*/ 32 w 33"/>
                <a:gd name="T5" fmla="*/ 23 h 40"/>
                <a:gd name="T6" fmla="*/ 7 w 33"/>
                <a:gd name="T7" fmla="*/ 23 h 40"/>
                <a:gd name="T8" fmla="*/ 8 w 33"/>
                <a:gd name="T9" fmla="*/ 28 h 40"/>
                <a:gd name="T10" fmla="*/ 10 w 33"/>
                <a:gd name="T11" fmla="*/ 31 h 40"/>
                <a:gd name="T12" fmla="*/ 13 w 33"/>
                <a:gd name="T13" fmla="*/ 33 h 40"/>
                <a:gd name="T14" fmla="*/ 17 w 33"/>
                <a:gd name="T15" fmla="*/ 33 h 40"/>
                <a:gd name="T16" fmla="*/ 19 w 33"/>
                <a:gd name="T17" fmla="*/ 33 h 40"/>
                <a:gd name="T18" fmla="*/ 21 w 33"/>
                <a:gd name="T19" fmla="*/ 32 h 40"/>
                <a:gd name="T20" fmla="*/ 23 w 33"/>
                <a:gd name="T21" fmla="*/ 32 h 40"/>
                <a:gd name="T22" fmla="*/ 25 w 33"/>
                <a:gd name="T23" fmla="*/ 30 h 40"/>
                <a:gd name="T24" fmla="*/ 29 w 33"/>
                <a:gd name="T25" fmla="*/ 35 h 40"/>
                <a:gd name="T26" fmla="*/ 27 w 33"/>
                <a:gd name="T27" fmla="*/ 37 h 40"/>
                <a:gd name="T28" fmla="*/ 24 w 33"/>
                <a:gd name="T29" fmla="*/ 39 h 40"/>
                <a:gd name="T30" fmla="*/ 20 w 33"/>
                <a:gd name="T31" fmla="*/ 40 h 40"/>
                <a:gd name="T32" fmla="*/ 16 w 33"/>
                <a:gd name="T33" fmla="*/ 40 h 40"/>
                <a:gd name="T34" fmla="*/ 12 w 33"/>
                <a:gd name="T35" fmla="*/ 39 h 40"/>
                <a:gd name="T36" fmla="*/ 8 w 33"/>
                <a:gd name="T37" fmla="*/ 38 h 40"/>
                <a:gd name="T38" fmla="*/ 5 w 33"/>
                <a:gd name="T39" fmla="*/ 35 h 40"/>
                <a:gd name="T40" fmla="*/ 2 w 33"/>
                <a:gd name="T41" fmla="*/ 31 h 40"/>
                <a:gd name="T42" fmla="*/ 0 w 33"/>
                <a:gd name="T43" fmla="*/ 26 h 40"/>
                <a:gd name="T44" fmla="*/ 0 w 33"/>
                <a:gd name="T45" fmla="*/ 20 h 40"/>
                <a:gd name="T46" fmla="*/ 1 w 33"/>
                <a:gd name="T47" fmla="*/ 12 h 40"/>
                <a:gd name="T48" fmla="*/ 4 w 33"/>
                <a:gd name="T49" fmla="*/ 5 h 40"/>
                <a:gd name="T50" fmla="*/ 10 w 33"/>
                <a:gd name="T51" fmla="*/ 1 h 40"/>
                <a:gd name="T52" fmla="*/ 16 w 33"/>
                <a:gd name="T53" fmla="*/ 0 h 40"/>
                <a:gd name="T54" fmla="*/ 24 w 33"/>
                <a:gd name="T55" fmla="*/ 2 h 40"/>
                <a:gd name="T56" fmla="*/ 29 w 33"/>
                <a:gd name="T57" fmla="*/ 6 h 40"/>
                <a:gd name="T58" fmla="*/ 32 w 33"/>
                <a:gd name="T59" fmla="*/ 12 h 40"/>
                <a:gd name="T60" fmla="*/ 33 w 33"/>
                <a:gd name="T61" fmla="*/ 19 h 40"/>
                <a:gd name="T62" fmla="*/ 25 w 33"/>
                <a:gd name="T63" fmla="*/ 17 h 40"/>
                <a:gd name="T64" fmla="*/ 24 w 33"/>
                <a:gd name="T65" fmla="*/ 13 h 40"/>
                <a:gd name="T66" fmla="*/ 23 w 33"/>
                <a:gd name="T67" fmla="*/ 10 h 40"/>
                <a:gd name="T68" fmla="*/ 20 w 33"/>
                <a:gd name="T69" fmla="*/ 8 h 40"/>
                <a:gd name="T70" fmla="*/ 16 w 33"/>
                <a:gd name="T71" fmla="*/ 7 h 40"/>
                <a:gd name="T72" fmla="*/ 12 w 33"/>
                <a:gd name="T73" fmla="*/ 8 h 40"/>
                <a:gd name="T74" fmla="*/ 10 w 33"/>
                <a:gd name="T75" fmla="*/ 9 h 40"/>
                <a:gd name="T76" fmla="*/ 8 w 33"/>
                <a:gd name="T77" fmla="*/ 12 h 40"/>
                <a:gd name="T78" fmla="*/ 7 w 33"/>
                <a:gd name="T79" fmla="*/ 17 h 40"/>
                <a:gd name="T80" fmla="*/ 25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2" y="22"/>
                    <a:pt x="32" y="22"/>
                    <a:pt x="32" y="23"/>
                  </a:cubicBezTo>
                  <a:cubicBezTo>
                    <a:pt x="7" y="23"/>
                    <a:pt x="7" y="23"/>
                    <a:pt x="7" y="23"/>
                  </a:cubicBezTo>
                  <a:cubicBezTo>
                    <a:pt x="7" y="25"/>
                    <a:pt x="8" y="26"/>
                    <a:pt x="8" y="28"/>
                  </a:cubicBezTo>
                  <a:cubicBezTo>
                    <a:pt x="9" y="29"/>
                    <a:pt x="10" y="30"/>
                    <a:pt x="10" y="31"/>
                  </a:cubicBezTo>
                  <a:cubicBezTo>
                    <a:pt x="11" y="32"/>
                    <a:pt x="12" y="32"/>
                    <a:pt x="13" y="33"/>
                  </a:cubicBezTo>
                  <a:cubicBezTo>
                    <a:pt x="14" y="33"/>
                    <a:pt x="16" y="33"/>
                    <a:pt x="17" y="33"/>
                  </a:cubicBezTo>
                  <a:cubicBezTo>
                    <a:pt x="18" y="33"/>
                    <a:pt x="18" y="33"/>
                    <a:pt x="19" y="33"/>
                  </a:cubicBezTo>
                  <a:cubicBezTo>
                    <a:pt x="20" y="33"/>
                    <a:pt x="20" y="33"/>
                    <a:pt x="21" y="32"/>
                  </a:cubicBezTo>
                  <a:cubicBezTo>
                    <a:pt x="22" y="32"/>
                    <a:pt x="22" y="32"/>
                    <a:pt x="23" y="32"/>
                  </a:cubicBezTo>
                  <a:cubicBezTo>
                    <a:pt x="23" y="31"/>
                    <a:pt x="24" y="31"/>
                    <a:pt x="25" y="30"/>
                  </a:cubicBezTo>
                  <a:cubicBezTo>
                    <a:pt x="29" y="35"/>
                    <a:pt x="29" y="35"/>
                    <a:pt x="29" y="35"/>
                  </a:cubicBezTo>
                  <a:cubicBezTo>
                    <a:pt x="29" y="36"/>
                    <a:pt x="28" y="37"/>
                    <a:pt x="27" y="37"/>
                  </a:cubicBezTo>
                  <a:cubicBezTo>
                    <a:pt x="26" y="38"/>
                    <a:pt x="25" y="38"/>
                    <a:pt x="24" y="39"/>
                  </a:cubicBezTo>
                  <a:cubicBezTo>
                    <a:pt x="23" y="39"/>
                    <a:pt x="22" y="40"/>
                    <a:pt x="20" y="40"/>
                  </a:cubicBezTo>
                  <a:cubicBezTo>
                    <a:pt x="19" y="40"/>
                    <a:pt x="18" y="40"/>
                    <a:pt x="16" y="40"/>
                  </a:cubicBezTo>
                  <a:cubicBezTo>
                    <a:pt x="15" y="40"/>
                    <a:pt x="13" y="40"/>
                    <a:pt x="12" y="39"/>
                  </a:cubicBezTo>
                  <a:cubicBezTo>
                    <a:pt x="10" y="39"/>
                    <a:pt x="9" y="38"/>
                    <a:pt x="8" y="38"/>
                  </a:cubicBezTo>
                  <a:cubicBezTo>
                    <a:pt x="7" y="37"/>
                    <a:pt x="6" y="36"/>
                    <a:pt x="5" y="35"/>
                  </a:cubicBezTo>
                  <a:cubicBezTo>
                    <a:pt x="4" y="34"/>
                    <a:pt x="3" y="33"/>
                    <a:pt x="2" y="31"/>
                  </a:cubicBezTo>
                  <a:cubicBezTo>
                    <a:pt x="1" y="30"/>
                    <a:pt x="1" y="28"/>
                    <a:pt x="0" y="26"/>
                  </a:cubicBezTo>
                  <a:cubicBezTo>
                    <a:pt x="0" y="24"/>
                    <a:pt x="0" y="22"/>
                    <a:pt x="0" y="20"/>
                  </a:cubicBezTo>
                  <a:cubicBezTo>
                    <a:pt x="0" y="17"/>
                    <a:pt x="0" y="14"/>
                    <a:pt x="1" y="12"/>
                  </a:cubicBezTo>
                  <a:cubicBezTo>
                    <a:pt x="2" y="9"/>
                    <a:pt x="3" y="7"/>
                    <a:pt x="4" y="5"/>
                  </a:cubicBezTo>
                  <a:cubicBezTo>
                    <a:pt x="6" y="4"/>
                    <a:pt x="8" y="2"/>
                    <a:pt x="10" y="1"/>
                  </a:cubicBezTo>
                  <a:cubicBezTo>
                    <a:pt x="12" y="1"/>
                    <a:pt x="14" y="0"/>
                    <a:pt x="16" y="0"/>
                  </a:cubicBezTo>
                  <a:cubicBezTo>
                    <a:pt x="19" y="0"/>
                    <a:pt x="22" y="1"/>
                    <a:pt x="24" y="2"/>
                  </a:cubicBezTo>
                  <a:cubicBezTo>
                    <a:pt x="26" y="3"/>
                    <a:pt x="27" y="4"/>
                    <a:pt x="29" y="6"/>
                  </a:cubicBezTo>
                  <a:cubicBezTo>
                    <a:pt x="30" y="8"/>
                    <a:pt x="31" y="10"/>
                    <a:pt x="32" y="12"/>
                  </a:cubicBezTo>
                  <a:cubicBezTo>
                    <a:pt x="32" y="14"/>
                    <a:pt x="33" y="17"/>
                    <a:pt x="33" y="19"/>
                  </a:cubicBezTo>
                  <a:close/>
                  <a:moveTo>
                    <a:pt x="25" y="17"/>
                  </a:moveTo>
                  <a:cubicBezTo>
                    <a:pt x="25" y="15"/>
                    <a:pt x="25" y="14"/>
                    <a:pt x="24" y="13"/>
                  </a:cubicBezTo>
                  <a:cubicBezTo>
                    <a:pt x="24" y="12"/>
                    <a:pt x="23" y="11"/>
                    <a:pt x="23" y="10"/>
                  </a:cubicBezTo>
                  <a:cubicBezTo>
                    <a:pt x="22" y="9"/>
                    <a:pt x="21" y="8"/>
                    <a:pt x="20" y="8"/>
                  </a:cubicBezTo>
                  <a:cubicBezTo>
                    <a:pt x="19" y="7"/>
                    <a:pt x="17" y="7"/>
                    <a:pt x="16" y="7"/>
                  </a:cubicBezTo>
                  <a:cubicBezTo>
                    <a:pt x="15" y="7"/>
                    <a:pt x="13" y="7"/>
                    <a:pt x="12" y="8"/>
                  </a:cubicBezTo>
                  <a:cubicBezTo>
                    <a:pt x="11" y="8"/>
                    <a:pt x="11" y="9"/>
                    <a:pt x="10" y="9"/>
                  </a:cubicBezTo>
                  <a:cubicBezTo>
                    <a:pt x="9" y="10"/>
                    <a:pt x="9" y="11"/>
                    <a:pt x="8" y="12"/>
                  </a:cubicBezTo>
                  <a:cubicBezTo>
                    <a:pt x="8" y="14"/>
                    <a:pt x="7" y="15"/>
                    <a:pt x="7" y="17"/>
                  </a:cubicBezTo>
                  <a:lnTo>
                    <a:pt x="25"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9" name="Freeform 56">
              <a:extLst>
                <a:ext uri="{FF2B5EF4-FFF2-40B4-BE49-F238E27FC236}">
                  <a16:creationId xmlns:a16="http://schemas.microsoft.com/office/drawing/2014/main" id="{F365BB87-C861-4F40-A844-477BAA1EAA55}"/>
                </a:ext>
              </a:extLst>
            </p:cNvPr>
            <p:cNvSpPr>
              <a:spLocks/>
            </p:cNvSpPr>
            <p:nvPr userDrawn="1"/>
          </p:nvSpPr>
          <p:spPr bwMode="invGray">
            <a:xfrm>
              <a:off x="1294993" y="6418333"/>
              <a:ext cx="55799" cy="101135"/>
            </a:xfrm>
            <a:custGeom>
              <a:avLst/>
              <a:gdLst>
                <a:gd name="T0" fmla="*/ 20 w 22"/>
                <a:gd name="T1" fmla="*/ 9 h 39"/>
                <a:gd name="T2" fmla="*/ 18 w 22"/>
                <a:gd name="T3" fmla="*/ 8 h 39"/>
                <a:gd name="T4" fmla="*/ 15 w 22"/>
                <a:gd name="T5" fmla="*/ 7 h 39"/>
                <a:gd name="T6" fmla="*/ 9 w 22"/>
                <a:gd name="T7" fmla="*/ 10 h 39"/>
                <a:gd name="T8" fmla="*/ 7 w 22"/>
                <a:gd name="T9" fmla="*/ 17 h 39"/>
                <a:gd name="T10" fmla="*/ 7 w 22"/>
                <a:gd name="T11" fmla="*/ 39 h 39"/>
                <a:gd name="T12" fmla="*/ 0 w 22"/>
                <a:gd name="T13" fmla="*/ 39 h 39"/>
                <a:gd name="T14" fmla="*/ 0 w 22"/>
                <a:gd name="T15" fmla="*/ 1 h 39"/>
                <a:gd name="T16" fmla="*/ 7 w 22"/>
                <a:gd name="T17" fmla="*/ 1 h 39"/>
                <a:gd name="T18" fmla="*/ 7 w 22"/>
                <a:gd name="T19" fmla="*/ 5 h 39"/>
                <a:gd name="T20" fmla="*/ 9 w 22"/>
                <a:gd name="T21" fmla="*/ 3 h 39"/>
                <a:gd name="T22" fmla="*/ 11 w 22"/>
                <a:gd name="T23" fmla="*/ 1 h 39"/>
                <a:gd name="T24" fmla="*/ 13 w 22"/>
                <a:gd name="T25" fmla="*/ 0 h 39"/>
                <a:gd name="T26" fmla="*/ 16 w 22"/>
                <a:gd name="T27" fmla="*/ 0 h 39"/>
                <a:gd name="T28" fmla="*/ 20 w 22"/>
                <a:gd name="T29" fmla="*/ 1 h 39"/>
                <a:gd name="T30" fmla="*/ 22 w 22"/>
                <a:gd name="T31" fmla="*/ 2 h 39"/>
                <a:gd name="T32" fmla="*/ 20 w 22"/>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 h="39">
                  <a:moveTo>
                    <a:pt x="20" y="9"/>
                  </a:moveTo>
                  <a:cubicBezTo>
                    <a:pt x="20" y="8"/>
                    <a:pt x="19" y="8"/>
                    <a:pt x="18" y="8"/>
                  </a:cubicBezTo>
                  <a:cubicBezTo>
                    <a:pt x="17" y="8"/>
                    <a:pt x="16" y="7"/>
                    <a:pt x="15" y="7"/>
                  </a:cubicBezTo>
                  <a:cubicBezTo>
                    <a:pt x="12" y="7"/>
                    <a:pt x="10" y="8"/>
                    <a:pt x="9" y="10"/>
                  </a:cubicBezTo>
                  <a:cubicBezTo>
                    <a:pt x="8" y="12"/>
                    <a:pt x="7" y="14"/>
                    <a:pt x="7" y="17"/>
                  </a:cubicBezTo>
                  <a:cubicBezTo>
                    <a:pt x="7" y="39"/>
                    <a:pt x="7" y="39"/>
                    <a:pt x="7" y="39"/>
                  </a:cubicBezTo>
                  <a:cubicBezTo>
                    <a:pt x="0" y="39"/>
                    <a:pt x="0" y="39"/>
                    <a:pt x="0" y="39"/>
                  </a:cubicBezTo>
                  <a:cubicBezTo>
                    <a:pt x="0" y="1"/>
                    <a:pt x="0" y="1"/>
                    <a:pt x="0" y="1"/>
                  </a:cubicBezTo>
                  <a:cubicBezTo>
                    <a:pt x="7" y="1"/>
                    <a:pt x="7" y="1"/>
                    <a:pt x="7" y="1"/>
                  </a:cubicBezTo>
                  <a:cubicBezTo>
                    <a:pt x="7" y="5"/>
                    <a:pt x="7" y="5"/>
                    <a:pt x="7" y="5"/>
                  </a:cubicBezTo>
                  <a:cubicBezTo>
                    <a:pt x="8" y="4"/>
                    <a:pt x="8" y="3"/>
                    <a:pt x="9" y="3"/>
                  </a:cubicBezTo>
                  <a:cubicBezTo>
                    <a:pt x="9" y="2"/>
                    <a:pt x="10" y="2"/>
                    <a:pt x="11" y="1"/>
                  </a:cubicBezTo>
                  <a:cubicBezTo>
                    <a:pt x="11" y="1"/>
                    <a:pt x="12" y="1"/>
                    <a:pt x="13" y="0"/>
                  </a:cubicBezTo>
                  <a:cubicBezTo>
                    <a:pt x="14" y="0"/>
                    <a:pt x="15" y="0"/>
                    <a:pt x="16" y="0"/>
                  </a:cubicBezTo>
                  <a:cubicBezTo>
                    <a:pt x="17" y="0"/>
                    <a:pt x="19" y="0"/>
                    <a:pt x="20" y="1"/>
                  </a:cubicBezTo>
                  <a:cubicBezTo>
                    <a:pt x="21" y="1"/>
                    <a:pt x="22" y="1"/>
                    <a:pt x="22" y="2"/>
                  </a:cubicBezTo>
                  <a:lnTo>
                    <a:pt x="20"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0" name="Freeform 57">
              <a:extLst>
                <a:ext uri="{FF2B5EF4-FFF2-40B4-BE49-F238E27FC236}">
                  <a16:creationId xmlns:a16="http://schemas.microsoft.com/office/drawing/2014/main" id="{8B7E2806-AAFA-45B5-B801-55C79A927799}"/>
                </a:ext>
              </a:extLst>
            </p:cNvPr>
            <p:cNvSpPr>
              <a:spLocks/>
            </p:cNvSpPr>
            <p:nvPr userDrawn="1"/>
          </p:nvSpPr>
          <p:spPr bwMode="invGray">
            <a:xfrm>
              <a:off x="1406591" y="6383459"/>
              <a:ext cx="55799" cy="137753"/>
            </a:xfrm>
            <a:custGeom>
              <a:avLst/>
              <a:gdLst>
                <a:gd name="T0" fmla="*/ 21 w 22"/>
                <a:gd name="T1" fmla="*/ 52 h 54"/>
                <a:gd name="T2" fmla="*/ 18 w 22"/>
                <a:gd name="T3" fmla="*/ 54 h 54"/>
                <a:gd name="T4" fmla="*/ 14 w 22"/>
                <a:gd name="T5" fmla="*/ 54 h 54"/>
                <a:gd name="T6" fmla="*/ 10 w 22"/>
                <a:gd name="T7" fmla="*/ 54 h 54"/>
                <a:gd name="T8" fmla="*/ 8 w 22"/>
                <a:gd name="T9" fmla="*/ 52 h 54"/>
                <a:gd name="T10" fmla="*/ 6 w 22"/>
                <a:gd name="T11" fmla="*/ 49 h 54"/>
                <a:gd name="T12" fmla="*/ 5 w 22"/>
                <a:gd name="T13" fmla="*/ 44 h 54"/>
                <a:gd name="T14" fmla="*/ 5 w 22"/>
                <a:gd name="T15" fmla="*/ 22 h 54"/>
                <a:gd name="T16" fmla="*/ 0 w 22"/>
                <a:gd name="T17" fmla="*/ 22 h 54"/>
                <a:gd name="T18" fmla="*/ 0 w 22"/>
                <a:gd name="T19" fmla="*/ 15 h 54"/>
                <a:gd name="T20" fmla="*/ 5 w 22"/>
                <a:gd name="T21" fmla="*/ 15 h 54"/>
                <a:gd name="T22" fmla="*/ 5 w 22"/>
                <a:gd name="T23" fmla="*/ 4 h 54"/>
                <a:gd name="T24" fmla="*/ 13 w 22"/>
                <a:gd name="T25" fmla="*/ 0 h 54"/>
                <a:gd name="T26" fmla="*/ 13 w 22"/>
                <a:gd name="T27" fmla="*/ 15 h 54"/>
                <a:gd name="T28" fmla="*/ 22 w 22"/>
                <a:gd name="T29" fmla="*/ 15 h 54"/>
                <a:gd name="T30" fmla="*/ 22 w 22"/>
                <a:gd name="T31" fmla="*/ 22 h 54"/>
                <a:gd name="T32" fmla="*/ 13 w 22"/>
                <a:gd name="T33" fmla="*/ 22 h 54"/>
                <a:gd name="T34" fmla="*/ 13 w 22"/>
                <a:gd name="T35" fmla="*/ 43 h 54"/>
                <a:gd name="T36" fmla="*/ 13 w 22"/>
                <a:gd name="T37" fmla="*/ 45 h 54"/>
                <a:gd name="T38" fmla="*/ 14 w 22"/>
                <a:gd name="T39" fmla="*/ 46 h 54"/>
                <a:gd name="T40" fmla="*/ 15 w 22"/>
                <a:gd name="T41" fmla="*/ 47 h 54"/>
                <a:gd name="T42" fmla="*/ 17 w 22"/>
                <a:gd name="T43" fmla="*/ 47 h 54"/>
                <a:gd name="T44" fmla="*/ 20 w 22"/>
                <a:gd name="T45" fmla="*/ 47 h 54"/>
                <a:gd name="T46" fmla="*/ 22 w 22"/>
                <a:gd name="T47" fmla="*/ 46 h 54"/>
                <a:gd name="T48" fmla="*/ 21 w 22"/>
                <a:gd name="T49" fmla="*/ 5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 h="54">
                  <a:moveTo>
                    <a:pt x="21" y="52"/>
                  </a:moveTo>
                  <a:cubicBezTo>
                    <a:pt x="20" y="53"/>
                    <a:pt x="19" y="53"/>
                    <a:pt x="18" y="54"/>
                  </a:cubicBezTo>
                  <a:cubicBezTo>
                    <a:pt x="17" y="54"/>
                    <a:pt x="15" y="54"/>
                    <a:pt x="14" y="54"/>
                  </a:cubicBezTo>
                  <a:cubicBezTo>
                    <a:pt x="13" y="54"/>
                    <a:pt x="11" y="54"/>
                    <a:pt x="10" y="54"/>
                  </a:cubicBezTo>
                  <a:cubicBezTo>
                    <a:pt x="9" y="53"/>
                    <a:pt x="9" y="53"/>
                    <a:pt x="8" y="52"/>
                  </a:cubicBezTo>
                  <a:cubicBezTo>
                    <a:pt x="7" y="51"/>
                    <a:pt x="6" y="50"/>
                    <a:pt x="6" y="49"/>
                  </a:cubicBezTo>
                  <a:cubicBezTo>
                    <a:pt x="5" y="47"/>
                    <a:pt x="5" y="46"/>
                    <a:pt x="5" y="44"/>
                  </a:cubicBezTo>
                  <a:cubicBezTo>
                    <a:pt x="5" y="22"/>
                    <a:pt x="5" y="22"/>
                    <a:pt x="5" y="22"/>
                  </a:cubicBezTo>
                  <a:cubicBezTo>
                    <a:pt x="0" y="22"/>
                    <a:pt x="0" y="22"/>
                    <a:pt x="0" y="22"/>
                  </a:cubicBezTo>
                  <a:cubicBezTo>
                    <a:pt x="0" y="15"/>
                    <a:pt x="0" y="15"/>
                    <a:pt x="0" y="15"/>
                  </a:cubicBezTo>
                  <a:cubicBezTo>
                    <a:pt x="5" y="15"/>
                    <a:pt x="5" y="15"/>
                    <a:pt x="5" y="15"/>
                  </a:cubicBezTo>
                  <a:cubicBezTo>
                    <a:pt x="5" y="4"/>
                    <a:pt x="5" y="4"/>
                    <a:pt x="5" y="4"/>
                  </a:cubicBezTo>
                  <a:cubicBezTo>
                    <a:pt x="13" y="0"/>
                    <a:pt x="13" y="0"/>
                    <a:pt x="13" y="0"/>
                  </a:cubicBezTo>
                  <a:cubicBezTo>
                    <a:pt x="13" y="15"/>
                    <a:pt x="13" y="15"/>
                    <a:pt x="13" y="15"/>
                  </a:cubicBezTo>
                  <a:cubicBezTo>
                    <a:pt x="22" y="15"/>
                    <a:pt x="22" y="15"/>
                    <a:pt x="22" y="15"/>
                  </a:cubicBezTo>
                  <a:cubicBezTo>
                    <a:pt x="22" y="22"/>
                    <a:pt x="22" y="22"/>
                    <a:pt x="22" y="22"/>
                  </a:cubicBezTo>
                  <a:cubicBezTo>
                    <a:pt x="13" y="22"/>
                    <a:pt x="13" y="22"/>
                    <a:pt x="13" y="22"/>
                  </a:cubicBezTo>
                  <a:cubicBezTo>
                    <a:pt x="13" y="43"/>
                    <a:pt x="13" y="43"/>
                    <a:pt x="13" y="43"/>
                  </a:cubicBezTo>
                  <a:cubicBezTo>
                    <a:pt x="13" y="44"/>
                    <a:pt x="13" y="44"/>
                    <a:pt x="13" y="45"/>
                  </a:cubicBezTo>
                  <a:cubicBezTo>
                    <a:pt x="13" y="45"/>
                    <a:pt x="13" y="46"/>
                    <a:pt x="14" y="46"/>
                  </a:cubicBezTo>
                  <a:cubicBezTo>
                    <a:pt x="14" y="47"/>
                    <a:pt x="14" y="47"/>
                    <a:pt x="15" y="47"/>
                  </a:cubicBezTo>
                  <a:cubicBezTo>
                    <a:pt x="15" y="47"/>
                    <a:pt x="16" y="47"/>
                    <a:pt x="17" y="47"/>
                  </a:cubicBezTo>
                  <a:cubicBezTo>
                    <a:pt x="18" y="47"/>
                    <a:pt x="19" y="47"/>
                    <a:pt x="20" y="47"/>
                  </a:cubicBezTo>
                  <a:cubicBezTo>
                    <a:pt x="21" y="46"/>
                    <a:pt x="21" y="46"/>
                    <a:pt x="22" y="46"/>
                  </a:cubicBezTo>
                  <a:lnTo>
                    <a:pt x="21" y="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1" name="Freeform 58">
              <a:extLst>
                <a:ext uri="{FF2B5EF4-FFF2-40B4-BE49-F238E27FC236}">
                  <a16:creationId xmlns:a16="http://schemas.microsoft.com/office/drawing/2014/main" id="{7A49B80F-B4C0-4F31-9238-8123D3E20D16}"/>
                </a:ext>
              </a:extLst>
            </p:cNvPr>
            <p:cNvSpPr>
              <a:spLocks/>
            </p:cNvSpPr>
            <p:nvPr userDrawn="1"/>
          </p:nvSpPr>
          <p:spPr bwMode="invGray">
            <a:xfrm>
              <a:off x="1485058" y="6383459"/>
              <a:ext cx="80211" cy="136010"/>
            </a:xfrm>
            <a:custGeom>
              <a:avLst/>
              <a:gdLst>
                <a:gd name="T0" fmla="*/ 23 w 31"/>
                <a:gd name="T1" fmla="*/ 53 h 53"/>
                <a:gd name="T2" fmla="*/ 23 w 31"/>
                <a:gd name="T3" fmla="*/ 32 h 53"/>
                <a:gd name="T4" fmla="*/ 21 w 31"/>
                <a:gd name="T5" fmla="*/ 24 h 53"/>
                <a:gd name="T6" fmla="*/ 15 w 31"/>
                <a:gd name="T7" fmla="*/ 21 h 53"/>
                <a:gd name="T8" fmla="*/ 12 w 31"/>
                <a:gd name="T9" fmla="*/ 22 h 53"/>
                <a:gd name="T10" fmla="*/ 10 w 31"/>
                <a:gd name="T11" fmla="*/ 24 h 53"/>
                <a:gd name="T12" fmla="*/ 8 w 31"/>
                <a:gd name="T13" fmla="*/ 27 h 53"/>
                <a:gd name="T14" fmla="*/ 7 w 31"/>
                <a:gd name="T15" fmla="*/ 31 h 53"/>
                <a:gd name="T16" fmla="*/ 7 w 31"/>
                <a:gd name="T17" fmla="*/ 53 h 53"/>
                <a:gd name="T18" fmla="*/ 0 w 31"/>
                <a:gd name="T19" fmla="*/ 53 h 53"/>
                <a:gd name="T20" fmla="*/ 0 w 31"/>
                <a:gd name="T21" fmla="*/ 4 h 53"/>
                <a:gd name="T22" fmla="*/ 7 w 31"/>
                <a:gd name="T23" fmla="*/ 0 h 53"/>
                <a:gd name="T24" fmla="*/ 7 w 31"/>
                <a:gd name="T25" fmla="*/ 19 h 53"/>
                <a:gd name="T26" fmla="*/ 9 w 31"/>
                <a:gd name="T27" fmla="*/ 17 h 53"/>
                <a:gd name="T28" fmla="*/ 12 w 31"/>
                <a:gd name="T29" fmla="*/ 15 h 53"/>
                <a:gd name="T30" fmla="*/ 14 w 31"/>
                <a:gd name="T31" fmla="*/ 14 h 53"/>
                <a:gd name="T32" fmla="*/ 17 w 31"/>
                <a:gd name="T33" fmla="*/ 14 h 53"/>
                <a:gd name="T34" fmla="*/ 23 w 31"/>
                <a:gd name="T35" fmla="*/ 15 h 53"/>
                <a:gd name="T36" fmla="*/ 27 w 31"/>
                <a:gd name="T37" fmla="*/ 18 h 53"/>
                <a:gd name="T38" fmla="*/ 30 w 31"/>
                <a:gd name="T39" fmla="*/ 24 h 53"/>
                <a:gd name="T40" fmla="*/ 31 w 31"/>
                <a:gd name="T41" fmla="*/ 31 h 53"/>
                <a:gd name="T42" fmla="*/ 31 w 31"/>
                <a:gd name="T43" fmla="*/ 53 h 53"/>
                <a:gd name="T44" fmla="*/ 23 w 31"/>
                <a:gd name="T4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3">
                  <a:moveTo>
                    <a:pt x="23" y="53"/>
                  </a:moveTo>
                  <a:cubicBezTo>
                    <a:pt x="23" y="32"/>
                    <a:pt x="23" y="32"/>
                    <a:pt x="23" y="32"/>
                  </a:cubicBezTo>
                  <a:cubicBezTo>
                    <a:pt x="23" y="28"/>
                    <a:pt x="23" y="25"/>
                    <a:pt x="21" y="24"/>
                  </a:cubicBezTo>
                  <a:cubicBezTo>
                    <a:pt x="20" y="22"/>
                    <a:pt x="18" y="21"/>
                    <a:pt x="15" y="21"/>
                  </a:cubicBezTo>
                  <a:cubicBezTo>
                    <a:pt x="14" y="21"/>
                    <a:pt x="13" y="21"/>
                    <a:pt x="12" y="22"/>
                  </a:cubicBezTo>
                  <a:cubicBezTo>
                    <a:pt x="11" y="22"/>
                    <a:pt x="10" y="23"/>
                    <a:pt x="10" y="24"/>
                  </a:cubicBezTo>
                  <a:cubicBezTo>
                    <a:pt x="9" y="24"/>
                    <a:pt x="8" y="25"/>
                    <a:pt x="8" y="27"/>
                  </a:cubicBezTo>
                  <a:cubicBezTo>
                    <a:pt x="8" y="28"/>
                    <a:pt x="7" y="29"/>
                    <a:pt x="7" y="31"/>
                  </a:cubicBezTo>
                  <a:cubicBezTo>
                    <a:pt x="7" y="53"/>
                    <a:pt x="7" y="53"/>
                    <a:pt x="7" y="53"/>
                  </a:cubicBezTo>
                  <a:cubicBezTo>
                    <a:pt x="0" y="53"/>
                    <a:pt x="0" y="53"/>
                    <a:pt x="0" y="53"/>
                  </a:cubicBezTo>
                  <a:cubicBezTo>
                    <a:pt x="0" y="4"/>
                    <a:pt x="0" y="4"/>
                    <a:pt x="0" y="4"/>
                  </a:cubicBezTo>
                  <a:cubicBezTo>
                    <a:pt x="7" y="0"/>
                    <a:pt x="7" y="0"/>
                    <a:pt x="7" y="0"/>
                  </a:cubicBezTo>
                  <a:cubicBezTo>
                    <a:pt x="7" y="19"/>
                    <a:pt x="7" y="19"/>
                    <a:pt x="7" y="19"/>
                  </a:cubicBezTo>
                  <a:cubicBezTo>
                    <a:pt x="8" y="18"/>
                    <a:pt x="9" y="17"/>
                    <a:pt x="9" y="17"/>
                  </a:cubicBezTo>
                  <a:cubicBezTo>
                    <a:pt x="10" y="16"/>
                    <a:pt x="11" y="16"/>
                    <a:pt x="12" y="15"/>
                  </a:cubicBezTo>
                  <a:cubicBezTo>
                    <a:pt x="12" y="15"/>
                    <a:pt x="13" y="15"/>
                    <a:pt x="14" y="14"/>
                  </a:cubicBezTo>
                  <a:cubicBezTo>
                    <a:pt x="15" y="14"/>
                    <a:pt x="16" y="14"/>
                    <a:pt x="17" y="14"/>
                  </a:cubicBezTo>
                  <a:cubicBezTo>
                    <a:pt x="19" y="14"/>
                    <a:pt x="21" y="14"/>
                    <a:pt x="23" y="15"/>
                  </a:cubicBezTo>
                  <a:cubicBezTo>
                    <a:pt x="25" y="16"/>
                    <a:pt x="26" y="17"/>
                    <a:pt x="27" y="18"/>
                  </a:cubicBezTo>
                  <a:cubicBezTo>
                    <a:pt x="29" y="20"/>
                    <a:pt x="29" y="22"/>
                    <a:pt x="30" y="24"/>
                  </a:cubicBezTo>
                  <a:cubicBezTo>
                    <a:pt x="31" y="26"/>
                    <a:pt x="31" y="29"/>
                    <a:pt x="31" y="31"/>
                  </a:cubicBezTo>
                  <a:cubicBezTo>
                    <a:pt x="31" y="53"/>
                    <a:pt x="31" y="53"/>
                    <a:pt x="31" y="53"/>
                  </a:cubicBezTo>
                  <a:lnTo>
                    <a:pt x="23" y="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2" name="Freeform 59">
              <a:extLst>
                <a:ext uri="{FF2B5EF4-FFF2-40B4-BE49-F238E27FC236}">
                  <a16:creationId xmlns:a16="http://schemas.microsoft.com/office/drawing/2014/main" id="{9C60C45F-865F-4118-A4B0-174C696B472F}"/>
                </a:ext>
              </a:extLst>
            </p:cNvPr>
            <p:cNvSpPr>
              <a:spLocks noEditPoints="1"/>
            </p:cNvSpPr>
            <p:nvPr userDrawn="1"/>
          </p:nvSpPr>
          <p:spPr bwMode="invGray">
            <a:xfrm>
              <a:off x="1582706" y="6418333"/>
              <a:ext cx="83698" cy="102879"/>
            </a:xfrm>
            <a:custGeom>
              <a:avLst/>
              <a:gdLst>
                <a:gd name="T0" fmla="*/ 33 w 33"/>
                <a:gd name="T1" fmla="*/ 19 h 40"/>
                <a:gd name="T2" fmla="*/ 33 w 33"/>
                <a:gd name="T3" fmla="*/ 21 h 40"/>
                <a:gd name="T4" fmla="*/ 33 w 33"/>
                <a:gd name="T5" fmla="*/ 23 h 40"/>
                <a:gd name="T6" fmla="*/ 8 w 33"/>
                <a:gd name="T7" fmla="*/ 23 h 40"/>
                <a:gd name="T8" fmla="*/ 9 w 33"/>
                <a:gd name="T9" fmla="*/ 28 h 40"/>
                <a:gd name="T10" fmla="*/ 11 w 33"/>
                <a:gd name="T11" fmla="*/ 31 h 40"/>
                <a:gd name="T12" fmla="*/ 14 w 33"/>
                <a:gd name="T13" fmla="*/ 33 h 40"/>
                <a:gd name="T14" fmla="*/ 17 w 33"/>
                <a:gd name="T15" fmla="*/ 33 h 40"/>
                <a:gd name="T16" fmla="*/ 20 w 33"/>
                <a:gd name="T17" fmla="*/ 33 h 40"/>
                <a:gd name="T18" fmla="*/ 22 w 33"/>
                <a:gd name="T19" fmla="*/ 32 h 40"/>
                <a:gd name="T20" fmla="*/ 24 w 33"/>
                <a:gd name="T21" fmla="*/ 32 h 40"/>
                <a:gd name="T22" fmla="*/ 26 w 33"/>
                <a:gd name="T23" fmla="*/ 30 h 40"/>
                <a:gd name="T24" fmla="*/ 30 w 33"/>
                <a:gd name="T25" fmla="*/ 35 h 40"/>
                <a:gd name="T26" fmla="*/ 27 w 33"/>
                <a:gd name="T27" fmla="*/ 37 h 40"/>
                <a:gd name="T28" fmla="*/ 25 w 33"/>
                <a:gd name="T29" fmla="*/ 39 h 40"/>
                <a:gd name="T30" fmla="*/ 21 w 33"/>
                <a:gd name="T31" fmla="*/ 40 h 40"/>
                <a:gd name="T32" fmla="*/ 17 w 33"/>
                <a:gd name="T33" fmla="*/ 40 h 40"/>
                <a:gd name="T34" fmla="*/ 12 w 33"/>
                <a:gd name="T35" fmla="*/ 39 h 40"/>
                <a:gd name="T36" fmla="*/ 8 w 33"/>
                <a:gd name="T37" fmla="*/ 38 h 40"/>
                <a:gd name="T38" fmla="*/ 5 w 33"/>
                <a:gd name="T39" fmla="*/ 35 h 40"/>
                <a:gd name="T40" fmla="*/ 3 w 33"/>
                <a:gd name="T41" fmla="*/ 31 h 40"/>
                <a:gd name="T42" fmla="*/ 1 w 33"/>
                <a:gd name="T43" fmla="*/ 26 h 40"/>
                <a:gd name="T44" fmla="*/ 0 w 33"/>
                <a:gd name="T45" fmla="*/ 20 h 40"/>
                <a:gd name="T46" fmla="*/ 2 w 33"/>
                <a:gd name="T47" fmla="*/ 12 h 40"/>
                <a:gd name="T48" fmla="*/ 5 w 33"/>
                <a:gd name="T49" fmla="*/ 5 h 40"/>
                <a:gd name="T50" fmla="*/ 10 w 33"/>
                <a:gd name="T51" fmla="*/ 1 h 40"/>
                <a:gd name="T52" fmla="*/ 17 w 33"/>
                <a:gd name="T53" fmla="*/ 0 h 40"/>
                <a:gd name="T54" fmla="*/ 24 w 33"/>
                <a:gd name="T55" fmla="*/ 2 h 40"/>
                <a:gd name="T56" fmla="*/ 29 w 33"/>
                <a:gd name="T57" fmla="*/ 6 h 40"/>
                <a:gd name="T58" fmla="*/ 32 w 33"/>
                <a:gd name="T59" fmla="*/ 12 h 40"/>
                <a:gd name="T60" fmla="*/ 33 w 33"/>
                <a:gd name="T61" fmla="*/ 19 h 40"/>
                <a:gd name="T62" fmla="*/ 26 w 33"/>
                <a:gd name="T63" fmla="*/ 17 h 40"/>
                <a:gd name="T64" fmla="*/ 25 w 33"/>
                <a:gd name="T65" fmla="*/ 13 h 40"/>
                <a:gd name="T66" fmla="*/ 23 w 33"/>
                <a:gd name="T67" fmla="*/ 10 h 40"/>
                <a:gd name="T68" fmla="*/ 21 w 33"/>
                <a:gd name="T69" fmla="*/ 8 h 40"/>
                <a:gd name="T70" fmla="*/ 17 w 33"/>
                <a:gd name="T71" fmla="*/ 7 h 40"/>
                <a:gd name="T72" fmla="*/ 13 w 33"/>
                <a:gd name="T73" fmla="*/ 8 h 40"/>
                <a:gd name="T74" fmla="*/ 11 w 33"/>
                <a:gd name="T75" fmla="*/ 9 h 40"/>
                <a:gd name="T76" fmla="*/ 9 w 33"/>
                <a:gd name="T77" fmla="*/ 12 h 40"/>
                <a:gd name="T78" fmla="*/ 8 w 33"/>
                <a:gd name="T79" fmla="*/ 17 h 40"/>
                <a:gd name="T80" fmla="*/ 26 w 33"/>
                <a:gd name="T81"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3" h="40">
                  <a:moveTo>
                    <a:pt x="33" y="19"/>
                  </a:moveTo>
                  <a:cubicBezTo>
                    <a:pt x="33" y="20"/>
                    <a:pt x="33" y="21"/>
                    <a:pt x="33" y="21"/>
                  </a:cubicBezTo>
                  <a:cubicBezTo>
                    <a:pt x="33" y="22"/>
                    <a:pt x="33" y="22"/>
                    <a:pt x="33" y="23"/>
                  </a:cubicBezTo>
                  <a:cubicBezTo>
                    <a:pt x="8" y="23"/>
                    <a:pt x="8" y="23"/>
                    <a:pt x="8" y="23"/>
                  </a:cubicBezTo>
                  <a:cubicBezTo>
                    <a:pt x="8" y="25"/>
                    <a:pt x="8" y="26"/>
                    <a:pt x="9" y="28"/>
                  </a:cubicBezTo>
                  <a:cubicBezTo>
                    <a:pt x="10" y="29"/>
                    <a:pt x="10" y="30"/>
                    <a:pt x="11" y="31"/>
                  </a:cubicBezTo>
                  <a:cubicBezTo>
                    <a:pt x="12" y="32"/>
                    <a:pt x="13" y="32"/>
                    <a:pt x="14" y="33"/>
                  </a:cubicBezTo>
                  <a:cubicBezTo>
                    <a:pt x="15" y="33"/>
                    <a:pt x="16" y="33"/>
                    <a:pt x="17" y="33"/>
                  </a:cubicBezTo>
                  <a:cubicBezTo>
                    <a:pt x="18" y="33"/>
                    <a:pt x="19" y="33"/>
                    <a:pt x="20" y="33"/>
                  </a:cubicBezTo>
                  <a:cubicBezTo>
                    <a:pt x="20" y="33"/>
                    <a:pt x="21" y="33"/>
                    <a:pt x="22" y="32"/>
                  </a:cubicBezTo>
                  <a:cubicBezTo>
                    <a:pt x="23" y="32"/>
                    <a:pt x="23" y="32"/>
                    <a:pt x="24" y="32"/>
                  </a:cubicBezTo>
                  <a:cubicBezTo>
                    <a:pt x="24" y="31"/>
                    <a:pt x="25" y="31"/>
                    <a:pt x="26" y="30"/>
                  </a:cubicBezTo>
                  <a:cubicBezTo>
                    <a:pt x="30" y="35"/>
                    <a:pt x="30" y="35"/>
                    <a:pt x="30" y="35"/>
                  </a:cubicBezTo>
                  <a:cubicBezTo>
                    <a:pt x="29" y="36"/>
                    <a:pt x="28" y="37"/>
                    <a:pt x="27" y="37"/>
                  </a:cubicBezTo>
                  <a:cubicBezTo>
                    <a:pt x="27" y="38"/>
                    <a:pt x="26" y="38"/>
                    <a:pt x="25" y="39"/>
                  </a:cubicBezTo>
                  <a:cubicBezTo>
                    <a:pt x="24" y="39"/>
                    <a:pt x="22" y="40"/>
                    <a:pt x="21" y="40"/>
                  </a:cubicBezTo>
                  <a:cubicBezTo>
                    <a:pt x="20" y="40"/>
                    <a:pt x="18" y="40"/>
                    <a:pt x="17" y="40"/>
                  </a:cubicBezTo>
                  <a:cubicBezTo>
                    <a:pt x="15" y="40"/>
                    <a:pt x="14" y="40"/>
                    <a:pt x="12" y="39"/>
                  </a:cubicBezTo>
                  <a:cubicBezTo>
                    <a:pt x="11" y="39"/>
                    <a:pt x="10" y="38"/>
                    <a:pt x="8" y="38"/>
                  </a:cubicBezTo>
                  <a:cubicBezTo>
                    <a:pt x="7" y="37"/>
                    <a:pt x="6" y="36"/>
                    <a:pt x="5" y="35"/>
                  </a:cubicBezTo>
                  <a:cubicBezTo>
                    <a:pt x="4" y="34"/>
                    <a:pt x="4" y="33"/>
                    <a:pt x="3" y="31"/>
                  </a:cubicBezTo>
                  <a:cubicBezTo>
                    <a:pt x="2" y="30"/>
                    <a:pt x="1" y="28"/>
                    <a:pt x="1" y="26"/>
                  </a:cubicBezTo>
                  <a:cubicBezTo>
                    <a:pt x="1" y="24"/>
                    <a:pt x="0" y="22"/>
                    <a:pt x="0" y="20"/>
                  </a:cubicBezTo>
                  <a:cubicBezTo>
                    <a:pt x="0" y="17"/>
                    <a:pt x="1" y="14"/>
                    <a:pt x="2" y="12"/>
                  </a:cubicBezTo>
                  <a:cubicBezTo>
                    <a:pt x="2" y="9"/>
                    <a:pt x="4" y="7"/>
                    <a:pt x="5" y="5"/>
                  </a:cubicBezTo>
                  <a:cubicBezTo>
                    <a:pt x="6" y="4"/>
                    <a:pt x="8" y="2"/>
                    <a:pt x="10" y="1"/>
                  </a:cubicBezTo>
                  <a:cubicBezTo>
                    <a:pt x="12" y="1"/>
                    <a:pt x="15" y="0"/>
                    <a:pt x="17" y="0"/>
                  </a:cubicBezTo>
                  <a:cubicBezTo>
                    <a:pt x="20" y="0"/>
                    <a:pt x="22" y="1"/>
                    <a:pt x="24" y="2"/>
                  </a:cubicBezTo>
                  <a:cubicBezTo>
                    <a:pt x="26" y="3"/>
                    <a:pt x="28" y="4"/>
                    <a:pt x="29" y="6"/>
                  </a:cubicBezTo>
                  <a:cubicBezTo>
                    <a:pt x="31" y="8"/>
                    <a:pt x="32" y="10"/>
                    <a:pt x="32" y="12"/>
                  </a:cubicBezTo>
                  <a:cubicBezTo>
                    <a:pt x="33" y="14"/>
                    <a:pt x="33" y="17"/>
                    <a:pt x="33" y="19"/>
                  </a:cubicBezTo>
                  <a:close/>
                  <a:moveTo>
                    <a:pt x="26" y="17"/>
                  </a:moveTo>
                  <a:cubicBezTo>
                    <a:pt x="26" y="15"/>
                    <a:pt x="25" y="14"/>
                    <a:pt x="25" y="13"/>
                  </a:cubicBezTo>
                  <a:cubicBezTo>
                    <a:pt x="25" y="12"/>
                    <a:pt x="24" y="11"/>
                    <a:pt x="23" y="10"/>
                  </a:cubicBezTo>
                  <a:cubicBezTo>
                    <a:pt x="23" y="9"/>
                    <a:pt x="22" y="8"/>
                    <a:pt x="21" y="8"/>
                  </a:cubicBezTo>
                  <a:cubicBezTo>
                    <a:pt x="20" y="7"/>
                    <a:pt x="18" y="7"/>
                    <a:pt x="17" y="7"/>
                  </a:cubicBezTo>
                  <a:cubicBezTo>
                    <a:pt x="15" y="7"/>
                    <a:pt x="14" y="7"/>
                    <a:pt x="13" y="8"/>
                  </a:cubicBezTo>
                  <a:cubicBezTo>
                    <a:pt x="12" y="8"/>
                    <a:pt x="11" y="9"/>
                    <a:pt x="11" y="9"/>
                  </a:cubicBezTo>
                  <a:cubicBezTo>
                    <a:pt x="10" y="10"/>
                    <a:pt x="9" y="11"/>
                    <a:pt x="9" y="12"/>
                  </a:cubicBezTo>
                  <a:cubicBezTo>
                    <a:pt x="8" y="14"/>
                    <a:pt x="8" y="15"/>
                    <a:pt x="8" y="17"/>
                  </a:cubicBezTo>
                  <a:lnTo>
                    <a:pt x="26" y="1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3" name="Freeform 60">
              <a:extLst>
                <a:ext uri="{FF2B5EF4-FFF2-40B4-BE49-F238E27FC236}">
                  <a16:creationId xmlns:a16="http://schemas.microsoft.com/office/drawing/2014/main" id="{15FBF980-B96C-472B-A46B-A731CA164E92}"/>
                </a:ext>
              </a:extLst>
            </p:cNvPr>
            <p:cNvSpPr>
              <a:spLocks/>
            </p:cNvSpPr>
            <p:nvPr userDrawn="1"/>
          </p:nvSpPr>
          <p:spPr bwMode="invGray">
            <a:xfrm>
              <a:off x="1727435" y="6421821"/>
              <a:ext cx="122060" cy="97648"/>
            </a:xfrm>
            <a:custGeom>
              <a:avLst/>
              <a:gdLst>
                <a:gd name="T0" fmla="*/ 56 w 70"/>
                <a:gd name="T1" fmla="*/ 56 h 56"/>
                <a:gd name="T2" fmla="*/ 46 w 70"/>
                <a:gd name="T3" fmla="*/ 56 h 56"/>
                <a:gd name="T4" fmla="*/ 35 w 70"/>
                <a:gd name="T5" fmla="*/ 16 h 56"/>
                <a:gd name="T6" fmla="*/ 25 w 70"/>
                <a:gd name="T7" fmla="*/ 56 h 56"/>
                <a:gd name="T8" fmla="*/ 15 w 70"/>
                <a:gd name="T9" fmla="*/ 56 h 56"/>
                <a:gd name="T10" fmla="*/ 0 w 70"/>
                <a:gd name="T11" fmla="*/ 0 h 56"/>
                <a:gd name="T12" fmla="*/ 10 w 70"/>
                <a:gd name="T13" fmla="*/ 0 h 56"/>
                <a:gd name="T14" fmla="*/ 21 w 70"/>
                <a:gd name="T15" fmla="*/ 38 h 56"/>
                <a:gd name="T16" fmla="*/ 31 w 70"/>
                <a:gd name="T17" fmla="*/ 0 h 56"/>
                <a:gd name="T18" fmla="*/ 40 w 70"/>
                <a:gd name="T19" fmla="*/ 0 h 56"/>
                <a:gd name="T20" fmla="*/ 50 w 70"/>
                <a:gd name="T21" fmla="*/ 38 h 56"/>
                <a:gd name="T22" fmla="*/ 60 w 70"/>
                <a:gd name="T23" fmla="*/ 0 h 56"/>
                <a:gd name="T24" fmla="*/ 70 w 70"/>
                <a:gd name="T25" fmla="*/ 0 h 56"/>
                <a:gd name="T26" fmla="*/ 56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6" y="56"/>
                  </a:moveTo>
                  <a:lnTo>
                    <a:pt x="46" y="56"/>
                  </a:lnTo>
                  <a:lnTo>
                    <a:pt x="35" y="16"/>
                  </a:lnTo>
                  <a:lnTo>
                    <a:pt x="25" y="56"/>
                  </a:lnTo>
                  <a:lnTo>
                    <a:pt x="15" y="56"/>
                  </a:lnTo>
                  <a:lnTo>
                    <a:pt x="0" y="0"/>
                  </a:lnTo>
                  <a:lnTo>
                    <a:pt x="10" y="0"/>
                  </a:lnTo>
                  <a:lnTo>
                    <a:pt x="21" y="38"/>
                  </a:lnTo>
                  <a:lnTo>
                    <a:pt x="31" y="0"/>
                  </a:lnTo>
                  <a:lnTo>
                    <a:pt x="40" y="0"/>
                  </a:lnTo>
                  <a:lnTo>
                    <a:pt x="50" y="38"/>
                  </a:lnTo>
                  <a:lnTo>
                    <a:pt x="60" y="0"/>
                  </a:lnTo>
                  <a:lnTo>
                    <a:pt x="70" y="0"/>
                  </a:lnTo>
                  <a:lnTo>
                    <a:pt x="56"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4" name="Freeform 61">
              <a:extLst>
                <a:ext uri="{FF2B5EF4-FFF2-40B4-BE49-F238E27FC236}">
                  <a16:creationId xmlns:a16="http://schemas.microsoft.com/office/drawing/2014/main" id="{64F1DD18-05EE-4F9F-9E6B-E03C4C500F21}"/>
                </a:ext>
              </a:extLst>
            </p:cNvPr>
            <p:cNvSpPr>
              <a:spLocks noEditPoints="1"/>
            </p:cNvSpPr>
            <p:nvPr userDrawn="1"/>
          </p:nvSpPr>
          <p:spPr bwMode="invGray">
            <a:xfrm>
              <a:off x="1859957" y="6418333"/>
              <a:ext cx="87186" cy="102879"/>
            </a:xfrm>
            <a:custGeom>
              <a:avLst/>
              <a:gdLst>
                <a:gd name="T0" fmla="*/ 34 w 34"/>
                <a:gd name="T1" fmla="*/ 20 h 40"/>
                <a:gd name="T2" fmla="*/ 33 w 34"/>
                <a:gd name="T3" fmla="*/ 28 h 40"/>
                <a:gd name="T4" fmla="*/ 29 w 34"/>
                <a:gd name="T5" fmla="*/ 35 h 40"/>
                <a:gd name="T6" fmla="*/ 24 w 34"/>
                <a:gd name="T7" fmla="*/ 39 h 40"/>
                <a:gd name="T8" fmla="*/ 17 w 34"/>
                <a:gd name="T9" fmla="*/ 40 h 40"/>
                <a:gd name="T10" fmla="*/ 10 w 34"/>
                <a:gd name="T11" fmla="*/ 39 h 40"/>
                <a:gd name="T12" fmla="*/ 5 w 34"/>
                <a:gd name="T13" fmla="*/ 35 h 40"/>
                <a:gd name="T14" fmla="*/ 1 w 34"/>
                <a:gd name="T15" fmla="*/ 28 h 40"/>
                <a:gd name="T16" fmla="*/ 0 w 34"/>
                <a:gd name="T17" fmla="*/ 20 h 40"/>
                <a:gd name="T18" fmla="*/ 1 w 34"/>
                <a:gd name="T19" fmla="*/ 12 h 40"/>
                <a:gd name="T20" fmla="*/ 5 w 34"/>
                <a:gd name="T21" fmla="*/ 5 h 40"/>
                <a:gd name="T22" fmla="*/ 11 w 34"/>
                <a:gd name="T23" fmla="*/ 1 h 40"/>
                <a:gd name="T24" fmla="*/ 17 w 34"/>
                <a:gd name="T25" fmla="*/ 0 h 40"/>
                <a:gd name="T26" fmla="*/ 24 w 34"/>
                <a:gd name="T27" fmla="*/ 1 h 40"/>
                <a:gd name="T28" fmla="*/ 29 w 34"/>
                <a:gd name="T29" fmla="*/ 5 h 40"/>
                <a:gd name="T30" fmla="*/ 33 w 34"/>
                <a:gd name="T31" fmla="*/ 12 h 40"/>
                <a:gd name="T32" fmla="*/ 34 w 34"/>
                <a:gd name="T33" fmla="*/ 20 h 40"/>
                <a:gd name="T34" fmla="*/ 27 w 34"/>
                <a:gd name="T35" fmla="*/ 20 h 40"/>
                <a:gd name="T36" fmla="*/ 26 w 34"/>
                <a:gd name="T37" fmla="*/ 15 h 40"/>
                <a:gd name="T38" fmla="*/ 24 w 34"/>
                <a:gd name="T39" fmla="*/ 11 h 40"/>
                <a:gd name="T40" fmla="*/ 21 w 34"/>
                <a:gd name="T41" fmla="*/ 8 h 40"/>
                <a:gd name="T42" fmla="*/ 17 w 34"/>
                <a:gd name="T43" fmla="*/ 7 h 40"/>
                <a:gd name="T44" fmla="*/ 13 w 34"/>
                <a:gd name="T45" fmla="*/ 8 h 40"/>
                <a:gd name="T46" fmla="*/ 10 w 34"/>
                <a:gd name="T47" fmla="*/ 11 h 40"/>
                <a:gd name="T48" fmla="*/ 8 w 34"/>
                <a:gd name="T49" fmla="*/ 15 h 40"/>
                <a:gd name="T50" fmla="*/ 8 w 34"/>
                <a:gd name="T51" fmla="*/ 20 h 40"/>
                <a:gd name="T52" fmla="*/ 8 w 34"/>
                <a:gd name="T53" fmla="*/ 26 h 40"/>
                <a:gd name="T54" fmla="*/ 10 w 34"/>
                <a:gd name="T55" fmla="*/ 30 h 40"/>
                <a:gd name="T56" fmla="*/ 13 w 34"/>
                <a:gd name="T57" fmla="*/ 32 h 40"/>
                <a:gd name="T58" fmla="*/ 17 w 34"/>
                <a:gd name="T59" fmla="*/ 33 h 40"/>
                <a:gd name="T60" fmla="*/ 21 w 34"/>
                <a:gd name="T61" fmla="*/ 32 h 40"/>
                <a:gd name="T62" fmla="*/ 24 w 34"/>
                <a:gd name="T63" fmla="*/ 29 h 40"/>
                <a:gd name="T64" fmla="*/ 26 w 34"/>
                <a:gd name="T65" fmla="*/ 25 h 40"/>
                <a:gd name="T66" fmla="*/ 27 w 34"/>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 h="40">
                  <a:moveTo>
                    <a:pt x="34" y="20"/>
                  </a:moveTo>
                  <a:cubicBezTo>
                    <a:pt x="34" y="23"/>
                    <a:pt x="34" y="26"/>
                    <a:pt x="33" y="28"/>
                  </a:cubicBezTo>
                  <a:cubicBezTo>
                    <a:pt x="32" y="31"/>
                    <a:pt x="31" y="33"/>
                    <a:pt x="29" y="35"/>
                  </a:cubicBezTo>
                  <a:cubicBezTo>
                    <a:pt x="28" y="37"/>
                    <a:pt x="26" y="38"/>
                    <a:pt x="24" y="39"/>
                  </a:cubicBezTo>
                  <a:cubicBezTo>
                    <a:pt x="22" y="40"/>
                    <a:pt x="20" y="40"/>
                    <a:pt x="17" y="40"/>
                  </a:cubicBezTo>
                  <a:cubicBezTo>
                    <a:pt x="15" y="40"/>
                    <a:pt x="12" y="40"/>
                    <a:pt x="10" y="39"/>
                  </a:cubicBezTo>
                  <a:cubicBezTo>
                    <a:pt x="8" y="38"/>
                    <a:pt x="6" y="36"/>
                    <a:pt x="5" y="35"/>
                  </a:cubicBezTo>
                  <a:cubicBezTo>
                    <a:pt x="3" y="33"/>
                    <a:pt x="2" y="31"/>
                    <a:pt x="1" y="28"/>
                  </a:cubicBezTo>
                  <a:cubicBezTo>
                    <a:pt x="1" y="26"/>
                    <a:pt x="0" y="23"/>
                    <a:pt x="0" y="20"/>
                  </a:cubicBezTo>
                  <a:cubicBezTo>
                    <a:pt x="0" y="17"/>
                    <a:pt x="1" y="14"/>
                    <a:pt x="1" y="12"/>
                  </a:cubicBezTo>
                  <a:cubicBezTo>
                    <a:pt x="2" y="9"/>
                    <a:pt x="4" y="7"/>
                    <a:pt x="5" y="5"/>
                  </a:cubicBezTo>
                  <a:cubicBezTo>
                    <a:pt x="7" y="4"/>
                    <a:pt x="8" y="2"/>
                    <a:pt x="11" y="1"/>
                  </a:cubicBezTo>
                  <a:cubicBezTo>
                    <a:pt x="13" y="1"/>
                    <a:pt x="15" y="0"/>
                    <a:pt x="17" y="0"/>
                  </a:cubicBezTo>
                  <a:cubicBezTo>
                    <a:pt x="20" y="0"/>
                    <a:pt x="22" y="1"/>
                    <a:pt x="24" y="1"/>
                  </a:cubicBezTo>
                  <a:cubicBezTo>
                    <a:pt x="26" y="2"/>
                    <a:pt x="28" y="4"/>
                    <a:pt x="29" y="5"/>
                  </a:cubicBezTo>
                  <a:cubicBezTo>
                    <a:pt x="31" y="7"/>
                    <a:pt x="32" y="9"/>
                    <a:pt x="33" y="12"/>
                  </a:cubicBezTo>
                  <a:cubicBezTo>
                    <a:pt x="34" y="14"/>
                    <a:pt x="34" y="17"/>
                    <a:pt x="34" y="20"/>
                  </a:cubicBezTo>
                  <a:close/>
                  <a:moveTo>
                    <a:pt x="27" y="20"/>
                  </a:moveTo>
                  <a:cubicBezTo>
                    <a:pt x="27" y="18"/>
                    <a:pt x="27" y="16"/>
                    <a:pt x="26" y="15"/>
                  </a:cubicBezTo>
                  <a:cubicBezTo>
                    <a:pt x="26" y="13"/>
                    <a:pt x="25" y="12"/>
                    <a:pt x="24" y="11"/>
                  </a:cubicBezTo>
                  <a:cubicBezTo>
                    <a:pt x="23" y="10"/>
                    <a:pt x="22" y="9"/>
                    <a:pt x="21" y="8"/>
                  </a:cubicBezTo>
                  <a:cubicBezTo>
                    <a:pt x="20" y="8"/>
                    <a:pt x="18" y="7"/>
                    <a:pt x="17" y="7"/>
                  </a:cubicBezTo>
                  <a:cubicBezTo>
                    <a:pt x="16" y="7"/>
                    <a:pt x="14" y="8"/>
                    <a:pt x="13" y="8"/>
                  </a:cubicBezTo>
                  <a:cubicBezTo>
                    <a:pt x="12" y="9"/>
                    <a:pt x="11" y="10"/>
                    <a:pt x="10" y="11"/>
                  </a:cubicBezTo>
                  <a:cubicBezTo>
                    <a:pt x="9" y="12"/>
                    <a:pt x="9" y="13"/>
                    <a:pt x="8" y="15"/>
                  </a:cubicBezTo>
                  <a:cubicBezTo>
                    <a:pt x="8" y="16"/>
                    <a:pt x="8" y="18"/>
                    <a:pt x="8" y="20"/>
                  </a:cubicBezTo>
                  <a:cubicBezTo>
                    <a:pt x="8" y="22"/>
                    <a:pt x="8" y="24"/>
                    <a:pt x="8" y="26"/>
                  </a:cubicBezTo>
                  <a:cubicBezTo>
                    <a:pt x="9" y="27"/>
                    <a:pt x="10" y="28"/>
                    <a:pt x="10" y="30"/>
                  </a:cubicBezTo>
                  <a:cubicBezTo>
                    <a:pt x="11" y="31"/>
                    <a:pt x="12" y="32"/>
                    <a:pt x="13" y="32"/>
                  </a:cubicBezTo>
                  <a:cubicBezTo>
                    <a:pt x="15" y="33"/>
                    <a:pt x="16" y="33"/>
                    <a:pt x="17" y="33"/>
                  </a:cubicBezTo>
                  <a:cubicBezTo>
                    <a:pt x="19" y="33"/>
                    <a:pt x="20" y="33"/>
                    <a:pt x="21" y="32"/>
                  </a:cubicBezTo>
                  <a:cubicBezTo>
                    <a:pt x="22" y="31"/>
                    <a:pt x="23"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5" name="Freeform 62">
              <a:extLst>
                <a:ext uri="{FF2B5EF4-FFF2-40B4-BE49-F238E27FC236}">
                  <a16:creationId xmlns:a16="http://schemas.microsoft.com/office/drawing/2014/main" id="{6051CC00-BFF2-4334-9855-62AD588546F7}"/>
                </a:ext>
              </a:extLst>
            </p:cNvPr>
            <p:cNvSpPr>
              <a:spLocks/>
            </p:cNvSpPr>
            <p:nvPr userDrawn="1"/>
          </p:nvSpPr>
          <p:spPr bwMode="invGray">
            <a:xfrm>
              <a:off x="1968067" y="6418333"/>
              <a:ext cx="57543" cy="101135"/>
            </a:xfrm>
            <a:custGeom>
              <a:avLst/>
              <a:gdLst>
                <a:gd name="T0" fmla="*/ 21 w 23"/>
                <a:gd name="T1" fmla="*/ 9 h 39"/>
                <a:gd name="T2" fmla="*/ 18 w 23"/>
                <a:gd name="T3" fmla="*/ 8 h 39"/>
                <a:gd name="T4" fmla="*/ 15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9 w 23"/>
                <a:gd name="T21" fmla="*/ 3 h 39"/>
                <a:gd name="T22" fmla="*/ 11 w 23"/>
                <a:gd name="T23" fmla="*/ 1 h 39"/>
                <a:gd name="T24" fmla="*/ 14 w 23"/>
                <a:gd name="T25" fmla="*/ 0 h 39"/>
                <a:gd name="T26" fmla="*/ 17 w 23"/>
                <a:gd name="T27" fmla="*/ 0 h 39"/>
                <a:gd name="T28" fmla="*/ 20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19" y="8"/>
                    <a:pt x="18" y="8"/>
                  </a:cubicBezTo>
                  <a:cubicBezTo>
                    <a:pt x="18" y="8"/>
                    <a:pt x="17" y="7"/>
                    <a:pt x="15" y="7"/>
                  </a:cubicBezTo>
                  <a:cubicBezTo>
                    <a:pt x="13" y="7"/>
                    <a:pt x="11" y="8"/>
                    <a:pt x="10" y="10"/>
                  </a:cubicBezTo>
                  <a:cubicBezTo>
                    <a:pt x="8"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9" y="3"/>
                  </a:cubicBezTo>
                  <a:cubicBezTo>
                    <a:pt x="10" y="2"/>
                    <a:pt x="11" y="2"/>
                    <a:pt x="11" y="1"/>
                  </a:cubicBezTo>
                  <a:cubicBezTo>
                    <a:pt x="12" y="1"/>
                    <a:pt x="13" y="1"/>
                    <a:pt x="14" y="0"/>
                  </a:cubicBezTo>
                  <a:cubicBezTo>
                    <a:pt x="15" y="0"/>
                    <a:pt x="16" y="0"/>
                    <a:pt x="17" y="0"/>
                  </a:cubicBezTo>
                  <a:cubicBezTo>
                    <a:pt x="18" y="0"/>
                    <a:pt x="19" y="0"/>
                    <a:pt x="20" y="1"/>
                  </a:cubicBezTo>
                  <a:cubicBezTo>
                    <a:pt x="21" y="1"/>
                    <a:pt x="22"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6" name="Freeform 63">
              <a:extLst>
                <a:ext uri="{FF2B5EF4-FFF2-40B4-BE49-F238E27FC236}">
                  <a16:creationId xmlns:a16="http://schemas.microsoft.com/office/drawing/2014/main" id="{905DD261-B224-46ED-8CEE-E8D180BA4B72}"/>
                </a:ext>
              </a:extLst>
            </p:cNvPr>
            <p:cNvSpPr>
              <a:spLocks/>
            </p:cNvSpPr>
            <p:nvPr userDrawn="1"/>
          </p:nvSpPr>
          <p:spPr bwMode="invGray">
            <a:xfrm>
              <a:off x="2043046" y="6383459"/>
              <a:ext cx="19181" cy="136010"/>
            </a:xfrm>
            <a:custGeom>
              <a:avLst/>
              <a:gdLst>
                <a:gd name="T0" fmla="*/ 0 w 11"/>
                <a:gd name="T1" fmla="*/ 78 h 78"/>
                <a:gd name="T2" fmla="*/ 0 w 11"/>
                <a:gd name="T3" fmla="*/ 6 h 78"/>
                <a:gd name="T4" fmla="*/ 11 w 11"/>
                <a:gd name="T5" fmla="*/ 0 h 78"/>
                <a:gd name="T6" fmla="*/ 11 w 11"/>
                <a:gd name="T7" fmla="*/ 78 h 78"/>
                <a:gd name="T8" fmla="*/ 0 w 11"/>
                <a:gd name="T9" fmla="*/ 78 h 78"/>
              </a:gdLst>
              <a:ahLst/>
              <a:cxnLst>
                <a:cxn ang="0">
                  <a:pos x="T0" y="T1"/>
                </a:cxn>
                <a:cxn ang="0">
                  <a:pos x="T2" y="T3"/>
                </a:cxn>
                <a:cxn ang="0">
                  <a:pos x="T4" y="T5"/>
                </a:cxn>
                <a:cxn ang="0">
                  <a:pos x="T6" y="T7"/>
                </a:cxn>
                <a:cxn ang="0">
                  <a:pos x="T8" y="T9"/>
                </a:cxn>
              </a:cxnLst>
              <a:rect l="0" t="0" r="r" b="b"/>
              <a:pathLst>
                <a:path w="11" h="78">
                  <a:moveTo>
                    <a:pt x="0" y="78"/>
                  </a:moveTo>
                  <a:lnTo>
                    <a:pt x="0" y="6"/>
                  </a:lnTo>
                  <a:lnTo>
                    <a:pt x="11" y="0"/>
                  </a:lnTo>
                  <a:lnTo>
                    <a:pt x="11" y="78"/>
                  </a:lnTo>
                  <a:lnTo>
                    <a:pt x="0"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7" name="Freeform 64">
              <a:extLst>
                <a:ext uri="{FF2B5EF4-FFF2-40B4-BE49-F238E27FC236}">
                  <a16:creationId xmlns:a16="http://schemas.microsoft.com/office/drawing/2014/main" id="{A23129DF-0296-4CA9-9723-124682F0A70E}"/>
                </a:ext>
              </a:extLst>
            </p:cNvPr>
            <p:cNvSpPr>
              <a:spLocks noEditPoints="1"/>
            </p:cNvSpPr>
            <p:nvPr userDrawn="1"/>
          </p:nvSpPr>
          <p:spPr bwMode="invGray">
            <a:xfrm>
              <a:off x="2084896" y="6383459"/>
              <a:ext cx="80211" cy="137753"/>
            </a:xfrm>
            <a:custGeom>
              <a:avLst/>
              <a:gdLst>
                <a:gd name="T0" fmla="*/ 24 w 32"/>
                <a:gd name="T1" fmla="*/ 53 h 54"/>
                <a:gd name="T2" fmla="*/ 24 w 32"/>
                <a:gd name="T3" fmla="*/ 50 h 54"/>
                <a:gd name="T4" fmla="*/ 22 w 32"/>
                <a:gd name="T5" fmla="*/ 51 h 54"/>
                <a:gd name="T6" fmla="*/ 20 w 32"/>
                <a:gd name="T7" fmla="*/ 53 h 54"/>
                <a:gd name="T8" fmla="*/ 17 w 32"/>
                <a:gd name="T9" fmla="*/ 54 h 54"/>
                <a:gd name="T10" fmla="*/ 14 w 32"/>
                <a:gd name="T11" fmla="*/ 54 h 54"/>
                <a:gd name="T12" fmla="*/ 9 w 32"/>
                <a:gd name="T13" fmla="*/ 53 h 54"/>
                <a:gd name="T14" fmla="*/ 4 w 32"/>
                <a:gd name="T15" fmla="*/ 49 h 54"/>
                <a:gd name="T16" fmla="*/ 1 w 32"/>
                <a:gd name="T17" fmla="*/ 43 h 54"/>
                <a:gd name="T18" fmla="*/ 0 w 32"/>
                <a:gd name="T19" fmla="*/ 33 h 54"/>
                <a:gd name="T20" fmla="*/ 1 w 32"/>
                <a:gd name="T21" fmla="*/ 25 h 54"/>
                <a:gd name="T22" fmla="*/ 4 w 32"/>
                <a:gd name="T23" fmla="*/ 19 h 54"/>
                <a:gd name="T24" fmla="*/ 9 w 32"/>
                <a:gd name="T25" fmla="*/ 15 h 54"/>
                <a:gd name="T26" fmla="*/ 15 w 32"/>
                <a:gd name="T27" fmla="*/ 14 h 54"/>
                <a:gd name="T28" fmla="*/ 18 w 32"/>
                <a:gd name="T29" fmla="*/ 14 h 54"/>
                <a:gd name="T30" fmla="*/ 20 w 32"/>
                <a:gd name="T31" fmla="*/ 15 h 54"/>
                <a:gd name="T32" fmla="*/ 22 w 32"/>
                <a:gd name="T33" fmla="*/ 17 h 54"/>
                <a:gd name="T34" fmla="*/ 24 w 32"/>
                <a:gd name="T35" fmla="*/ 18 h 54"/>
                <a:gd name="T36" fmla="*/ 24 w 32"/>
                <a:gd name="T37" fmla="*/ 4 h 54"/>
                <a:gd name="T38" fmla="*/ 32 w 32"/>
                <a:gd name="T39" fmla="*/ 0 h 54"/>
                <a:gd name="T40" fmla="*/ 32 w 32"/>
                <a:gd name="T41" fmla="*/ 53 h 54"/>
                <a:gd name="T42" fmla="*/ 24 w 32"/>
                <a:gd name="T43" fmla="*/ 53 h 54"/>
                <a:gd name="T44" fmla="*/ 24 w 32"/>
                <a:gd name="T45" fmla="*/ 26 h 54"/>
                <a:gd name="T46" fmla="*/ 23 w 32"/>
                <a:gd name="T47" fmla="*/ 24 h 54"/>
                <a:gd name="T48" fmla="*/ 21 w 32"/>
                <a:gd name="T49" fmla="*/ 23 h 54"/>
                <a:gd name="T50" fmla="*/ 18 w 32"/>
                <a:gd name="T51" fmla="*/ 22 h 54"/>
                <a:gd name="T52" fmla="*/ 15 w 32"/>
                <a:gd name="T53" fmla="*/ 21 h 54"/>
                <a:gd name="T54" fmla="*/ 9 w 32"/>
                <a:gd name="T55" fmla="*/ 24 h 54"/>
                <a:gd name="T56" fmla="*/ 7 w 32"/>
                <a:gd name="T57" fmla="*/ 33 h 54"/>
                <a:gd name="T58" fmla="*/ 8 w 32"/>
                <a:gd name="T59" fmla="*/ 39 h 54"/>
                <a:gd name="T60" fmla="*/ 9 w 32"/>
                <a:gd name="T61" fmla="*/ 44 h 54"/>
                <a:gd name="T62" fmla="*/ 12 w 32"/>
                <a:gd name="T63" fmla="*/ 46 h 54"/>
                <a:gd name="T64" fmla="*/ 16 w 32"/>
                <a:gd name="T65" fmla="*/ 47 h 54"/>
                <a:gd name="T66" fmla="*/ 18 w 32"/>
                <a:gd name="T67" fmla="*/ 47 h 54"/>
                <a:gd name="T68" fmla="*/ 21 w 32"/>
                <a:gd name="T69" fmla="*/ 46 h 54"/>
                <a:gd name="T70" fmla="*/ 23 w 32"/>
                <a:gd name="T71" fmla="*/ 44 h 54"/>
                <a:gd name="T72" fmla="*/ 24 w 32"/>
                <a:gd name="T73" fmla="*/ 42 h 54"/>
                <a:gd name="T74" fmla="*/ 24 w 32"/>
                <a:gd name="T75" fmla="*/ 26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 h="54">
                  <a:moveTo>
                    <a:pt x="24" y="53"/>
                  </a:moveTo>
                  <a:cubicBezTo>
                    <a:pt x="24" y="50"/>
                    <a:pt x="24" y="50"/>
                    <a:pt x="24" y="50"/>
                  </a:cubicBezTo>
                  <a:cubicBezTo>
                    <a:pt x="24" y="50"/>
                    <a:pt x="23" y="51"/>
                    <a:pt x="22" y="51"/>
                  </a:cubicBezTo>
                  <a:cubicBezTo>
                    <a:pt x="21" y="52"/>
                    <a:pt x="21" y="52"/>
                    <a:pt x="20" y="53"/>
                  </a:cubicBezTo>
                  <a:cubicBezTo>
                    <a:pt x="19" y="53"/>
                    <a:pt x="18" y="54"/>
                    <a:pt x="17" y="54"/>
                  </a:cubicBezTo>
                  <a:cubicBezTo>
                    <a:pt x="16" y="54"/>
                    <a:pt x="15" y="54"/>
                    <a:pt x="14" y="54"/>
                  </a:cubicBezTo>
                  <a:cubicBezTo>
                    <a:pt x="12" y="54"/>
                    <a:pt x="10" y="54"/>
                    <a:pt x="9" y="53"/>
                  </a:cubicBezTo>
                  <a:cubicBezTo>
                    <a:pt x="7" y="52"/>
                    <a:pt x="5" y="51"/>
                    <a:pt x="4" y="49"/>
                  </a:cubicBezTo>
                  <a:cubicBezTo>
                    <a:pt x="3" y="48"/>
                    <a:pt x="1" y="45"/>
                    <a:pt x="1" y="43"/>
                  </a:cubicBezTo>
                  <a:cubicBezTo>
                    <a:pt x="0" y="40"/>
                    <a:pt x="0" y="37"/>
                    <a:pt x="0" y="33"/>
                  </a:cubicBezTo>
                  <a:cubicBezTo>
                    <a:pt x="0" y="30"/>
                    <a:pt x="0" y="27"/>
                    <a:pt x="1" y="25"/>
                  </a:cubicBezTo>
                  <a:cubicBezTo>
                    <a:pt x="2" y="22"/>
                    <a:pt x="3" y="20"/>
                    <a:pt x="4" y="19"/>
                  </a:cubicBezTo>
                  <a:cubicBezTo>
                    <a:pt x="6" y="17"/>
                    <a:pt x="7" y="16"/>
                    <a:pt x="9" y="15"/>
                  </a:cubicBezTo>
                  <a:cubicBezTo>
                    <a:pt x="11" y="14"/>
                    <a:pt x="13" y="14"/>
                    <a:pt x="15" y="14"/>
                  </a:cubicBezTo>
                  <a:cubicBezTo>
                    <a:pt x="16" y="14"/>
                    <a:pt x="17" y="14"/>
                    <a:pt x="18" y="14"/>
                  </a:cubicBezTo>
                  <a:cubicBezTo>
                    <a:pt x="18" y="15"/>
                    <a:pt x="19" y="15"/>
                    <a:pt x="20" y="15"/>
                  </a:cubicBezTo>
                  <a:cubicBezTo>
                    <a:pt x="21" y="16"/>
                    <a:pt x="22" y="16"/>
                    <a:pt x="22" y="17"/>
                  </a:cubicBezTo>
                  <a:cubicBezTo>
                    <a:pt x="23" y="17"/>
                    <a:pt x="24" y="18"/>
                    <a:pt x="24" y="18"/>
                  </a:cubicBezTo>
                  <a:cubicBezTo>
                    <a:pt x="24" y="4"/>
                    <a:pt x="24" y="4"/>
                    <a:pt x="24" y="4"/>
                  </a:cubicBezTo>
                  <a:cubicBezTo>
                    <a:pt x="32" y="0"/>
                    <a:pt x="32" y="0"/>
                    <a:pt x="32" y="0"/>
                  </a:cubicBezTo>
                  <a:cubicBezTo>
                    <a:pt x="32" y="53"/>
                    <a:pt x="32" y="53"/>
                    <a:pt x="32" y="53"/>
                  </a:cubicBezTo>
                  <a:lnTo>
                    <a:pt x="24" y="53"/>
                  </a:lnTo>
                  <a:close/>
                  <a:moveTo>
                    <a:pt x="24" y="26"/>
                  </a:moveTo>
                  <a:cubicBezTo>
                    <a:pt x="24" y="26"/>
                    <a:pt x="23" y="25"/>
                    <a:pt x="23" y="24"/>
                  </a:cubicBezTo>
                  <a:cubicBezTo>
                    <a:pt x="22" y="24"/>
                    <a:pt x="22" y="23"/>
                    <a:pt x="21" y="23"/>
                  </a:cubicBezTo>
                  <a:cubicBezTo>
                    <a:pt x="20" y="22"/>
                    <a:pt x="19" y="22"/>
                    <a:pt x="18" y="22"/>
                  </a:cubicBezTo>
                  <a:cubicBezTo>
                    <a:pt x="17" y="21"/>
                    <a:pt x="16" y="21"/>
                    <a:pt x="15" y="21"/>
                  </a:cubicBezTo>
                  <a:cubicBezTo>
                    <a:pt x="13" y="21"/>
                    <a:pt x="11" y="22"/>
                    <a:pt x="9" y="24"/>
                  </a:cubicBezTo>
                  <a:cubicBezTo>
                    <a:pt x="8" y="26"/>
                    <a:pt x="7" y="29"/>
                    <a:pt x="7" y="33"/>
                  </a:cubicBezTo>
                  <a:cubicBezTo>
                    <a:pt x="7" y="36"/>
                    <a:pt x="7" y="38"/>
                    <a:pt x="8" y="39"/>
                  </a:cubicBezTo>
                  <a:cubicBezTo>
                    <a:pt x="8" y="41"/>
                    <a:pt x="9" y="43"/>
                    <a:pt x="9" y="44"/>
                  </a:cubicBezTo>
                  <a:cubicBezTo>
                    <a:pt x="10" y="45"/>
                    <a:pt x="11" y="46"/>
                    <a:pt x="12" y="46"/>
                  </a:cubicBezTo>
                  <a:cubicBezTo>
                    <a:pt x="13" y="47"/>
                    <a:pt x="14" y="47"/>
                    <a:pt x="16" y="47"/>
                  </a:cubicBezTo>
                  <a:cubicBezTo>
                    <a:pt x="17" y="47"/>
                    <a:pt x="18" y="47"/>
                    <a:pt x="18" y="47"/>
                  </a:cubicBezTo>
                  <a:cubicBezTo>
                    <a:pt x="19" y="46"/>
                    <a:pt x="20" y="46"/>
                    <a:pt x="21" y="46"/>
                  </a:cubicBezTo>
                  <a:cubicBezTo>
                    <a:pt x="21" y="45"/>
                    <a:pt x="22" y="45"/>
                    <a:pt x="23" y="44"/>
                  </a:cubicBezTo>
                  <a:cubicBezTo>
                    <a:pt x="23" y="43"/>
                    <a:pt x="24" y="43"/>
                    <a:pt x="24" y="42"/>
                  </a:cubicBezTo>
                  <a:lnTo>
                    <a:pt x="24" y="2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8" name="Freeform 65">
              <a:extLst>
                <a:ext uri="{FF2B5EF4-FFF2-40B4-BE49-F238E27FC236}">
                  <a16:creationId xmlns:a16="http://schemas.microsoft.com/office/drawing/2014/main" id="{A2A2BF8E-DA3A-4AC0-B7EB-7CAABFC9E699}"/>
                </a:ext>
              </a:extLst>
            </p:cNvPr>
            <p:cNvSpPr>
              <a:spLocks/>
            </p:cNvSpPr>
            <p:nvPr userDrawn="1"/>
          </p:nvSpPr>
          <p:spPr bwMode="invGray">
            <a:xfrm>
              <a:off x="2229624" y="6421821"/>
              <a:ext cx="122060" cy="97648"/>
            </a:xfrm>
            <a:custGeom>
              <a:avLst/>
              <a:gdLst>
                <a:gd name="T0" fmla="*/ 55 w 70"/>
                <a:gd name="T1" fmla="*/ 56 h 56"/>
                <a:gd name="T2" fmla="*/ 45 w 70"/>
                <a:gd name="T3" fmla="*/ 56 h 56"/>
                <a:gd name="T4" fmla="*/ 35 w 70"/>
                <a:gd name="T5" fmla="*/ 16 h 56"/>
                <a:gd name="T6" fmla="*/ 25 w 70"/>
                <a:gd name="T7" fmla="*/ 56 h 56"/>
                <a:gd name="T8" fmla="*/ 16 w 70"/>
                <a:gd name="T9" fmla="*/ 56 h 56"/>
                <a:gd name="T10" fmla="*/ 0 w 70"/>
                <a:gd name="T11" fmla="*/ 0 h 56"/>
                <a:gd name="T12" fmla="*/ 12 w 70"/>
                <a:gd name="T13" fmla="*/ 0 h 56"/>
                <a:gd name="T14" fmla="*/ 20 w 70"/>
                <a:gd name="T15" fmla="*/ 38 h 56"/>
                <a:gd name="T16" fmla="*/ 31 w 70"/>
                <a:gd name="T17" fmla="*/ 0 h 56"/>
                <a:gd name="T18" fmla="*/ 39 w 70"/>
                <a:gd name="T19" fmla="*/ 0 h 56"/>
                <a:gd name="T20" fmla="*/ 51 w 70"/>
                <a:gd name="T21" fmla="*/ 38 h 56"/>
                <a:gd name="T22" fmla="*/ 60 w 70"/>
                <a:gd name="T23" fmla="*/ 0 h 56"/>
                <a:gd name="T24" fmla="*/ 70 w 70"/>
                <a:gd name="T25" fmla="*/ 0 h 56"/>
                <a:gd name="T26" fmla="*/ 55 w 70"/>
                <a:gd name="T2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 h="56">
                  <a:moveTo>
                    <a:pt x="55" y="56"/>
                  </a:moveTo>
                  <a:lnTo>
                    <a:pt x="45" y="56"/>
                  </a:lnTo>
                  <a:lnTo>
                    <a:pt x="35" y="16"/>
                  </a:lnTo>
                  <a:lnTo>
                    <a:pt x="25" y="56"/>
                  </a:lnTo>
                  <a:lnTo>
                    <a:pt x="16" y="56"/>
                  </a:lnTo>
                  <a:lnTo>
                    <a:pt x="0" y="0"/>
                  </a:lnTo>
                  <a:lnTo>
                    <a:pt x="12" y="0"/>
                  </a:lnTo>
                  <a:lnTo>
                    <a:pt x="20" y="38"/>
                  </a:lnTo>
                  <a:lnTo>
                    <a:pt x="31" y="0"/>
                  </a:lnTo>
                  <a:lnTo>
                    <a:pt x="39" y="0"/>
                  </a:lnTo>
                  <a:lnTo>
                    <a:pt x="51" y="38"/>
                  </a:lnTo>
                  <a:lnTo>
                    <a:pt x="60" y="0"/>
                  </a:lnTo>
                  <a:lnTo>
                    <a:pt x="70" y="0"/>
                  </a:lnTo>
                  <a:lnTo>
                    <a:pt x="55" y="5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9" name="Freeform 66">
              <a:extLst>
                <a:ext uri="{FF2B5EF4-FFF2-40B4-BE49-F238E27FC236}">
                  <a16:creationId xmlns:a16="http://schemas.microsoft.com/office/drawing/2014/main" id="{BEBFC1A4-92B9-418F-A0A9-2E210A37BCFF}"/>
                </a:ext>
              </a:extLst>
            </p:cNvPr>
            <p:cNvSpPr>
              <a:spLocks noEditPoints="1"/>
            </p:cNvSpPr>
            <p:nvPr userDrawn="1"/>
          </p:nvSpPr>
          <p:spPr bwMode="invGray">
            <a:xfrm>
              <a:off x="2362147" y="6418333"/>
              <a:ext cx="88930" cy="102879"/>
            </a:xfrm>
            <a:custGeom>
              <a:avLst/>
              <a:gdLst>
                <a:gd name="T0" fmla="*/ 35 w 35"/>
                <a:gd name="T1" fmla="*/ 20 h 40"/>
                <a:gd name="T2" fmla="*/ 33 w 35"/>
                <a:gd name="T3" fmla="*/ 28 h 40"/>
                <a:gd name="T4" fmla="*/ 30 w 35"/>
                <a:gd name="T5" fmla="*/ 35 h 40"/>
                <a:gd name="T6" fmla="*/ 24 w 35"/>
                <a:gd name="T7" fmla="*/ 39 h 40"/>
                <a:gd name="T8" fmla="*/ 17 w 35"/>
                <a:gd name="T9" fmla="*/ 40 h 40"/>
                <a:gd name="T10" fmla="*/ 11 w 35"/>
                <a:gd name="T11" fmla="*/ 39 h 40"/>
                <a:gd name="T12" fmla="*/ 5 w 35"/>
                <a:gd name="T13" fmla="*/ 35 h 40"/>
                <a:gd name="T14" fmla="*/ 2 w 35"/>
                <a:gd name="T15" fmla="*/ 28 h 40"/>
                <a:gd name="T16" fmla="*/ 0 w 35"/>
                <a:gd name="T17" fmla="*/ 20 h 40"/>
                <a:gd name="T18" fmla="*/ 2 w 35"/>
                <a:gd name="T19" fmla="*/ 12 h 40"/>
                <a:gd name="T20" fmla="*/ 5 w 35"/>
                <a:gd name="T21" fmla="*/ 5 h 40"/>
                <a:gd name="T22" fmla="*/ 11 w 35"/>
                <a:gd name="T23" fmla="*/ 1 h 40"/>
                <a:gd name="T24" fmla="*/ 18 w 35"/>
                <a:gd name="T25" fmla="*/ 0 h 40"/>
                <a:gd name="T26" fmla="*/ 24 w 35"/>
                <a:gd name="T27" fmla="*/ 1 h 40"/>
                <a:gd name="T28" fmla="*/ 30 w 35"/>
                <a:gd name="T29" fmla="*/ 5 h 40"/>
                <a:gd name="T30" fmla="*/ 33 w 35"/>
                <a:gd name="T31" fmla="*/ 12 h 40"/>
                <a:gd name="T32" fmla="*/ 35 w 35"/>
                <a:gd name="T33" fmla="*/ 20 h 40"/>
                <a:gd name="T34" fmla="*/ 27 w 35"/>
                <a:gd name="T35" fmla="*/ 20 h 40"/>
                <a:gd name="T36" fmla="*/ 26 w 35"/>
                <a:gd name="T37" fmla="*/ 15 h 40"/>
                <a:gd name="T38" fmla="*/ 24 w 35"/>
                <a:gd name="T39" fmla="*/ 11 h 40"/>
                <a:gd name="T40" fmla="*/ 21 w 35"/>
                <a:gd name="T41" fmla="*/ 8 h 40"/>
                <a:gd name="T42" fmla="*/ 17 w 35"/>
                <a:gd name="T43" fmla="*/ 7 h 40"/>
                <a:gd name="T44" fmla="*/ 13 w 35"/>
                <a:gd name="T45" fmla="*/ 8 h 40"/>
                <a:gd name="T46" fmla="*/ 10 w 35"/>
                <a:gd name="T47" fmla="*/ 11 h 40"/>
                <a:gd name="T48" fmla="*/ 9 w 35"/>
                <a:gd name="T49" fmla="*/ 15 h 40"/>
                <a:gd name="T50" fmla="*/ 8 w 35"/>
                <a:gd name="T51" fmla="*/ 20 h 40"/>
                <a:gd name="T52" fmla="*/ 9 w 35"/>
                <a:gd name="T53" fmla="*/ 26 h 40"/>
                <a:gd name="T54" fmla="*/ 11 w 35"/>
                <a:gd name="T55" fmla="*/ 30 h 40"/>
                <a:gd name="T56" fmla="*/ 14 w 35"/>
                <a:gd name="T57" fmla="*/ 32 h 40"/>
                <a:gd name="T58" fmla="*/ 18 w 35"/>
                <a:gd name="T59" fmla="*/ 33 h 40"/>
                <a:gd name="T60" fmla="*/ 21 w 35"/>
                <a:gd name="T61" fmla="*/ 32 h 40"/>
                <a:gd name="T62" fmla="*/ 24 w 35"/>
                <a:gd name="T63" fmla="*/ 29 h 40"/>
                <a:gd name="T64" fmla="*/ 26 w 35"/>
                <a:gd name="T65" fmla="*/ 25 h 40"/>
                <a:gd name="T66" fmla="*/ 27 w 35"/>
                <a:gd name="T67"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5" h="40">
                  <a:moveTo>
                    <a:pt x="35" y="20"/>
                  </a:moveTo>
                  <a:cubicBezTo>
                    <a:pt x="35" y="23"/>
                    <a:pt x="34" y="26"/>
                    <a:pt x="33" y="28"/>
                  </a:cubicBezTo>
                  <a:cubicBezTo>
                    <a:pt x="32" y="31"/>
                    <a:pt x="31" y="33"/>
                    <a:pt x="30" y="35"/>
                  </a:cubicBezTo>
                  <a:cubicBezTo>
                    <a:pt x="28" y="37"/>
                    <a:pt x="26" y="38"/>
                    <a:pt x="24" y="39"/>
                  </a:cubicBezTo>
                  <a:cubicBezTo>
                    <a:pt x="22" y="40"/>
                    <a:pt x="20" y="40"/>
                    <a:pt x="17" y="40"/>
                  </a:cubicBezTo>
                  <a:cubicBezTo>
                    <a:pt x="15" y="40"/>
                    <a:pt x="13" y="40"/>
                    <a:pt x="11" y="39"/>
                  </a:cubicBezTo>
                  <a:cubicBezTo>
                    <a:pt x="8" y="38"/>
                    <a:pt x="7" y="36"/>
                    <a:pt x="5" y="35"/>
                  </a:cubicBezTo>
                  <a:cubicBezTo>
                    <a:pt x="4" y="33"/>
                    <a:pt x="2" y="31"/>
                    <a:pt x="2" y="28"/>
                  </a:cubicBezTo>
                  <a:cubicBezTo>
                    <a:pt x="1" y="26"/>
                    <a:pt x="0" y="23"/>
                    <a:pt x="0" y="20"/>
                  </a:cubicBezTo>
                  <a:cubicBezTo>
                    <a:pt x="0" y="17"/>
                    <a:pt x="1" y="14"/>
                    <a:pt x="2" y="12"/>
                  </a:cubicBezTo>
                  <a:cubicBezTo>
                    <a:pt x="3" y="9"/>
                    <a:pt x="4" y="7"/>
                    <a:pt x="5" y="5"/>
                  </a:cubicBezTo>
                  <a:cubicBezTo>
                    <a:pt x="7" y="4"/>
                    <a:pt x="9" y="2"/>
                    <a:pt x="11" y="1"/>
                  </a:cubicBezTo>
                  <a:cubicBezTo>
                    <a:pt x="13" y="1"/>
                    <a:pt x="15" y="0"/>
                    <a:pt x="18" y="0"/>
                  </a:cubicBezTo>
                  <a:cubicBezTo>
                    <a:pt x="20" y="0"/>
                    <a:pt x="22" y="1"/>
                    <a:pt x="24" y="1"/>
                  </a:cubicBezTo>
                  <a:cubicBezTo>
                    <a:pt x="26" y="2"/>
                    <a:pt x="28" y="4"/>
                    <a:pt x="30" y="5"/>
                  </a:cubicBezTo>
                  <a:cubicBezTo>
                    <a:pt x="31" y="7"/>
                    <a:pt x="32" y="9"/>
                    <a:pt x="33" y="12"/>
                  </a:cubicBezTo>
                  <a:cubicBezTo>
                    <a:pt x="34" y="14"/>
                    <a:pt x="35" y="17"/>
                    <a:pt x="35" y="20"/>
                  </a:cubicBezTo>
                  <a:close/>
                  <a:moveTo>
                    <a:pt x="27" y="20"/>
                  </a:moveTo>
                  <a:cubicBezTo>
                    <a:pt x="27" y="18"/>
                    <a:pt x="27" y="16"/>
                    <a:pt x="26" y="15"/>
                  </a:cubicBezTo>
                  <a:cubicBezTo>
                    <a:pt x="26" y="13"/>
                    <a:pt x="25" y="12"/>
                    <a:pt x="24" y="11"/>
                  </a:cubicBezTo>
                  <a:cubicBezTo>
                    <a:pt x="24" y="10"/>
                    <a:pt x="23" y="9"/>
                    <a:pt x="21" y="8"/>
                  </a:cubicBezTo>
                  <a:cubicBezTo>
                    <a:pt x="20" y="8"/>
                    <a:pt x="19" y="7"/>
                    <a:pt x="17" y="7"/>
                  </a:cubicBezTo>
                  <a:cubicBezTo>
                    <a:pt x="16" y="7"/>
                    <a:pt x="14" y="8"/>
                    <a:pt x="13" y="8"/>
                  </a:cubicBezTo>
                  <a:cubicBezTo>
                    <a:pt x="12" y="9"/>
                    <a:pt x="11" y="10"/>
                    <a:pt x="10" y="11"/>
                  </a:cubicBezTo>
                  <a:cubicBezTo>
                    <a:pt x="10" y="12"/>
                    <a:pt x="9" y="13"/>
                    <a:pt x="9" y="15"/>
                  </a:cubicBezTo>
                  <a:cubicBezTo>
                    <a:pt x="8" y="16"/>
                    <a:pt x="8" y="18"/>
                    <a:pt x="8" y="20"/>
                  </a:cubicBezTo>
                  <a:cubicBezTo>
                    <a:pt x="8" y="22"/>
                    <a:pt x="8" y="24"/>
                    <a:pt x="9" y="26"/>
                  </a:cubicBezTo>
                  <a:cubicBezTo>
                    <a:pt x="9" y="27"/>
                    <a:pt x="10" y="28"/>
                    <a:pt x="11" y="30"/>
                  </a:cubicBezTo>
                  <a:cubicBezTo>
                    <a:pt x="11" y="31"/>
                    <a:pt x="12" y="32"/>
                    <a:pt x="14" y="32"/>
                  </a:cubicBezTo>
                  <a:cubicBezTo>
                    <a:pt x="15" y="33"/>
                    <a:pt x="16" y="33"/>
                    <a:pt x="18" y="33"/>
                  </a:cubicBezTo>
                  <a:cubicBezTo>
                    <a:pt x="19" y="33"/>
                    <a:pt x="20" y="33"/>
                    <a:pt x="21" y="32"/>
                  </a:cubicBezTo>
                  <a:cubicBezTo>
                    <a:pt x="23" y="31"/>
                    <a:pt x="24" y="30"/>
                    <a:pt x="24" y="29"/>
                  </a:cubicBezTo>
                  <a:cubicBezTo>
                    <a:pt x="25" y="28"/>
                    <a:pt x="26" y="27"/>
                    <a:pt x="26" y="25"/>
                  </a:cubicBezTo>
                  <a:cubicBezTo>
                    <a:pt x="27" y="24"/>
                    <a:pt x="27" y="22"/>
                    <a:pt x="27" y="2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0" name="Freeform 67">
              <a:extLst>
                <a:ext uri="{FF2B5EF4-FFF2-40B4-BE49-F238E27FC236}">
                  <a16:creationId xmlns:a16="http://schemas.microsoft.com/office/drawing/2014/main" id="{A28B9FD0-8354-4DD6-856A-157C5F8768EB}"/>
                </a:ext>
              </a:extLst>
            </p:cNvPr>
            <p:cNvSpPr>
              <a:spLocks/>
            </p:cNvSpPr>
            <p:nvPr userDrawn="1"/>
          </p:nvSpPr>
          <p:spPr bwMode="invGray">
            <a:xfrm>
              <a:off x="2468514" y="6418333"/>
              <a:ext cx="59286" cy="101135"/>
            </a:xfrm>
            <a:custGeom>
              <a:avLst/>
              <a:gdLst>
                <a:gd name="T0" fmla="*/ 21 w 23"/>
                <a:gd name="T1" fmla="*/ 9 h 39"/>
                <a:gd name="T2" fmla="*/ 19 w 23"/>
                <a:gd name="T3" fmla="*/ 8 h 39"/>
                <a:gd name="T4" fmla="*/ 16 w 23"/>
                <a:gd name="T5" fmla="*/ 7 h 39"/>
                <a:gd name="T6" fmla="*/ 10 w 23"/>
                <a:gd name="T7" fmla="*/ 10 h 39"/>
                <a:gd name="T8" fmla="*/ 8 w 23"/>
                <a:gd name="T9" fmla="*/ 17 h 39"/>
                <a:gd name="T10" fmla="*/ 8 w 23"/>
                <a:gd name="T11" fmla="*/ 39 h 39"/>
                <a:gd name="T12" fmla="*/ 0 w 23"/>
                <a:gd name="T13" fmla="*/ 39 h 39"/>
                <a:gd name="T14" fmla="*/ 0 w 23"/>
                <a:gd name="T15" fmla="*/ 1 h 39"/>
                <a:gd name="T16" fmla="*/ 8 w 23"/>
                <a:gd name="T17" fmla="*/ 1 h 39"/>
                <a:gd name="T18" fmla="*/ 8 w 23"/>
                <a:gd name="T19" fmla="*/ 5 h 39"/>
                <a:gd name="T20" fmla="*/ 10 w 23"/>
                <a:gd name="T21" fmla="*/ 3 h 39"/>
                <a:gd name="T22" fmla="*/ 12 w 23"/>
                <a:gd name="T23" fmla="*/ 1 h 39"/>
                <a:gd name="T24" fmla="*/ 14 w 23"/>
                <a:gd name="T25" fmla="*/ 0 h 39"/>
                <a:gd name="T26" fmla="*/ 17 w 23"/>
                <a:gd name="T27" fmla="*/ 0 h 39"/>
                <a:gd name="T28" fmla="*/ 21 w 23"/>
                <a:gd name="T29" fmla="*/ 1 h 39"/>
                <a:gd name="T30" fmla="*/ 23 w 23"/>
                <a:gd name="T31" fmla="*/ 2 h 39"/>
                <a:gd name="T32" fmla="*/ 21 w 23"/>
                <a:gd name="T33" fmla="*/ 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 h="39">
                  <a:moveTo>
                    <a:pt x="21" y="9"/>
                  </a:moveTo>
                  <a:cubicBezTo>
                    <a:pt x="20" y="8"/>
                    <a:pt x="20" y="8"/>
                    <a:pt x="19" y="8"/>
                  </a:cubicBezTo>
                  <a:cubicBezTo>
                    <a:pt x="18" y="8"/>
                    <a:pt x="17" y="7"/>
                    <a:pt x="16" y="7"/>
                  </a:cubicBezTo>
                  <a:cubicBezTo>
                    <a:pt x="13" y="7"/>
                    <a:pt x="11" y="8"/>
                    <a:pt x="10" y="10"/>
                  </a:cubicBezTo>
                  <a:cubicBezTo>
                    <a:pt x="9" y="12"/>
                    <a:pt x="8" y="14"/>
                    <a:pt x="8" y="17"/>
                  </a:cubicBezTo>
                  <a:cubicBezTo>
                    <a:pt x="8" y="39"/>
                    <a:pt x="8" y="39"/>
                    <a:pt x="8" y="39"/>
                  </a:cubicBezTo>
                  <a:cubicBezTo>
                    <a:pt x="0" y="39"/>
                    <a:pt x="0" y="39"/>
                    <a:pt x="0" y="39"/>
                  </a:cubicBezTo>
                  <a:cubicBezTo>
                    <a:pt x="0" y="1"/>
                    <a:pt x="0" y="1"/>
                    <a:pt x="0" y="1"/>
                  </a:cubicBezTo>
                  <a:cubicBezTo>
                    <a:pt x="8" y="1"/>
                    <a:pt x="8" y="1"/>
                    <a:pt x="8" y="1"/>
                  </a:cubicBezTo>
                  <a:cubicBezTo>
                    <a:pt x="8" y="5"/>
                    <a:pt x="8" y="5"/>
                    <a:pt x="8" y="5"/>
                  </a:cubicBezTo>
                  <a:cubicBezTo>
                    <a:pt x="8" y="4"/>
                    <a:pt x="9" y="3"/>
                    <a:pt x="10" y="3"/>
                  </a:cubicBezTo>
                  <a:cubicBezTo>
                    <a:pt x="10" y="2"/>
                    <a:pt x="11" y="2"/>
                    <a:pt x="12" y="1"/>
                  </a:cubicBezTo>
                  <a:cubicBezTo>
                    <a:pt x="12" y="1"/>
                    <a:pt x="13" y="1"/>
                    <a:pt x="14" y="0"/>
                  </a:cubicBezTo>
                  <a:cubicBezTo>
                    <a:pt x="15" y="0"/>
                    <a:pt x="16" y="0"/>
                    <a:pt x="17" y="0"/>
                  </a:cubicBezTo>
                  <a:cubicBezTo>
                    <a:pt x="18" y="0"/>
                    <a:pt x="20" y="0"/>
                    <a:pt x="21" y="1"/>
                  </a:cubicBezTo>
                  <a:cubicBezTo>
                    <a:pt x="22" y="1"/>
                    <a:pt x="23" y="1"/>
                    <a:pt x="23" y="2"/>
                  </a:cubicBezTo>
                  <a:lnTo>
                    <a:pt x="21" y="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1" name="Freeform 68">
              <a:extLst>
                <a:ext uri="{FF2B5EF4-FFF2-40B4-BE49-F238E27FC236}">
                  <a16:creationId xmlns:a16="http://schemas.microsoft.com/office/drawing/2014/main" id="{83D3DEEE-A610-48BE-BADD-6BA188B5B86D}"/>
                </a:ext>
              </a:extLst>
            </p:cNvPr>
            <p:cNvSpPr>
              <a:spLocks/>
            </p:cNvSpPr>
            <p:nvPr userDrawn="1"/>
          </p:nvSpPr>
          <p:spPr bwMode="invGray">
            <a:xfrm>
              <a:off x="2545237" y="6383459"/>
              <a:ext cx="76723" cy="136010"/>
            </a:xfrm>
            <a:custGeom>
              <a:avLst/>
              <a:gdLst>
                <a:gd name="T0" fmla="*/ 31 w 44"/>
                <a:gd name="T1" fmla="*/ 78 h 78"/>
                <a:gd name="T2" fmla="*/ 19 w 44"/>
                <a:gd name="T3" fmla="*/ 50 h 78"/>
                <a:gd name="T4" fmla="*/ 10 w 44"/>
                <a:gd name="T5" fmla="*/ 61 h 78"/>
                <a:gd name="T6" fmla="*/ 10 w 44"/>
                <a:gd name="T7" fmla="*/ 78 h 78"/>
                <a:gd name="T8" fmla="*/ 0 w 44"/>
                <a:gd name="T9" fmla="*/ 78 h 78"/>
                <a:gd name="T10" fmla="*/ 0 w 44"/>
                <a:gd name="T11" fmla="*/ 6 h 78"/>
                <a:gd name="T12" fmla="*/ 10 w 44"/>
                <a:gd name="T13" fmla="*/ 0 h 78"/>
                <a:gd name="T14" fmla="*/ 10 w 44"/>
                <a:gd name="T15" fmla="*/ 47 h 78"/>
                <a:gd name="T16" fmla="*/ 28 w 44"/>
                <a:gd name="T17" fmla="*/ 22 h 78"/>
                <a:gd name="T18" fmla="*/ 41 w 44"/>
                <a:gd name="T19" fmla="*/ 22 h 78"/>
                <a:gd name="T20" fmla="*/ 26 w 44"/>
                <a:gd name="T21" fmla="*/ 41 h 78"/>
                <a:gd name="T22" fmla="*/ 44 w 44"/>
                <a:gd name="T23" fmla="*/ 78 h 78"/>
                <a:gd name="T24" fmla="*/ 31 w 44"/>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78">
                  <a:moveTo>
                    <a:pt x="31" y="78"/>
                  </a:moveTo>
                  <a:lnTo>
                    <a:pt x="19" y="50"/>
                  </a:lnTo>
                  <a:lnTo>
                    <a:pt x="10" y="61"/>
                  </a:lnTo>
                  <a:lnTo>
                    <a:pt x="10" y="78"/>
                  </a:lnTo>
                  <a:lnTo>
                    <a:pt x="0" y="78"/>
                  </a:lnTo>
                  <a:lnTo>
                    <a:pt x="0" y="6"/>
                  </a:lnTo>
                  <a:lnTo>
                    <a:pt x="10" y="0"/>
                  </a:lnTo>
                  <a:lnTo>
                    <a:pt x="10" y="47"/>
                  </a:lnTo>
                  <a:lnTo>
                    <a:pt x="28" y="22"/>
                  </a:lnTo>
                  <a:lnTo>
                    <a:pt x="41" y="22"/>
                  </a:lnTo>
                  <a:lnTo>
                    <a:pt x="26" y="41"/>
                  </a:lnTo>
                  <a:lnTo>
                    <a:pt x="44" y="78"/>
                  </a:lnTo>
                  <a:lnTo>
                    <a:pt x="31" y="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2" name="Freeform 69">
              <a:extLst>
                <a:ext uri="{FF2B5EF4-FFF2-40B4-BE49-F238E27FC236}">
                  <a16:creationId xmlns:a16="http://schemas.microsoft.com/office/drawing/2014/main" id="{463C7ADB-C654-4D24-9055-0B6003A770A3}"/>
                </a:ext>
              </a:extLst>
            </p:cNvPr>
            <p:cNvSpPr>
              <a:spLocks/>
            </p:cNvSpPr>
            <p:nvPr userDrawn="1"/>
          </p:nvSpPr>
          <p:spPr bwMode="invGray">
            <a:xfrm>
              <a:off x="2628936" y="6418333"/>
              <a:ext cx="74980" cy="102879"/>
            </a:xfrm>
            <a:custGeom>
              <a:avLst/>
              <a:gdLst>
                <a:gd name="T0" fmla="*/ 28 w 29"/>
                <a:gd name="T1" fmla="*/ 4 h 40"/>
                <a:gd name="T2" fmla="*/ 25 w 29"/>
                <a:gd name="T3" fmla="*/ 10 h 40"/>
                <a:gd name="T4" fmla="*/ 20 w 29"/>
                <a:gd name="T5" fmla="*/ 8 h 40"/>
                <a:gd name="T6" fmla="*/ 15 w 29"/>
                <a:gd name="T7" fmla="*/ 7 h 40"/>
                <a:gd name="T8" fmla="*/ 11 w 29"/>
                <a:gd name="T9" fmla="*/ 8 h 40"/>
                <a:gd name="T10" fmla="*/ 9 w 29"/>
                <a:gd name="T11" fmla="*/ 10 h 40"/>
                <a:gd name="T12" fmla="*/ 10 w 29"/>
                <a:gd name="T13" fmla="*/ 12 h 40"/>
                <a:gd name="T14" fmla="*/ 11 w 29"/>
                <a:gd name="T15" fmla="*/ 13 h 40"/>
                <a:gd name="T16" fmla="*/ 13 w 29"/>
                <a:gd name="T17" fmla="*/ 14 h 40"/>
                <a:gd name="T18" fmla="*/ 17 w 29"/>
                <a:gd name="T19" fmla="*/ 16 h 40"/>
                <a:gd name="T20" fmla="*/ 22 w 29"/>
                <a:gd name="T21" fmla="*/ 18 h 40"/>
                <a:gd name="T22" fmla="*/ 26 w 29"/>
                <a:gd name="T23" fmla="*/ 21 h 40"/>
                <a:gd name="T24" fmla="*/ 29 w 29"/>
                <a:gd name="T25" fmla="*/ 24 h 40"/>
                <a:gd name="T26" fmla="*/ 29 w 29"/>
                <a:gd name="T27" fmla="*/ 29 h 40"/>
                <a:gd name="T28" fmla="*/ 28 w 29"/>
                <a:gd name="T29" fmla="*/ 34 h 40"/>
                <a:gd name="T30" fmla="*/ 25 w 29"/>
                <a:gd name="T31" fmla="*/ 38 h 40"/>
                <a:gd name="T32" fmla="*/ 21 w 29"/>
                <a:gd name="T33" fmla="*/ 40 h 40"/>
                <a:gd name="T34" fmla="*/ 15 w 29"/>
                <a:gd name="T35" fmla="*/ 40 h 40"/>
                <a:gd name="T36" fmla="*/ 7 w 29"/>
                <a:gd name="T37" fmla="*/ 39 h 40"/>
                <a:gd name="T38" fmla="*/ 0 w 29"/>
                <a:gd name="T39" fmla="*/ 35 h 40"/>
                <a:gd name="T40" fmla="*/ 4 w 29"/>
                <a:gd name="T41" fmla="*/ 30 h 40"/>
                <a:gd name="T42" fmla="*/ 9 w 29"/>
                <a:gd name="T43" fmla="*/ 32 h 40"/>
                <a:gd name="T44" fmla="*/ 15 w 29"/>
                <a:gd name="T45" fmla="*/ 33 h 40"/>
                <a:gd name="T46" fmla="*/ 20 w 29"/>
                <a:gd name="T47" fmla="*/ 32 h 40"/>
                <a:gd name="T48" fmla="*/ 22 w 29"/>
                <a:gd name="T49" fmla="*/ 29 h 40"/>
                <a:gd name="T50" fmla="*/ 21 w 29"/>
                <a:gd name="T51" fmla="*/ 27 h 40"/>
                <a:gd name="T52" fmla="*/ 20 w 29"/>
                <a:gd name="T53" fmla="*/ 26 h 40"/>
                <a:gd name="T54" fmla="*/ 17 w 29"/>
                <a:gd name="T55" fmla="*/ 24 h 40"/>
                <a:gd name="T56" fmla="*/ 13 w 29"/>
                <a:gd name="T57" fmla="*/ 23 h 40"/>
                <a:gd name="T58" fmla="*/ 8 w 29"/>
                <a:gd name="T59" fmla="*/ 20 h 40"/>
                <a:gd name="T60" fmla="*/ 4 w 29"/>
                <a:gd name="T61" fmla="*/ 18 h 40"/>
                <a:gd name="T62" fmla="*/ 2 w 29"/>
                <a:gd name="T63" fmla="*/ 15 h 40"/>
                <a:gd name="T64" fmla="*/ 2 w 29"/>
                <a:gd name="T65" fmla="*/ 11 h 40"/>
                <a:gd name="T66" fmla="*/ 3 w 29"/>
                <a:gd name="T67" fmla="*/ 6 h 40"/>
                <a:gd name="T68" fmla="*/ 6 w 29"/>
                <a:gd name="T69" fmla="*/ 3 h 40"/>
                <a:gd name="T70" fmla="*/ 10 w 29"/>
                <a:gd name="T71" fmla="*/ 1 h 40"/>
                <a:gd name="T72" fmla="*/ 15 w 29"/>
                <a:gd name="T73" fmla="*/ 0 h 40"/>
                <a:gd name="T74" fmla="*/ 22 w 29"/>
                <a:gd name="T75" fmla="*/ 1 h 40"/>
                <a:gd name="T76" fmla="*/ 28 w 29"/>
                <a:gd name="T77" fmla="*/ 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9" h="40">
                  <a:moveTo>
                    <a:pt x="28" y="4"/>
                  </a:moveTo>
                  <a:cubicBezTo>
                    <a:pt x="25" y="10"/>
                    <a:pt x="25" y="10"/>
                    <a:pt x="25" y="10"/>
                  </a:cubicBezTo>
                  <a:cubicBezTo>
                    <a:pt x="23" y="9"/>
                    <a:pt x="22" y="8"/>
                    <a:pt x="20" y="8"/>
                  </a:cubicBezTo>
                  <a:cubicBezTo>
                    <a:pt x="18" y="7"/>
                    <a:pt x="17" y="7"/>
                    <a:pt x="15" y="7"/>
                  </a:cubicBezTo>
                  <a:cubicBezTo>
                    <a:pt x="13" y="7"/>
                    <a:pt x="12" y="7"/>
                    <a:pt x="11" y="8"/>
                  </a:cubicBezTo>
                  <a:cubicBezTo>
                    <a:pt x="10" y="8"/>
                    <a:pt x="9" y="9"/>
                    <a:pt x="9" y="10"/>
                  </a:cubicBezTo>
                  <a:cubicBezTo>
                    <a:pt x="9" y="11"/>
                    <a:pt x="10" y="11"/>
                    <a:pt x="10" y="12"/>
                  </a:cubicBezTo>
                  <a:cubicBezTo>
                    <a:pt x="10" y="12"/>
                    <a:pt x="10" y="13"/>
                    <a:pt x="11" y="13"/>
                  </a:cubicBezTo>
                  <a:cubicBezTo>
                    <a:pt x="11" y="13"/>
                    <a:pt x="12" y="14"/>
                    <a:pt x="13" y="14"/>
                  </a:cubicBezTo>
                  <a:cubicBezTo>
                    <a:pt x="14" y="15"/>
                    <a:pt x="15" y="15"/>
                    <a:pt x="17" y="16"/>
                  </a:cubicBezTo>
                  <a:cubicBezTo>
                    <a:pt x="19" y="17"/>
                    <a:pt x="21" y="18"/>
                    <a:pt x="22" y="18"/>
                  </a:cubicBezTo>
                  <a:cubicBezTo>
                    <a:pt x="24" y="19"/>
                    <a:pt x="25" y="20"/>
                    <a:pt x="26" y="21"/>
                  </a:cubicBezTo>
                  <a:cubicBezTo>
                    <a:pt x="27" y="22"/>
                    <a:pt x="28" y="23"/>
                    <a:pt x="29" y="24"/>
                  </a:cubicBezTo>
                  <a:cubicBezTo>
                    <a:pt x="29" y="25"/>
                    <a:pt x="29" y="27"/>
                    <a:pt x="29" y="29"/>
                  </a:cubicBezTo>
                  <a:cubicBezTo>
                    <a:pt x="29" y="31"/>
                    <a:pt x="29" y="33"/>
                    <a:pt x="28" y="34"/>
                  </a:cubicBezTo>
                  <a:cubicBezTo>
                    <a:pt x="28" y="36"/>
                    <a:pt x="26" y="37"/>
                    <a:pt x="25" y="38"/>
                  </a:cubicBezTo>
                  <a:cubicBezTo>
                    <a:pt x="24" y="39"/>
                    <a:pt x="22" y="39"/>
                    <a:pt x="21" y="40"/>
                  </a:cubicBezTo>
                  <a:cubicBezTo>
                    <a:pt x="19" y="40"/>
                    <a:pt x="17" y="40"/>
                    <a:pt x="15" y="40"/>
                  </a:cubicBezTo>
                  <a:cubicBezTo>
                    <a:pt x="13" y="40"/>
                    <a:pt x="10" y="40"/>
                    <a:pt x="7" y="39"/>
                  </a:cubicBezTo>
                  <a:cubicBezTo>
                    <a:pt x="5" y="38"/>
                    <a:pt x="2" y="37"/>
                    <a:pt x="0" y="35"/>
                  </a:cubicBezTo>
                  <a:cubicBezTo>
                    <a:pt x="4" y="30"/>
                    <a:pt x="4" y="30"/>
                    <a:pt x="4" y="30"/>
                  </a:cubicBezTo>
                  <a:cubicBezTo>
                    <a:pt x="6" y="31"/>
                    <a:pt x="7" y="32"/>
                    <a:pt x="9" y="32"/>
                  </a:cubicBezTo>
                  <a:cubicBezTo>
                    <a:pt x="11" y="33"/>
                    <a:pt x="13" y="33"/>
                    <a:pt x="15" y="33"/>
                  </a:cubicBezTo>
                  <a:cubicBezTo>
                    <a:pt x="17" y="33"/>
                    <a:pt x="19" y="33"/>
                    <a:pt x="20" y="32"/>
                  </a:cubicBezTo>
                  <a:cubicBezTo>
                    <a:pt x="21" y="31"/>
                    <a:pt x="22" y="30"/>
                    <a:pt x="22" y="29"/>
                  </a:cubicBezTo>
                  <a:cubicBezTo>
                    <a:pt x="22" y="28"/>
                    <a:pt x="22" y="28"/>
                    <a:pt x="21" y="27"/>
                  </a:cubicBezTo>
                  <a:cubicBezTo>
                    <a:pt x="21" y="27"/>
                    <a:pt x="20" y="26"/>
                    <a:pt x="20" y="26"/>
                  </a:cubicBezTo>
                  <a:cubicBezTo>
                    <a:pt x="19" y="25"/>
                    <a:pt x="18" y="25"/>
                    <a:pt x="17" y="24"/>
                  </a:cubicBezTo>
                  <a:cubicBezTo>
                    <a:pt x="16" y="24"/>
                    <a:pt x="15" y="23"/>
                    <a:pt x="13" y="23"/>
                  </a:cubicBezTo>
                  <a:cubicBezTo>
                    <a:pt x="11" y="22"/>
                    <a:pt x="9" y="21"/>
                    <a:pt x="8" y="20"/>
                  </a:cubicBezTo>
                  <a:cubicBezTo>
                    <a:pt x="6" y="19"/>
                    <a:pt x="5" y="19"/>
                    <a:pt x="4" y="18"/>
                  </a:cubicBezTo>
                  <a:cubicBezTo>
                    <a:pt x="3" y="17"/>
                    <a:pt x="3" y="16"/>
                    <a:pt x="2" y="15"/>
                  </a:cubicBezTo>
                  <a:cubicBezTo>
                    <a:pt x="2" y="13"/>
                    <a:pt x="2" y="12"/>
                    <a:pt x="2" y="11"/>
                  </a:cubicBezTo>
                  <a:cubicBezTo>
                    <a:pt x="2" y="9"/>
                    <a:pt x="2" y="7"/>
                    <a:pt x="3" y="6"/>
                  </a:cubicBezTo>
                  <a:cubicBezTo>
                    <a:pt x="3" y="5"/>
                    <a:pt x="4" y="4"/>
                    <a:pt x="6" y="3"/>
                  </a:cubicBezTo>
                  <a:cubicBezTo>
                    <a:pt x="7" y="2"/>
                    <a:pt x="8" y="1"/>
                    <a:pt x="10" y="1"/>
                  </a:cubicBezTo>
                  <a:cubicBezTo>
                    <a:pt x="11" y="0"/>
                    <a:pt x="13" y="0"/>
                    <a:pt x="15" y="0"/>
                  </a:cubicBezTo>
                  <a:cubicBezTo>
                    <a:pt x="17" y="0"/>
                    <a:pt x="20" y="0"/>
                    <a:pt x="22" y="1"/>
                  </a:cubicBezTo>
                  <a:cubicBezTo>
                    <a:pt x="24" y="2"/>
                    <a:pt x="26" y="3"/>
                    <a:pt x="28"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3" name="Freeform 70">
              <a:extLst>
                <a:ext uri="{FF2B5EF4-FFF2-40B4-BE49-F238E27FC236}">
                  <a16:creationId xmlns:a16="http://schemas.microsoft.com/office/drawing/2014/main" id="{40CF3793-E792-4DB3-8064-4B43F4706A3D}"/>
                </a:ext>
              </a:extLst>
            </p:cNvPr>
            <p:cNvSpPr>
              <a:spLocks/>
            </p:cNvSpPr>
            <p:nvPr userDrawn="1"/>
          </p:nvSpPr>
          <p:spPr bwMode="invGray">
            <a:xfrm>
              <a:off x="2723096" y="6489826"/>
              <a:ext cx="27899" cy="31387"/>
            </a:xfrm>
            <a:custGeom>
              <a:avLst/>
              <a:gdLst>
                <a:gd name="T0" fmla="*/ 11 w 11"/>
                <a:gd name="T1" fmla="*/ 6 h 12"/>
                <a:gd name="T2" fmla="*/ 11 w 11"/>
                <a:gd name="T3" fmla="*/ 9 h 12"/>
                <a:gd name="T4" fmla="*/ 10 w 11"/>
                <a:gd name="T5" fmla="*/ 10 h 12"/>
                <a:gd name="T6" fmla="*/ 8 w 11"/>
                <a:gd name="T7" fmla="*/ 12 h 12"/>
                <a:gd name="T8" fmla="*/ 6 w 11"/>
                <a:gd name="T9" fmla="*/ 12 h 12"/>
                <a:gd name="T10" fmla="*/ 3 w 11"/>
                <a:gd name="T11" fmla="*/ 12 h 12"/>
                <a:gd name="T12" fmla="*/ 1 w 11"/>
                <a:gd name="T13" fmla="*/ 10 h 12"/>
                <a:gd name="T14" fmla="*/ 0 w 11"/>
                <a:gd name="T15" fmla="*/ 9 h 12"/>
                <a:gd name="T16" fmla="*/ 0 w 11"/>
                <a:gd name="T17" fmla="*/ 6 h 12"/>
                <a:gd name="T18" fmla="*/ 0 w 11"/>
                <a:gd name="T19" fmla="*/ 4 h 12"/>
                <a:gd name="T20" fmla="*/ 1 w 11"/>
                <a:gd name="T21" fmla="*/ 2 h 12"/>
                <a:gd name="T22" fmla="*/ 3 w 11"/>
                <a:gd name="T23" fmla="*/ 1 h 12"/>
                <a:gd name="T24" fmla="*/ 6 w 11"/>
                <a:gd name="T25" fmla="*/ 0 h 12"/>
                <a:gd name="T26" fmla="*/ 8 w 11"/>
                <a:gd name="T27" fmla="*/ 1 h 12"/>
                <a:gd name="T28" fmla="*/ 10 w 11"/>
                <a:gd name="T29" fmla="*/ 2 h 12"/>
                <a:gd name="T30" fmla="*/ 11 w 11"/>
                <a:gd name="T31" fmla="*/ 4 h 12"/>
                <a:gd name="T32" fmla="*/ 11 w 11"/>
                <a:gd name="T33" fmla="*/ 6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2">
                  <a:moveTo>
                    <a:pt x="11" y="6"/>
                  </a:moveTo>
                  <a:cubicBezTo>
                    <a:pt x="11" y="7"/>
                    <a:pt x="11" y="8"/>
                    <a:pt x="11" y="9"/>
                  </a:cubicBezTo>
                  <a:cubicBezTo>
                    <a:pt x="11" y="9"/>
                    <a:pt x="10" y="10"/>
                    <a:pt x="10" y="10"/>
                  </a:cubicBezTo>
                  <a:cubicBezTo>
                    <a:pt x="9" y="11"/>
                    <a:pt x="9" y="11"/>
                    <a:pt x="8" y="12"/>
                  </a:cubicBezTo>
                  <a:cubicBezTo>
                    <a:pt x="7" y="12"/>
                    <a:pt x="6" y="12"/>
                    <a:pt x="6" y="12"/>
                  </a:cubicBezTo>
                  <a:cubicBezTo>
                    <a:pt x="5" y="12"/>
                    <a:pt x="4" y="12"/>
                    <a:pt x="3" y="12"/>
                  </a:cubicBezTo>
                  <a:cubicBezTo>
                    <a:pt x="3" y="11"/>
                    <a:pt x="2" y="11"/>
                    <a:pt x="1" y="10"/>
                  </a:cubicBezTo>
                  <a:cubicBezTo>
                    <a:pt x="1" y="10"/>
                    <a:pt x="1" y="9"/>
                    <a:pt x="0" y="9"/>
                  </a:cubicBezTo>
                  <a:cubicBezTo>
                    <a:pt x="0" y="8"/>
                    <a:pt x="0" y="7"/>
                    <a:pt x="0" y="6"/>
                  </a:cubicBezTo>
                  <a:cubicBezTo>
                    <a:pt x="0" y="6"/>
                    <a:pt x="0" y="5"/>
                    <a:pt x="0" y="4"/>
                  </a:cubicBezTo>
                  <a:cubicBezTo>
                    <a:pt x="1" y="3"/>
                    <a:pt x="1" y="3"/>
                    <a:pt x="1" y="2"/>
                  </a:cubicBezTo>
                  <a:cubicBezTo>
                    <a:pt x="2" y="2"/>
                    <a:pt x="3" y="1"/>
                    <a:pt x="3" y="1"/>
                  </a:cubicBezTo>
                  <a:cubicBezTo>
                    <a:pt x="4" y="1"/>
                    <a:pt x="5" y="0"/>
                    <a:pt x="6" y="0"/>
                  </a:cubicBezTo>
                  <a:cubicBezTo>
                    <a:pt x="6" y="0"/>
                    <a:pt x="7" y="1"/>
                    <a:pt x="8" y="1"/>
                  </a:cubicBezTo>
                  <a:cubicBezTo>
                    <a:pt x="9" y="1"/>
                    <a:pt x="9" y="2"/>
                    <a:pt x="10" y="2"/>
                  </a:cubicBezTo>
                  <a:cubicBezTo>
                    <a:pt x="10" y="3"/>
                    <a:pt x="11" y="3"/>
                    <a:pt x="11" y="4"/>
                  </a:cubicBezTo>
                  <a:cubicBezTo>
                    <a:pt x="11" y="5"/>
                    <a:pt x="11" y="6"/>
                    <a:pt x="11"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
        <p:nvSpPr>
          <p:cNvPr id="18" name="Title 1"/>
          <p:cNvSpPr>
            <a:spLocks noGrp="1"/>
          </p:cNvSpPr>
          <p:nvPr userDrawn="1">
            <p:ph type="ctrTitle" hasCustomPrompt="1"/>
          </p:nvPr>
        </p:nvSpPr>
        <p:spPr>
          <a:xfrm>
            <a:off x="1069705" y="2158329"/>
            <a:ext cx="4808220" cy="860400"/>
          </a:xfrm>
          <a:prstGeom prst="rect">
            <a:avLst/>
          </a:prstGeom>
        </p:spPr>
        <p:txBody>
          <a:bodyPr/>
          <a:lstStyle>
            <a:lvl1pPr>
              <a:defRPr sz="3000" b="0">
                <a:solidFill>
                  <a:schemeClr val="bg1"/>
                </a:solidFill>
                <a:latin typeface="EYInterstate Light" panose="02000506000000020004" pitchFamily="2" charset="0"/>
                <a:cs typeface="Arial" pitchFamily="34" charset="0"/>
              </a:defRPr>
            </a:lvl1pPr>
          </a:lstStyle>
          <a:p>
            <a:r>
              <a:rPr lang="en-US" noProof="0" dirty="0"/>
              <a:t>Click to edit Master title style</a:t>
            </a:r>
          </a:p>
        </p:txBody>
      </p:sp>
      <p:sp>
        <p:nvSpPr>
          <p:cNvPr id="19" name="Subtitle 2"/>
          <p:cNvSpPr>
            <a:spLocks noGrp="1"/>
          </p:cNvSpPr>
          <p:nvPr userDrawn="1">
            <p:ph type="subTitle" idx="1" hasCustomPrompt="1"/>
          </p:nvPr>
        </p:nvSpPr>
        <p:spPr>
          <a:xfrm>
            <a:off x="1069897" y="3200329"/>
            <a:ext cx="4808028" cy="645742"/>
          </a:xfrm>
          <a:prstGeom prst="rect">
            <a:avLst/>
          </a:prstGeom>
        </p:spPr>
        <p:txBody>
          <a:bodyPr/>
          <a:lstStyle>
            <a:lvl1pPr marL="0" indent="0" algn="l">
              <a:buNone/>
              <a:defRPr sz="2000">
                <a:solidFill>
                  <a:schemeClr val="bg1"/>
                </a:solidFill>
                <a:latin typeface="EYInterstate Light" panose="02000506000000020004" pitchFamily="2" charset="0"/>
                <a:cs typeface="Arial" pitchFamily="34" charset="0"/>
              </a:defRPr>
            </a:lvl1pPr>
            <a:lvl2pPr marL="0" indent="0" algn="l">
              <a:buNone/>
              <a:defRPr sz="1600">
                <a:solidFill>
                  <a:schemeClr val="tx1">
                    <a:lumMod val="75000"/>
                    <a:lumOff val="2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p>
        </p:txBody>
      </p:sp>
      <p:sp>
        <p:nvSpPr>
          <p:cNvPr id="3" name="Freeform: Shape 2">
            <a:extLst>
              <a:ext uri="{FF2B5EF4-FFF2-40B4-BE49-F238E27FC236}">
                <a16:creationId xmlns:a16="http://schemas.microsoft.com/office/drawing/2014/main" id="{44A731D0-020D-4D8E-955D-2354AF0FE452}"/>
              </a:ext>
            </a:extLst>
          </p:cNvPr>
          <p:cNvSpPr/>
          <p:nvPr userDrawn="1"/>
        </p:nvSpPr>
        <p:spPr>
          <a:xfrm>
            <a:off x="614191" y="723658"/>
            <a:ext cx="5680945" cy="3452894"/>
          </a:xfrm>
          <a:custGeom>
            <a:avLst/>
            <a:gdLst>
              <a:gd name="connsiteX0" fmla="*/ 8749 w 5680945"/>
              <a:gd name="connsiteY0" fmla="*/ 1021520 h 3452894"/>
              <a:gd name="connsiteX1" fmla="*/ 8749 w 5680945"/>
              <a:gd name="connsiteY1" fmla="*/ 3164181 h 3452894"/>
              <a:gd name="connsiteX2" fmla="*/ 151414 w 5680945"/>
              <a:gd name="connsiteY2" fmla="*/ 3164181 h 3452894"/>
              <a:gd name="connsiteX3" fmla="*/ 151414 w 5680945"/>
              <a:gd name="connsiteY3" fmla="*/ 1140155 h 3452894"/>
              <a:gd name="connsiteX4" fmla="*/ 5534897 w 5680945"/>
              <a:gd name="connsiteY4" fmla="*/ 179294 h 3452894"/>
              <a:gd name="connsiteX5" fmla="*/ 5534897 w 5680945"/>
              <a:gd name="connsiteY5" fmla="*/ 3306846 h 3452894"/>
              <a:gd name="connsiteX6" fmla="*/ 864624 w 5680945"/>
              <a:gd name="connsiteY6" fmla="*/ 3306846 h 3452894"/>
              <a:gd name="connsiteX7" fmla="*/ 864624 w 5680945"/>
              <a:gd name="connsiteY7" fmla="*/ 3449395 h 3452894"/>
              <a:gd name="connsiteX8" fmla="*/ 5677562 w 5680945"/>
              <a:gd name="connsiteY8" fmla="*/ 3449395 h 3452894"/>
              <a:gd name="connsiteX9" fmla="*/ 5677562 w 5680945"/>
              <a:gd name="connsiteY9" fmla="*/ 8749 h 3452894"/>
              <a:gd name="connsiteX10" fmla="*/ 8749 w 5680945"/>
              <a:gd name="connsiteY10" fmla="*/ 1021520 h 3452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80945" h="3452894">
                <a:moveTo>
                  <a:pt x="8749" y="1021520"/>
                </a:moveTo>
                <a:lnTo>
                  <a:pt x="8749" y="3164181"/>
                </a:lnTo>
                <a:lnTo>
                  <a:pt x="151414" y="3164181"/>
                </a:lnTo>
                <a:lnTo>
                  <a:pt x="151414" y="1140155"/>
                </a:lnTo>
                <a:lnTo>
                  <a:pt x="5534897" y="179294"/>
                </a:lnTo>
                <a:lnTo>
                  <a:pt x="5534897" y="3306846"/>
                </a:lnTo>
                <a:lnTo>
                  <a:pt x="864624" y="3306846"/>
                </a:lnTo>
                <a:lnTo>
                  <a:pt x="864624" y="3449395"/>
                </a:lnTo>
                <a:lnTo>
                  <a:pt x="5677562" y="3449395"/>
                </a:lnTo>
                <a:lnTo>
                  <a:pt x="5677562" y="8749"/>
                </a:lnTo>
                <a:lnTo>
                  <a:pt x="8749" y="1021520"/>
                </a:lnTo>
                <a:close/>
              </a:path>
            </a:pathLst>
          </a:custGeom>
          <a:solidFill>
            <a:schemeClr val="tx2"/>
          </a:solidFill>
          <a:ln w="9525" cap="flat">
            <a:noFill/>
            <a:prstDash val="solid"/>
            <a:miter/>
          </a:ln>
        </p:spPr>
        <p:txBody>
          <a:bodyPr rtlCol="0" anchor="ctr"/>
          <a:lstStyle/>
          <a:p>
            <a:endParaRPr lang="en-US" noProof="0" dirty="0"/>
          </a:p>
        </p:txBody>
      </p:sp>
      <p:sp>
        <p:nvSpPr>
          <p:cNvPr id="4" name="Freeform: Shape 3">
            <a:extLst>
              <a:ext uri="{FF2B5EF4-FFF2-40B4-BE49-F238E27FC236}">
                <a16:creationId xmlns:a16="http://schemas.microsoft.com/office/drawing/2014/main" id="{15324C54-B75E-4AC0-90C2-FA558C7716F7}"/>
              </a:ext>
            </a:extLst>
          </p:cNvPr>
          <p:cNvSpPr/>
          <p:nvPr/>
        </p:nvSpPr>
        <p:spPr>
          <a:xfrm>
            <a:off x="614191" y="4021755"/>
            <a:ext cx="151647" cy="151647"/>
          </a:xfrm>
          <a:custGeom>
            <a:avLst/>
            <a:gdLst>
              <a:gd name="connsiteX0" fmla="*/ 8749 w 151647"/>
              <a:gd name="connsiteY0" fmla="*/ 8749 h 151647"/>
              <a:gd name="connsiteX1" fmla="*/ 151414 w 151647"/>
              <a:gd name="connsiteY1" fmla="*/ 8749 h 151647"/>
              <a:gd name="connsiteX2" fmla="*/ 151414 w 151647"/>
              <a:gd name="connsiteY2" fmla="*/ 151414 h 151647"/>
              <a:gd name="connsiteX3" fmla="*/ 8749 w 151647"/>
              <a:gd name="connsiteY3" fmla="*/ 151414 h 151647"/>
            </a:gdLst>
            <a:ahLst/>
            <a:cxnLst>
              <a:cxn ang="0">
                <a:pos x="connsiteX0" y="connsiteY0"/>
              </a:cxn>
              <a:cxn ang="0">
                <a:pos x="connsiteX1" y="connsiteY1"/>
              </a:cxn>
              <a:cxn ang="0">
                <a:pos x="connsiteX2" y="connsiteY2"/>
              </a:cxn>
              <a:cxn ang="0">
                <a:pos x="connsiteX3" y="connsiteY3"/>
              </a:cxn>
            </a:cxnLst>
            <a:rect l="l" t="t" r="r" b="b"/>
            <a:pathLst>
              <a:path w="151647" h="151647">
                <a:moveTo>
                  <a:pt x="8749" y="8749"/>
                </a:moveTo>
                <a:lnTo>
                  <a:pt x="151414" y="8749"/>
                </a:lnTo>
                <a:lnTo>
                  <a:pt x="151414" y="151414"/>
                </a:lnTo>
                <a:lnTo>
                  <a:pt x="8749" y="151414"/>
                </a:lnTo>
                <a:close/>
              </a:path>
            </a:pathLst>
          </a:custGeom>
          <a:solidFill>
            <a:schemeClr val="tx2"/>
          </a:solidFill>
          <a:ln w="9525" cap="flat">
            <a:noFill/>
            <a:prstDash val="solid"/>
            <a:miter/>
          </a:ln>
        </p:spPr>
        <p:txBody>
          <a:bodyPr rtlCol="0" anchor="ctr"/>
          <a:lstStyle/>
          <a:p>
            <a:endParaRPr lang="en-US" noProof="0" dirty="0"/>
          </a:p>
        </p:txBody>
      </p:sp>
      <p:sp>
        <p:nvSpPr>
          <p:cNvPr id="5" name="Freeform: Shape 4">
            <a:extLst>
              <a:ext uri="{FF2B5EF4-FFF2-40B4-BE49-F238E27FC236}">
                <a16:creationId xmlns:a16="http://schemas.microsoft.com/office/drawing/2014/main" id="{CAA95478-C099-485F-AD95-A617656C6C7C}"/>
              </a:ext>
            </a:extLst>
          </p:cNvPr>
          <p:cNvSpPr/>
          <p:nvPr/>
        </p:nvSpPr>
        <p:spPr>
          <a:xfrm>
            <a:off x="899522" y="4021755"/>
            <a:ext cx="151647" cy="151647"/>
          </a:xfrm>
          <a:custGeom>
            <a:avLst/>
            <a:gdLst>
              <a:gd name="connsiteX0" fmla="*/ 8749 w 151647"/>
              <a:gd name="connsiteY0" fmla="*/ 8749 h 151647"/>
              <a:gd name="connsiteX1" fmla="*/ 151414 w 151647"/>
              <a:gd name="connsiteY1" fmla="*/ 8749 h 151647"/>
              <a:gd name="connsiteX2" fmla="*/ 151414 w 151647"/>
              <a:gd name="connsiteY2" fmla="*/ 151414 h 151647"/>
              <a:gd name="connsiteX3" fmla="*/ 8749 w 151647"/>
              <a:gd name="connsiteY3" fmla="*/ 151414 h 151647"/>
            </a:gdLst>
            <a:ahLst/>
            <a:cxnLst>
              <a:cxn ang="0">
                <a:pos x="connsiteX0" y="connsiteY0"/>
              </a:cxn>
              <a:cxn ang="0">
                <a:pos x="connsiteX1" y="connsiteY1"/>
              </a:cxn>
              <a:cxn ang="0">
                <a:pos x="connsiteX2" y="connsiteY2"/>
              </a:cxn>
              <a:cxn ang="0">
                <a:pos x="connsiteX3" y="connsiteY3"/>
              </a:cxn>
            </a:cxnLst>
            <a:rect l="l" t="t" r="r" b="b"/>
            <a:pathLst>
              <a:path w="151647" h="151647">
                <a:moveTo>
                  <a:pt x="8749" y="8749"/>
                </a:moveTo>
                <a:lnTo>
                  <a:pt x="151414" y="8749"/>
                </a:lnTo>
                <a:lnTo>
                  <a:pt x="151414" y="151414"/>
                </a:lnTo>
                <a:lnTo>
                  <a:pt x="8749" y="151414"/>
                </a:lnTo>
                <a:close/>
              </a:path>
            </a:pathLst>
          </a:custGeom>
          <a:solidFill>
            <a:schemeClr val="tx2"/>
          </a:solidFill>
          <a:ln w="9525" cap="flat">
            <a:noFill/>
            <a:prstDash val="solid"/>
            <a:miter/>
          </a:ln>
        </p:spPr>
        <p:txBody>
          <a:bodyPr rtlCol="0" anchor="ctr"/>
          <a:lstStyle/>
          <a:p>
            <a:endParaRPr lang="en-US" noProof="0" dirty="0"/>
          </a:p>
        </p:txBody>
      </p:sp>
      <p:sp>
        <p:nvSpPr>
          <p:cNvPr id="6" name="Freeform: Shape 5">
            <a:extLst>
              <a:ext uri="{FF2B5EF4-FFF2-40B4-BE49-F238E27FC236}">
                <a16:creationId xmlns:a16="http://schemas.microsoft.com/office/drawing/2014/main" id="{D65680A1-86D1-44C2-AA38-0DF5735F1F26}"/>
              </a:ext>
            </a:extLst>
          </p:cNvPr>
          <p:cNvSpPr/>
          <p:nvPr/>
        </p:nvSpPr>
        <p:spPr>
          <a:xfrm>
            <a:off x="1184735" y="4021755"/>
            <a:ext cx="151647" cy="151647"/>
          </a:xfrm>
          <a:custGeom>
            <a:avLst/>
            <a:gdLst>
              <a:gd name="connsiteX0" fmla="*/ 8749 w 151647"/>
              <a:gd name="connsiteY0" fmla="*/ 8749 h 151647"/>
              <a:gd name="connsiteX1" fmla="*/ 151414 w 151647"/>
              <a:gd name="connsiteY1" fmla="*/ 8749 h 151647"/>
              <a:gd name="connsiteX2" fmla="*/ 151414 w 151647"/>
              <a:gd name="connsiteY2" fmla="*/ 151414 h 151647"/>
              <a:gd name="connsiteX3" fmla="*/ 8749 w 151647"/>
              <a:gd name="connsiteY3" fmla="*/ 151414 h 151647"/>
            </a:gdLst>
            <a:ahLst/>
            <a:cxnLst>
              <a:cxn ang="0">
                <a:pos x="connsiteX0" y="connsiteY0"/>
              </a:cxn>
              <a:cxn ang="0">
                <a:pos x="connsiteX1" y="connsiteY1"/>
              </a:cxn>
              <a:cxn ang="0">
                <a:pos x="connsiteX2" y="connsiteY2"/>
              </a:cxn>
              <a:cxn ang="0">
                <a:pos x="connsiteX3" y="connsiteY3"/>
              </a:cxn>
            </a:cxnLst>
            <a:rect l="l" t="t" r="r" b="b"/>
            <a:pathLst>
              <a:path w="151647" h="151647">
                <a:moveTo>
                  <a:pt x="8749" y="8749"/>
                </a:moveTo>
                <a:lnTo>
                  <a:pt x="151414" y="8749"/>
                </a:lnTo>
                <a:lnTo>
                  <a:pt x="151414" y="151414"/>
                </a:lnTo>
                <a:lnTo>
                  <a:pt x="8749" y="151414"/>
                </a:lnTo>
                <a:close/>
              </a:path>
            </a:pathLst>
          </a:custGeom>
          <a:solidFill>
            <a:schemeClr val="tx2"/>
          </a:solidFill>
          <a:ln w="9525" cap="flat">
            <a:noFill/>
            <a:prstDash val="solid"/>
            <a:miter/>
          </a:ln>
        </p:spPr>
        <p:txBody>
          <a:bodyPr rtlCol="0" anchor="ctr"/>
          <a:lstStyle/>
          <a:p>
            <a:endParaRPr lang="en-US" noProof="0" dirty="0"/>
          </a:p>
        </p:txBody>
      </p:sp>
      <p:grpSp>
        <p:nvGrpSpPr>
          <p:cNvPr id="76" name="Group 4">
            <a:extLst>
              <a:ext uri="{FF2B5EF4-FFF2-40B4-BE49-F238E27FC236}">
                <a16:creationId xmlns:a16="http://schemas.microsoft.com/office/drawing/2014/main" id="{9D60B6B0-F7ED-4B9F-A77C-632AC4EA661D}"/>
              </a:ext>
            </a:extLst>
          </p:cNvPr>
          <p:cNvGrpSpPr>
            <a:grpSpLocks noChangeAspect="1"/>
          </p:cNvGrpSpPr>
          <p:nvPr userDrawn="1"/>
        </p:nvGrpSpPr>
        <p:grpSpPr bwMode="auto">
          <a:xfrm>
            <a:off x="10364788" y="4960938"/>
            <a:ext cx="1225550" cy="1435100"/>
            <a:chOff x="6529" y="3125"/>
            <a:chExt cx="772" cy="904"/>
          </a:xfrm>
        </p:grpSpPr>
        <p:sp>
          <p:nvSpPr>
            <p:cNvPr id="77" name="Freeform 5">
              <a:extLst>
                <a:ext uri="{FF2B5EF4-FFF2-40B4-BE49-F238E27FC236}">
                  <a16:creationId xmlns:a16="http://schemas.microsoft.com/office/drawing/2014/main" id="{CC1B45B9-64DF-4C5B-9711-FA69AD537071}"/>
                </a:ext>
              </a:extLst>
            </p:cNvPr>
            <p:cNvSpPr>
              <a:spLocks/>
            </p:cNvSpPr>
            <p:nvPr userDrawn="1"/>
          </p:nvSpPr>
          <p:spPr bwMode="auto">
            <a:xfrm>
              <a:off x="6529" y="3125"/>
              <a:ext cx="619" cy="22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78" name="Freeform 6">
              <a:extLst>
                <a:ext uri="{FF2B5EF4-FFF2-40B4-BE49-F238E27FC236}">
                  <a16:creationId xmlns:a16="http://schemas.microsoft.com/office/drawing/2014/main" id="{BA55CB73-EE25-43B6-9720-855E16C4B153}"/>
                </a:ext>
              </a:extLst>
            </p:cNvPr>
            <p:cNvSpPr>
              <a:spLocks noEditPoints="1"/>
            </p:cNvSpPr>
            <p:nvPr userDrawn="1"/>
          </p:nvSpPr>
          <p:spPr bwMode="auto">
            <a:xfrm>
              <a:off x="6529" y="3444"/>
              <a:ext cx="772" cy="585"/>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80" name="Rectangle 9">
            <a:extLst>
              <a:ext uri="{FF2B5EF4-FFF2-40B4-BE49-F238E27FC236}">
                <a16:creationId xmlns:a16="http://schemas.microsoft.com/office/drawing/2014/main" id="{F314F876-941A-40CD-B64C-56E5901EC54D}"/>
              </a:ext>
            </a:extLst>
          </p:cNvPr>
          <p:cNvSpPr/>
          <p:nvPr userDrawn="1"/>
        </p:nvSpPr>
        <p:spPr>
          <a:xfrm>
            <a:off x="-2054226" y="-8465"/>
            <a:ext cx="1952299" cy="2446866"/>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lIns="53972" tIns="53972" rIns="53972" bIns="53972" rtlCol="0" anchor="t" anchorCtr="0"/>
          <a:lstStyle/>
          <a:p>
            <a:pPr>
              <a:spcAft>
                <a:spcPts val="0"/>
              </a:spcAft>
            </a:pPr>
            <a:r>
              <a:rPr lang="en-US" sz="1200" b="1" dirty="0">
                <a:solidFill>
                  <a:srgbClr val="000000"/>
                </a:solidFill>
                <a:latin typeface="EYInterstate Light" panose="02000506000000020004" pitchFamily="2" charset="0"/>
              </a:rPr>
              <a:t>INSTRUCTIONS:</a:t>
            </a:r>
            <a:br>
              <a:rPr lang="en-US" sz="1200" b="1" dirty="0">
                <a:solidFill>
                  <a:srgbClr val="000000"/>
                </a:solidFill>
                <a:latin typeface="EYInterstate Light" panose="02000506000000020004" pitchFamily="2" charset="0"/>
              </a:rPr>
            </a:br>
            <a:r>
              <a:rPr lang="en-US" sz="1200" dirty="0">
                <a:solidFill>
                  <a:srgbClr val="000000"/>
                </a:solidFill>
              </a:rPr>
              <a:t>In order to use this frame cover template, </a:t>
            </a:r>
            <a:br>
              <a:rPr lang="en-US" sz="1200" dirty="0">
                <a:solidFill>
                  <a:srgbClr val="000000"/>
                </a:solidFill>
              </a:rPr>
            </a:br>
            <a:r>
              <a:rPr lang="en-US" sz="1200" dirty="0">
                <a:solidFill>
                  <a:srgbClr val="000000"/>
                </a:solidFill>
              </a:rPr>
              <a:t>an approved EY better question is required. See </a:t>
            </a:r>
            <a:r>
              <a:rPr lang="en-US" sz="1200" u="sng" dirty="0">
                <a:solidFill>
                  <a:srgbClr val="0563C1"/>
                </a:solidFill>
                <a:ea typeface="Calibri" panose="020F0502020204030204" pitchFamily="34" charset="0"/>
                <a:hlinkClick r:id="rId6"/>
              </a:rPr>
              <a:t>http://brandingzone.ey.net/national/bzcontest.nsf/controldocview/BetterQuestions/$file/fullpage.html#firstPage</a:t>
            </a:r>
            <a:r>
              <a:rPr lang="en-US" sz="1200" dirty="0">
                <a:ea typeface="Calibri" panose="020F0502020204030204" pitchFamily="34" charset="0"/>
              </a:rPr>
              <a:t> </a:t>
            </a:r>
            <a:r>
              <a:rPr lang="en-US" sz="1200" dirty="0">
                <a:solidFill>
                  <a:srgbClr val="000000"/>
                </a:solidFill>
              </a:rPr>
              <a:t>for information on how to formulate better questions.</a:t>
            </a:r>
            <a:endParaRPr lang="de-DE" sz="1200" dirty="0">
              <a:solidFill>
                <a:srgbClr val="000000"/>
              </a:solidFill>
            </a:endParaRPr>
          </a:p>
        </p:txBody>
      </p:sp>
    </p:spTree>
    <p:extLst>
      <p:ext uri="{BB962C8B-B14F-4D97-AF65-F5344CB8AC3E}">
        <p14:creationId xmlns:p14="http://schemas.microsoft.com/office/powerpoint/2010/main" val="1950292438"/>
      </p:ext>
    </p:extLst>
  </p:cSld>
  <p:clrMapOvr>
    <a:masterClrMapping/>
  </p:clrMapOvr>
  <p:extLst>
    <p:ext uri="{DCECCB84-F9BA-43D5-87BE-67443E8EF086}">
      <p15:sldGuideLst xmlns:p15="http://schemas.microsoft.com/office/powerpoint/2012/main">
        <p15:guide id="1" pos="674">
          <p15:clr>
            <a:srgbClr val="FBAE40"/>
          </p15:clr>
        </p15:guide>
        <p15:guide id="2" orient="horz" pos="1350">
          <p15:clr>
            <a:srgbClr val="FBAE40"/>
          </p15:clr>
        </p15:guide>
        <p15:guide id="3" orient="horz" pos="2014">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17_Cover_with_author_Neu">
    <p:spTree>
      <p:nvGrpSpPr>
        <p:cNvPr id="1" name=""/>
        <p:cNvGrpSpPr/>
        <p:nvPr/>
      </p:nvGrpSpPr>
      <p:grpSpPr>
        <a:xfrm>
          <a:off x="0" y="0"/>
          <a:ext cx="0" cy="0"/>
          <a:chOff x="0" y="0"/>
          <a:chExt cx="0" cy="0"/>
        </a:xfrm>
      </p:grpSpPr>
      <p:sp>
        <p:nvSpPr>
          <p:cNvPr id="16" name="Freeform 56">
            <a:extLst>
              <a:ext uri="{FF2B5EF4-FFF2-40B4-BE49-F238E27FC236}">
                <a16:creationId xmlns:a16="http://schemas.microsoft.com/office/drawing/2014/main" id="{13A7AC18-CF42-4EC5-8D40-441EAE30A06C}"/>
              </a:ext>
            </a:extLst>
          </p:cNvPr>
          <p:cNvSpPr/>
          <p:nvPr userDrawn="1"/>
        </p:nvSpPr>
        <p:spPr>
          <a:xfrm>
            <a:off x="622940" y="795662"/>
            <a:ext cx="4930412" cy="3581484"/>
          </a:xfrm>
          <a:custGeom>
            <a:avLst/>
            <a:gdLst>
              <a:gd name="connsiteX0" fmla="*/ 4238387 w 4257675"/>
              <a:gd name="connsiteY0" fmla="*/ 0 h 3092804"/>
              <a:gd name="connsiteX1" fmla="*/ 4257675 w 4257675"/>
              <a:gd name="connsiteY1" fmla="*/ 0 h 3092804"/>
              <a:gd name="connsiteX2" fmla="*/ 4257675 w 4257675"/>
              <a:gd name="connsiteY2" fmla="*/ 3092804 h 3092804"/>
              <a:gd name="connsiteX3" fmla="*/ 0 w 4257675"/>
              <a:gd name="connsiteY3" fmla="*/ 3092804 h 3092804"/>
              <a:gd name="connsiteX4" fmla="*/ 0 w 4257675"/>
              <a:gd name="connsiteY4" fmla="*/ 747342 h 3092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7675" h="3092804">
                <a:moveTo>
                  <a:pt x="4238387" y="0"/>
                </a:moveTo>
                <a:lnTo>
                  <a:pt x="4257675" y="0"/>
                </a:lnTo>
                <a:lnTo>
                  <a:pt x="4257675" y="3092804"/>
                </a:lnTo>
                <a:lnTo>
                  <a:pt x="0" y="3092804"/>
                </a:lnTo>
                <a:lnTo>
                  <a:pt x="0" y="747342"/>
                </a:lnTo>
                <a:close/>
              </a:path>
            </a:pathLst>
          </a:cu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p:cNvSpPr>
            <a:spLocks noGrp="1"/>
          </p:cNvSpPr>
          <p:nvPr>
            <p:ph type="ctrTitle" hasCustomPrompt="1"/>
          </p:nvPr>
        </p:nvSpPr>
        <p:spPr>
          <a:xfrm>
            <a:off x="900329" y="1954221"/>
            <a:ext cx="4328932" cy="979702"/>
          </a:xfrm>
        </p:spPr>
        <p:txBody>
          <a:bodyPr/>
          <a:lstStyle>
            <a:lvl1pPr>
              <a:defRPr sz="3000" b="0">
                <a:solidFill>
                  <a:schemeClr val="bg1"/>
                </a:solidFill>
                <a:latin typeface="EYInterstate Light" panose="02000506000000020004" pitchFamily="2" charset="0"/>
                <a:cs typeface="Arial" pitchFamily="34" charset="0"/>
              </a:defRPr>
            </a:lvl1pPr>
          </a:lstStyle>
          <a:p>
            <a:r>
              <a:rPr lang="en-US" noProof="0" dirty="0"/>
              <a:t>Click to edit Master title style</a:t>
            </a:r>
          </a:p>
        </p:txBody>
      </p:sp>
      <p:sp>
        <p:nvSpPr>
          <p:cNvPr id="12" name="Subtitle 2"/>
          <p:cNvSpPr>
            <a:spLocks noGrp="1"/>
          </p:cNvSpPr>
          <p:nvPr>
            <p:ph type="subTitle" idx="1" hasCustomPrompt="1"/>
          </p:nvPr>
        </p:nvSpPr>
        <p:spPr>
          <a:xfrm>
            <a:off x="900329" y="3046158"/>
            <a:ext cx="4328932" cy="1046323"/>
          </a:xfrm>
          <a:prstGeom prst="rect">
            <a:avLst/>
          </a:prstGeom>
        </p:spPr>
        <p:txBody>
          <a:bodyPr/>
          <a:lstStyle>
            <a:lvl1pPr marL="0" indent="0" algn="l">
              <a:spcAft>
                <a:spcPts val="1200"/>
              </a:spcAft>
              <a:buNone/>
              <a:defRPr sz="2000">
                <a:solidFill>
                  <a:schemeClr val="bg1"/>
                </a:solidFill>
                <a:latin typeface="EYInterstate" panose="02000503020000020004" pitchFamily="2" charset="0"/>
                <a:cs typeface="Arial" pitchFamily="34" charset="0"/>
              </a:defRPr>
            </a:lvl1pPr>
            <a:lvl2pPr marL="0" indent="0" algn="l">
              <a:buNone/>
              <a:defRPr sz="1600" b="1">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p>
        </p:txBody>
      </p:sp>
      <p:cxnSp>
        <p:nvCxnSpPr>
          <p:cNvPr id="7" name="Straight Connector 6">
            <a:extLst>
              <a:ext uri="{FF2B5EF4-FFF2-40B4-BE49-F238E27FC236}">
                <a16:creationId xmlns:a16="http://schemas.microsoft.com/office/drawing/2014/main" id="{F93BD223-2224-476C-AB5C-300C248C1618}"/>
              </a:ext>
            </a:extLst>
          </p:cNvPr>
          <p:cNvCxnSpPr>
            <a:cxnSpLocks/>
          </p:cNvCxnSpPr>
          <p:nvPr userDrawn="1"/>
        </p:nvCxnSpPr>
        <p:spPr>
          <a:xfrm>
            <a:off x="1486584" y="5709060"/>
            <a:ext cx="8122101" cy="0"/>
          </a:xfrm>
          <a:prstGeom prst="line">
            <a:avLst/>
          </a:prstGeom>
          <a:ln>
            <a:solidFill>
              <a:srgbClr val="82829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51B4C43-E5F8-400E-A971-58A3766B1BF0}"/>
              </a:ext>
            </a:extLst>
          </p:cNvPr>
          <p:cNvSpPr txBox="1"/>
          <p:nvPr userDrawn="1"/>
        </p:nvSpPr>
        <p:spPr>
          <a:xfrm>
            <a:off x="615384" y="5605200"/>
            <a:ext cx="1045073" cy="197581"/>
          </a:xfrm>
          <a:prstGeom prst="rect">
            <a:avLst/>
          </a:prstGeom>
          <a:noFill/>
        </p:spPr>
        <p:txBody>
          <a:bodyPr wrap="square" lIns="0" tIns="0" rIns="0" bIns="0" rtlCol="0" anchor="ctr" anchorCtr="0">
            <a:noAutofit/>
          </a:bodyPr>
          <a:lstStyle/>
          <a:p>
            <a:r>
              <a:rPr lang="en-US" sz="1200" noProof="0" dirty="0">
                <a:solidFill>
                  <a:srgbClr val="828290"/>
                </a:solidFill>
                <a:latin typeface="EYInterstate Light" panose="02000506000000020004" pitchFamily="2" charset="0"/>
              </a:rPr>
              <a:t>Written by</a:t>
            </a:r>
          </a:p>
        </p:txBody>
      </p:sp>
      <p:sp>
        <p:nvSpPr>
          <p:cNvPr id="10" name="Text Placeholder 16">
            <a:extLst>
              <a:ext uri="{FF2B5EF4-FFF2-40B4-BE49-F238E27FC236}">
                <a16:creationId xmlns:a16="http://schemas.microsoft.com/office/drawing/2014/main" id="{A9465B6B-DFD4-4E0C-9ACE-E88CA2220464}"/>
              </a:ext>
            </a:extLst>
          </p:cNvPr>
          <p:cNvSpPr>
            <a:spLocks noGrp="1"/>
          </p:cNvSpPr>
          <p:nvPr>
            <p:ph type="body" sz="quarter" idx="14" hasCustomPrompt="1"/>
          </p:nvPr>
        </p:nvSpPr>
        <p:spPr>
          <a:xfrm>
            <a:off x="1486584" y="6019189"/>
            <a:ext cx="3089275" cy="180000"/>
          </a:xfrm>
          <a:prstGeom prst="rect">
            <a:avLst/>
          </a:prstGeom>
        </p:spPr>
        <p:txBody>
          <a:bodyPr/>
          <a:lstStyle>
            <a:lvl1pPr marL="0" indent="0">
              <a:buNone/>
              <a:defRPr sz="1200">
                <a:solidFill>
                  <a:schemeClr val="tx2"/>
                </a:solidFill>
              </a:defRPr>
            </a:lvl1pPr>
          </a:lstStyle>
          <a:p>
            <a:pPr lvl="0"/>
            <a:r>
              <a:rPr lang="en-US" noProof="0" dirty="0"/>
              <a:t>Name Surname</a:t>
            </a:r>
          </a:p>
        </p:txBody>
      </p:sp>
      <p:sp>
        <p:nvSpPr>
          <p:cNvPr id="13" name="Text Placeholder 16">
            <a:extLst>
              <a:ext uri="{FF2B5EF4-FFF2-40B4-BE49-F238E27FC236}">
                <a16:creationId xmlns:a16="http://schemas.microsoft.com/office/drawing/2014/main" id="{A1F2ED22-5637-4AB8-ABD8-3693A6EA55FD}"/>
              </a:ext>
            </a:extLst>
          </p:cNvPr>
          <p:cNvSpPr>
            <a:spLocks noGrp="1"/>
          </p:cNvSpPr>
          <p:nvPr>
            <p:ph type="body" sz="quarter" idx="15" hasCustomPrompt="1"/>
          </p:nvPr>
        </p:nvSpPr>
        <p:spPr>
          <a:xfrm>
            <a:off x="1486584" y="6216807"/>
            <a:ext cx="3089275" cy="180000"/>
          </a:xfrm>
          <a:prstGeom prst="rect">
            <a:avLst/>
          </a:prstGeom>
        </p:spPr>
        <p:txBody>
          <a:bodyPr/>
          <a:lstStyle>
            <a:lvl1pPr marL="0" indent="0">
              <a:buNone/>
              <a:defRPr sz="1200">
                <a:solidFill>
                  <a:schemeClr val="bg1"/>
                </a:solidFill>
              </a:defRPr>
            </a:lvl1pPr>
          </a:lstStyle>
          <a:p>
            <a:pPr lvl="0"/>
            <a:r>
              <a:rPr lang="en-US" noProof="0" dirty="0"/>
              <a:t>Job Title</a:t>
            </a:r>
          </a:p>
        </p:txBody>
      </p:sp>
      <p:sp>
        <p:nvSpPr>
          <p:cNvPr id="14" name="Picture Placeholder 19">
            <a:extLst>
              <a:ext uri="{FF2B5EF4-FFF2-40B4-BE49-F238E27FC236}">
                <a16:creationId xmlns:a16="http://schemas.microsoft.com/office/drawing/2014/main" id="{29A5E1BC-8F6B-43EF-9FF6-8242E7708BDA}"/>
              </a:ext>
            </a:extLst>
          </p:cNvPr>
          <p:cNvSpPr>
            <a:spLocks noGrp="1"/>
          </p:cNvSpPr>
          <p:nvPr>
            <p:ph type="pic" sz="quarter" idx="16" hasCustomPrompt="1"/>
          </p:nvPr>
        </p:nvSpPr>
        <p:spPr>
          <a:xfrm>
            <a:off x="615383" y="5914642"/>
            <a:ext cx="576000" cy="576000"/>
          </a:xfrm>
          <a:prstGeom prst="ellipse">
            <a:avLst/>
          </a:prstGeom>
        </p:spPr>
        <p:txBody>
          <a:bodyPr anchor="ctr"/>
          <a:lstStyle>
            <a:lvl1pPr marL="0" indent="0" algn="ctr">
              <a:buNone/>
              <a:defRPr sz="900">
                <a:solidFill>
                  <a:schemeClr val="bg1"/>
                </a:solidFill>
              </a:defRPr>
            </a:lvl1pPr>
          </a:lstStyle>
          <a:p>
            <a:r>
              <a:rPr lang="en-US" noProof="0" dirty="0"/>
              <a:t>Click icon to add picture</a:t>
            </a:r>
          </a:p>
        </p:txBody>
      </p:sp>
      <p:grpSp>
        <p:nvGrpSpPr>
          <p:cNvPr id="2" name="Group 4">
            <a:extLst>
              <a:ext uri="{FF2B5EF4-FFF2-40B4-BE49-F238E27FC236}">
                <a16:creationId xmlns:a16="http://schemas.microsoft.com/office/drawing/2014/main" id="{63F02F42-4916-4588-807F-4BB7367EB0EC}"/>
              </a:ext>
            </a:extLst>
          </p:cNvPr>
          <p:cNvGrpSpPr>
            <a:grpSpLocks noChangeAspect="1"/>
          </p:cNvGrpSpPr>
          <p:nvPr userDrawn="1"/>
        </p:nvGrpSpPr>
        <p:grpSpPr bwMode="auto">
          <a:xfrm>
            <a:off x="10364788" y="4960938"/>
            <a:ext cx="1225550" cy="1435100"/>
            <a:chOff x="6529" y="3125"/>
            <a:chExt cx="772" cy="904"/>
          </a:xfrm>
        </p:grpSpPr>
        <p:sp>
          <p:nvSpPr>
            <p:cNvPr id="4" name="Freeform 5">
              <a:extLst>
                <a:ext uri="{FF2B5EF4-FFF2-40B4-BE49-F238E27FC236}">
                  <a16:creationId xmlns:a16="http://schemas.microsoft.com/office/drawing/2014/main" id="{0BD928C5-1C7D-4599-A7E9-8AB1B188C6AA}"/>
                </a:ext>
              </a:extLst>
            </p:cNvPr>
            <p:cNvSpPr>
              <a:spLocks/>
            </p:cNvSpPr>
            <p:nvPr userDrawn="1"/>
          </p:nvSpPr>
          <p:spPr bwMode="auto">
            <a:xfrm>
              <a:off x="6529" y="3125"/>
              <a:ext cx="619" cy="22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5" name="Freeform 6">
              <a:extLst>
                <a:ext uri="{FF2B5EF4-FFF2-40B4-BE49-F238E27FC236}">
                  <a16:creationId xmlns:a16="http://schemas.microsoft.com/office/drawing/2014/main" id="{37C281E8-2924-471F-A849-26C37A059B4E}"/>
                </a:ext>
              </a:extLst>
            </p:cNvPr>
            <p:cNvSpPr>
              <a:spLocks noEditPoints="1"/>
            </p:cNvSpPr>
            <p:nvPr userDrawn="1"/>
          </p:nvSpPr>
          <p:spPr bwMode="auto">
            <a:xfrm>
              <a:off x="6529" y="3444"/>
              <a:ext cx="772" cy="585"/>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4140819764"/>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8_Final_legal_text">
    <p:spTree>
      <p:nvGrpSpPr>
        <p:cNvPr id="1" name=""/>
        <p:cNvGrpSpPr/>
        <p:nvPr/>
      </p:nvGrpSpPr>
      <p:grpSpPr>
        <a:xfrm>
          <a:off x="0" y="0"/>
          <a:ext cx="0" cy="0"/>
          <a:chOff x="0" y="0"/>
          <a:chExt cx="0" cy="0"/>
        </a:xfrm>
      </p:grpSpPr>
      <p:sp>
        <p:nvSpPr>
          <p:cNvPr id="3" name="Textplatzhalter 2"/>
          <p:cNvSpPr>
            <a:spLocks noGrp="1"/>
          </p:cNvSpPr>
          <p:nvPr>
            <p:ph type="body" sz="quarter" idx="11" hasCustomPrompt="1"/>
          </p:nvPr>
        </p:nvSpPr>
        <p:spPr>
          <a:xfrm>
            <a:off x="628566" y="292413"/>
            <a:ext cx="3142800" cy="5209200"/>
          </a:xfrm>
          <a:prstGeom prst="rect">
            <a:avLst/>
          </a:prstGeom>
        </p:spPr>
        <p:txBody>
          <a:bodyPr/>
          <a:lstStyle>
            <a:lvl1pPr marL="0" indent="0">
              <a:buFontTx/>
              <a:buNone/>
              <a:defRPr sz="1000"/>
            </a:lvl1pPr>
          </a:lstStyle>
          <a:p>
            <a:pPr lvl="0"/>
            <a:r>
              <a:rPr lang="en-US" dirty="0"/>
              <a:t>EY  |  Assurance | Tax | Transactions | Advisory </a:t>
            </a:r>
            <a:br>
              <a:rPr lang="en-US" dirty="0"/>
            </a:br>
            <a:br>
              <a:rPr lang="en-US" dirty="0"/>
            </a:br>
            <a:r>
              <a:rPr lang="en-US" dirty="0"/>
              <a:t>Refer to The Branding Zone for the latest boilerplate language. </a:t>
            </a:r>
          </a:p>
          <a:p>
            <a:pPr lvl="0"/>
            <a:endParaRPr lang="en-US" dirty="0"/>
          </a:p>
        </p:txBody>
      </p:sp>
    </p:spTree>
    <p:extLst>
      <p:ext uri="{BB962C8B-B14F-4D97-AF65-F5344CB8AC3E}">
        <p14:creationId xmlns:p14="http://schemas.microsoft.com/office/powerpoint/2010/main" val="376554895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4_Standar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918" y="294200"/>
            <a:ext cx="10978515" cy="590400"/>
          </a:xfrm>
        </p:spPr>
        <p:txBody>
          <a:bodyPr/>
          <a:lstStyle>
            <a:lvl1pPr>
              <a:defRPr>
                <a:solidFill>
                  <a:schemeClr val="bg1"/>
                </a:solidFill>
              </a:defRPr>
            </a:lvl1pPr>
          </a:lstStyle>
          <a:p>
            <a:r>
              <a:rPr lang="en-US" noProof="0" dirty="0"/>
              <a:t>Click to edit Master title style</a:t>
            </a:r>
          </a:p>
        </p:txBody>
      </p:sp>
      <p:sp>
        <p:nvSpPr>
          <p:cNvPr id="19" name="Line 10">
            <a:extLst>
              <a:ext uri="{FF2B5EF4-FFF2-40B4-BE49-F238E27FC236}">
                <a16:creationId xmlns:a16="http://schemas.microsoft.com/office/drawing/2014/main" id="{CF130104-FAF2-4309-9701-573F37743137}"/>
              </a:ext>
            </a:extLst>
          </p:cNvPr>
          <p:cNvSpPr>
            <a:spLocks noChangeShapeType="1"/>
          </p:cNvSpPr>
          <p:nvPr userDrawn="1"/>
        </p:nvSpPr>
        <p:spPr bwMode="auto">
          <a:xfrm>
            <a:off x="609918" y="907750"/>
            <a:ext cx="10980000"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4" name="Date Placeholder 3">
            <a:extLst>
              <a:ext uri="{FF2B5EF4-FFF2-40B4-BE49-F238E27FC236}">
                <a16:creationId xmlns:a16="http://schemas.microsoft.com/office/drawing/2014/main" id="{00869D6F-A030-48CA-9C7C-9FC3A6F1F671}"/>
              </a:ext>
            </a:extLst>
          </p:cNvPr>
          <p:cNvSpPr>
            <a:spLocks noGrp="1"/>
          </p:cNvSpPr>
          <p:nvPr>
            <p:ph type="dt" sz="half" idx="10"/>
          </p:nvPr>
        </p:nvSpPr>
        <p:spPr/>
        <p:txBody>
          <a:bodyPr/>
          <a:lstStyle/>
          <a:p>
            <a:fld id="{23EB5111-4321-4A8B-8136-0060A1CE4C12}" type="datetime3">
              <a:rPr lang="en-US" noProof="0" smtClean="0"/>
              <a:t>19 May 2022</a:t>
            </a:fld>
            <a:endParaRPr lang="en-US" noProof="0" dirty="0"/>
          </a:p>
        </p:txBody>
      </p:sp>
      <p:sp>
        <p:nvSpPr>
          <p:cNvPr id="5" name="Footer Placeholder 4">
            <a:extLst>
              <a:ext uri="{FF2B5EF4-FFF2-40B4-BE49-F238E27FC236}">
                <a16:creationId xmlns:a16="http://schemas.microsoft.com/office/drawing/2014/main" id="{2F02C3F7-BD0A-4AD4-95D8-328DA6F539AD}"/>
              </a:ext>
            </a:extLst>
          </p:cNvPr>
          <p:cNvSpPr>
            <a:spLocks noGrp="1"/>
          </p:cNvSpPr>
          <p:nvPr>
            <p:ph type="ftr" sz="quarter" idx="11"/>
          </p:nvPr>
        </p:nvSpPr>
        <p:spPr/>
        <p:txBody>
          <a:bodyPr/>
          <a:lstStyle/>
          <a:p>
            <a:r>
              <a:rPr lang="en-US" noProof="0" dirty="0"/>
              <a:t>Presentation title</a:t>
            </a:r>
          </a:p>
        </p:txBody>
      </p:sp>
      <p:sp>
        <p:nvSpPr>
          <p:cNvPr id="6" name="Slide Number Placeholder 5">
            <a:extLst>
              <a:ext uri="{FF2B5EF4-FFF2-40B4-BE49-F238E27FC236}">
                <a16:creationId xmlns:a16="http://schemas.microsoft.com/office/drawing/2014/main" id="{DE4422C8-68BE-4650-89F1-3BECCFF9B514}"/>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a:t>
            </a:fld>
            <a:endParaRPr lang="en-US" noProof="0" dirty="0"/>
          </a:p>
        </p:txBody>
      </p:sp>
      <p:sp>
        <p:nvSpPr>
          <p:cNvPr id="10" name="Textplatzhalter 9"/>
          <p:cNvSpPr>
            <a:spLocks noGrp="1"/>
          </p:cNvSpPr>
          <p:nvPr>
            <p:ph type="body" sz="quarter" idx="14" hasCustomPrompt="1"/>
          </p:nvPr>
        </p:nvSpPr>
        <p:spPr>
          <a:xfrm>
            <a:off x="609917" y="1137920"/>
            <a:ext cx="8254800" cy="4946400"/>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lang="en-US" noProof="0" dirty="0" smtClean="0"/>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dirty="0" smtClean="0"/>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dirty="0" smtClean="0"/>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dirty="0" smtClean="0"/>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dirty="0" smtClean="0"/>
            </a:lvl5pPr>
          </a:lstStyle>
          <a:p>
            <a:pPr marL="0" marR="0" lvl="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Click to edit Master text styles</a:t>
            </a:r>
          </a:p>
          <a:p>
            <a:pPr marL="271463" marR="0" lvl="1"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Second level</a:t>
            </a:r>
          </a:p>
          <a:p>
            <a:pPr marL="511175" marR="0" lvl="2"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8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Third level</a:t>
            </a:r>
          </a:p>
          <a:p>
            <a:pPr marL="746125" marR="0" lvl="3"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Fourth level</a:t>
            </a:r>
          </a:p>
          <a:p>
            <a:pPr marL="944563" marR="0" lvl="4"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4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Text</a:t>
            </a:r>
          </a:p>
        </p:txBody>
      </p:sp>
    </p:spTree>
    <p:extLst>
      <p:ext uri="{BB962C8B-B14F-4D97-AF65-F5344CB8AC3E}">
        <p14:creationId xmlns:p14="http://schemas.microsoft.com/office/powerpoint/2010/main" val="1332442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tandar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918" y="294200"/>
            <a:ext cx="10978515" cy="590400"/>
          </a:xfrm>
        </p:spPr>
        <p:txBody>
          <a:bodyPr/>
          <a:lstStyle>
            <a:lvl1pPr>
              <a:defRPr>
                <a:solidFill>
                  <a:schemeClr val="bg1"/>
                </a:solidFill>
              </a:defRPr>
            </a:lvl1pPr>
          </a:lstStyle>
          <a:p>
            <a:r>
              <a:rPr lang="en-US" noProof="0" dirty="0"/>
              <a:t>Click to edit Master title style</a:t>
            </a:r>
          </a:p>
        </p:txBody>
      </p:sp>
      <p:sp>
        <p:nvSpPr>
          <p:cNvPr id="4" name="Date Placeholder 3">
            <a:extLst>
              <a:ext uri="{FF2B5EF4-FFF2-40B4-BE49-F238E27FC236}">
                <a16:creationId xmlns:a16="http://schemas.microsoft.com/office/drawing/2014/main" id="{00869D6F-A030-48CA-9C7C-9FC3A6F1F671}"/>
              </a:ext>
            </a:extLst>
          </p:cNvPr>
          <p:cNvSpPr>
            <a:spLocks noGrp="1"/>
          </p:cNvSpPr>
          <p:nvPr>
            <p:ph type="dt" sz="half" idx="10"/>
          </p:nvPr>
        </p:nvSpPr>
        <p:spPr/>
        <p:txBody>
          <a:bodyPr/>
          <a:lstStyle/>
          <a:p>
            <a:fld id="{23EB5111-4321-4A8B-8136-0060A1CE4C12}" type="datetime3">
              <a:rPr lang="en-US" noProof="0" smtClean="0"/>
              <a:t>19 May 2022</a:t>
            </a:fld>
            <a:endParaRPr lang="en-US" noProof="0" dirty="0"/>
          </a:p>
        </p:txBody>
      </p:sp>
      <p:sp>
        <p:nvSpPr>
          <p:cNvPr id="6" name="Slide Number Placeholder 5">
            <a:extLst>
              <a:ext uri="{FF2B5EF4-FFF2-40B4-BE49-F238E27FC236}">
                <a16:creationId xmlns:a16="http://schemas.microsoft.com/office/drawing/2014/main" id="{DE4422C8-68BE-4650-89F1-3BECCFF9B514}"/>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a:t>
            </a:fld>
            <a:endParaRPr lang="en-US" noProof="0" dirty="0"/>
          </a:p>
        </p:txBody>
      </p:sp>
      <p:sp>
        <p:nvSpPr>
          <p:cNvPr id="10" name="Textplatzhalter 9"/>
          <p:cNvSpPr>
            <a:spLocks noGrp="1"/>
          </p:cNvSpPr>
          <p:nvPr>
            <p:ph type="body" sz="quarter" idx="14" hasCustomPrompt="1"/>
          </p:nvPr>
        </p:nvSpPr>
        <p:spPr>
          <a:xfrm>
            <a:off x="609917" y="1340768"/>
            <a:ext cx="8254800" cy="4743551"/>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lang="en-US" sz="1800" noProof="0" dirty="0" smtClean="0"/>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sz="1600" noProof="0" dirty="0" smtClean="0"/>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sz="1600" noProof="0" dirty="0" smtClean="0"/>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dirty="0" smtClean="0"/>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lang="en-US" noProof="0" dirty="0" smtClean="0"/>
            </a:lvl5pPr>
          </a:lstStyle>
          <a:p>
            <a:pPr marL="0" marR="0" lvl="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Click to edit Master text styles</a:t>
            </a:r>
          </a:p>
          <a:p>
            <a:pPr marL="271463" marR="0" lvl="1"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20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Second level</a:t>
            </a:r>
          </a:p>
          <a:p>
            <a:pPr marL="511175" marR="0" lvl="2"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8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Third level</a:t>
            </a:r>
          </a:p>
        </p:txBody>
      </p:sp>
      <p:sp>
        <p:nvSpPr>
          <p:cNvPr id="8" name="Line 10">
            <a:extLst>
              <a:ext uri="{FF2B5EF4-FFF2-40B4-BE49-F238E27FC236}">
                <a16:creationId xmlns:a16="http://schemas.microsoft.com/office/drawing/2014/main" id="{DD0D2D18-45D4-4612-90C6-BBE12D0AB614}"/>
              </a:ext>
            </a:extLst>
          </p:cNvPr>
          <p:cNvSpPr>
            <a:spLocks noChangeShapeType="1"/>
          </p:cNvSpPr>
          <p:nvPr userDrawn="1"/>
        </p:nvSpPr>
        <p:spPr bwMode="auto">
          <a:xfrm>
            <a:off x="609918" y="1047450"/>
            <a:ext cx="1080000" cy="0"/>
          </a:xfrm>
          <a:prstGeom prst="line">
            <a:avLst/>
          </a:prstGeom>
          <a:noFill/>
          <a:ln w="3810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420152176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userDrawn="1">
  <p:cSld name="19_Final_legal_text">
    <p:spTree>
      <p:nvGrpSpPr>
        <p:cNvPr id="1" name=""/>
        <p:cNvGrpSpPr/>
        <p:nvPr/>
      </p:nvGrpSpPr>
      <p:grpSpPr>
        <a:xfrm>
          <a:off x="0" y="0"/>
          <a:ext cx="0" cy="0"/>
          <a:chOff x="0" y="0"/>
          <a:chExt cx="0" cy="0"/>
        </a:xfrm>
      </p:grpSpPr>
      <p:pic>
        <p:nvPicPr>
          <p:cNvPr id="5" name="Grafik 4"/>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bwMode="ltGray">
          <a:xfrm>
            <a:off x="0" y="-1"/>
            <a:ext cx="12198349" cy="6861931"/>
          </a:xfrm>
          <a:prstGeom prst="rect">
            <a:avLst/>
          </a:prstGeom>
        </p:spPr>
      </p:pic>
      <p:sp>
        <p:nvSpPr>
          <p:cNvPr id="6" name="Textplatzhalter 2"/>
          <p:cNvSpPr>
            <a:spLocks noGrp="1"/>
          </p:cNvSpPr>
          <p:nvPr>
            <p:ph type="body" sz="quarter" idx="10" hasCustomPrompt="1"/>
          </p:nvPr>
        </p:nvSpPr>
        <p:spPr bwMode="gray">
          <a:xfrm>
            <a:off x="628566" y="292413"/>
            <a:ext cx="3142800" cy="5210175"/>
          </a:xfrm>
          <a:prstGeom prst="rect">
            <a:avLst/>
          </a:prstGeom>
        </p:spPr>
        <p:txBody>
          <a:bodyPr>
            <a:noAutofit/>
          </a:bodyPr>
          <a:lstStyle>
            <a:lvl1pPr marL="0" marR="0" indent="0" algn="l" defTabSz="914400" rtl="0" eaLnBrk="1" fontAlgn="auto" latinLnBrk="0" hangingPunct="1">
              <a:lnSpc>
                <a:spcPct val="100000"/>
              </a:lnSpc>
              <a:spcBef>
                <a:spcPts val="0"/>
              </a:spcBef>
              <a:spcAft>
                <a:spcPts val="0"/>
              </a:spcAft>
              <a:buClr>
                <a:srgbClr val="FFD200"/>
              </a:buClr>
              <a:buSzPct val="70000"/>
              <a:buFontTx/>
              <a:buNone/>
              <a:tabLst/>
              <a:defRPr kumimoji="0" lang="de-DE" sz="1100" b="1" i="0" u="none" strike="noStrike" kern="0" cap="none" spc="0" normalizeH="0" baseline="0">
                <a:ln>
                  <a:noFill/>
                </a:ln>
                <a:solidFill>
                  <a:schemeClr val="bg1"/>
                </a:solidFill>
                <a:effectLst/>
                <a:uLnTx/>
                <a:uFillTx/>
                <a:latin typeface="+mn-lt"/>
                <a:ea typeface="+mn-ea"/>
                <a:cs typeface="+mn-cs"/>
              </a:defRPr>
            </a:lvl1pPr>
          </a:lstStyle>
          <a:p>
            <a:pPr marL="0" marR="0" lvl="0" indent="0" algn="l" defTabSz="914400" rtl="0" eaLnBrk="1" fontAlgn="auto" latinLnBrk="0" hangingPunct="1">
              <a:lnSpc>
                <a:spcPct val="100000"/>
              </a:lnSpc>
              <a:spcBef>
                <a:spcPts val="0"/>
              </a:spcBef>
              <a:spcAft>
                <a:spcPts val="600"/>
              </a:spcAft>
              <a:buClr>
                <a:srgbClr val="FFD200"/>
              </a:buClr>
              <a:buSzPct val="70000"/>
              <a:buFontTx/>
              <a:buNone/>
              <a:tabLst/>
              <a:defRPr/>
            </a:pPr>
            <a:r>
              <a:rPr kumimoji="0" lang="en-US" sz="1000" b="1" i="0" u="none" strike="noStrike" kern="0" cap="none" spc="0" normalizeH="0" baseline="0" noProof="0" dirty="0">
                <a:ln>
                  <a:noFill/>
                </a:ln>
                <a:solidFill>
                  <a:prstClr val="white"/>
                </a:solidFill>
                <a:effectLst/>
                <a:uLnTx/>
                <a:uFillTx/>
                <a:latin typeface="+mn-lt"/>
                <a:ea typeface="+mn-ea"/>
                <a:cs typeface="+mn-cs"/>
              </a:rPr>
              <a:t>EY </a:t>
            </a:r>
            <a:r>
              <a:rPr kumimoji="0" lang="en-US" sz="1000" b="0" i="0" u="none" strike="noStrike" kern="0" cap="none" spc="0" normalizeH="0" baseline="0" noProof="0" dirty="0">
                <a:ln>
                  <a:noFill/>
                </a:ln>
                <a:solidFill>
                  <a:prstClr val="white"/>
                </a:solidFill>
                <a:effectLst/>
                <a:uLnTx/>
                <a:uFillTx/>
                <a:latin typeface="+mn-lt"/>
                <a:ea typeface="+mn-ea"/>
                <a:cs typeface="+mn-cs"/>
              </a:rPr>
              <a:t> </a:t>
            </a:r>
            <a:r>
              <a:rPr kumimoji="0" lang="en-US" sz="1000" b="0" i="0" u="none" strike="noStrike" kern="0" cap="none" spc="0" normalizeH="0" baseline="0" noProof="0" dirty="0">
                <a:ln>
                  <a:noFill/>
                </a:ln>
                <a:solidFill>
                  <a:prstClr val="white"/>
                </a:solidFill>
                <a:effectLst/>
                <a:uLnTx/>
                <a:uFillTx/>
                <a:latin typeface="+mn-lt"/>
                <a:ea typeface="+mn-ea"/>
                <a:cs typeface="Arial"/>
              </a:rPr>
              <a:t>|  Assurance | Tax | Transactions | Advisory </a:t>
            </a:r>
            <a:br>
              <a:rPr kumimoji="0" lang="en-US" sz="1000" b="0" i="0" u="none" strike="noStrike" kern="0" cap="none" spc="0" normalizeH="0" baseline="0" noProof="0" dirty="0">
                <a:ln>
                  <a:noFill/>
                </a:ln>
                <a:solidFill>
                  <a:prstClr val="white"/>
                </a:solidFill>
                <a:effectLst/>
                <a:uLnTx/>
                <a:uFillTx/>
                <a:latin typeface="+mn-lt"/>
                <a:ea typeface="+mn-ea"/>
                <a:cs typeface="Arial"/>
              </a:rPr>
            </a:br>
            <a:br>
              <a:rPr kumimoji="0" lang="en-US" sz="1000" b="0" i="0" u="none" strike="noStrike" kern="0" cap="none" spc="0" normalizeH="0" baseline="0" noProof="0" dirty="0">
                <a:ln>
                  <a:noFill/>
                </a:ln>
                <a:solidFill>
                  <a:prstClr val="white"/>
                </a:solidFill>
                <a:effectLst/>
                <a:uLnTx/>
                <a:uFillTx/>
                <a:latin typeface="+mn-lt"/>
                <a:ea typeface="+mn-ea"/>
                <a:cs typeface="Arial"/>
              </a:rPr>
            </a:br>
            <a:r>
              <a:rPr kumimoji="0" lang="en-US" sz="1000" b="0" i="0" u="none" strike="noStrike" kern="0" cap="none" spc="0" normalizeH="0" baseline="0" noProof="0" dirty="0">
                <a:ln>
                  <a:noFill/>
                </a:ln>
                <a:solidFill>
                  <a:prstClr val="white"/>
                </a:solidFill>
                <a:effectLst/>
                <a:uLnTx/>
                <a:uFillTx/>
                <a:latin typeface="+mn-lt"/>
                <a:ea typeface="+mn-ea"/>
                <a:cs typeface="Arial"/>
              </a:rPr>
              <a:t>Refer to The Branding Zone for the latest boilerplate language. </a:t>
            </a:r>
          </a:p>
          <a:p>
            <a:pPr marL="0" marR="0" lvl="0" indent="0" algn="l" defTabSz="914400" rtl="0" eaLnBrk="1" fontAlgn="auto" latinLnBrk="0" hangingPunct="1">
              <a:lnSpc>
                <a:spcPct val="100000"/>
              </a:lnSpc>
              <a:spcBef>
                <a:spcPts val="0"/>
              </a:spcBef>
              <a:spcAft>
                <a:spcPts val="600"/>
              </a:spcAft>
              <a:buClr>
                <a:srgbClr val="FFD200"/>
              </a:buClr>
              <a:buSzPct val="70000"/>
              <a:buFontTx/>
              <a:buNone/>
              <a:tabLst/>
              <a:defRPr/>
            </a:pPr>
            <a:endParaRPr lang="de-DE" dirty="0"/>
          </a:p>
        </p:txBody>
      </p:sp>
    </p:spTree>
    <p:extLst>
      <p:ext uri="{BB962C8B-B14F-4D97-AF65-F5344CB8AC3E}">
        <p14:creationId xmlns:p14="http://schemas.microsoft.com/office/powerpoint/2010/main" val="209560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Standard_picture_righ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80593A0-4211-460E-B6CF-FE2D9CE6D9CB}"/>
              </a:ext>
            </a:extLst>
          </p:cNvPr>
          <p:cNvSpPr>
            <a:spLocks noGrp="1"/>
          </p:cNvSpPr>
          <p:nvPr>
            <p:ph type="pic" sz="quarter" idx="10" hasCustomPrompt="1"/>
          </p:nvPr>
        </p:nvSpPr>
        <p:spPr>
          <a:xfrm>
            <a:off x="8199120" y="0"/>
            <a:ext cx="3999231" cy="6857999"/>
          </a:xfrm>
          <a:prstGeom prst="rect">
            <a:avLst/>
          </a:prstGeom>
        </p:spPr>
        <p:txBody>
          <a:bodyPr/>
          <a:lstStyle>
            <a:lvl1pPr marL="0" indent="0">
              <a:buFontTx/>
              <a:buNone/>
              <a:defRPr/>
            </a:lvl1pPr>
          </a:lstStyle>
          <a:p>
            <a:r>
              <a:rPr lang="en-US" noProof="0" dirty="0"/>
              <a:t>Click icon to add picture</a:t>
            </a:r>
          </a:p>
        </p:txBody>
      </p:sp>
      <p:sp>
        <p:nvSpPr>
          <p:cNvPr id="2" name="Title 1"/>
          <p:cNvSpPr>
            <a:spLocks noGrp="1"/>
          </p:cNvSpPr>
          <p:nvPr>
            <p:ph type="title" hasCustomPrompt="1"/>
          </p:nvPr>
        </p:nvSpPr>
        <p:spPr>
          <a:xfrm>
            <a:off x="609918" y="294200"/>
            <a:ext cx="7300800" cy="590400"/>
          </a:xfrm>
        </p:spPr>
        <p:txBody>
          <a:bodyPr/>
          <a:lstStyle>
            <a:lvl1pPr>
              <a:defRPr sz="2400">
                <a:solidFill>
                  <a:schemeClr val="bg1"/>
                </a:solidFill>
              </a:defRPr>
            </a:lvl1pPr>
          </a:lstStyle>
          <a:p>
            <a:r>
              <a:rPr lang="en-US" noProof="0" dirty="0"/>
              <a:t>Click to edit Master title style</a:t>
            </a:r>
          </a:p>
        </p:txBody>
      </p:sp>
      <p:sp>
        <p:nvSpPr>
          <p:cNvPr id="3" name="Content Placeholder 2"/>
          <p:cNvSpPr>
            <a:spLocks noGrp="1"/>
          </p:cNvSpPr>
          <p:nvPr>
            <p:ph idx="1" hasCustomPrompt="1"/>
          </p:nvPr>
        </p:nvSpPr>
        <p:spPr>
          <a:xfrm>
            <a:off x="609918" y="1137921"/>
            <a:ext cx="7299642" cy="873760"/>
          </a:xfrm>
          <a:prstGeom prst="rect">
            <a:avLst/>
          </a:prstGeom>
        </p:spPr>
        <p:txBody>
          <a:bodyPr>
            <a:noAutofit/>
          </a:bodyPr>
          <a:lstStyle>
            <a:lvl1pPr marL="0" indent="0">
              <a:buNone/>
              <a:defRPr sz="18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11" name="Content Placeholder 2">
            <a:extLst>
              <a:ext uri="{FF2B5EF4-FFF2-40B4-BE49-F238E27FC236}">
                <a16:creationId xmlns:a16="http://schemas.microsoft.com/office/drawing/2014/main" id="{578D3272-120F-430D-AFB5-E93227EEEAAF}"/>
              </a:ext>
            </a:extLst>
          </p:cNvPr>
          <p:cNvSpPr>
            <a:spLocks noGrp="1"/>
          </p:cNvSpPr>
          <p:nvPr>
            <p:ph idx="11" hasCustomPrompt="1"/>
          </p:nvPr>
        </p:nvSpPr>
        <p:spPr>
          <a:xfrm>
            <a:off x="609918" y="2311401"/>
            <a:ext cx="3580117" cy="3781424"/>
          </a:xfrm>
          <a:prstGeom prst="rect">
            <a:avLst/>
          </a:prstGeom>
        </p:spPr>
        <p:txBody>
          <a:bodyPr numCol="1">
            <a:noAutofit/>
          </a:bodyPr>
          <a:lstStyle>
            <a:lvl1pPr marL="0" indent="0">
              <a:buNone/>
              <a:defRPr sz="14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12" name="Content Placeholder 2">
            <a:extLst>
              <a:ext uri="{FF2B5EF4-FFF2-40B4-BE49-F238E27FC236}">
                <a16:creationId xmlns:a16="http://schemas.microsoft.com/office/drawing/2014/main" id="{0C7BD71A-882B-40FB-A05F-48ECC69FF73D}"/>
              </a:ext>
            </a:extLst>
          </p:cNvPr>
          <p:cNvSpPr>
            <a:spLocks noGrp="1"/>
          </p:cNvSpPr>
          <p:nvPr>
            <p:ph idx="12" hasCustomPrompt="1"/>
          </p:nvPr>
        </p:nvSpPr>
        <p:spPr>
          <a:xfrm>
            <a:off x="4329443" y="2311401"/>
            <a:ext cx="3580117" cy="1254759"/>
          </a:xfrm>
          <a:prstGeom prst="rect">
            <a:avLst/>
          </a:prstGeom>
        </p:spPr>
        <p:txBody>
          <a:bodyPr numCol="1">
            <a:noAutofit/>
          </a:bodyPr>
          <a:lstStyle>
            <a:lvl1pPr marL="0" indent="0">
              <a:buNone/>
              <a:defRPr sz="14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14" name="Content Placeholder 2">
            <a:extLst>
              <a:ext uri="{FF2B5EF4-FFF2-40B4-BE49-F238E27FC236}">
                <a16:creationId xmlns:a16="http://schemas.microsoft.com/office/drawing/2014/main" id="{D87D58C8-1517-42AA-8B2A-E449A3F6F028}"/>
              </a:ext>
            </a:extLst>
          </p:cNvPr>
          <p:cNvSpPr>
            <a:spLocks noGrp="1"/>
          </p:cNvSpPr>
          <p:nvPr>
            <p:ph idx="13" hasCustomPrompt="1"/>
          </p:nvPr>
        </p:nvSpPr>
        <p:spPr>
          <a:xfrm>
            <a:off x="4329443" y="4236721"/>
            <a:ext cx="3580117" cy="1856104"/>
          </a:xfrm>
          <a:prstGeom prst="rect">
            <a:avLst/>
          </a:prstGeom>
        </p:spPr>
        <p:txBody>
          <a:bodyPr numCol="1">
            <a:noAutofit/>
          </a:bodyPr>
          <a:lstStyle>
            <a:lvl1pPr marL="0" indent="0">
              <a:buNone/>
              <a:defRPr sz="1800">
                <a:solidFill>
                  <a:schemeClr val="bg1"/>
                </a:solidFill>
                <a:latin typeface="Georgia" panose="02040502050405020303" pitchFamily="18" charset="0"/>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Quote</a:t>
            </a:r>
          </a:p>
        </p:txBody>
      </p:sp>
      <p:sp>
        <p:nvSpPr>
          <p:cNvPr id="4" name="Date Placeholder 3">
            <a:extLst>
              <a:ext uri="{FF2B5EF4-FFF2-40B4-BE49-F238E27FC236}">
                <a16:creationId xmlns:a16="http://schemas.microsoft.com/office/drawing/2014/main" id="{38FDA286-FC7C-4768-AFFF-1618056D687D}"/>
              </a:ext>
            </a:extLst>
          </p:cNvPr>
          <p:cNvSpPr>
            <a:spLocks noGrp="1"/>
          </p:cNvSpPr>
          <p:nvPr>
            <p:ph type="dt" sz="half" idx="14"/>
          </p:nvPr>
        </p:nvSpPr>
        <p:spPr/>
        <p:txBody>
          <a:bodyPr/>
          <a:lstStyle/>
          <a:p>
            <a:fld id="{2F83285F-A85E-48D5-A1E9-9EA175F117DB}" type="datetime3">
              <a:rPr lang="en-US" noProof="0" smtClean="0"/>
              <a:t>19 May 2022</a:t>
            </a:fld>
            <a:endParaRPr lang="en-US" noProof="0" dirty="0"/>
          </a:p>
        </p:txBody>
      </p:sp>
      <p:sp>
        <p:nvSpPr>
          <p:cNvPr id="6" name="Footer Placeholder 5">
            <a:extLst>
              <a:ext uri="{FF2B5EF4-FFF2-40B4-BE49-F238E27FC236}">
                <a16:creationId xmlns:a16="http://schemas.microsoft.com/office/drawing/2014/main" id="{69C73E4D-1EBD-404A-B8F4-9B8AD7336F33}"/>
              </a:ext>
            </a:extLst>
          </p:cNvPr>
          <p:cNvSpPr>
            <a:spLocks noGrp="1"/>
          </p:cNvSpPr>
          <p:nvPr>
            <p:ph type="ftr" sz="quarter" idx="15"/>
          </p:nvPr>
        </p:nvSpPr>
        <p:spPr>
          <a:xfrm>
            <a:off x="3239188" y="6471244"/>
            <a:ext cx="3086100" cy="180000"/>
          </a:xfrm>
          <a:prstGeom prst="rect">
            <a:avLst/>
          </a:prstGeom>
        </p:spPr>
        <p:txBody>
          <a:bodyPr/>
          <a:lstStyle/>
          <a:p>
            <a:r>
              <a:rPr lang="en-US" noProof="0" dirty="0"/>
              <a:t>Presentation title</a:t>
            </a:r>
          </a:p>
        </p:txBody>
      </p:sp>
      <p:sp>
        <p:nvSpPr>
          <p:cNvPr id="7" name="Slide Number Placeholder 6">
            <a:extLst>
              <a:ext uri="{FF2B5EF4-FFF2-40B4-BE49-F238E27FC236}">
                <a16:creationId xmlns:a16="http://schemas.microsoft.com/office/drawing/2014/main" id="{D159C267-49E7-46A8-B353-C5EB81154AB5}"/>
              </a:ext>
            </a:extLst>
          </p:cNvPr>
          <p:cNvSpPr>
            <a:spLocks noGrp="1"/>
          </p:cNvSpPr>
          <p:nvPr>
            <p:ph type="sldNum" sz="quarter" idx="16"/>
          </p:nvPr>
        </p:nvSpPr>
        <p:spPr/>
        <p:txBody>
          <a:bodyPr/>
          <a:lstStyle/>
          <a:p>
            <a:r>
              <a:rPr lang="en-US" noProof="0" dirty="0"/>
              <a:t>Page </a:t>
            </a:r>
            <a:fld id="{F1BC30E3-FFE5-4B91-AA19-87A149EBB9EE}" type="slidenum">
              <a:rPr lang="en-US" noProof="0" smtClean="0"/>
              <a:pPr/>
              <a:t>‹#›</a:t>
            </a:fld>
            <a:endParaRPr lang="en-US" noProof="0" dirty="0"/>
          </a:p>
        </p:txBody>
      </p:sp>
      <p:sp>
        <p:nvSpPr>
          <p:cNvPr id="13" name="Line 10">
            <a:extLst>
              <a:ext uri="{FF2B5EF4-FFF2-40B4-BE49-F238E27FC236}">
                <a16:creationId xmlns:a16="http://schemas.microsoft.com/office/drawing/2014/main" id="{E820DC59-E206-4DC0-9012-584F8EBAF730}"/>
              </a:ext>
            </a:extLst>
          </p:cNvPr>
          <p:cNvSpPr>
            <a:spLocks noChangeShapeType="1"/>
          </p:cNvSpPr>
          <p:nvPr userDrawn="1"/>
        </p:nvSpPr>
        <p:spPr bwMode="auto">
          <a:xfrm>
            <a:off x="609919" y="907750"/>
            <a:ext cx="7289482"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1406391287"/>
      </p:ext>
    </p:extLst>
  </p:cSld>
  <p:clrMapOvr>
    <a:masterClrMapping/>
  </p:clrMapOvr>
  <p:extLst>
    <p:ext uri="{DCECCB84-F9BA-43D5-87BE-67443E8EF086}">
      <p15:sldGuideLst xmlns:p15="http://schemas.microsoft.com/office/powerpoint/2012/main">
        <p15:guide id="1" pos="5157" userDrawn="1">
          <p15:clr>
            <a:srgbClr val="FBAE40"/>
          </p15:clr>
        </p15:guide>
        <p15:guide id="2" orient="horz" pos="1457" userDrawn="1">
          <p15:clr>
            <a:srgbClr val="FBAE40"/>
          </p15:clr>
        </p15:guide>
        <p15:guide id="3" pos="4976" userDrawn="1">
          <p15:clr>
            <a:srgbClr val="FBAE40"/>
          </p15:clr>
        </p15:guide>
        <p15:guide id="4" pos="2731" userDrawn="1">
          <p15:clr>
            <a:srgbClr val="FBAE40"/>
          </p15:clr>
        </p15:guide>
        <p15:guide id="5" pos="26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Standard_picture_lef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80593A0-4211-460E-B6CF-FE2D9CE6D9CB}"/>
              </a:ext>
            </a:extLst>
          </p:cNvPr>
          <p:cNvSpPr>
            <a:spLocks noGrp="1"/>
          </p:cNvSpPr>
          <p:nvPr>
            <p:ph type="pic" sz="quarter" idx="10" hasCustomPrompt="1"/>
          </p:nvPr>
        </p:nvSpPr>
        <p:spPr>
          <a:xfrm>
            <a:off x="0" y="0"/>
            <a:ext cx="2384460" cy="6857999"/>
          </a:xfrm>
          <a:prstGeom prst="rect">
            <a:avLst/>
          </a:prstGeom>
        </p:spPr>
        <p:txBody>
          <a:bodyPr/>
          <a:lstStyle>
            <a:lvl1pPr marL="0" indent="0">
              <a:buFontTx/>
              <a:buNone/>
              <a:defRPr/>
            </a:lvl1pPr>
          </a:lstStyle>
          <a:p>
            <a:r>
              <a:rPr lang="en-US" noProof="0" dirty="0"/>
              <a:t>Click icon to add picture</a:t>
            </a:r>
          </a:p>
        </p:txBody>
      </p:sp>
      <p:sp>
        <p:nvSpPr>
          <p:cNvPr id="2" name="Title 1"/>
          <p:cNvSpPr>
            <a:spLocks noGrp="1"/>
          </p:cNvSpPr>
          <p:nvPr>
            <p:ph type="title" hasCustomPrompt="1"/>
          </p:nvPr>
        </p:nvSpPr>
        <p:spPr>
          <a:xfrm>
            <a:off x="2695294" y="294200"/>
            <a:ext cx="8892000" cy="590400"/>
          </a:xfrm>
        </p:spPr>
        <p:txBody>
          <a:bodyPr/>
          <a:lstStyle>
            <a:lvl1pPr>
              <a:defRPr sz="2400">
                <a:solidFill>
                  <a:schemeClr val="bg1"/>
                </a:solidFill>
              </a:defRPr>
            </a:lvl1pPr>
          </a:lstStyle>
          <a:p>
            <a:r>
              <a:rPr lang="en-US" noProof="0" dirty="0"/>
              <a:t>Click to edit Master title style</a:t>
            </a:r>
          </a:p>
        </p:txBody>
      </p:sp>
      <p:sp>
        <p:nvSpPr>
          <p:cNvPr id="3" name="Content Placeholder 2"/>
          <p:cNvSpPr>
            <a:spLocks noGrp="1"/>
          </p:cNvSpPr>
          <p:nvPr>
            <p:ph idx="1" hasCustomPrompt="1"/>
          </p:nvPr>
        </p:nvSpPr>
        <p:spPr>
          <a:xfrm>
            <a:off x="2695293" y="1137921"/>
            <a:ext cx="2742882" cy="4954904"/>
          </a:xfrm>
          <a:prstGeom prst="rect">
            <a:avLst/>
          </a:prstGeom>
        </p:spPr>
        <p:txBody>
          <a:bodyPr>
            <a:noAutofit/>
          </a:bodyPr>
          <a:lstStyle>
            <a:lvl1pPr marL="0" indent="0">
              <a:buNone/>
              <a:defRPr sz="18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11" name="Content Placeholder 2">
            <a:extLst>
              <a:ext uri="{FF2B5EF4-FFF2-40B4-BE49-F238E27FC236}">
                <a16:creationId xmlns:a16="http://schemas.microsoft.com/office/drawing/2014/main" id="{578D3272-120F-430D-AFB5-E93227EEEAAF}"/>
              </a:ext>
            </a:extLst>
          </p:cNvPr>
          <p:cNvSpPr>
            <a:spLocks noGrp="1"/>
          </p:cNvSpPr>
          <p:nvPr>
            <p:ph idx="11" hasCustomPrompt="1"/>
          </p:nvPr>
        </p:nvSpPr>
        <p:spPr>
          <a:xfrm>
            <a:off x="5727083" y="1137921"/>
            <a:ext cx="2803842" cy="4954904"/>
          </a:xfrm>
          <a:prstGeom prst="rect">
            <a:avLst/>
          </a:prstGeom>
        </p:spPr>
        <p:txBody>
          <a:bodyPr numCol="1">
            <a:noAutofit/>
          </a:bodyPr>
          <a:lstStyle>
            <a:lvl1pPr marL="0" indent="0">
              <a:buNone/>
              <a:defRPr sz="14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23" name="Content Placeholder 2">
            <a:extLst>
              <a:ext uri="{FF2B5EF4-FFF2-40B4-BE49-F238E27FC236}">
                <a16:creationId xmlns:a16="http://schemas.microsoft.com/office/drawing/2014/main" id="{6FF4A6F8-D9C6-4FEE-9324-5200D308BB1F}"/>
              </a:ext>
            </a:extLst>
          </p:cNvPr>
          <p:cNvSpPr>
            <a:spLocks noGrp="1"/>
          </p:cNvSpPr>
          <p:nvPr userDrawn="1">
            <p:ph idx="12" hasCustomPrompt="1"/>
          </p:nvPr>
        </p:nvSpPr>
        <p:spPr>
          <a:xfrm>
            <a:off x="8819832" y="1137921"/>
            <a:ext cx="2768600" cy="2796151"/>
          </a:xfrm>
          <a:prstGeom prst="rect">
            <a:avLst/>
          </a:prstGeom>
        </p:spPr>
        <p:txBody>
          <a:bodyPr numCol="1">
            <a:noAutofit/>
          </a:bodyPr>
          <a:lstStyle>
            <a:lvl1pPr marL="0" indent="0">
              <a:buNone/>
              <a:defRPr sz="1400">
                <a:solidFill>
                  <a:schemeClr val="bg1"/>
                </a:solidFill>
              </a:defRPr>
            </a:lvl1pPr>
            <a:lvl2pPr marL="356616" indent="0">
              <a:buNone/>
              <a:defRPr sz="1800">
                <a:solidFill>
                  <a:schemeClr val="bg1"/>
                </a:solidFill>
              </a:defRPr>
            </a:lvl2pPr>
            <a:lvl3pPr marL="713232" indent="0">
              <a:buNone/>
              <a:defRPr sz="1600">
                <a:solidFill>
                  <a:schemeClr val="bg1"/>
                </a:solidFill>
              </a:defRPr>
            </a:lvl3pPr>
            <a:lvl4pPr marL="1069848" indent="0">
              <a:buNone/>
              <a:defRPr sz="1400">
                <a:solidFill>
                  <a:schemeClr val="bg1"/>
                </a:solidFill>
              </a:defRPr>
            </a:lvl4pPr>
            <a:lvl5pPr marL="1426464" indent="0">
              <a:buNone/>
              <a:defRPr sz="1200">
                <a:solidFill>
                  <a:schemeClr val="bg1"/>
                </a:solidFill>
              </a:defRPr>
            </a:lvl5pPr>
          </a:lstStyle>
          <a:p>
            <a:pPr lvl="0"/>
            <a:r>
              <a:rPr lang="en-US" noProof="0" dirty="0"/>
              <a:t>Text</a:t>
            </a:r>
          </a:p>
        </p:txBody>
      </p:sp>
      <p:sp>
        <p:nvSpPr>
          <p:cNvPr id="19" name="Line 10">
            <a:extLst>
              <a:ext uri="{FF2B5EF4-FFF2-40B4-BE49-F238E27FC236}">
                <a16:creationId xmlns:a16="http://schemas.microsoft.com/office/drawing/2014/main" id="{B63A7CBA-3151-452E-BD2F-D3E65CE1595F}"/>
              </a:ext>
            </a:extLst>
          </p:cNvPr>
          <p:cNvSpPr>
            <a:spLocks noChangeShapeType="1"/>
          </p:cNvSpPr>
          <p:nvPr userDrawn="1"/>
        </p:nvSpPr>
        <p:spPr bwMode="auto">
          <a:xfrm>
            <a:off x="2695294" y="907750"/>
            <a:ext cx="8892000" cy="0"/>
          </a:xfrm>
          <a:prstGeom prst="line">
            <a:avLst/>
          </a:prstGeom>
          <a:noFill/>
          <a:ln w="19050">
            <a:solidFill>
              <a:schemeClr val="tx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4" name="Date Placeholder 3">
            <a:extLst>
              <a:ext uri="{FF2B5EF4-FFF2-40B4-BE49-F238E27FC236}">
                <a16:creationId xmlns:a16="http://schemas.microsoft.com/office/drawing/2014/main" id="{457DDD53-DA5D-4F66-8EAA-913A40461E30}"/>
              </a:ext>
            </a:extLst>
          </p:cNvPr>
          <p:cNvSpPr>
            <a:spLocks noGrp="1"/>
          </p:cNvSpPr>
          <p:nvPr>
            <p:ph type="dt" sz="half" idx="13"/>
          </p:nvPr>
        </p:nvSpPr>
        <p:spPr/>
        <p:txBody>
          <a:bodyPr/>
          <a:lstStyle/>
          <a:p>
            <a:fld id="{F80BBD3C-0F20-4269-B5A9-643E9AB4A672}" type="datetime3">
              <a:rPr lang="en-US" noProof="0" smtClean="0"/>
              <a:t>19 May 2022</a:t>
            </a:fld>
            <a:endParaRPr lang="en-US" noProof="0" dirty="0"/>
          </a:p>
        </p:txBody>
      </p:sp>
      <p:sp>
        <p:nvSpPr>
          <p:cNvPr id="6" name="Footer Placeholder 5">
            <a:extLst>
              <a:ext uri="{FF2B5EF4-FFF2-40B4-BE49-F238E27FC236}">
                <a16:creationId xmlns:a16="http://schemas.microsoft.com/office/drawing/2014/main" id="{89A18168-B280-402E-8310-35BC958D390B}"/>
              </a:ext>
            </a:extLst>
          </p:cNvPr>
          <p:cNvSpPr>
            <a:spLocks noGrp="1"/>
          </p:cNvSpPr>
          <p:nvPr>
            <p:ph type="ftr" sz="quarter" idx="14"/>
          </p:nvPr>
        </p:nvSpPr>
        <p:spPr>
          <a:xfrm>
            <a:off x="3239188" y="6471244"/>
            <a:ext cx="3086100" cy="180000"/>
          </a:xfrm>
          <a:prstGeom prst="rect">
            <a:avLst/>
          </a:prstGeom>
        </p:spPr>
        <p:txBody>
          <a:bodyPr/>
          <a:lstStyle/>
          <a:p>
            <a:r>
              <a:rPr lang="en-US" noProof="0" dirty="0"/>
              <a:t>Presentation title</a:t>
            </a:r>
          </a:p>
        </p:txBody>
      </p:sp>
      <p:sp>
        <p:nvSpPr>
          <p:cNvPr id="7" name="Slide Number Placeholder 6">
            <a:extLst>
              <a:ext uri="{FF2B5EF4-FFF2-40B4-BE49-F238E27FC236}">
                <a16:creationId xmlns:a16="http://schemas.microsoft.com/office/drawing/2014/main" id="{97D562B9-5194-4705-ABBD-89576E2CC7A3}"/>
              </a:ext>
            </a:extLst>
          </p:cNvPr>
          <p:cNvSpPr>
            <a:spLocks noGrp="1"/>
          </p:cNvSpPr>
          <p:nvPr>
            <p:ph type="sldNum" sz="quarter" idx="15"/>
          </p:nvPr>
        </p:nvSpPr>
        <p:spPr/>
        <p:txBody>
          <a:body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353138134"/>
      </p:ext>
    </p:extLst>
  </p:cSld>
  <p:clrMapOvr>
    <a:masterClrMapping/>
  </p:clrMapOvr>
  <p:extLst>
    <p:ext uri="{DCECCB84-F9BA-43D5-87BE-67443E8EF086}">
      <p15:sldGuideLst xmlns:p15="http://schemas.microsoft.com/office/powerpoint/2012/main">
        <p15:guide id="1" pos="1687" userDrawn="1">
          <p15:clr>
            <a:srgbClr val="FBAE40"/>
          </p15:clr>
        </p15:guide>
        <p15:guide id="3" pos="3434" userDrawn="1">
          <p15:clr>
            <a:srgbClr val="FBAE40"/>
          </p15:clr>
        </p15:guide>
        <p15:guide id="4" pos="3593" userDrawn="1">
          <p15:clr>
            <a:srgbClr val="FBAE40"/>
          </p15:clr>
        </p15:guide>
        <p15:guide id="6" pos="5566" userDrawn="1">
          <p15:clr>
            <a:srgbClr val="FBAE40"/>
          </p15:clr>
        </p15:guide>
        <p15:guide id="7" pos="538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Quote_left">
    <p:spTree>
      <p:nvGrpSpPr>
        <p:cNvPr id="1" name=""/>
        <p:cNvGrpSpPr/>
        <p:nvPr/>
      </p:nvGrpSpPr>
      <p:grpSpPr>
        <a:xfrm>
          <a:off x="0" y="0"/>
          <a:ext cx="0" cy="0"/>
          <a:chOff x="0" y="0"/>
          <a:chExt cx="0" cy="0"/>
        </a:xfrm>
      </p:grpSpPr>
      <p:sp>
        <p:nvSpPr>
          <p:cNvPr id="5" name="Text Placeholder 11">
            <a:extLst>
              <a:ext uri="{FF2B5EF4-FFF2-40B4-BE49-F238E27FC236}">
                <a16:creationId xmlns:a16="http://schemas.microsoft.com/office/drawing/2014/main" id="{8F291EB0-15F5-4E9A-A38B-CE3AC1452E21}"/>
              </a:ext>
            </a:extLst>
          </p:cNvPr>
          <p:cNvSpPr txBox="1">
            <a:spLocks/>
          </p:cNvSpPr>
          <p:nvPr userDrawn="1"/>
        </p:nvSpPr>
        <p:spPr>
          <a:xfrm>
            <a:off x="477351" y="1488927"/>
            <a:ext cx="2338388" cy="858838"/>
          </a:xfrm>
          <a:prstGeom prst="rect">
            <a:avLst/>
          </a:prstGeom>
        </p:spPr>
        <p:txBody>
          <a:bodyPr/>
          <a:lstStyle>
            <a:lvl1pPr marL="356616" indent="-356616" algn="l" defTabSz="914400" rtl="0" eaLnBrk="1" latinLnBrk="0" hangingPunct="1">
              <a:spcBef>
                <a:spcPct val="20000"/>
              </a:spcBef>
              <a:buClr>
                <a:schemeClr val="tx2"/>
              </a:buClr>
              <a:buSzPct val="70000"/>
              <a:buFont typeface="Arial" pitchFamily="34" charset="0"/>
              <a:buChar char="►"/>
              <a:defRPr sz="2400" kern="1200">
                <a:solidFill>
                  <a:schemeClr val="bg1"/>
                </a:solidFill>
                <a:latin typeface="+mn-lt"/>
                <a:ea typeface="+mn-ea"/>
                <a:cs typeface="+mn-cs"/>
              </a:defRPr>
            </a:lvl1pPr>
            <a:lvl2pPr marL="713232" indent="-356616" algn="l" defTabSz="914400" rtl="0" eaLnBrk="1" latinLnBrk="0" hangingPunct="1">
              <a:spcBef>
                <a:spcPct val="20000"/>
              </a:spcBef>
              <a:buClr>
                <a:schemeClr val="tx2"/>
              </a:buClr>
              <a:buSzPct val="70000"/>
              <a:buFont typeface="Arial" pitchFamily="34" charset="0"/>
              <a:buChar char="►"/>
              <a:defRPr sz="2000" kern="1200">
                <a:solidFill>
                  <a:schemeClr val="bg1"/>
                </a:solidFill>
                <a:latin typeface="+mn-lt"/>
                <a:ea typeface="+mn-ea"/>
                <a:cs typeface="+mn-cs"/>
              </a:defRPr>
            </a:lvl2pPr>
            <a:lvl3pPr marL="1069848" indent="-356616" algn="l" defTabSz="914400" rtl="0" eaLnBrk="1" latinLnBrk="0" hangingPunct="1">
              <a:spcBef>
                <a:spcPct val="20000"/>
              </a:spcBef>
              <a:buClr>
                <a:schemeClr val="tx2"/>
              </a:buClr>
              <a:buSzPct val="70000"/>
              <a:buFont typeface="Arial" pitchFamily="34" charset="0"/>
              <a:buChar char="►"/>
              <a:defRPr sz="1800" kern="1200">
                <a:solidFill>
                  <a:schemeClr val="bg1"/>
                </a:solidFill>
                <a:latin typeface="+mn-lt"/>
                <a:ea typeface="+mn-ea"/>
                <a:cs typeface="+mn-cs"/>
              </a:defRPr>
            </a:lvl3pPr>
            <a:lvl4pPr marL="1426464"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4pPr>
            <a:lvl5pPr marL="1783080"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1200" noProof="0" dirty="0">
                <a:solidFill>
                  <a:schemeClr val="tx2"/>
                </a:solidFill>
                <a:latin typeface="Georgia" panose="02040502050405020303" pitchFamily="18" charset="0"/>
              </a:rPr>
              <a:t>“</a:t>
            </a:r>
          </a:p>
        </p:txBody>
      </p:sp>
      <p:sp>
        <p:nvSpPr>
          <p:cNvPr id="7" name="Text Placeholder 6">
            <a:extLst>
              <a:ext uri="{FF2B5EF4-FFF2-40B4-BE49-F238E27FC236}">
                <a16:creationId xmlns:a16="http://schemas.microsoft.com/office/drawing/2014/main" id="{FB5D2AC0-B4F7-4455-9AE0-201966050A6D}"/>
              </a:ext>
            </a:extLst>
          </p:cNvPr>
          <p:cNvSpPr>
            <a:spLocks noGrp="1"/>
          </p:cNvSpPr>
          <p:nvPr>
            <p:ph type="body" sz="quarter" idx="10" hasCustomPrompt="1"/>
          </p:nvPr>
        </p:nvSpPr>
        <p:spPr>
          <a:xfrm>
            <a:off x="609600" y="2526765"/>
            <a:ext cx="5292000" cy="1800000"/>
          </a:xfrm>
          <a:prstGeom prst="rect">
            <a:avLst/>
          </a:prstGeom>
        </p:spPr>
        <p:txBody>
          <a:bodyPr lIns="0" tIns="46800" rIns="90000" bIns="46800">
            <a:noAutofit/>
          </a:bodyPr>
          <a:lstStyle>
            <a:lvl1pPr marL="356616" indent="-356616">
              <a:spcBef>
                <a:spcPts val="0"/>
              </a:spcBef>
              <a:buNone/>
              <a:defRPr lang="en-US" sz="2800" dirty="0" smtClean="0">
                <a:latin typeface="Georgia" panose="02040502050405020303" pitchFamily="18" charset="0"/>
              </a:defRPr>
            </a:lvl1pPr>
          </a:lstStyle>
          <a:p>
            <a:pPr marL="356616" lvl="0" indent="-356616">
              <a:spcBef>
                <a:spcPts val="0"/>
              </a:spcBef>
            </a:pPr>
            <a:r>
              <a:rPr lang="en-US" noProof="0" dirty="0"/>
              <a:t>Click to edit Master title style</a:t>
            </a:r>
            <a:endParaRPr lang="de-DE" noProof="0" dirty="0"/>
          </a:p>
        </p:txBody>
      </p:sp>
      <p:sp>
        <p:nvSpPr>
          <p:cNvPr id="8" name="Text Placeholder 6">
            <a:extLst>
              <a:ext uri="{FF2B5EF4-FFF2-40B4-BE49-F238E27FC236}">
                <a16:creationId xmlns:a16="http://schemas.microsoft.com/office/drawing/2014/main" id="{F1BA83A2-78F0-4F7E-836B-9B4B87820F96}"/>
              </a:ext>
            </a:extLst>
          </p:cNvPr>
          <p:cNvSpPr>
            <a:spLocks noGrp="1"/>
          </p:cNvSpPr>
          <p:nvPr>
            <p:ph type="body" sz="quarter" idx="11" hasCustomPrompt="1"/>
          </p:nvPr>
        </p:nvSpPr>
        <p:spPr>
          <a:xfrm>
            <a:off x="609600" y="4632765"/>
            <a:ext cx="5292000" cy="316838"/>
          </a:xfrm>
          <a:prstGeom prst="rect">
            <a:avLst/>
          </a:prstGeom>
        </p:spPr>
        <p:txBody>
          <a:bodyPr lIns="0" tIns="46800" rIns="90000" bIns="46800">
            <a:noAutofit/>
          </a:bodyPr>
          <a:lstStyle>
            <a:lvl1pPr marL="0" indent="0" algn="l" defTabSz="914400" rtl="0" eaLnBrk="1" latinLnBrk="0" hangingPunct="1">
              <a:spcBef>
                <a:spcPts val="0"/>
              </a:spcBef>
              <a:spcAft>
                <a:spcPts val="600"/>
              </a:spcAft>
              <a:buClr>
                <a:schemeClr val="tx2"/>
              </a:buClr>
              <a:buSzPct val="70000"/>
              <a:buFont typeface="Arial" pitchFamily="34" charset="0"/>
              <a:buNone/>
              <a:defRPr lang="en-US" sz="1600" kern="1200" dirty="0" smtClean="0">
                <a:solidFill>
                  <a:schemeClr val="tx2"/>
                </a:solidFill>
                <a:latin typeface="+mn-lt"/>
                <a:ea typeface="+mn-ea"/>
                <a:cs typeface="+mn-cs"/>
              </a:defRPr>
            </a:lvl1pPr>
            <a:lvl2pPr marL="356616" indent="0">
              <a:buNone/>
              <a:defRPr lang="en-US" sz="2000" smtClean="0">
                <a:latin typeface="+mn-lt"/>
              </a:defRPr>
            </a:lvl2pPr>
            <a:lvl3pPr>
              <a:defRPr lang="en-US" sz="1800" smtClean="0">
                <a:latin typeface="+mn-lt"/>
              </a:defRPr>
            </a:lvl3pPr>
            <a:lvl4pPr>
              <a:defRPr lang="en-US" sz="1600" smtClean="0">
                <a:latin typeface="+mn-lt"/>
              </a:defRPr>
            </a:lvl4pPr>
            <a:lvl5pPr>
              <a:defRPr lang="en-IN" sz="1600">
                <a:latin typeface="+mn-lt"/>
              </a:defRPr>
            </a:lvl5pPr>
          </a:lstStyle>
          <a:p>
            <a:pPr marL="0" lvl="0" indent="0">
              <a:spcBef>
                <a:spcPts val="0"/>
              </a:spcBef>
              <a:buNone/>
            </a:pPr>
            <a:r>
              <a:rPr lang="en-US" noProof="0" dirty="0"/>
              <a:t>Name Surname</a:t>
            </a:r>
          </a:p>
        </p:txBody>
      </p:sp>
      <p:sp>
        <p:nvSpPr>
          <p:cNvPr id="9" name="Text Placeholder 6">
            <a:extLst>
              <a:ext uri="{FF2B5EF4-FFF2-40B4-BE49-F238E27FC236}">
                <a16:creationId xmlns:a16="http://schemas.microsoft.com/office/drawing/2014/main" id="{034CE9DD-CE12-4D9F-8FD6-A2522F36C807}"/>
              </a:ext>
            </a:extLst>
          </p:cNvPr>
          <p:cNvSpPr>
            <a:spLocks noGrp="1"/>
          </p:cNvSpPr>
          <p:nvPr>
            <p:ph type="body" sz="quarter" idx="12" hasCustomPrompt="1"/>
          </p:nvPr>
        </p:nvSpPr>
        <p:spPr>
          <a:xfrm>
            <a:off x="609600" y="4971442"/>
            <a:ext cx="5292000" cy="316838"/>
          </a:xfrm>
          <a:prstGeom prst="rect">
            <a:avLst/>
          </a:prstGeom>
        </p:spPr>
        <p:txBody>
          <a:bodyPr lIns="0" tIns="46800" rIns="90000" bIns="46800">
            <a:noAutofit/>
          </a:bodyPr>
          <a:lstStyle>
            <a:lvl1pPr marL="0" indent="0" algn="l" defTabSz="914400" rtl="0" eaLnBrk="1" latinLnBrk="0" hangingPunct="1">
              <a:spcBef>
                <a:spcPts val="0"/>
              </a:spcBef>
              <a:spcAft>
                <a:spcPts val="600"/>
              </a:spcAft>
              <a:buClr>
                <a:schemeClr val="tx2"/>
              </a:buClr>
              <a:buSzPct val="70000"/>
              <a:buFont typeface="Arial" pitchFamily="34" charset="0"/>
              <a:buNone/>
              <a:defRPr lang="en-US" sz="1600" kern="1200" dirty="0" smtClean="0">
                <a:solidFill>
                  <a:schemeClr val="bg1"/>
                </a:solidFill>
                <a:latin typeface="+mn-lt"/>
                <a:ea typeface="+mn-ea"/>
                <a:cs typeface="+mn-cs"/>
              </a:defRPr>
            </a:lvl1pPr>
            <a:lvl2pPr marL="356616" indent="0">
              <a:buNone/>
              <a:defRPr lang="en-US" sz="2000" smtClean="0">
                <a:latin typeface="+mn-lt"/>
              </a:defRPr>
            </a:lvl2pPr>
            <a:lvl3pPr>
              <a:defRPr lang="en-US" sz="1800" smtClean="0">
                <a:latin typeface="+mn-lt"/>
              </a:defRPr>
            </a:lvl3pPr>
            <a:lvl4pPr>
              <a:defRPr lang="en-US" sz="1600" smtClean="0">
                <a:latin typeface="+mn-lt"/>
              </a:defRPr>
            </a:lvl4pPr>
            <a:lvl5pPr>
              <a:defRPr lang="en-IN" sz="1600">
                <a:latin typeface="+mn-lt"/>
              </a:defRPr>
            </a:lvl5pPr>
          </a:lstStyle>
          <a:p>
            <a:pPr marL="0" lvl="0" indent="0">
              <a:spcBef>
                <a:spcPts val="0"/>
              </a:spcBef>
              <a:buNone/>
            </a:pPr>
            <a:r>
              <a:rPr lang="en-US" noProof="0" dirty="0"/>
              <a:t>Job Title</a:t>
            </a:r>
          </a:p>
        </p:txBody>
      </p:sp>
    </p:spTree>
    <p:extLst>
      <p:ext uri="{BB962C8B-B14F-4D97-AF65-F5344CB8AC3E}">
        <p14:creationId xmlns:p14="http://schemas.microsoft.com/office/powerpoint/2010/main" val="2322284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Quote_centered">
    <p:spTree>
      <p:nvGrpSpPr>
        <p:cNvPr id="1" name=""/>
        <p:cNvGrpSpPr/>
        <p:nvPr/>
      </p:nvGrpSpPr>
      <p:grpSpPr>
        <a:xfrm>
          <a:off x="0" y="0"/>
          <a:ext cx="0" cy="0"/>
          <a:chOff x="0" y="0"/>
          <a:chExt cx="0" cy="0"/>
        </a:xfrm>
      </p:grpSpPr>
      <p:sp>
        <p:nvSpPr>
          <p:cNvPr id="4" name="Text Placeholder 6">
            <a:extLst>
              <a:ext uri="{FF2B5EF4-FFF2-40B4-BE49-F238E27FC236}">
                <a16:creationId xmlns:a16="http://schemas.microsoft.com/office/drawing/2014/main" id="{E28D7EA5-A532-4D8B-9984-8F3D1FEA98DB}"/>
              </a:ext>
            </a:extLst>
          </p:cNvPr>
          <p:cNvSpPr>
            <a:spLocks noGrp="1"/>
          </p:cNvSpPr>
          <p:nvPr>
            <p:ph type="body" sz="quarter" idx="10" hasCustomPrompt="1"/>
          </p:nvPr>
        </p:nvSpPr>
        <p:spPr>
          <a:xfrm>
            <a:off x="2282751" y="2060235"/>
            <a:ext cx="7632848" cy="3025522"/>
          </a:xfrm>
          <a:prstGeom prst="rect">
            <a:avLst/>
          </a:prstGeom>
        </p:spPr>
        <p:txBody>
          <a:bodyPr lIns="0" tIns="0" rIns="0" bIns="0">
            <a:noAutofit/>
          </a:bodyPr>
          <a:lstStyle>
            <a:lvl1pPr marL="356616" indent="-356616" algn="ctr">
              <a:spcBef>
                <a:spcPts val="0"/>
              </a:spcBef>
              <a:spcAft>
                <a:spcPts val="0"/>
              </a:spcAft>
              <a:buNone/>
              <a:defRPr lang="en-US" sz="2800" dirty="0" smtClean="0">
                <a:latin typeface="Georgia" panose="02040502050405020303" pitchFamily="18" charset="0"/>
              </a:defRPr>
            </a:lvl1pPr>
          </a:lstStyle>
          <a:p>
            <a:pPr marL="356616" lvl="0" indent="-356616" algn="ctr">
              <a:spcBef>
                <a:spcPts val="0"/>
              </a:spcBef>
            </a:pPr>
            <a:r>
              <a:rPr lang="en-US" noProof="0" dirty="0"/>
              <a:t>Click to edit Master title style</a:t>
            </a:r>
            <a:endParaRPr lang="de-DE" noProof="0" dirty="0"/>
          </a:p>
        </p:txBody>
      </p:sp>
      <p:sp>
        <p:nvSpPr>
          <p:cNvPr id="5" name="Text Placeholder 6">
            <a:extLst>
              <a:ext uri="{FF2B5EF4-FFF2-40B4-BE49-F238E27FC236}">
                <a16:creationId xmlns:a16="http://schemas.microsoft.com/office/drawing/2014/main" id="{9F9B9C3C-16F2-40B2-A460-0480520ECF89}"/>
              </a:ext>
            </a:extLst>
          </p:cNvPr>
          <p:cNvSpPr>
            <a:spLocks noGrp="1"/>
          </p:cNvSpPr>
          <p:nvPr>
            <p:ph type="body" sz="quarter" idx="11" hasCustomPrompt="1"/>
          </p:nvPr>
        </p:nvSpPr>
        <p:spPr>
          <a:xfrm>
            <a:off x="2282751" y="5445367"/>
            <a:ext cx="7632848" cy="316838"/>
          </a:xfrm>
          <a:prstGeom prst="rect">
            <a:avLst/>
          </a:prstGeom>
        </p:spPr>
        <p:txBody>
          <a:bodyPr lIns="0" tIns="0" rIns="0" bIns="0" anchor="ctr">
            <a:noAutofit/>
          </a:bodyPr>
          <a:lstStyle>
            <a:lvl1pPr marL="0" indent="0" algn="ctr">
              <a:spcAft>
                <a:spcPts val="0"/>
              </a:spcAft>
              <a:buNone/>
              <a:defRPr lang="en-US" sz="1600" dirty="0" smtClean="0">
                <a:solidFill>
                  <a:srgbClr val="FFE600"/>
                </a:solidFill>
                <a:latin typeface="+mn-lt"/>
              </a:defRPr>
            </a:lvl1pPr>
          </a:lstStyle>
          <a:p>
            <a:pPr marL="356616" lvl="0" indent="-356616" algn="ctr">
              <a:spcBef>
                <a:spcPts val="0"/>
              </a:spcBef>
              <a:spcAft>
                <a:spcPts val="600"/>
              </a:spcAft>
            </a:pPr>
            <a:r>
              <a:rPr lang="en-US" noProof="0" dirty="0"/>
              <a:t>Name Surname</a:t>
            </a:r>
          </a:p>
        </p:txBody>
      </p:sp>
      <p:sp>
        <p:nvSpPr>
          <p:cNvPr id="6" name="Text Placeholder 6">
            <a:extLst>
              <a:ext uri="{FF2B5EF4-FFF2-40B4-BE49-F238E27FC236}">
                <a16:creationId xmlns:a16="http://schemas.microsoft.com/office/drawing/2014/main" id="{8E04541C-CC5D-4455-8271-73223AE0A881}"/>
              </a:ext>
            </a:extLst>
          </p:cNvPr>
          <p:cNvSpPr>
            <a:spLocks noGrp="1"/>
          </p:cNvSpPr>
          <p:nvPr>
            <p:ph type="body" sz="quarter" idx="12" hasCustomPrompt="1"/>
          </p:nvPr>
        </p:nvSpPr>
        <p:spPr>
          <a:xfrm>
            <a:off x="2282751" y="5780617"/>
            <a:ext cx="7632848" cy="316838"/>
          </a:xfrm>
          <a:prstGeom prst="rect">
            <a:avLst/>
          </a:prstGeom>
        </p:spPr>
        <p:txBody>
          <a:bodyPr vert="horz" lIns="0" tIns="0" rIns="0" bIns="0" rtlCol="0" anchor="ctr" anchorCtr="0">
            <a:noAutofit/>
          </a:bodyPr>
          <a:lstStyle>
            <a:lvl1pPr marL="0" indent="0" algn="ctr">
              <a:spcAft>
                <a:spcPts val="0"/>
              </a:spcAft>
              <a:buNone/>
              <a:defRPr lang="en-US" sz="1600" dirty="0" smtClean="0">
                <a:latin typeface="+mn-lt"/>
              </a:defRPr>
            </a:lvl1pPr>
          </a:lstStyle>
          <a:p>
            <a:pPr marL="356616" lvl="0" indent="-356616" algn="ctr">
              <a:spcBef>
                <a:spcPts val="0"/>
              </a:spcBef>
              <a:spcAft>
                <a:spcPts val="600"/>
              </a:spcAft>
            </a:pPr>
            <a:r>
              <a:rPr lang="en-US" noProof="0" dirty="0"/>
              <a:t>Job Title</a:t>
            </a:r>
          </a:p>
        </p:txBody>
      </p:sp>
      <p:sp>
        <p:nvSpPr>
          <p:cNvPr id="9" name="Text Placeholder 11">
            <a:extLst>
              <a:ext uri="{FF2B5EF4-FFF2-40B4-BE49-F238E27FC236}">
                <a16:creationId xmlns:a16="http://schemas.microsoft.com/office/drawing/2014/main" id="{FBD672D3-B116-471A-8511-D80D5D920D93}"/>
              </a:ext>
            </a:extLst>
          </p:cNvPr>
          <p:cNvSpPr txBox="1">
            <a:spLocks/>
          </p:cNvSpPr>
          <p:nvPr userDrawn="1"/>
        </p:nvSpPr>
        <p:spPr>
          <a:xfrm>
            <a:off x="4929981" y="979787"/>
            <a:ext cx="2338388" cy="882687"/>
          </a:xfrm>
          <a:prstGeom prst="rect">
            <a:avLst/>
          </a:prstGeom>
        </p:spPr>
        <p:txBody>
          <a:bodyPr lIns="0" tIns="0" rIns="0" bIns="0">
            <a:noAutofit/>
          </a:bodyPr>
          <a:lstStyle>
            <a:lvl1pPr marL="356616" indent="-356616" algn="l" defTabSz="914400" rtl="0" eaLnBrk="1" latinLnBrk="0" hangingPunct="1">
              <a:spcBef>
                <a:spcPct val="20000"/>
              </a:spcBef>
              <a:buClr>
                <a:schemeClr val="tx2"/>
              </a:buClr>
              <a:buSzPct val="70000"/>
              <a:buFont typeface="Arial" pitchFamily="34" charset="0"/>
              <a:buChar char="►"/>
              <a:defRPr sz="2400" kern="1200">
                <a:solidFill>
                  <a:schemeClr val="bg1"/>
                </a:solidFill>
                <a:latin typeface="+mn-lt"/>
                <a:ea typeface="+mn-ea"/>
                <a:cs typeface="+mn-cs"/>
              </a:defRPr>
            </a:lvl1pPr>
            <a:lvl2pPr marL="713232" indent="-356616" algn="l" defTabSz="914400" rtl="0" eaLnBrk="1" latinLnBrk="0" hangingPunct="1">
              <a:spcBef>
                <a:spcPct val="20000"/>
              </a:spcBef>
              <a:buClr>
                <a:schemeClr val="tx2"/>
              </a:buClr>
              <a:buSzPct val="70000"/>
              <a:buFont typeface="Arial" pitchFamily="34" charset="0"/>
              <a:buChar char="►"/>
              <a:defRPr sz="2000" kern="1200">
                <a:solidFill>
                  <a:schemeClr val="bg1"/>
                </a:solidFill>
                <a:latin typeface="+mn-lt"/>
                <a:ea typeface="+mn-ea"/>
                <a:cs typeface="+mn-cs"/>
              </a:defRPr>
            </a:lvl2pPr>
            <a:lvl3pPr marL="1069848" indent="-356616" algn="l" defTabSz="914400" rtl="0" eaLnBrk="1" latinLnBrk="0" hangingPunct="1">
              <a:spcBef>
                <a:spcPct val="20000"/>
              </a:spcBef>
              <a:buClr>
                <a:schemeClr val="tx2"/>
              </a:buClr>
              <a:buSzPct val="70000"/>
              <a:buFont typeface="Arial" pitchFamily="34" charset="0"/>
              <a:buChar char="►"/>
              <a:defRPr sz="1800" kern="1200">
                <a:solidFill>
                  <a:schemeClr val="bg1"/>
                </a:solidFill>
                <a:latin typeface="+mn-lt"/>
                <a:ea typeface="+mn-ea"/>
                <a:cs typeface="+mn-cs"/>
              </a:defRPr>
            </a:lvl3pPr>
            <a:lvl4pPr marL="1426464"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4pPr>
            <a:lvl5pPr marL="1783080" indent="-356616" algn="l" defTabSz="914400" rtl="0" eaLnBrk="1" latinLnBrk="0" hangingPunct="1">
              <a:spcBef>
                <a:spcPct val="20000"/>
              </a:spcBef>
              <a:buClr>
                <a:schemeClr val="tx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11200" noProof="0" dirty="0">
                <a:solidFill>
                  <a:schemeClr val="tx2"/>
                </a:solidFill>
                <a:latin typeface="Georgia" panose="02040502050405020303" pitchFamily="18" charset="0"/>
              </a:rPr>
              <a:t>“ </a:t>
            </a:r>
          </a:p>
        </p:txBody>
      </p:sp>
    </p:spTree>
    <p:extLst>
      <p:ext uri="{BB962C8B-B14F-4D97-AF65-F5344CB8AC3E}">
        <p14:creationId xmlns:p14="http://schemas.microsoft.com/office/powerpoint/2010/main" val="3521220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Key_statement">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EDF149-816A-4257-A64D-E23E91A5063C}"/>
              </a:ext>
            </a:extLst>
          </p:cNvPr>
          <p:cNvSpPr>
            <a:spLocks noGrp="1"/>
          </p:cNvSpPr>
          <p:nvPr>
            <p:ph type="dt" sz="half" idx="10"/>
          </p:nvPr>
        </p:nvSpPr>
        <p:spPr/>
        <p:txBody>
          <a:bodyPr/>
          <a:lstStyle/>
          <a:p>
            <a:fld id="{A1DA559F-DADA-431C-A6FD-3B97C6CEA495}" type="datetime3">
              <a:rPr lang="en-US" noProof="0" smtClean="0"/>
              <a:t>19 May 2022</a:t>
            </a:fld>
            <a:endParaRPr lang="en-US" noProof="0" dirty="0"/>
          </a:p>
        </p:txBody>
      </p:sp>
      <p:sp>
        <p:nvSpPr>
          <p:cNvPr id="4" name="Footer Placeholder 3">
            <a:extLst>
              <a:ext uri="{FF2B5EF4-FFF2-40B4-BE49-F238E27FC236}">
                <a16:creationId xmlns:a16="http://schemas.microsoft.com/office/drawing/2014/main" id="{4678256F-B716-4FA1-B0CC-85D20C72FCE5}"/>
              </a:ext>
            </a:extLst>
          </p:cNvPr>
          <p:cNvSpPr>
            <a:spLocks noGrp="1"/>
          </p:cNvSpPr>
          <p:nvPr>
            <p:ph type="ftr" sz="quarter" idx="11"/>
          </p:nvPr>
        </p:nvSpPr>
        <p:spPr>
          <a:xfrm>
            <a:off x="3239188" y="6471244"/>
            <a:ext cx="3086100" cy="180000"/>
          </a:xfrm>
          <a:prstGeom prst="rect">
            <a:avLst/>
          </a:prstGeom>
        </p:spPr>
        <p:txBody>
          <a:bodyPr/>
          <a:lstStyle/>
          <a:p>
            <a:r>
              <a:rPr lang="en-US" noProof="0" dirty="0"/>
              <a:t>Presentation title</a:t>
            </a:r>
          </a:p>
        </p:txBody>
      </p:sp>
      <p:sp>
        <p:nvSpPr>
          <p:cNvPr id="5" name="Slide Number Placeholder 4">
            <a:extLst>
              <a:ext uri="{FF2B5EF4-FFF2-40B4-BE49-F238E27FC236}">
                <a16:creationId xmlns:a16="http://schemas.microsoft.com/office/drawing/2014/main" id="{32344F6A-D6D0-4CE3-8495-873C004D38DC}"/>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a:t>
            </a:fld>
            <a:endParaRPr lang="en-US" noProof="0" dirty="0"/>
          </a:p>
        </p:txBody>
      </p:sp>
      <p:sp>
        <p:nvSpPr>
          <p:cNvPr id="13" name="Textplatzhalter 12"/>
          <p:cNvSpPr>
            <a:spLocks noGrp="1"/>
          </p:cNvSpPr>
          <p:nvPr>
            <p:ph type="body" sz="quarter" idx="15" hasCustomPrompt="1"/>
          </p:nvPr>
        </p:nvSpPr>
        <p:spPr>
          <a:xfrm>
            <a:off x="1257301" y="2469060"/>
            <a:ext cx="9683750" cy="784225"/>
          </a:xfrm>
          <a:prstGeom prst="rect">
            <a:avLst/>
          </a:prstGeom>
        </p:spPr>
        <p:txBody>
          <a:bodyPr anchor="b">
            <a:noAutofit/>
          </a:bodyPr>
          <a:lstStyle>
            <a:lvl1pPr marL="0" indent="0" algn="ctr">
              <a:spcBef>
                <a:spcPts val="0"/>
              </a:spcBef>
              <a:buNone/>
              <a:defRPr sz="3200"/>
            </a:lvl1pPr>
            <a:lvl2pPr>
              <a:defRPr sz="3200"/>
            </a:lvl2pPr>
            <a:lvl3pPr>
              <a:defRPr sz="3200"/>
            </a:lvl3pPr>
            <a:lvl4pPr>
              <a:defRPr sz="3200"/>
            </a:lvl4pPr>
            <a:lvl5pPr>
              <a:defRPr sz="3200"/>
            </a:lvl5pPr>
          </a:lstStyle>
          <a:p>
            <a:pPr lvl="0"/>
            <a:r>
              <a:rPr lang="en-US" noProof="0" dirty="0"/>
              <a:t>Statement 32pt, EY Interstate Light</a:t>
            </a:r>
          </a:p>
        </p:txBody>
      </p:sp>
      <p:sp>
        <p:nvSpPr>
          <p:cNvPr id="15" name="Textplatzhalter 14"/>
          <p:cNvSpPr>
            <a:spLocks noGrp="1"/>
          </p:cNvSpPr>
          <p:nvPr>
            <p:ph type="body" sz="quarter" idx="16" hasCustomPrompt="1"/>
          </p:nvPr>
        </p:nvSpPr>
        <p:spPr>
          <a:xfrm>
            <a:off x="3111500" y="3605394"/>
            <a:ext cx="5975350" cy="1411287"/>
          </a:xfrm>
          <a:prstGeom prst="rect">
            <a:avLst/>
          </a:prstGeom>
        </p:spPr>
        <p:txBody>
          <a:bodyPr>
            <a:noAutofit/>
          </a:bodyPr>
          <a:lstStyle>
            <a:lvl1pPr marL="0" indent="0" algn="ctr">
              <a:spcBef>
                <a:spcPts val="0"/>
              </a:spcBef>
              <a:buFontTx/>
              <a:buNone/>
              <a:defRPr sz="1800"/>
            </a:lvl1pPr>
            <a:lvl2pPr marL="357187" indent="0" algn="ctr">
              <a:buFontTx/>
              <a:buNone/>
              <a:defRPr/>
            </a:lvl2pPr>
            <a:lvl3pPr marL="685800" indent="0" algn="ctr">
              <a:buFontTx/>
              <a:buNone/>
              <a:defRPr/>
            </a:lvl3pPr>
            <a:lvl4pPr marL="973138" indent="0" algn="ctr">
              <a:buFontTx/>
              <a:buNone/>
              <a:defRPr/>
            </a:lvl4pPr>
            <a:lvl5pPr marL="1426464" indent="0" algn="ctr">
              <a:buFontTx/>
              <a:buNone/>
              <a:defRPr/>
            </a:lvl5pPr>
          </a:lstStyle>
          <a:p>
            <a:pPr lvl="0"/>
            <a:r>
              <a:rPr lang="en-US" noProof="0" dirty="0"/>
              <a:t>Description 18pt, </a:t>
            </a:r>
            <a:r>
              <a:rPr lang="en-US" noProof="0" dirty="0" err="1"/>
              <a:t>EYInterstate</a:t>
            </a:r>
            <a:r>
              <a:rPr lang="en-US" noProof="0" dirty="0"/>
              <a:t> Light ipsum dolor sit </a:t>
            </a:r>
            <a:br>
              <a:rPr lang="en-US" noProof="0" dirty="0"/>
            </a:br>
            <a:r>
              <a:rPr lang="en-US" noProof="0" dirty="0" err="1"/>
              <a:t>amet</a:t>
            </a:r>
            <a:r>
              <a:rPr lang="en-US" noProof="0" dirty="0"/>
              <a:t>, </a:t>
            </a:r>
            <a:r>
              <a:rPr lang="en-US" noProof="0" dirty="0" err="1"/>
              <a:t>quas</a:t>
            </a:r>
            <a:r>
              <a:rPr lang="en-US" noProof="0" dirty="0"/>
              <a:t> </a:t>
            </a:r>
            <a:r>
              <a:rPr lang="en-US" noProof="0" dirty="0" err="1"/>
              <a:t>nostru</a:t>
            </a:r>
            <a:r>
              <a:rPr lang="en-US" noProof="0" dirty="0"/>
              <a:t> </a:t>
            </a:r>
            <a:r>
              <a:rPr lang="en-US" noProof="0" dirty="0" err="1"/>
              <a:t>xgfc</a:t>
            </a:r>
            <a:r>
              <a:rPr lang="en-US" noProof="0" dirty="0"/>
              <a:t> </a:t>
            </a:r>
            <a:r>
              <a:rPr lang="en-US" noProof="0" dirty="0" err="1"/>
              <a:t>laoreet</a:t>
            </a:r>
            <a:r>
              <a:rPr lang="en-US" noProof="0" dirty="0"/>
              <a:t> per.</a:t>
            </a:r>
          </a:p>
        </p:txBody>
      </p:sp>
    </p:spTree>
    <p:extLst>
      <p:ext uri="{BB962C8B-B14F-4D97-AF65-F5344CB8AC3E}">
        <p14:creationId xmlns:p14="http://schemas.microsoft.com/office/powerpoint/2010/main" val="1794348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21" Type="http://schemas.openxmlformats.org/officeDocument/2006/relationships/slideLayout" Target="../slideLayouts/slideLayout40.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slideLayout" Target="../slideLayouts/slideLayout39.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 Id="rId2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8" name="Textplatzhalter 27"/>
          <p:cNvSpPr>
            <a:spLocks noGrp="1"/>
          </p:cNvSpPr>
          <p:nvPr>
            <p:ph type="body" idx="1"/>
          </p:nvPr>
        </p:nvSpPr>
        <p:spPr>
          <a:xfrm>
            <a:off x="608400" y="1137600"/>
            <a:ext cx="10980000" cy="4351338"/>
          </a:xfrm>
          <a:prstGeom prst="rect">
            <a:avLst/>
          </a:prstGeom>
        </p:spPr>
        <p:txBody>
          <a:bodyPr vert="horz" lIns="0" tIns="0" rIns="0" bIns="0" rtlCol="0">
            <a:noAutofit/>
          </a:bodyPr>
          <a:lstStyle/>
          <a:p>
            <a:pPr marL="0" indent="0"/>
            <a:r>
              <a:rPr lang="en-US" noProof="0" dirty="0"/>
              <a:t>Click to edit Master text styles</a:t>
            </a:r>
          </a:p>
          <a:p>
            <a:pPr lvl="1"/>
            <a:r>
              <a:rPr lang="en-US" noProof="0" dirty="0"/>
              <a:t>Second level</a:t>
            </a:r>
          </a:p>
          <a:p>
            <a:pPr marL="511175" lvl="2" indent="-233363"/>
            <a:r>
              <a:rPr lang="en-US" noProof="0" dirty="0"/>
              <a:t>Third level</a:t>
            </a:r>
          </a:p>
        </p:txBody>
      </p:sp>
      <p:sp>
        <p:nvSpPr>
          <p:cNvPr id="2" name="Title Placeholder 1"/>
          <p:cNvSpPr>
            <a:spLocks noGrp="1"/>
          </p:cNvSpPr>
          <p:nvPr>
            <p:ph type="title"/>
          </p:nvPr>
        </p:nvSpPr>
        <p:spPr>
          <a:xfrm>
            <a:off x="609918" y="294200"/>
            <a:ext cx="10978515" cy="590880"/>
          </a:xfrm>
          <a:prstGeom prst="rect">
            <a:avLst/>
          </a:prstGeom>
        </p:spPr>
        <p:txBody>
          <a:bodyPr vert="horz" lIns="0" tIns="0" rIns="0" bIns="0" rtlCol="0" anchor="t" anchorCtr="0">
            <a:noAutofit/>
          </a:bodyPr>
          <a:lstStyle/>
          <a:p>
            <a:r>
              <a:rPr lang="en-US" noProof="0"/>
              <a:t>Click to edit Master title style</a:t>
            </a:r>
            <a:endParaRPr lang="en-US" noProof="0" dirty="0"/>
          </a:p>
        </p:txBody>
      </p:sp>
      <p:sp>
        <p:nvSpPr>
          <p:cNvPr id="19" name="Date Placeholder 3">
            <a:extLst>
              <a:ext uri="{FF2B5EF4-FFF2-40B4-BE49-F238E27FC236}">
                <a16:creationId xmlns:a16="http://schemas.microsoft.com/office/drawing/2014/main" id="{600772EA-C6B0-4F5D-AA59-01C0858EFADB}"/>
              </a:ext>
            </a:extLst>
          </p:cNvPr>
          <p:cNvSpPr>
            <a:spLocks noGrp="1"/>
          </p:cNvSpPr>
          <p:nvPr>
            <p:ph type="dt" sz="half" idx="2"/>
          </p:nvPr>
        </p:nvSpPr>
        <p:spPr>
          <a:xfrm>
            <a:off x="1428928" y="6471244"/>
            <a:ext cx="1191258" cy="180000"/>
          </a:xfrm>
          <a:prstGeom prst="rect">
            <a:avLst/>
          </a:prstGeom>
        </p:spPr>
        <p:txBody>
          <a:bodyPr vert="horz" lIns="0" tIns="0" rIns="0" bIns="0" rtlCol="0" anchor="ctr"/>
          <a:lstStyle>
            <a:lvl1pPr marL="0" algn="l" defTabSz="914400" rtl="0" eaLnBrk="1" latinLnBrk="0" hangingPunct="1">
              <a:lnSpc>
                <a:spcPct val="100000"/>
              </a:lnSpc>
              <a:defRPr lang="en-IN" sz="800" kern="1200" smtClean="0">
                <a:solidFill>
                  <a:schemeClr val="bg1"/>
                </a:solidFill>
                <a:latin typeface="EYInterstate" panose="02000503020000020004" pitchFamily="2" charset="0"/>
                <a:ea typeface="+mn-ea"/>
                <a:cs typeface="+mn-cs"/>
              </a:defRPr>
            </a:lvl1pPr>
          </a:lstStyle>
          <a:p>
            <a:fld id="{42CAA955-C688-4D17-A718-E12620276EB6}" type="datetime3">
              <a:rPr lang="en-US" noProof="0" smtClean="0"/>
              <a:t>19 May 2022</a:t>
            </a:fld>
            <a:endParaRPr lang="en-US" noProof="0" dirty="0"/>
          </a:p>
        </p:txBody>
      </p:sp>
      <p:sp>
        <p:nvSpPr>
          <p:cNvPr id="21" name="Slide Number Placeholder 5">
            <a:extLst>
              <a:ext uri="{FF2B5EF4-FFF2-40B4-BE49-F238E27FC236}">
                <a16:creationId xmlns:a16="http://schemas.microsoft.com/office/drawing/2014/main" id="{3B540F9A-D485-4BD0-B905-41F8A52593F8}"/>
              </a:ext>
            </a:extLst>
          </p:cNvPr>
          <p:cNvSpPr>
            <a:spLocks noGrp="1"/>
          </p:cNvSpPr>
          <p:nvPr>
            <p:ph type="sldNum" sz="quarter" idx="4"/>
          </p:nvPr>
        </p:nvSpPr>
        <p:spPr>
          <a:xfrm>
            <a:off x="617221" y="6471244"/>
            <a:ext cx="663066" cy="180000"/>
          </a:xfrm>
          <a:prstGeom prst="rect">
            <a:avLst/>
          </a:prstGeom>
        </p:spPr>
        <p:txBody>
          <a:bodyPr vert="horz" lIns="0" tIns="0" rIns="0" bIns="0" rtlCol="0" anchor="ctr"/>
          <a:lstStyle>
            <a:lvl1pPr marL="0" algn="l" defTabSz="914400" rtl="0" eaLnBrk="1" latinLnBrk="0" hangingPunct="1">
              <a:lnSpc>
                <a:spcPct val="100000"/>
              </a:lnSpc>
              <a:defRPr lang="en-IN" sz="800" kern="1200" smtClean="0">
                <a:solidFill>
                  <a:schemeClr val="bg1"/>
                </a:solidFill>
                <a:latin typeface="EYInterstate" panose="02000503020000020004" pitchFamily="2" charset="0"/>
                <a:ea typeface="+mn-ea"/>
                <a:cs typeface="+mn-cs"/>
              </a:defRPr>
            </a:lvl1p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1919714218"/>
      </p:ext>
    </p:extLst>
  </p:cSld>
  <p:clrMap bg1="lt1" tx1="dk1" bg2="lt2" tx2="dk2" accent1="accent1" accent2="accent2" accent3="accent3" accent4="accent4" accent5="accent5" accent6="accent6" hlink="hlink" folHlink="folHlink"/>
  <p:sldLayoutIdLst>
    <p:sldLayoutId id="2147483999" r:id="rId1"/>
    <p:sldLayoutId id="2147483871" r:id="rId2"/>
    <p:sldLayoutId id="2147483828" r:id="rId3"/>
    <p:sldLayoutId id="2147484006" r:id="rId4"/>
    <p:sldLayoutId id="2147483873" r:id="rId5"/>
    <p:sldLayoutId id="2147483872" r:id="rId6"/>
    <p:sldLayoutId id="2147483921" r:id="rId7"/>
    <p:sldLayoutId id="2147483923" r:id="rId8"/>
    <p:sldLayoutId id="2147483834" r:id="rId9"/>
    <p:sldLayoutId id="2147483832" r:id="rId10"/>
    <p:sldLayoutId id="2147483833" r:id="rId11"/>
    <p:sldLayoutId id="2147484000" r:id="rId12"/>
    <p:sldLayoutId id="2147483840" r:id="rId13"/>
    <p:sldLayoutId id="2147484001" r:id="rId14"/>
    <p:sldLayoutId id="2147483874" r:id="rId15"/>
    <p:sldLayoutId id="2147483948" r:id="rId16"/>
    <p:sldLayoutId id="2147483949" r:id="rId17"/>
    <p:sldLayoutId id="2147483947" r:id="rId18"/>
    <p:sldLayoutId id="2147483926" r:id="rId19"/>
  </p:sldLayoutIdLst>
  <p:hf hdr="0" dt="0"/>
  <p:txStyles>
    <p:titleStyle>
      <a:lvl1pPr algn="l" defTabSz="914400" rtl="0" eaLnBrk="1" latinLnBrk="0" hangingPunct="1">
        <a:lnSpc>
          <a:spcPct val="100000"/>
        </a:lnSpc>
        <a:spcBef>
          <a:spcPct val="0"/>
        </a:spcBef>
        <a:buNone/>
        <a:defRPr sz="2400" b="0" kern="1200">
          <a:solidFill>
            <a:schemeClr val="bg1"/>
          </a:solidFill>
          <a:latin typeface="EYInterstate Light" panose="02000506000000020004" pitchFamily="2" charset="0"/>
          <a:ea typeface="+mj-ea"/>
          <a:cs typeface="Arial" pitchFamily="34" charset="0"/>
        </a:defRPr>
      </a:lvl1pPr>
    </p:titleStyle>
    <p:bodyStyle>
      <a:lvl1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kumimoji="0" lang="de-DE" sz="18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de-DE"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2pPr>
      <a:lvl3pPr marL="563562" marR="0" indent="-285750"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de-DE"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3pPr>
      <a:lvl4pPr marL="800100" marR="0" indent="-285750"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de-DE"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4pPr>
      <a:lvl5pPr marL="944563" indent="-201613" algn="l" defTabSz="914400" rtl="0" eaLnBrk="1" latinLnBrk="0" hangingPunct="1">
        <a:lnSpc>
          <a:spcPct val="100000"/>
        </a:lnSpc>
        <a:spcBef>
          <a:spcPts val="0"/>
        </a:spcBef>
        <a:spcAft>
          <a:spcPts val="600"/>
        </a:spcAft>
        <a:buClr>
          <a:srgbClr val="FFE600"/>
        </a:buClr>
        <a:buSzPct val="70000"/>
        <a:buFont typeface="Arial" pitchFamily="34" charset="0"/>
        <a:buChar char="►"/>
        <a:tabLst/>
        <a:defRPr kumimoji="0" lang="de-DE" sz="14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 userDrawn="1">
          <p15:clr>
            <a:srgbClr val="F26B43"/>
          </p15:clr>
        </p15:guide>
        <p15:guide id="4" pos="7301" userDrawn="1">
          <p15:clr>
            <a:srgbClr val="F26B43"/>
          </p15:clr>
        </p15:guide>
        <p15:guide id="5" orient="horz" pos="187" userDrawn="1">
          <p15:clr>
            <a:srgbClr val="F26B43"/>
          </p15:clr>
        </p15:guide>
        <p15:guide id="6" orient="horz" pos="709" userDrawn="1">
          <p15:clr>
            <a:srgbClr val="F26B43"/>
          </p15:clr>
        </p15:guide>
        <p15:guide id="7" orient="horz" pos="3838" userDrawn="1">
          <p15:clr>
            <a:srgbClr val="F26B43"/>
          </p15:clr>
        </p15:guide>
        <p15:guide id="8" orient="horz" pos="415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tx1"/>
        </a:solidFill>
        <a:effectLst/>
      </p:bgPr>
    </p:bg>
    <p:spTree>
      <p:nvGrpSpPr>
        <p:cNvPr id="1" name=""/>
        <p:cNvGrpSpPr/>
        <p:nvPr/>
      </p:nvGrpSpPr>
      <p:grpSpPr>
        <a:xfrm>
          <a:off x="0" y="0"/>
          <a:ext cx="0" cy="0"/>
          <a:chOff x="0" y="0"/>
          <a:chExt cx="0" cy="0"/>
        </a:xfrm>
      </p:grpSpPr>
      <p:sp>
        <p:nvSpPr>
          <p:cNvPr id="4" name="Textplatzhalter 3"/>
          <p:cNvSpPr>
            <a:spLocks noGrp="1"/>
          </p:cNvSpPr>
          <p:nvPr>
            <p:ph type="body" idx="1"/>
          </p:nvPr>
        </p:nvSpPr>
        <p:spPr>
          <a:xfrm>
            <a:off x="608400" y="1137600"/>
            <a:ext cx="10981938" cy="4946400"/>
          </a:xfrm>
          <a:prstGeom prst="rect">
            <a:avLst/>
          </a:prstGeom>
        </p:spPr>
        <p:txBody>
          <a:bodyPr vert="horz" lIns="0" tIns="0" rIns="0" bIns="0" rtlCol="0">
            <a:noAutofit/>
          </a:bodyPr>
          <a:lstStyle/>
          <a:p>
            <a:pPr marL="0" marR="0" lvl="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a:pPr>
            <a:r>
              <a:rPr kumimoji="0" lang="en-US" sz="20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Click to edit Master text styles</a:t>
            </a:r>
          </a:p>
          <a:p>
            <a:pPr marL="271463" marR="0" lvl="1"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20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Second level</a:t>
            </a:r>
          </a:p>
          <a:p>
            <a:pPr marL="511175" marR="0" lvl="2"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8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Third level</a:t>
            </a:r>
          </a:p>
          <a:p>
            <a:pPr marL="746125" marR="0" lvl="3"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Fourth level</a:t>
            </a:r>
          </a:p>
          <a:p>
            <a:pPr marL="944563" marR="0" lvl="4"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a:pPr>
            <a:r>
              <a:rPr kumimoji="0" lang="en-US" sz="14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Text</a:t>
            </a:r>
          </a:p>
        </p:txBody>
      </p:sp>
      <p:sp>
        <p:nvSpPr>
          <p:cNvPr id="2" name="Title Placeholder 1"/>
          <p:cNvSpPr>
            <a:spLocks noGrp="1"/>
          </p:cNvSpPr>
          <p:nvPr>
            <p:ph type="title"/>
          </p:nvPr>
        </p:nvSpPr>
        <p:spPr>
          <a:xfrm>
            <a:off x="609918" y="294200"/>
            <a:ext cx="10978515" cy="590880"/>
          </a:xfrm>
          <a:prstGeom prst="rect">
            <a:avLst/>
          </a:prstGeom>
        </p:spPr>
        <p:txBody>
          <a:bodyPr vert="horz" lIns="0" tIns="0" rIns="0" bIns="0" rtlCol="0" anchor="t" anchorCtr="0">
            <a:noAutofit/>
          </a:bodyPr>
          <a:lstStyle/>
          <a:p>
            <a:r>
              <a:rPr lang="en-US" noProof="0" dirty="0"/>
              <a:t>Click to edit Master title style</a:t>
            </a:r>
          </a:p>
        </p:txBody>
      </p:sp>
      <p:grpSp>
        <p:nvGrpSpPr>
          <p:cNvPr id="14" name="Group 4">
            <a:extLst>
              <a:ext uri="{FF2B5EF4-FFF2-40B4-BE49-F238E27FC236}">
                <a16:creationId xmlns:a16="http://schemas.microsoft.com/office/drawing/2014/main" id="{7E89FB01-0304-4B7A-83F4-087FD710583C}"/>
              </a:ext>
            </a:extLst>
          </p:cNvPr>
          <p:cNvGrpSpPr>
            <a:grpSpLocks noChangeAspect="1"/>
          </p:cNvGrpSpPr>
          <p:nvPr userDrawn="1"/>
        </p:nvGrpSpPr>
        <p:grpSpPr bwMode="auto">
          <a:xfrm>
            <a:off x="11287125" y="6356350"/>
            <a:ext cx="303213" cy="311150"/>
            <a:chOff x="7110" y="4004"/>
            <a:chExt cx="191" cy="196"/>
          </a:xfrm>
        </p:grpSpPr>
        <p:sp>
          <p:nvSpPr>
            <p:cNvPr id="15" name="Freeform 5">
              <a:extLst>
                <a:ext uri="{FF2B5EF4-FFF2-40B4-BE49-F238E27FC236}">
                  <a16:creationId xmlns:a16="http://schemas.microsoft.com/office/drawing/2014/main" id="{4DE1CE93-8A80-4A24-92CA-71C05E453718}"/>
                </a:ext>
              </a:extLst>
            </p:cNvPr>
            <p:cNvSpPr>
              <a:spLocks/>
            </p:cNvSpPr>
            <p:nvPr userDrawn="1"/>
          </p:nvSpPr>
          <p:spPr bwMode="auto">
            <a:xfrm>
              <a:off x="7110" y="4004"/>
              <a:ext cx="191" cy="70"/>
            </a:xfrm>
            <a:custGeom>
              <a:avLst/>
              <a:gdLst>
                <a:gd name="T0" fmla="*/ 191 w 191"/>
                <a:gd name="T1" fmla="*/ 0 h 70"/>
                <a:gd name="T2" fmla="*/ 0 w 191"/>
                <a:gd name="T3" fmla="*/ 70 h 70"/>
                <a:gd name="T4" fmla="*/ 191 w 191"/>
                <a:gd name="T5" fmla="*/ 36 h 70"/>
                <a:gd name="T6" fmla="*/ 191 w 191"/>
                <a:gd name="T7" fmla="*/ 0 h 70"/>
              </a:gdLst>
              <a:ahLst/>
              <a:cxnLst>
                <a:cxn ang="0">
                  <a:pos x="T0" y="T1"/>
                </a:cxn>
                <a:cxn ang="0">
                  <a:pos x="T2" y="T3"/>
                </a:cxn>
                <a:cxn ang="0">
                  <a:pos x="T4" y="T5"/>
                </a:cxn>
                <a:cxn ang="0">
                  <a:pos x="T6" y="T7"/>
                </a:cxn>
              </a:cxnLst>
              <a:rect l="0" t="0" r="r" b="b"/>
              <a:pathLst>
                <a:path w="191" h="70">
                  <a:moveTo>
                    <a:pt x="191" y="0"/>
                  </a:moveTo>
                  <a:lnTo>
                    <a:pt x="0" y="70"/>
                  </a:lnTo>
                  <a:lnTo>
                    <a:pt x="191" y="36"/>
                  </a:lnTo>
                  <a:lnTo>
                    <a:pt x="191"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100000"/>
                </a:lnSpc>
              </a:pPr>
              <a:endParaRPr lang="en-US" noProof="0" dirty="0"/>
            </a:p>
          </p:txBody>
        </p:sp>
        <p:sp>
          <p:nvSpPr>
            <p:cNvPr id="16" name="Freeform 6">
              <a:extLst>
                <a:ext uri="{FF2B5EF4-FFF2-40B4-BE49-F238E27FC236}">
                  <a16:creationId xmlns:a16="http://schemas.microsoft.com/office/drawing/2014/main" id="{769AC85D-6BA0-4E5B-A206-FB7E85E0DDBE}"/>
                </a:ext>
              </a:extLst>
            </p:cNvPr>
            <p:cNvSpPr>
              <a:spLocks/>
            </p:cNvSpPr>
            <p:nvPr userDrawn="1"/>
          </p:nvSpPr>
          <p:spPr bwMode="auto">
            <a:xfrm>
              <a:off x="7111" y="4103"/>
              <a:ext cx="78" cy="97"/>
            </a:xfrm>
            <a:custGeom>
              <a:avLst/>
              <a:gdLst>
                <a:gd name="T0" fmla="*/ 30 w 78"/>
                <a:gd name="T1" fmla="*/ 58 h 97"/>
                <a:gd name="T2" fmla="*/ 65 w 78"/>
                <a:gd name="T3" fmla="*/ 58 h 97"/>
                <a:gd name="T4" fmla="*/ 65 w 78"/>
                <a:gd name="T5" fmla="*/ 38 h 97"/>
                <a:gd name="T6" fmla="*/ 30 w 78"/>
                <a:gd name="T7" fmla="*/ 38 h 97"/>
                <a:gd name="T8" fmla="*/ 30 w 78"/>
                <a:gd name="T9" fmla="*/ 22 h 97"/>
                <a:gd name="T10" fmla="*/ 68 w 78"/>
                <a:gd name="T11" fmla="*/ 22 h 97"/>
                <a:gd name="T12" fmla="*/ 55 w 78"/>
                <a:gd name="T13" fmla="*/ 0 h 97"/>
                <a:gd name="T14" fmla="*/ 0 w 78"/>
                <a:gd name="T15" fmla="*/ 0 h 97"/>
                <a:gd name="T16" fmla="*/ 0 w 78"/>
                <a:gd name="T17" fmla="*/ 97 h 97"/>
                <a:gd name="T18" fmla="*/ 78 w 78"/>
                <a:gd name="T19" fmla="*/ 97 h 97"/>
                <a:gd name="T20" fmla="*/ 78 w 78"/>
                <a:gd name="T21" fmla="*/ 74 h 97"/>
                <a:gd name="T22" fmla="*/ 30 w 78"/>
                <a:gd name="T23" fmla="*/ 74 h 97"/>
                <a:gd name="T24" fmla="*/ 30 w 78"/>
                <a:gd name="T25" fmla="*/ 58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 h="97">
                  <a:moveTo>
                    <a:pt x="30" y="58"/>
                  </a:moveTo>
                  <a:lnTo>
                    <a:pt x="65" y="58"/>
                  </a:lnTo>
                  <a:lnTo>
                    <a:pt x="65" y="38"/>
                  </a:lnTo>
                  <a:lnTo>
                    <a:pt x="30" y="38"/>
                  </a:lnTo>
                  <a:lnTo>
                    <a:pt x="30" y="22"/>
                  </a:lnTo>
                  <a:lnTo>
                    <a:pt x="68" y="22"/>
                  </a:lnTo>
                  <a:lnTo>
                    <a:pt x="55" y="0"/>
                  </a:lnTo>
                  <a:lnTo>
                    <a:pt x="0" y="0"/>
                  </a:lnTo>
                  <a:lnTo>
                    <a:pt x="0" y="97"/>
                  </a:lnTo>
                  <a:lnTo>
                    <a:pt x="78" y="97"/>
                  </a:lnTo>
                  <a:lnTo>
                    <a:pt x="78" y="74"/>
                  </a:lnTo>
                  <a:lnTo>
                    <a:pt x="30" y="74"/>
                  </a:lnTo>
                  <a:lnTo>
                    <a:pt x="30" y="58"/>
                  </a:lnTo>
                  <a:close/>
                </a:path>
              </a:pathLst>
            </a:custGeom>
            <a:solidFill>
              <a:srgbClr val="2E2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100000"/>
                </a:lnSpc>
              </a:pPr>
              <a:endParaRPr lang="en-US" noProof="0" dirty="0"/>
            </a:p>
          </p:txBody>
        </p:sp>
        <p:sp>
          <p:nvSpPr>
            <p:cNvPr id="17" name="Freeform 7">
              <a:extLst>
                <a:ext uri="{FF2B5EF4-FFF2-40B4-BE49-F238E27FC236}">
                  <a16:creationId xmlns:a16="http://schemas.microsoft.com/office/drawing/2014/main" id="{5A99D1FF-A731-4C56-AEC5-4C61FAC74874}"/>
                </a:ext>
              </a:extLst>
            </p:cNvPr>
            <p:cNvSpPr>
              <a:spLocks/>
            </p:cNvSpPr>
            <p:nvPr userDrawn="1"/>
          </p:nvSpPr>
          <p:spPr bwMode="auto">
            <a:xfrm>
              <a:off x="7176" y="4103"/>
              <a:ext cx="96" cy="97"/>
            </a:xfrm>
            <a:custGeom>
              <a:avLst/>
              <a:gdLst>
                <a:gd name="T0" fmla="*/ 64 w 96"/>
                <a:gd name="T1" fmla="*/ 0 h 97"/>
                <a:gd name="T2" fmla="*/ 48 w 96"/>
                <a:gd name="T3" fmla="*/ 32 h 97"/>
                <a:gd name="T4" fmla="*/ 32 w 96"/>
                <a:gd name="T5" fmla="*/ 0 h 97"/>
                <a:gd name="T6" fmla="*/ 0 w 96"/>
                <a:gd name="T7" fmla="*/ 0 h 97"/>
                <a:gd name="T8" fmla="*/ 33 w 96"/>
                <a:gd name="T9" fmla="*/ 58 h 97"/>
                <a:gd name="T10" fmla="*/ 33 w 96"/>
                <a:gd name="T11" fmla="*/ 97 h 97"/>
                <a:gd name="T12" fmla="*/ 62 w 96"/>
                <a:gd name="T13" fmla="*/ 97 h 97"/>
                <a:gd name="T14" fmla="*/ 62 w 96"/>
                <a:gd name="T15" fmla="*/ 58 h 97"/>
                <a:gd name="T16" fmla="*/ 96 w 96"/>
                <a:gd name="T17" fmla="*/ 0 h 97"/>
                <a:gd name="T18" fmla="*/ 64 w 96"/>
                <a:gd name="T19"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97">
                  <a:moveTo>
                    <a:pt x="64" y="0"/>
                  </a:moveTo>
                  <a:lnTo>
                    <a:pt x="48" y="32"/>
                  </a:lnTo>
                  <a:lnTo>
                    <a:pt x="32" y="0"/>
                  </a:lnTo>
                  <a:lnTo>
                    <a:pt x="0" y="0"/>
                  </a:lnTo>
                  <a:lnTo>
                    <a:pt x="33" y="58"/>
                  </a:lnTo>
                  <a:lnTo>
                    <a:pt x="33" y="97"/>
                  </a:lnTo>
                  <a:lnTo>
                    <a:pt x="62" y="97"/>
                  </a:lnTo>
                  <a:lnTo>
                    <a:pt x="62" y="58"/>
                  </a:lnTo>
                  <a:lnTo>
                    <a:pt x="96" y="0"/>
                  </a:lnTo>
                  <a:lnTo>
                    <a:pt x="64" y="0"/>
                  </a:lnTo>
                  <a:close/>
                </a:path>
              </a:pathLst>
            </a:custGeom>
            <a:solidFill>
              <a:srgbClr val="2E2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100000"/>
                </a:lnSpc>
              </a:pPr>
              <a:endParaRPr lang="en-US" noProof="0" dirty="0"/>
            </a:p>
          </p:txBody>
        </p:sp>
      </p:grpSp>
      <p:sp>
        <p:nvSpPr>
          <p:cNvPr id="20" name="Date Placeholder 3">
            <a:extLst>
              <a:ext uri="{FF2B5EF4-FFF2-40B4-BE49-F238E27FC236}">
                <a16:creationId xmlns:a16="http://schemas.microsoft.com/office/drawing/2014/main" id="{7FA7D49F-D989-4CDB-9335-913430F7425F}"/>
              </a:ext>
            </a:extLst>
          </p:cNvPr>
          <p:cNvSpPr>
            <a:spLocks noGrp="1"/>
          </p:cNvSpPr>
          <p:nvPr>
            <p:ph type="dt" sz="half" idx="2"/>
          </p:nvPr>
        </p:nvSpPr>
        <p:spPr>
          <a:xfrm>
            <a:off x="1428928" y="6471244"/>
            <a:ext cx="1191258" cy="180000"/>
          </a:xfrm>
          <a:prstGeom prst="rect">
            <a:avLst/>
          </a:prstGeom>
        </p:spPr>
        <p:txBody>
          <a:bodyPr lIns="0" tIns="0" rIns="0" bIns="0" anchor="ctr"/>
          <a:lstStyle>
            <a:lvl1pPr marL="0" algn="l" defTabSz="914400" rtl="0" eaLnBrk="1" latinLnBrk="0" hangingPunct="1">
              <a:lnSpc>
                <a:spcPct val="100000"/>
              </a:lnSpc>
              <a:defRPr lang="en-US" sz="800" kern="1200" smtClean="0">
                <a:solidFill>
                  <a:schemeClr val="bg1"/>
                </a:solidFill>
                <a:latin typeface="EYInterstate" panose="02000503020000020004" pitchFamily="2" charset="0"/>
                <a:ea typeface="+mn-ea"/>
                <a:cs typeface="+mn-cs"/>
              </a:defRPr>
            </a:lvl1pPr>
          </a:lstStyle>
          <a:p>
            <a:fld id="{FF689614-5369-440F-8EAB-15876908D66D}" type="datetime3">
              <a:rPr lang="en-US" noProof="0" smtClean="0"/>
              <a:t>19 May 2022</a:t>
            </a:fld>
            <a:endParaRPr lang="en-US" noProof="0" dirty="0"/>
          </a:p>
        </p:txBody>
      </p:sp>
      <p:sp>
        <p:nvSpPr>
          <p:cNvPr id="21" name="Footer Placeholder 4">
            <a:extLst>
              <a:ext uri="{FF2B5EF4-FFF2-40B4-BE49-F238E27FC236}">
                <a16:creationId xmlns:a16="http://schemas.microsoft.com/office/drawing/2014/main" id="{26944631-E8AF-4601-B721-3347E3AFB2F4}"/>
              </a:ext>
            </a:extLst>
          </p:cNvPr>
          <p:cNvSpPr>
            <a:spLocks noGrp="1"/>
          </p:cNvSpPr>
          <p:nvPr>
            <p:ph type="ftr" sz="quarter" idx="3"/>
          </p:nvPr>
        </p:nvSpPr>
        <p:spPr>
          <a:xfrm>
            <a:off x="3239188" y="6471244"/>
            <a:ext cx="3086100" cy="180000"/>
          </a:xfrm>
          <a:prstGeom prst="rect">
            <a:avLst/>
          </a:prstGeom>
        </p:spPr>
        <p:txBody>
          <a:bodyPr lIns="0" tIns="0" rIns="0" bIns="0" anchor="ctr"/>
          <a:lstStyle>
            <a:lvl1pPr marL="0" algn="l" defTabSz="914400" rtl="0" eaLnBrk="1" latinLnBrk="0" hangingPunct="1">
              <a:lnSpc>
                <a:spcPct val="100000"/>
              </a:lnSpc>
              <a:defRPr lang="en-US" sz="800" kern="1200" smtClean="0">
                <a:solidFill>
                  <a:schemeClr val="bg1"/>
                </a:solidFill>
                <a:latin typeface="EYInterstate" panose="02000503020000020004" pitchFamily="2" charset="0"/>
                <a:ea typeface="+mn-ea"/>
                <a:cs typeface="+mn-cs"/>
              </a:defRPr>
            </a:lvl1pPr>
          </a:lstStyle>
          <a:p>
            <a:r>
              <a:rPr lang="en-US" noProof="0" dirty="0"/>
              <a:t>Presentation title</a:t>
            </a:r>
          </a:p>
        </p:txBody>
      </p:sp>
      <p:sp>
        <p:nvSpPr>
          <p:cNvPr id="22" name="Slide Number Placeholder 5">
            <a:extLst>
              <a:ext uri="{FF2B5EF4-FFF2-40B4-BE49-F238E27FC236}">
                <a16:creationId xmlns:a16="http://schemas.microsoft.com/office/drawing/2014/main" id="{1E733AAD-1BCD-417D-A2A4-521F133E28CB}"/>
              </a:ext>
            </a:extLst>
          </p:cNvPr>
          <p:cNvSpPr>
            <a:spLocks noGrp="1"/>
          </p:cNvSpPr>
          <p:nvPr>
            <p:ph type="sldNum" sz="quarter" idx="4"/>
          </p:nvPr>
        </p:nvSpPr>
        <p:spPr>
          <a:xfrm>
            <a:off x="617221" y="6471244"/>
            <a:ext cx="663066" cy="180000"/>
          </a:xfrm>
          <a:prstGeom prst="rect">
            <a:avLst/>
          </a:prstGeom>
        </p:spPr>
        <p:txBody>
          <a:bodyPr lIns="0" tIns="0" rIns="0" bIns="0" anchor="ctr"/>
          <a:lstStyle>
            <a:lvl1pPr marL="0" algn="l" defTabSz="914400" rtl="0" eaLnBrk="1" latinLnBrk="0" hangingPunct="1">
              <a:lnSpc>
                <a:spcPct val="100000"/>
              </a:lnSpc>
              <a:defRPr lang="en-GB" sz="800" kern="1200" smtClean="0">
                <a:solidFill>
                  <a:schemeClr val="bg1"/>
                </a:solidFill>
                <a:latin typeface="EYInterstate" panose="02000503020000020004" pitchFamily="2" charset="0"/>
                <a:ea typeface="+mn-ea"/>
                <a:cs typeface="+mn-cs"/>
              </a:defRPr>
            </a:lvl1pPr>
          </a:lstStyle>
          <a:p>
            <a:r>
              <a:rPr lang="en-US" noProof="0" dirty="0"/>
              <a:t>Page </a:t>
            </a:r>
            <a:fld id="{F1BC30E3-FFE5-4B91-AA19-87A149EBB9EE}" type="slidenum">
              <a:rPr lang="en-US" noProof="0" smtClean="0"/>
              <a:pPr/>
              <a:t>‹#›</a:t>
            </a:fld>
            <a:endParaRPr lang="en-US" noProof="0" dirty="0"/>
          </a:p>
        </p:txBody>
      </p:sp>
    </p:spTree>
    <p:extLst>
      <p:ext uri="{BB962C8B-B14F-4D97-AF65-F5344CB8AC3E}">
        <p14:creationId xmlns:p14="http://schemas.microsoft.com/office/powerpoint/2010/main" val="2945010009"/>
      </p:ext>
    </p:extLst>
  </p:cSld>
  <p:clrMap bg1="lt1" tx1="dk1" bg2="lt2" tx2="dk2" accent1="accent1" accent2="accent2" accent3="accent3" accent4="accent4" accent5="accent5" accent6="accent6" hlink="hlink" folHlink="folHlink"/>
  <p:sldLayoutIdLst>
    <p:sldLayoutId id="2147483991" r:id="rId1"/>
    <p:sldLayoutId id="2147483981" r:id="rId2"/>
    <p:sldLayoutId id="2147483982" r:id="rId3"/>
    <p:sldLayoutId id="2147484010" r:id="rId4"/>
    <p:sldLayoutId id="2147483983" r:id="rId5"/>
    <p:sldLayoutId id="2147483984" r:id="rId6"/>
    <p:sldLayoutId id="2147483985" r:id="rId7"/>
    <p:sldLayoutId id="2147483986" r:id="rId8"/>
    <p:sldLayoutId id="2147483987" r:id="rId9"/>
    <p:sldLayoutId id="2147483988" r:id="rId10"/>
    <p:sldLayoutId id="2147483989" r:id="rId11"/>
    <p:sldLayoutId id="2147483990" r:id="rId12"/>
    <p:sldLayoutId id="2147484005" r:id="rId13"/>
    <p:sldLayoutId id="2147483992" r:id="rId14"/>
    <p:sldLayoutId id="2147483993" r:id="rId15"/>
    <p:sldLayoutId id="2147483994" r:id="rId16"/>
    <p:sldLayoutId id="2147483996" r:id="rId17"/>
    <p:sldLayoutId id="2147483997" r:id="rId18"/>
    <p:sldLayoutId id="2147483998" r:id="rId19"/>
    <p:sldLayoutId id="2147484008" r:id="rId20"/>
    <p:sldLayoutId id="2147484009" r:id="rId21"/>
  </p:sldLayoutIdLst>
  <p:hf hdr="0" dt="0"/>
  <p:txStyles>
    <p:titleStyle>
      <a:lvl1pPr algn="l" defTabSz="914400" rtl="0" eaLnBrk="1" latinLnBrk="0" hangingPunct="1">
        <a:lnSpc>
          <a:spcPct val="100000"/>
        </a:lnSpc>
        <a:spcBef>
          <a:spcPct val="0"/>
        </a:spcBef>
        <a:buNone/>
        <a:defRPr sz="2400" b="0" kern="1200">
          <a:solidFill>
            <a:schemeClr val="bg1"/>
          </a:solidFill>
          <a:latin typeface="EYInterstate Light" panose="02000506000000020004" pitchFamily="2" charset="0"/>
          <a:ea typeface="+mj-ea"/>
          <a:cs typeface="Arial" pitchFamily="34" charset="0"/>
        </a:defRPr>
      </a:lvl1pPr>
    </p:titleStyle>
    <p:body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kumimoji="0" lang="de-DE" sz="2000" b="0" i="0" u="none" strike="noStrike" kern="1200" cap="none" spc="0" normalizeH="0" baseline="0">
          <a:ln>
            <a:noFill/>
          </a:ln>
          <a:solidFill>
            <a:schemeClr val="bg1"/>
          </a:solidFill>
          <a:effectLst/>
          <a:uLnTx/>
          <a:uFillTx/>
          <a:latin typeface="EYInterstate Light" panose="02000506000000020004" pitchFamily="2" charset="0"/>
          <a:ea typeface="+mn-ea"/>
          <a:cs typeface="+mn-cs"/>
        </a:defRPr>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de-DE" sz="2000" b="0" i="0" u="none" strike="noStrike" kern="1200" cap="none" spc="0" normalizeH="0" baseline="0">
          <a:ln>
            <a:noFill/>
          </a:ln>
          <a:solidFill>
            <a:schemeClr val="bg1"/>
          </a:solidFill>
          <a:effectLst/>
          <a:uLnTx/>
          <a:uFillTx/>
          <a:latin typeface="EYInterstate Light" panose="02000506000000020004" pitchFamily="2" charset="0"/>
          <a:ea typeface="+mn-ea"/>
          <a:cs typeface="+mn-cs"/>
        </a:defRPr>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de-DE" sz="1800" b="0" i="0" u="none" strike="noStrike" kern="1200" cap="none" spc="0" normalizeH="0" baseline="0">
          <a:ln>
            <a:noFill/>
          </a:ln>
          <a:solidFill>
            <a:schemeClr val="bg1"/>
          </a:solidFill>
          <a:effectLst/>
          <a:uLnTx/>
          <a:uFillTx/>
          <a:latin typeface="EYInterstate Light" panose="02000506000000020004" pitchFamily="2" charset="0"/>
          <a:ea typeface="+mn-ea"/>
          <a:cs typeface="+mn-cs"/>
        </a:defRPr>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de-DE" sz="1600" b="0" i="0" u="none" strike="noStrike" kern="1200" cap="none" spc="0" normalizeH="0" baseline="0">
          <a:ln>
            <a:noFill/>
          </a:ln>
          <a:solidFill>
            <a:schemeClr val="bg1"/>
          </a:solidFill>
          <a:effectLst/>
          <a:uLnTx/>
          <a:uFillTx/>
          <a:latin typeface="EYInterstate Light" panose="02000506000000020004" pitchFamily="2" charset="0"/>
          <a:ea typeface="+mn-ea"/>
          <a:cs typeface="+mn-cs"/>
        </a:defRPr>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de-DE" sz="1400" b="0" i="0" u="none" strike="noStrike" kern="1200" cap="none" spc="0" normalizeH="0" baseline="0">
          <a:ln>
            <a:noFill/>
          </a:ln>
          <a:solidFill>
            <a:schemeClr val="bg1"/>
          </a:solidFill>
          <a:effectLst/>
          <a:uLnTx/>
          <a:uFillTx/>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4" pos="7301" userDrawn="1">
          <p15:clr>
            <a:srgbClr val="F26B43"/>
          </p15:clr>
        </p15:guide>
        <p15:guide id="5" pos="384" userDrawn="1">
          <p15:clr>
            <a:srgbClr val="F26B43"/>
          </p15:clr>
        </p15:guide>
        <p15:guide id="6" orient="horz" pos="187" userDrawn="1">
          <p15:clr>
            <a:srgbClr val="F26B43"/>
          </p15:clr>
        </p15:guide>
        <p15:guide id="7" orient="horz" pos="709" userDrawn="1">
          <p15:clr>
            <a:srgbClr val="F26B43"/>
          </p15:clr>
        </p15:guide>
        <p15:guide id="8" orient="horz" pos="3838" userDrawn="1">
          <p15:clr>
            <a:srgbClr val="F26B43"/>
          </p15:clr>
        </p15:guide>
        <p15:guide id="9" orient="horz" pos="415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4.pn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2.emf"/><Relationship Id="rId5" Type="http://schemas.openxmlformats.org/officeDocument/2006/relationships/oleObject" Target="../embeddings/oleObject4.bin"/><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image" Target="../media/image2.emf"/><Relationship Id="rId4" Type="http://schemas.openxmlformats.org/officeDocument/2006/relationships/oleObject" Target="../embeddings/oleObject6.bin"/></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notesSlide" Target="../notesSlides/notesSlide16.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image" Target="../media/image2.emf"/><Relationship Id="rId4" Type="http://schemas.openxmlformats.org/officeDocument/2006/relationships/oleObject" Target="../embeddings/oleObject6.bin"/></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2.emf"/><Relationship Id="rId4" Type="http://schemas.openxmlformats.org/officeDocument/2006/relationships/oleObject" Target="../embeddings/oleObject6.bin"/></Relationships>
</file>

<file path=ppt/slides/_rels/slide27.xml.rels><?xml version="1.0" encoding="UTF-8" standalone="yes"?>
<Relationships xmlns="http://schemas.openxmlformats.org/package/2006/relationships"><Relationship Id="rId8" Type="http://schemas.openxmlformats.org/officeDocument/2006/relationships/hyperlink" Target="https://www.letemps.ch/economie/assurance-epidemie-tribunal-federal-tranche-faveur-lassureur" TargetMode="External"/><Relationship Id="rId3" Type="http://schemas.openxmlformats.org/officeDocument/2006/relationships/hyperlink" Target="https://www.linkedin.com/pulse/covid-19-impact-reserving-survey-results-edward-harrison" TargetMode="External"/><Relationship Id="rId7" Type="http://schemas.openxmlformats.org/officeDocument/2006/relationships/hyperlink" Target="https://www.bilan.ch/entreprises/helvetia-se-tourne-vers-le-tribunal-federal?msclkid=9f6d4935d02811ec8bdae8c8e311eff5" TargetMode="External"/><Relationship Id="rId2" Type="http://schemas.openxmlformats.org/officeDocument/2006/relationships/hyperlink" Target="https://actuaries.blog.gov.uk/2020/10/14/the-impacts-of-covid-19-on-the-insurance-industry/" TargetMode="External"/><Relationship Id="rId1" Type="http://schemas.openxmlformats.org/officeDocument/2006/relationships/slideLayout" Target="../slideLayouts/slideLayout4.xml"/><Relationship Id="rId6" Type="http://schemas.openxmlformats.org/officeDocument/2006/relationships/hyperlink" Target="https://www.insuranceinsider.com/article/2876n3df4whrwnzrd28e8/supreme-court-sides-with-fca-in-bi-test-case-in-major-blow-for-insurers" TargetMode="External"/><Relationship Id="rId11" Type="http://schemas.openxmlformats.org/officeDocument/2006/relationships/hyperlink" Target="https://data.oecd.org/price/inflation-forecast.htm#indicator-chart" TargetMode="External"/><Relationship Id="rId5" Type="http://schemas.openxmlformats.org/officeDocument/2006/relationships/hyperlink" Target="https://www.insuranceinsider.com/article/28tqy8t0u733nn9vlrk74/legal-disputes-could-prove-a-sting-in-the-tail-for-uk-covid-19-bi-losses" TargetMode="External"/><Relationship Id="rId10" Type="http://schemas.openxmlformats.org/officeDocument/2006/relationships/hyperlink" Target="https://www.bfs.admin.ch/bfs/en/home/statistics/prices.html" TargetMode="External"/><Relationship Id="rId4" Type="http://schemas.openxmlformats.org/officeDocument/2006/relationships/hyperlink" Target="https://www.dig-in.com/opinion/the-impact-on-actuarial-reserving-from-covid-19" TargetMode="External"/><Relationship Id="rId9" Type="http://schemas.openxmlformats.org/officeDocument/2006/relationships/hyperlink" Target="https://www.actuaries.org.uk/system/files/documents/pdf/claims-inflation-emerging-risk-non-life-insurers.pdf" TargetMode="Externa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notesSlide" Target="../notesSlides/notesSlide20.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2.emf"/><Relationship Id="rId5" Type="http://schemas.openxmlformats.org/officeDocument/2006/relationships/oleObject" Target="../embeddings/oleObject7.bin"/><Relationship Id="rId4"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notesSlide" Target="../notesSlides/notesSlide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p:custDataLst>
              <p:tags r:id="rId1"/>
            </p:custDataLst>
            <p:extLst>
              <p:ext uri="{D42A27DB-BD31-4B8C-83A1-F6EECF244321}">
                <p14:modId xmlns:p14="http://schemas.microsoft.com/office/powerpoint/2010/main" val="38042713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53" progId="TCLayout.ActiveDocument.1">
                  <p:embed/>
                </p:oleObj>
              </mc:Choice>
              <mc:Fallback>
                <p:oleObj name="think-cell Folie" r:id="rId5" imgW="352" imgH="353" progId="TCLayout.ActiveDocument.1">
                  <p:embed/>
                  <p:pic>
                    <p:nvPicPr>
                      <p:cNvPr id="7" name="Objek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hteck 5"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30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ctrTitle"/>
          </p:nvPr>
        </p:nvSpPr>
        <p:spPr/>
        <p:txBody>
          <a:bodyPr/>
          <a:lstStyle/>
          <a:p>
            <a:r>
              <a:rPr lang="fr-FR" sz="2400" dirty="0">
                <a:solidFill>
                  <a:srgbClr val="2E2E38"/>
                </a:solidFill>
              </a:rPr>
              <a:t>En cas de pandémie, quels sont les défis lors de la mise en réserve dans le secteur de </a:t>
            </a:r>
            <a:br>
              <a:rPr lang="fr-FR" sz="2400" dirty="0">
                <a:solidFill>
                  <a:srgbClr val="2E2E38"/>
                </a:solidFill>
              </a:rPr>
            </a:br>
            <a:r>
              <a:rPr lang="fr-FR" sz="2400" dirty="0">
                <a:solidFill>
                  <a:srgbClr val="2E2E38"/>
                </a:solidFill>
              </a:rPr>
              <a:t>l’assurance non vie? </a:t>
            </a:r>
            <a:endParaRPr lang="fr-CH" sz="2400" dirty="0"/>
          </a:p>
        </p:txBody>
      </p:sp>
      <p:sp>
        <p:nvSpPr>
          <p:cNvPr id="3" name="Untertitel 2"/>
          <p:cNvSpPr>
            <a:spLocks noGrp="1"/>
          </p:cNvSpPr>
          <p:nvPr>
            <p:ph type="subTitle" idx="1"/>
          </p:nvPr>
        </p:nvSpPr>
        <p:spPr>
          <a:xfrm>
            <a:off x="900329" y="3112780"/>
            <a:ext cx="4328932" cy="979701"/>
          </a:xfrm>
        </p:spPr>
        <p:txBody>
          <a:bodyPr/>
          <a:lstStyle/>
          <a:p>
            <a:pPr lvl="1"/>
            <a:endParaRPr lang="fr-CH" dirty="0">
              <a:solidFill>
                <a:srgbClr val="2E2E38"/>
              </a:solidFill>
              <a:latin typeface="EYInterstate" panose="02000503020000020004" pitchFamily="2" charset="0"/>
            </a:endParaRPr>
          </a:p>
          <a:p>
            <a:pPr lvl="1"/>
            <a:endParaRPr lang="fr-CH" dirty="0">
              <a:solidFill>
                <a:srgbClr val="2E2E38"/>
              </a:solidFill>
              <a:latin typeface="EYInterstate" panose="02000503020000020004" pitchFamily="2" charset="0"/>
            </a:endParaRPr>
          </a:p>
          <a:p>
            <a:pPr lvl="1"/>
            <a:r>
              <a:rPr lang="fr-CH" dirty="0">
                <a:solidFill>
                  <a:srgbClr val="2E2E38"/>
                </a:solidFill>
                <a:latin typeface="EYInterstate" panose="02000503020000020004" pitchFamily="2" charset="0"/>
              </a:rPr>
              <a:t>20 May 2022</a:t>
            </a:r>
          </a:p>
        </p:txBody>
      </p:sp>
      <p:sp>
        <p:nvSpPr>
          <p:cNvPr id="4" name="Rectangle 9">
            <a:extLst>
              <a:ext uri="{FF2B5EF4-FFF2-40B4-BE49-F238E27FC236}">
                <a16:creationId xmlns:a16="http://schemas.microsoft.com/office/drawing/2014/main" id="{F314F876-941A-40CD-B64C-56E5901EC54D}"/>
              </a:ext>
            </a:extLst>
          </p:cNvPr>
          <p:cNvSpPr/>
          <p:nvPr/>
        </p:nvSpPr>
        <p:spPr>
          <a:xfrm>
            <a:off x="-2214282" y="0"/>
            <a:ext cx="2112355" cy="2590799"/>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lIns="53972" tIns="53972" rIns="53972" bIns="53972" rtlCol="0" anchor="t" anchorCtr="0"/>
          <a:lstStyle/>
          <a:p>
            <a:pPr>
              <a:spcAft>
                <a:spcPts val="150"/>
              </a:spcAft>
            </a:pPr>
            <a:r>
              <a:rPr lang="en-US" sz="1200" b="1" dirty="0">
                <a:solidFill>
                  <a:srgbClr val="000000"/>
                </a:solidFill>
                <a:latin typeface="EYInterstate Light" panose="02000506000000020004" pitchFamily="2" charset="0"/>
              </a:rPr>
              <a:t>INSTRUCTIONS:</a:t>
            </a:r>
            <a:br>
              <a:rPr lang="en-US" sz="1200" b="1" dirty="0">
                <a:solidFill>
                  <a:srgbClr val="000000"/>
                </a:solidFill>
                <a:latin typeface="EYInterstate Light" panose="02000506000000020004" pitchFamily="2" charset="0"/>
              </a:rPr>
            </a:br>
            <a:r>
              <a:rPr lang="en-US" sz="1200" dirty="0">
                <a:solidFill>
                  <a:srgbClr val="000000"/>
                </a:solidFill>
                <a:latin typeface="EYInterstate Light" panose="02000506000000020004" pitchFamily="2" charset="0"/>
              </a:rPr>
              <a:t>In the Design tab, you can select the background color of the presentation: </a:t>
            </a:r>
            <a:br>
              <a:rPr lang="en-US" sz="1200" dirty="0">
                <a:solidFill>
                  <a:srgbClr val="000000"/>
                </a:solidFill>
                <a:latin typeface="EYInterstate Light" panose="02000506000000020004" pitchFamily="2" charset="0"/>
              </a:rPr>
            </a:br>
            <a:r>
              <a:rPr lang="en-US" sz="1200" dirty="0">
                <a:solidFill>
                  <a:srgbClr val="000000"/>
                </a:solidFill>
                <a:latin typeface="EYInterstate Light" panose="02000506000000020004" pitchFamily="2" charset="0"/>
              </a:rPr>
              <a:t>EY dark background or </a:t>
            </a:r>
            <a:br>
              <a:rPr lang="en-US" sz="1200" dirty="0">
                <a:solidFill>
                  <a:srgbClr val="000000"/>
                </a:solidFill>
                <a:latin typeface="EYInterstate Light" panose="02000506000000020004" pitchFamily="2" charset="0"/>
              </a:rPr>
            </a:br>
            <a:r>
              <a:rPr lang="en-US" sz="1200" dirty="0">
                <a:solidFill>
                  <a:srgbClr val="000000"/>
                </a:solidFill>
                <a:latin typeface="EYInterstate Light" panose="02000506000000020004" pitchFamily="2" charset="0"/>
              </a:rPr>
              <a:t>EY light background.</a:t>
            </a:r>
          </a:p>
        </p:txBody>
      </p:sp>
      <p:pic>
        <p:nvPicPr>
          <p:cNvPr id="5" name="Grafik 4"/>
          <p:cNvPicPr>
            <a:picLocks noChangeAspect="1"/>
          </p:cNvPicPr>
          <p:nvPr/>
        </p:nvPicPr>
        <p:blipFill>
          <a:blip r:embed="rId7"/>
          <a:stretch>
            <a:fillRect/>
          </a:stretch>
        </p:blipFill>
        <p:spPr>
          <a:xfrm>
            <a:off x="-2062980" y="1314419"/>
            <a:ext cx="1809750" cy="1085850"/>
          </a:xfrm>
          <a:prstGeom prst="rect">
            <a:avLst/>
          </a:prstGeom>
        </p:spPr>
      </p:pic>
    </p:spTree>
    <p:extLst>
      <p:ext uri="{BB962C8B-B14F-4D97-AF65-F5344CB8AC3E}">
        <p14:creationId xmlns:p14="http://schemas.microsoft.com/office/powerpoint/2010/main" val="2838316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a:extLst>
              <a:ext uri="{FF2B5EF4-FFF2-40B4-BE49-F238E27FC236}">
                <a16:creationId xmlns:a16="http://schemas.microsoft.com/office/drawing/2014/main" id="{3EB41F0C-15C1-4862-ACA8-54C77E12454F}"/>
              </a:ext>
            </a:extLst>
          </p:cNvPr>
          <p:cNvGraphicFramePr>
            <a:graphicFrameLocks noGrp="1"/>
          </p:cNvGraphicFramePr>
          <p:nvPr>
            <p:extLst>
              <p:ext uri="{D42A27DB-BD31-4B8C-83A1-F6EECF244321}">
                <p14:modId xmlns:p14="http://schemas.microsoft.com/office/powerpoint/2010/main" val="1637408080"/>
              </p:ext>
            </p:extLst>
          </p:nvPr>
        </p:nvGraphicFramePr>
        <p:xfrm>
          <a:off x="8885154" y="1125037"/>
          <a:ext cx="808606" cy="2380163"/>
        </p:xfrm>
        <a:graphic>
          <a:graphicData uri="http://schemas.openxmlformats.org/drawingml/2006/table">
            <a:tbl>
              <a:tblPr/>
              <a:tblGrid>
                <a:gridCol w="808606">
                  <a:extLst>
                    <a:ext uri="{9D8B030D-6E8A-4147-A177-3AD203B41FA5}">
                      <a16:colId xmlns:a16="http://schemas.microsoft.com/office/drawing/2014/main" val="658315465"/>
                    </a:ext>
                  </a:extLst>
                </a:gridCol>
              </a:tblGrid>
              <a:tr h="199292">
                <a:tc>
                  <a:txBody>
                    <a:bodyPr/>
                    <a:lstStyle/>
                    <a:p>
                      <a:pPr algn="ctr" fontAlgn="b"/>
                      <a:r>
                        <a:rPr lang="de-CH" sz="1200" b="0" i="0" u="none" strike="noStrike" dirty="0">
                          <a:solidFill>
                            <a:schemeClr val="bg1"/>
                          </a:solidFill>
                          <a:effectLst/>
                          <a:latin typeface="EYInterstate Light" panose="02000506000000020004" pitchFamily="2" charset="0"/>
                        </a:rPr>
                        <a:t>Loss </a:t>
                      </a:r>
                      <a:r>
                        <a:rPr lang="de-CH" sz="1200" b="0" i="0" u="none" strike="noStrike" dirty="0" err="1">
                          <a:solidFill>
                            <a:schemeClr val="bg1"/>
                          </a:solidFill>
                          <a:effectLst/>
                          <a:latin typeface="EYInterstate Light" panose="02000506000000020004" pitchFamily="2" charset="0"/>
                        </a:rPr>
                        <a:t>Ratios</a:t>
                      </a:r>
                      <a:endParaRPr lang="de-CH" sz="1200" b="0" i="0" u="none" strike="noStrike" dirty="0">
                        <a:solidFill>
                          <a:schemeClr val="bg1"/>
                        </a:solidFill>
                        <a:effectLst/>
                        <a:latin typeface="EYInterstate Light" panose="02000506000000020004" pitchFamily="2" charset="0"/>
                      </a:endParaRPr>
                    </a:p>
                  </a:txBody>
                  <a:tcPr marL="5578" marR="5578" marT="5071" marB="0" anchor="b">
                    <a:lnL>
                      <a:noFill/>
                    </a:lnL>
                    <a:lnR>
                      <a:noFill/>
                    </a:lnR>
                    <a:lnT>
                      <a:noFill/>
                    </a:lnT>
                    <a:lnB>
                      <a:noFill/>
                    </a:lnB>
                  </a:tcPr>
                </a:tc>
                <a:extLst>
                  <a:ext uri="{0D108BD9-81ED-4DB2-BD59-A6C34878D82A}">
                    <a16:rowId xmlns:a16="http://schemas.microsoft.com/office/drawing/2014/main" val="928556018"/>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101%</a:t>
                      </a:r>
                    </a:p>
                  </a:txBody>
                  <a:tcPr marL="5578" marR="5578" marT="5071" marB="0" anchor="b">
                    <a:lnL>
                      <a:noFill/>
                    </a:lnL>
                    <a:lnR>
                      <a:noFill/>
                    </a:lnR>
                    <a:lnT>
                      <a:noFill/>
                    </a:lnT>
                    <a:lnB>
                      <a:noFill/>
                    </a:lnB>
                    <a:noFill/>
                  </a:tcPr>
                </a:tc>
                <a:extLst>
                  <a:ext uri="{0D108BD9-81ED-4DB2-BD59-A6C34878D82A}">
                    <a16:rowId xmlns:a16="http://schemas.microsoft.com/office/drawing/2014/main" val="3703059203"/>
                  </a:ext>
                </a:extLst>
              </a:tr>
              <a:tr h="134816">
                <a:tc>
                  <a:txBody>
                    <a:bodyPr/>
                    <a:lstStyle/>
                    <a:p>
                      <a:pPr algn="r" fontAlgn="b"/>
                      <a:r>
                        <a:rPr lang="de-CH" sz="1200" b="0" i="0" u="none" strike="noStrike" dirty="0">
                          <a:solidFill>
                            <a:schemeClr val="bg1"/>
                          </a:solidFill>
                          <a:effectLst/>
                          <a:latin typeface="EYInterstate Light" panose="02000506000000020004" pitchFamily="2" charset="0"/>
                        </a:rPr>
                        <a:t>102%</a:t>
                      </a:r>
                    </a:p>
                  </a:txBody>
                  <a:tcPr marL="5578" marR="5578" marT="5071" marB="0" anchor="b">
                    <a:lnL>
                      <a:noFill/>
                    </a:lnL>
                    <a:lnR>
                      <a:noFill/>
                    </a:lnR>
                    <a:lnT>
                      <a:noFill/>
                    </a:lnT>
                    <a:lnB>
                      <a:noFill/>
                    </a:lnB>
                  </a:tcPr>
                </a:tc>
                <a:extLst>
                  <a:ext uri="{0D108BD9-81ED-4DB2-BD59-A6C34878D82A}">
                    <a16:rowId xmlns:a16="http://schemas.microsoft.com/office/drawing/2014/main" val="654405235"/>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105%</a:t>
                      </a:r>
                    </a:p>
                  </a:txBody>
                  <a:tcPr marL="5578" marR="5578" marT="5071" marB="0" anchor="b">
                    <a:lnL>
                      <a:noFill/>
                    </a:lnL>
                    <a:lnR>
                      <a:noFill/>
                    </a:lnR>
                    <a:lnT>
                      <a:noFill/>
                    </a:lnT>
                    <a:lnB>
                      <a:noFill/>
                    </a:lnB>
                  </a:tcPr>
                </a:tc>
                <a:extLst>
                  <a:ext uri="{0D108BD9-81ED-4DB2-BD59-A6C34878D82A}">
                    <a16:rowId xmlns:a16="http://schemas.microsoft.com/office/drawing/2014/main" val="2223738623"/>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95%</a:t>
                      </a:r>
                    </a:p>
                  </a:txBody>
                  <a:tcPr marL="5578" marR="5578" marT="5071" marB="0" anchor="b">
                    <a:lnL>
                      <a:noFill/>
                    </a:lnL>
                    <a:lnR>
                      <a:noFill/>
                    </a:lnR>
                    <a:lnT>
                      <a:noFill/>
                    </a:lnT>
                    <a:lnB>
                      <a:noFill/>
                    </a:lnB>
                  </a:tcPr>
                </a:tc>
                <a:extLst>
                  <a:ext uri="{0D108BD9-81ED-4DB2-BD59-A6C34878D82A}">
                    <a16:rowId xmlns:a16="http://schemas.microsoft.com/office/drawing/2014/main" val="2221734622"/>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102%</a:t>
                      </a:r>
                    </a:p>
                  </a:txBody>
                  <a:tcPr marL="5578" marR="5578" marT="5071" marB="0" anchor="b">
                    <a:lnL>
                      <a:noFill/>
                    </a:lnL>
                    <a:lnR>
                      <a:noFill/>
                    </a:lnR>
                    <a:lnT>
                      <a:noFill/>
                    </a:lnT>
                    <a:lnB>
                      <a:noFill/>
                    </a:lnB>
                  </a:tcPr>
                </a:tc>
                <a:extLst>
                  <a:ext uri="{0D108BD9-81ED-4DB2-BD59-A6C34878D82A}">
                    <a16:rowId xmlns:a16="http://schemas.microsoft.com/office/drawing/2014/main" val="4115596603"/>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98%</a:t>
                      </a:r>
                    </a:p>
                  </a:txBody>
                  <a:tcPr marL="5578" marR="5578" marT="5071" marB="0" anchor="b">
                    <a:lnL>
                      <a:noFill/>
                    </a:lnL>
                    <a:lnR>
                      <a:noFill/>
                    </a:lnR>
                    <a:lnT>
                      <a:noFill/>
                    </a:lnT>
                    <a:lnB>
                      <a:noFill/>
                    </a:lnB>
                  </a:tcPr>
                </a:tc>
                <a:extLst>
                  <a:ext uri="{0D108BD9-81ED-4DB2-BD59-A6C34878D82A}">
                    <a16:rowId xmlns:a16="http://schemas.microsoft.com/office/drawing/2014/main" val="3627959910"/>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103%</a:t>
                      </a:r>
                    </a:p>
                  </a:txBody>
                  <a:tcPr marL="5578" marR="5578" marT="5071" marB="0" anchor="b">
                    <a:lnL>
                      <a:noFill/>
                    </a:lnL>
                    <a:lnR>
                      <a:noFill/>
                    </a:lnR>
                    <a:lnT>
                      <a:noFill/>
                    </a:lnT>
                    <a:lnB>
                      <a:noFill/>
                    </a:lnB>
                  </a:tcPr>
                </a:tc>
                <a:extLst>
                  <a:ext uri="{0D108BD9-81ED-4DB2-BD59-A6C34878D82A}">
                    <a16:rowId xmlns:a16="http://schemas.microsoft.com/office/drawing/2014/main" val="3146948139"/>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95%</a:t>
                      </a:r>
                    </a:p>
                  </a:txBody>
                  <a:tcPr marL="5578" marR="5578" marT="5071" marB="0" anchor="b">
                    <a:lnL>
                      <a:noFill/>
                    </a:lnL>
                    <a:lnR>
                      <a:noFill/>
                    </a:lnR>
                    <a:lnT>
                      <a:noFill/>
                    </a:lnT>
                    <a:lnB>
                      <a:noFill/>
                    </a:lnB>
                  </a:tcPr>
                </a:tc>
                <a:extLst>
                  <a:ext uri="{0D108BD9-81ED-4DB2-BD59-A6C34878D82A}">
                    <a16:rowId xmlns:a16="http://schemas.microsoft.com/office/drawing/2014/main" val="3335255502"/>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104%</a:t>
                      </a:r>
                    </a:p>
                  </a:txBody>
                  <a:tcPr marL="5578" marR="5578" marT="5071" marB="0" anchor="b">
                    <a:lnL>
                      <a:noFill/>
                    </a:lnL>
                    <a:lnR>
                      <a:noFill/>
                    </a:lnR>
                    <a:lnT>
                      <a:noFill/>
                    </a:lnT>
                    <a:lnB>
                      <a:noFill/>
                    </a:lnB>
                  </a:tcPr>
                </a:tc>
                <a:extLst>
                  <a:ext uri="{0D108BD9-81ED-4DB2-BD59-A6C34878D82A}">
                    <a16:rowId xmlns:a16="http://schemas.microsoft.com/office/drawing/2014/main" val="3435279174"/>
                  </a:ext>
                </a:extLst>
              </a:tr>
              <a:tr h="199292">
                <a:tc>
                  <a:txBody>
                    <a:bodyPr/>
                    <a:lstStyle/>
                    <a:p>
                      <a:pPr algn="r" fontAlgn="b"/>
                      <a:r>
                        <a:rPr lang="de-CH" sz="1200" b="0" i="0" u="none" strike="noStrike" dirty="0">
                          <a:solidFill>
                            <a:schemeClr val="tx2">
                              <a:lumMod val="100000"/>
                            </a:schemeClr>
                          </a:solidFill>
                          <a:effectLst/>
                          <a:latin typeface="EYInterstate Light" panose="02000506000000020004" pitchFamily="2" charset="0"/>
                        </a:rPr>
                        <a:t>70%</a:t>
                      </a:r>
                    </a:p>
                  </a:txBody>
                  <a:tcPr marL="5578" marR="5578" marT="5071" marB="0" anchor="b">
                    <a:lnL>
                      <a:noFill/>
                    </a:lnL>
                    <a:lnR>
                      <a:noFill/>
                    </a:lnR>
                    <a:lnT>
                      <a:noFill/>
                    </a:lnT>
                    <a:lnB>
                      <a:noFill/>
                    </a:lnB>
                  </a:tcPr>
                </a:tc>
                <a:extLst>
                  <a:ext uri="{0D108BD9-81ED-4DB2-BD59-A6C34878D82A}">
                    <a16:rowId xmlns:a16="http://schemas.microsoft.com/office/drawing/2014/main" val="4049997255"/>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 </a:t>
                      </a:r>
                    </a:p>
                  </a:txBody>
                  <a:tcPr marL="5578" marR="5578" marT="5071" marB="0" anchor="b">
                    <a:lnL>
                      <a:noFill/>
                    </a:lnL>
                    <a:lnR>
                      <a:noFill/>
                    </a:lnR>
                    <a:lnT>
                      <a:noFill/>
                    </a:lnT>
                    <a:lnB>
                      <a:noFill/>
                    </a:lnB>
                  </a:tcPr>
                </a:tc>
                <a:extLst>
                  <a:ext uri="{0D108BD9-81ED-4DB2-BD59-A6C34878D82A}">
                    <a16:rowId xmlns:a16="http://schemas.microsoft.com/office/drawing/2014/main" val="4131506883"/>
                  </a:ext>
                </a:extLst>
              </a:tr>
            </a:tbl>
          </a:graphicData>
        </a:graphic>
      </p:graphicFrame>
      <p:graphicFrame>
        <p:nvGraphicFramePr>
          <p:cNvPr id="24" name="Table 23">
            <a:extLst>
              <a:ext uri="{FF2B5EF4-FFF2-40B4-BE49-F238E27FC236}">
                <a16:creationId xmlns:a16="http://schemas.microsoft.com/office/drawing/2014/main" id="{A6BD0905-219F-4498-A114-314B2F6B32C4}"/>
              </a:ext>
            </a:extLst>
          </p:cNvPr>
          <p:cNvGraphicFramePr>
            <a:graphicFrameLocks noGrp="1"/>
          </p:cNvGraphicFramePr>
          <p:nvPr>
            <p:extLst>
              <p:ext uri="{D42A27DB-BD31-4B8C-83A1-F6EECF244321}">
                <p14:modId xmlns:p14="http://schemas.microsoft.com/office/powerpoint/2010/main" val="517584512"/>
              </p:ext>
            </p:extLst>
          </p:nvPr>
        </p:nvGraphicFramePr>
        <p:xfrm>
          <a:off x="-833780" y="1143000"/>
          <a:ext cx="9142755" cy="5370822"/>
        </p:xfrm>
        <a:graphic>
          <a:graphicData uri="http://schemas.openxmlformats.org/drawingml/2006/table">
            <a:tbl>
              <a:tblPr/>
              <a:tblGrid>
                <a:gridCol w="1791795">
                  <a:extLst>
                    <a:ext uri="{9D8B030D-6E8A-4147-A177-3AD203B41FA5}">
                      <a16:colId xmlns:a16="http://schemas.microsoft.com/office/drawing/2014/main" val="700841158"/>
                    </a:ext>
                  </a:extLst>
                </a:gridCol>
                <a:gridCol w="735096">
                  <a:extLst>
                    <a:ext uri="{9D8B030D-6E8A-4147-A177-3AD203B41FA5}">
                      <a16:colId xmlns:a16="http://schemas.microsoft.com/office/drawing/2014/main" val="2383449353"/>
                    </a:ext>
                  </a:extLst>
                </a:gridCol>
                <a:gridCol w="735096">
                  <a:extLst>
                    <a:ext uri="{9D8B030D-6E8A-4147-A177-3AD203B41FA5}">
                      <a16:colId xmlns:a16="http://schemas.microsoft.com/office/drawing/2014/main" val="315773095"/>
                    </a:ext>
                  </a:extLst>
                </a:gridCol>
                <a:gridCol w="735096">
                  <a:extLst>
                    <a:ext uri="{9D8B030D-6E8A-4147-A177-3AD203B41FA5}">
                      <a16:colId xmlns:a16="http://schemas.microsoft.com/office/drawing/2014/main" val="1509065990"/>
                    </a:ext>
                  </a:extLst>
                </a:gridCol>
                <a:gridCol w="735096">
                  <a:extLst>
                    <a:ext uri="{9D8B030D-6E8A-4147-A177-3AD203B41FA5}">
                      <a16:colId xmlns:a16="http://schemas.microsoft.com/office/drawing/2014/main" val="1760898673"/>
                    </a:ext>
                  </a:extLst>
                </a:gridCol>
                <a:gridCol w="735096">
                  <a:extLst>
                    <a:ext uri="{9D8B030D-6E8A-4147-A177-3AD203B41FA5}">
                      <a16:colId xmlns:a16="http://schemas.microsoft.com/office/drawing/2014/main" val="4026700367"/>
                    </a:ext>
                  </a:extLst>
                </a:gridCol>
                <a:gridCol w="735096">
                  <a:extLst>
                    <a:ext uri="{9D8B030D-6E8A-4147-A177-3AD203B41FA5}">
                      <a16:colId xmlns:a16="http://schemas.microsoft.com/office/drawing/2014/main" val="3639687186"/>
                    </a:ext>
                  </a:extLst>
                </a:gridCol>
                <a:gridCol w="735096">
                  <a:extLst>
                    <a:ext uri="{9D8B030D-6E8A-4147-A177-3AD203B41FA5}">
                      <a16:colId xmlns:a16="http://schemas.microsoft.com/office/drawing/2014/main" val="4187120395"/>
                    </a:ext>
                  </a:extLst>
                </a:gridCol>
                <a:gridCol w="735096">
                  <a:extLst>
                    <a:ext uri="{9D8B030D-6E8A-4147-A177-3AD203B41FA5}">
                      <a16:colId xmlns:a16="http://schemas.microsoft.com/office/drawing/2014/main" val="3156462358"/>
                    </a:ext>
                  </a:extLst>
                </a:gridCol>
                <a:gridCol w="735096">
                  <a:extLst>
                    <a:ext uri="{9D8B030D-6E8A-4147-A177-3AD203B41FA5}">
                      <a16:colId xmlns:a16="http://schemas.microsoft.com/office/drawing/2014/main" val="2754648768"/>
                    </a:ext>
                  </a:extLst>
                </a:gridCol>
                <a:gridCol w="735096">
                  <a:extLst>
                    <a:ext uri="{9D8B030D-6E8A-4147-A177-3AD203B41FA5}">
                      <a16:colId xmlns:a16="http://schemas.microsoft.com/office/drawing/2014/main" val="1297079566"/>
                    </a:ext>
                  </a:extLst>
                </a:gridCol>
              </a:tblGrid>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Paid </a:t>
                      </a:r>
                      <a:r>
                        <a:rPr lang="de-CH" sz="1200" b="0" i="0" u="none" strike="noStrike" dirty="0" err="1">
                          <a:solidFill>
                            <a:schemeClr val="bg1">
                              <a:lumMod val="100000"/>
                            </a:schemeClr>
                          </a:solidFill>
                          <a:effectLst/>
                          <a:latin typeface="EYInterstate Light" panose="02000506000000020004" pitchFamily="2" charset="0"/>
                        </a:rPr>
                        <a:t>claims</a:t>
                      </a:r>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2</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3</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4</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5</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6</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7</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8</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9</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10</a:t>
                      </a:r>
                    </a:p>
                  </a:txBody>
                  <a:tcPr marL="6350" marR="6350" marT="6350" marB="0" anchor="b">
                    <a:lnL>
                      <a:noFill/>
                    </a:lnL>
                    <a:lnR>
                      <a:noFill/>
                    </a:lnR>
                    <a:lnT>
                      <a:noFill/>
                    </a:lnT>
                    <a:lnB>
                      <a:noFill/>
                    </a:lnB>
                  </a:tcPr>
                </a:tc>
                <a:extLst>
                  <a:ext uri="{0D108BD9-81ED-4DB2-BD59-A6C34878D82A}">
                    <a16:rowId xmlns:a16="http://schemas.microsoft.com/office/drawing/2014/main" val="1563546694"/>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2011</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130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133 </a:t>
                      </a:r>
                    </a:p>
                  </a:txBody>
                  <a:tcPr marL="6350" marR="6350" marT="6350" marB="0" anchor="b">
                    <a:lnL>
                      <a:noFill/>
                    </a:lnL>
                    <a:lnR>
                      <a:noFill/>
                    </a:lnR>
                    <a:lnT>
                      <a:noFill/>
                    </a:lnT>
                    <a:lnB>
                      <a:noFill/>
                    </a:lnB>
                    <a:noFill/>
                  </a:tcPr>
                </a:tc>
                <a:extLst>
                  <a:ext uri="{0D108BD9-81ED-4DB2-BD59-A6C34878D82A}">
                    <a16:rowId xmlns:a16="http://schemas.microsoft.com/office/drawing/2014/main" val="2095330932"/>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2012</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122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125 </a:t>
                      </a:r>
                    </a:p>
                  </a:txBody>
                  <a:tcPr marL="6350" marR="6350" marT="6350" marB="0" anchor="b">
                    <a:lnL>
                      <a:noFill/>
                    </a:lnL>
                    <a:lnR>
                      <a:noFill/>
                    </a:lnR>
                    <a:lnT>
                      <a:noFill/>
                    </a:lnT>
                    <a:lnB>
                      <a:noFill/>
                    </a:lnB>
                    <a:noFill/>
                  </a:tcPr>
                </a:tc>
                <a:extLst>
                  <a:ext uri="{0D108BD9-81ED-4DB2-BD59-A6C34878D82A}">
                    <a16:rowId xmlns:a16="http://schemas.microsoft.com/office/drawing/2014/main" val="416371843"/>
                  </a:ext>
                </a:extLst>
              </a:tr>
              <a:tr h="134816">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2013</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123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129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132 </a:t>
                      </a:r>
                    </a:p>
                  </a:txBody>
                  <a:tcPr marL="6350" marR="6350" marT="6350" marB="0" anchor="b">
                    <a:lnL>
                      <a:noFill/>
                    </a:lnL>
                    <a:lnR>
                      <a:noFill/>
                    </a:lnR>
                    <a:lnT>
                      <a:noFill/>
                    </a:lnT>
                    <a:lnB>
                      <a:noFill/>
                    </a:lnB>
                  </a:tcPr>
                </a:tc>
                <a:extLst>
                  <a:ext uri="{0D108BD9-81ED-4DB2-BD59-A6C34878D82A}">
                    <a16:rowId xmlns:a16="http://schemas.microsoft.com/office/drawing/2014/main" val="3649089446"/>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2014</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118 </a:t>
                      </a:r>
                    </a:p>
                  </a:txBody>
                  <a:tcPr marL="6350" marR="6350" marT="6350" marB="0" anchor="b">
                    <a:lnL>
                      <a:noFill/>
                    </a:lnL>
                    <a:lnR>
                      <a:noFill/>
                    </a:lnR>
                    <a:lnT>
                      <a:noFill/>
                    </a:lnT>
                    <a:lnB>
                      <a:noFill/>
                    </a:lnB>
                  </a:tcPr>
                </a:tc>
                <a:extLst>
                  <a:ext uri="{0D108BD9-81ED-4DB2-BD59-A6C34878D82A}">
                    <a16:rowId xmlns:a16="http://schemas.microsoft.com/office/drawing/2014/main" val="4151449211"/>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2015</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40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82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88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94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102 </a:t>
                      </a:r>
                    </a:p>
                  </a:txBody>
                  <a:tcPr marL="6350" marR="6350" marT="6350" marB="0" anchor="b">
                    <a:lnL>
                      <a:noFill/>
                    </a:lnL>
                    <a:lnR>
                      <a:noFill/>
                    </a:lnR>
                    <a:lnT>
                      <a:noFill/>
                    </a:lnT>
                    <a:lnB>
                      <a:noFill/>
                    </a:lnB>
                  </a:tcPr>
                </a:tc>
                <a:extLst>
                  <a:ext uri="{0D108BD9-81ED-4DB2-BD59-A6C34878D82A}">
                    <a16:rowId xmlns:a16="http://schemas.microsoft.com/office/drawing/2014/main" val="2639002422"/>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2016</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93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101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123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126 </a:t>
                      </a:r>
                    </a:p>
                  </a:txBody>
                  <a:tcPr marL="6350" marR="6350" marT="6350" marB="0" anchor="b">
                    <a:lnL>
                      <a:noFill/>
                    </a:lnL>
                    <a:lnR>
                      <a:noFill/>
                    </a:lnR>
                    <a:lnT>
                      <a:noFill/>
                    </a:lnT>
                    <a:lnB>
                      <a:noFill/>
                    </a:lnB>
                  </a:tcPr>
                </a:tc>
                <a:extLst>
                  <a:ext uri="{0D108BD9-81ED-4DB2-BD59-A6C34878D82A}">
                    <a16:rowId xmlns:a16="http://schemas.microsoft.com/office/drawing/2014/main" val="2526557897"/>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2017</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40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62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68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75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81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86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93 </a:t>
                      </a:r>
                    </a:p>
                  </a:txBody>
                  <a:tcPr marL="6350" marR="6350" marT="6350" marB="0" anchor="b">
                    <a:lnL>
                      <a:noFill/>
                    </a:lnL>
                    <a:lnR>
                      <a:noFill/>
                    </a:lnR>
                    <a:lnT>
                      <a:noFill/>
                    </a:lnT>
                    <a:lnB>
                      <a:noFill/>
                    </a:lnB>
                  </a:tcPr>
                </a:tc>
                <a:extLst>
                  <a:ext uri="{0D108BD9-81ED-4DB2-BD59-A6C34878D82A}">
                    <a16:rowId xmlns:a16="http://schemas.microsoft.com/office/drawing/2014/main" val="2167501778"/>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2018</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75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83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92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116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125 </a:t>
                      </a:r>
                    </a:p>
                  </a:txBody>
                  <a:tcPr marL="6350" marR="6350" marT="6350" marB="0" anchor="b">
                    <a:lnL>
                      <a:noFill/>
                    </a:lnL>
                    <a:lnR>
                      <a:noFill/>
                    </a:lnR>
                    <a:lnT>
                      <a:noFill/>
                    </a:lnT>
                    <a:lnB>
                      <a:noFill/>
                    </a:lnB>
                  </a:tcPr>
                </a:tc>
                <a:extLst>
                  <a:ext uri="{0D108BD9-81ED-4DB2-BD59-A6C34878D82A}">
                    <a16:rowId xmlns:a16="http://schemas.microsoft.com/office/drawing/2014/main" val="4149057048"/>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2019</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59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69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77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85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93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108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116 </a:t>
                      </a:r>
                    </a:p>
                  </a:txBody>
                  <a:tcPr marL="6350" marR="6350" marT="6350" marB="0" anchor="b">
                    <a:lnL>
                      <a:noFill/>
                    </a:lnL>
                    <a:lnR>
                      <a:noFill/>
                    </a:lnR>
                    <a:lnT>
                      <a:noFill/>
                    </a:lnT>
                    <a:lnB>
                      <a:noFill/>
                    </a:lnB>
                  </a:tcPr>
                </a:tc>
                <a:extLst>
                  <a:ext uri="{0D108BD9-81ED-4DB2-BD59-A6C34878D82A}">
                    <a16:rowId xmlns:a16="http://schemas.microsoft.com/office/drawing/2014/main" val="517288992"/>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2020</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25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a:t>
                      </a:r>
                      <a:r>
                        <a:rPr lang="de-CH" sz="1200" b="0" i="0" u="none" strike="noStrike" dirty="0">
                          <a:solidFill>
                            <a:schemeClr val="tx2"/>
                          </a:solidFill>
                          <a:effectLst/>
                          <a:latin typeface="EYInterstate Light" panose="02000506000000020004" pitchFamily="2" charset="0"/>
                        </a:rPr>
                        <a:t>29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34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38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53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55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57 </a:t>
                      </a:r>
                    </a:p>
                  </a:txBody>
                  <a:tcPr marL="6350" marR="6350" marT="6350" marB="0" anchor="b">
                    <a:lnL>
                      <a:noFill/>
                    </a:lnL>
                    <a:lnR>
                      <a:noFill/>
                    </a:lnR>
                    <a:lnT>
                      <a:noFill/>
                    </a:lnT>
                    <a:lnB>
                      <a:noFill/>
                    </a:lnB>
                  </a:tcPr>
                </a:tc>
                <a:extLst>
                  <a:ext uri="{0D108BD9-81ED-4DB2-BD59-A6C34878D82A}">
                    <a16:rowId xmlns:a16="http://schemas.microsoft.com/office/drawing/2014/main" val="4264668255"/>
                  </a:ext>
                </a:extLst>
              </a:tr>
              <a:tr h="199292">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noFill/>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1842019170"/>
                  </a:ext>
                </a:extLst>
              </a:tr>
              <a:tr h="199292">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631041919"/>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Link </a:t>
                      </a:r>
                      <a:r>
                        <a:rPr lang="de-CH" sz="1200" b="0" i="0" u="none" strike="noStrike" dirty="0" err="1">
                          <a:solidFill>
                            <a:schemeClr val="bg1">
                              <a:lumMod val="100000"/>
                            </a:schemeClr>
                          </a:solidFill>
                          <a:effectLst/>
                          <a:latin typeface="EYInterstate Light" panose="02000506000000020004" pitchFamily="2" charset="0"/>
                        </a:rPr>
                        <a:t>Ratios</a:t>
                      </a:r>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2</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3</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4</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5</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6</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7</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8</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9</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10</a:t>
                      </a:r>
                    </a:p>
                  </a:txBody>
                  <a:tcPr marL="6350" marR="6350" marT="6350" marB="0" anchor="b">
                    <a:lnL>
                      <a:noFill/>
                    </a:lnL>
                    <a:lnR>
                      <a:noFill/>
                    </a:lnR>
                    <a:lnT>
                      <a:noFill/>
                    </a:lnT>
                    <a:lnB>
                      <a:noFill/>
                    </a:lnB>
                  </a:tcPr>
                </a:tc>
                <a:extLst>
                  <a:ext uri="{0D108BD9-81ED-4DB2-BD59-A6C34878D82A}">
                    <a16:rowId xmlns:a16="http://schemas.microsoft.com/office/drawing/2014/main" val="1696439660"/>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2011</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1.08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835070568"/>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2012</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35362838"/>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2013</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83002587"/>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2014</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991705438"/>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2015</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792742009"/>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2016</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1.04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4286785662"/>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2017</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281696002"/>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2018</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1.07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001231911"/>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2019</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6126627"/>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2020</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2577646281"/>
                  </a:ext>
                </a:extLst>
              </a:tr>
              <a:tr h="199292">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1702573996"/>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5Y - Average</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1.12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r" fontAlgn="b"/>
                      <a:r>
                        <a:rPr lang="de-CH" sz="1200" b="0" i="0" u="none" strike="noStrike">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extLst>
                  <a:ext uri="{0D108BD9-81ED-4DB2-BD59-A6C34878D82A}">
                    <a16:rowId xmlns:a16="http://schemas.microsoft.com/office/drawing/2014/main" val="597404745"/>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Cumulative</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2.27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1.97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1.72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1.53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1.38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1.08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extLst>
                  <a:ext uri="{0D108BD9-81ED-4DB2-BD59-A6C34878D82A}">
                    <a16:rowId xmlns:a16="http://schemas.microsoft.com/office/drawing/2014/main" val="358081030"/>
                  </a:ext>
                </a:extLst>
              </a:tr>
            </a:tbl>
          </a:graphicData>
        </a:graphic>
      </p:graphicFrame>
      <p:graphicFrame>
        <p:nvGraphicFramePr>
          <p:cNvPr id="7" name="Objekt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53" progId="TCLayout.ActiveDocument.1">
                  <p:embed/>
                </p:oleObj>
              </mc:Choice>
              <mc:Fallback>
                <p:oleObj name="think-cell Folie" r:id="rId5" imgW="352" imgH="353" progId="TCLayout.ActiveDocument.1">
                  <p:embed/>
                  <p:pic>
                    <p:nvPicPr>
                      <p:cNvPr id="7" name="Objek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hteck 5"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a:xfrm>
            <a:off x="609918" y="294200"/>
            <a:ext cx="11280459" cy="590400"/>
          </a:xfrm>
        </p:spPr>
        <p:txBody>
          <a:bodyPr/>
          <a:lstStyle/>
          <a:p>
            <a:r>
              <a:rPr lang="en-US" dirty="0"/>
              <a:t>What are the main challenges for IBNR reserving?</a:t>
            </a:r>
          </a:p>
        </p:txBody>
      </p:sp>
      <p:sp>
        <p:nvSpPr>
          <p:cNvPr id="4" name="Foliennummernplatzhalter 3"/>
          <p:cNvSpPr>
            <a:spLocks noGrp="1"/>
          </p:cNvSpPr>
          <p:nvPr>
            <p:ph type="sldNum" sz="quarter" idx="12"/>
          </p:nvPr>
        </p:nvSpPr>
        <p:spPr/>
        <p:txBody>
          <a:bodyPr/>
          <a:lstStyle/>
          <a:p>
            <a:r>
              <a:rPr lang="en-US" dirty="0"/>
              <a:t>Page </a:t>
            </a:r>
            <a:fld id="{F1BC30E3-FFE5-4B91-AA19-87A149EBB9EE}" type="slidenum">
              <a:rPr lang="en-US" smtClean="0"/>
              <a:pPr/>
              <a:t>10</a:t>
            </a:fld>
            <a:endParaRPr lang="en-US" dirty="0"/>
          </a:p>
        </p:txBody>
      </p:sp>
      <p:sp>
        <p:nvSpPr>
          <p:cNvPr id="33" name="Rectangle 32">
            <a:extLst>
              <a:ext uri="{FF2B5EF4-FFF2-40B4-BE49-F238E27FC236}">
                <a16:creationId xmlns:a16="http://schemas.microsoft.com/office/drawing/2014/main" id="{1B6C436F-CB5B-4FFF-B99C-69B3CB118550}"/>
              </a:ext>
            </a:extLst>
          </p:cNvPr>
          <p:cNvSpPr/>
          <p:nvPr/>
        </p:nvSpPr>
        <p:spPr>
          <a:xfrm>
            <a:off x="9860265" y="3281444"/>
            <a:ext cx="2057401" cy="2738356"/>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71463" lvl="1"/>
            <a:r>
              <a:rPr lang="en-US" sz="1200" dirty="0">
                <a:solidFill>
                  <a:schemeClr val="bg1">
                    <a:lumMod val="100000"/>
                  </a:schemeClr>
                </a:solidFill>
              </a:rPr>
              <a:t>What happens if there is a “Black Swan Event” such as COVID 19, where the future development is no longer representative of the future?</a:t>
            </a:r>
          </a:p>
          <a:p>
            <a:pPr marL="271463" lvl="1"/>
            <a:endParaRPr lang="en-US" sz="1200" dirty="0">
              <a:solidFill>
                <a:schemeClr val="bg1">
                  <a:lumMod val="100000"/>
                </a:schemeClr>
              </a:solidFill>
            </a:endParaRPr>
          </a:p>
        </p:txBody>
      </p:sp>
      <p:grpSp>
        <p:nvGrpSpPr>
          <p:cNvPr id="56" name="Group 55">
            <a:extLst>
              <a:ext uri="{FF2B5EF4-FFF2-40B4-BE49-F238E27FC236}">
                <a16:creationId xmlns:a16="http://schemas.microsoft.com/office/drawing/2014/main" id="{A3D800E8-D8ED-4F22-BE55-0F89E6C6547B}"/>
              </a:ext>
            </a:extLst>
          </p:cNvPr>
          <p:cNvGrpSpPr/>
          <p:nvPr/>
        </p:nvGrpSpPr>
        <p:grpSpPr>
          <a:xfrm>
            <a:off x="9832976" y="1143000"/>
            <a:ext cx="2057400" cy="1880044"/>
            <a:chOff x="9832976" y="4653303"/>
            <a:chExt cx="2057400" cy="1880044"/>
          </a:xfrm>
        </p:grpSpPr>
        <p:sp>
          <p:nvSpPr>
            <p:cNvPr id="57" name="Rectangle 56">
              <a:extLst>
                <a:ext uri="{FF2B5EF4-FFF2-40B4-BE49-F238E27FC236}">
                  <a16:creationId xmlns:a16="http://schemas.microsoft.com/office/drawing/2014/main" id="{6D5709F9-2134-4760-848E-C5E3D0D16F82}"/>
                </a:ext>
              </a:extLst>
            </p:cNvPr>
            <p:cNvSpPr/>
            <p:nvPr/>
          </p:nvSpPr>
          <p:spPr>
            <a:xfrm>
              <a:off x="9832976" y="4653303"/>
              <a:ext cx="2057400" cy="1880044"/>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71463" lvl="1" algn="ctr"/>
              <a:r>
                <a:rPr lang="en-US" sz="1200" dirty="0">
                  <a:solidFill>
                    <a:schemeClr val="bg1">
                      <a:lumMod val="100000"/>
                    </a:schemeClr>
                  </a:solidFill>
                </a:rPr>
                <a:t>The basic reserving methods such as Chain-ladder and </a:t>
              </a:r>
              <a:r>
                <a:rPr lang="en-US" sz="1200" dirty="0" err="1">
                  <a:solidFill>
                    <a:schemeClr val="bg1">
                      <a:lumMod val="100000"/>
                    </a:schemeClr>
                  </a:solidFill>
                </a:rPr>
                <a:t>Bornhuetter</a:t>
              </a:r>
              <a:r>
                <a:rPr lang="en-US" sz="1200" dirty="0">
                  <a:solidFill>
                    <a:schemeClr val="bg1">
                      <a:lumMod val="100000"/>
                    </a:schemeClr>
                  </a:solidFill>
                </a:rPr>
                <a:t> Ferguson, are based under the assumption that there is a mirroring effect. i.e. the past historical data is representative of the future</a:t>
              </a:r>
            </a:p>
          </p:txBody>
        </p:sp>
        <p:grpSp>
          <p:nvGrpSpPr>
            <p:cNvPr id="58" name="Group 57">
              <a:extLst>
                <a:ext uri="{FF2B5EF4-FFF2-40B4-BE49-F238E27FC236}">
                  <a16:creationId xmlns:a16="http://schemas.microsoft.com/office/drawing/2014/main" id="{8AAB1C69-B6B3-44D8-ACEF-020382BC06F3}"/>
                </a:ext>
              </a:extLst>
            </p:cNvPr>
            <p:cNvGrpSpPr/>
            <p:nvPr/>
          </p:nvGrpSpPr>
          <p:grpSpPr>
            <a:xfrm>
              <a:off x="9985375" y="4797629"/>
              <a:ext cx="405808" cy="334084"/>
              <a:chOff x="9985375" y="4797629"/>
              <a:chExt cx="405808" cy="334084"/>
            </a:xfrm>
          </p:grpSpPr>
          <p:sp>
            <p:nvSpPr>
              <p:cNvPr id="59" name="Freeform 43">
                <a:extLst>
                  <a:ext uri="{FF2B5EF4-FFF2-40B4-BE49-F238E27FC236}">
                    <a16:creationId xmlns:a16="http://schemas.microsoft.com/office/drawing/2014/main" id="{27CBDA20-E982-413A-94A8-BCFA4F7398B2}"/>
                  </a:ext>
                </a:extLst>
              </p:cNvPr>
              <p:cNvSpPr>
                <a:spLocks noEditPoints="1"/>
              </p:cNvSpPr>
              <p:nvPr/>
            </p:nvSpPr>
            <p:spPr bwMode="auto">
              <a:xfrm>
                <a:off x="9985375" y="4797629"/>
                <a:ext cx="405808" cy="334084"/>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44">
                <a:extLst>
                  <a:ext uri="{FF2B5EF4-FFF2-40B4-BE49-F238E27FC236}">
                    <a16:creationId xmlns:a16="http://schemas.microsoft.com/office/drawing/2014/main" id="{C42BC20C-586A-4715-9B01-133981B23DDF}"/>
                  </a:ext>
                </a:extLst>
              </p:cNvPr>
              <p:cNvSpPr>
                <a:spLocks/>
              </p:cNvSpPr>
              <p:nvPr/>
            </p:nvSpPr>
            <p:spPr bwMode="auto">
              <a:xfrm>
                <a:off x="10041999" y="4858972"/>
                <a:ext cx="291616" cy="242541"/>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45">
                <a:extLst>
                  <a:ext uri="{FF2B5EF4-FFF2-40B4-BE49-F238E27FC236}">
                    <a16:creationId xmlns:a16="http://schemas.microsoft.com/office/drawing/2014/main" id="{9011A897-3C98-42AD-BDE8-A78198D9A335}"/>
                  </a:ext>
                </a:extLst>
              </p:cNvPr>
              <p:cNvSpPr>
                <a:spLocks noEditPoints="1"/>
              </p:cNvSpPr>
              <p:nvPr/>
            </p:nvSpPr>
            <p:spPr bwMode="auto">
              <a:xfrm>
                <a:off x="10165629" y="4949571"/>
                <a:ext cx="45299" cy="121742"/>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46">
                <a:extLst>
                  <a:ext uri="{FF2B5EF4-FFF2-40B4-BE49-F238E27FC236}">
                    <a16:creationId xmlns:a16="http://schemas.microsoft.com/office/drawing/2014/main" id="{8672E189-591B-4573-92B9-6885C2433954}"/>
                  </a:ext>
                </a:extLst>
              </p:cNvPr>
              <p:cNvSpPr>
                <a:spLocks noEditPoints="1"/>
              </p:cNvSpPr>
              <p:nvPr/>
            </p:nvSpPr>
            <p:spPr bwMode="auto">
              <a:xfrm>
                <a:off x="10168460" y="5077920"/>
                <a:ext cx="39637" cy="39637"/>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47">
                <a:extLst>
                  <a:ext uri="{FF2B5EF4-FFF2-40B4-BE49-F238E27FC236}">
                    <a16:creationId xmlns:a16="http://schemas.microsoft.com/office/drawing/2014/main" id="{7B130677-4DC6-400A-9E5F-B8ECFFFE00A2}"/>
                  </a:ext>
                </a:extLst>
              </p:cNvPr>
              <p:cNvSpPr>
                <a:spLocks noEditPoints="1"/>
              </p:cNvSpPr>
              <p:nvPr/>
            </p:nvSpPr>
            <p:spPr bwMode="auto">
              <a:xfrm>
                <a:off x="9985375" y="4797629"/>
                <a:ext cx="405808" cy="334084"/>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48">
                <a:extLst>
                  <a:ext uri="{FF2B5EF4-FFF2-40B4-BE49-F238E27FC236}">
                    <a16:creationId xmlns:a16="http://schemas.microsoft.com/office/drawing/2014/main" id="{7702F74D-5C06-4360-8708-2362E6C4ED02}"/>
                  </a:ext>
                </a:extLst>
              </p:cNvPr>
              <p:cNvSpPr>
                <a:spLocks/>
              </p:cNvSpPr>
              <p:nvPr/>
            </p:nvSpPr>
            <p:spPr bwMode="auto">
              <a:xfrm>
                <a:off x="10041999" y="4858972"/>
                <a:ext cx="291616" cy="242541"/>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49">
                <a:extLst>
                  <a:ext uri="{FF2B5EF4-FFF2-40B4-BE49-F238E27FC236}">
                    <a16:creationId xmlns:a16="http://schemas.microsoft.com/office/drawing/2014/main" id="{443864EF-EC5B-45BB-89FB-D5D40DFC1112}"/>
                  </a:ext>
                </a:extLst>
              </p:cNvPr>
              <p:cNvSpPr>
                <a:spLocks noEditPoints="1"/>
              </p:cNvSpPr>
              <p:nvPr/>
            </p:nvSpPr>
            <p:spPr bwMode="auto">
              <a:xfrm>
                <a:off x="10165629" y="4949571"/>
                <a:ext cx="45299" cy="121742"/>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50">
                <a:extLst>
                  <a:ext uri="{FF2B5EF4-FFF2-40B4-BE49-F238E27FC236}">
                    <a16:creationId xmlns:a16="http://schemas.microsoft.com/office/drawing/2014/main" id="{F99586B9-6B48-4034-98B3-D235CDD4BD68}"/>
                  </a:ext>
                </a:extLst>
              </p:cNvPr>
              <p:cNvSpPr>
                <a:spLocks noEditPoints="1"/>
              </p:cNvSpPr>
              <p:nvPr/>
            </p:nvSpPr>
            <p:spPr bwMode="auto">
              <a:xfrm>
                <a:off x="10168460" y="5077920"/>
                <a:ext cx="39637" cy="39637"/>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31" name="Lightning Bolt 30">
            <a:extLst>
              <a:ext uri="{FF2B5EF4-FFF2-40B4-BE49-F238E27FC236}">
                <a16:creationId xmlns:a16="http://schemas.microsoft.com/office/drawing/2014/main" id="{A08FF736-1EAA-4AA3-B9C7-00409655C951}"/>
              </a:ext>
            </a:extLst>
          </p:cNvPr>
          <p:cNvSpPr/>
          <p:nvPr/>
        </p:nvSpPr>
        <p:spPr>
          <a:xfrm rot="3302569" flipH="1">
            <a:off x="3362580" y="-363577"/>
            <a:ext cx="3961585" cy="6698741"/>
          </a:xfrm>
          <a:prstGeom prst="lightningBolt">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a:ln>
                <a:noFill/>
              </a:ln>
              <a:solidFill>
                <a:srgbClr val="2E2E38"/>
              </a:solidFill>
              <a:effectLst/>
              <a:uLnTx/>
              <a:uFillTx/>
            </a:endParaRPr>
          </a:p>
        </p:txBody>
      </p:sp>
      <p:sp>
        <p:nvSpPr>
          <p:cNvPr id="3" name="TextBox 2">
            <a:extLst>
              <a:ext uri="{FF2B5EF4-FFF2-40B4-BE49-F238E27FC236}">
                <a16:creationId xmlns:a16="http://schemas.microsoft.com/office/drawing/2014/main" id="{D90C78A9-F61F-485D-80F0-34DC92EAC201}"/>
              </a:ext>
            </a:extLst>
          </p:cNvPr>
          <p:cNvSpPr txBox="1"/>
          <p:nvPr/>
        </p:nvSpPr>
        <p:spPr>
          <a:xfrm>
            <a:off x="9254695" y="3108230"/>
            <a:ext cx="502080" cy="320770"/>
          </a:xfrm>
          <a:prstGeom prst="rect">
            <a:avLst/>
          </a:prstGeom>
          <a:solidFill>
            <a:schemeClr val="tx1"/>
          </a:solidFill>
          <a:ln w="12700" cap="sq">
            <a:solidFill>
              <a:schemeClr val="tx2"/>
            </a:solidFill>
            <a:miter lim="800000"/>
          </a:ln>
        </p:spPr>
        <p:txBody>
          <a:bodyPr wrap="square" lIns="0" tIns="0" rIns="0" bIns="0" rtlCol="0" anchor="ctr">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de-CH" sz="1400" b="0" i="0" u="none" strike="noStrike" kern="0" cap="none" spc="0" normalizeH="0" baseline="0" noProof="0" dirty="0">
                <a:ln>
                  <a:noFill/>
                </a:ln>
                <a:solidFill>
                  <a:schemeClr val="tx2">
                    <a:lumMod val="100000"/>
                  </a:schemeClr>
                </a:solidFill>
                <a:effectLst/>
                <a:uLnTx/>
                <a:uFillTx/>
              </a:rPr>
              <a:t>?</a:t>
            </a:r>
          </a:p>
        </p:txBody>
      </p:sp>
    </p:spTree>
    <p:extLst>
      <p:ext uri="{BB962C8B-B14F-4D97-AF65-F5344CB8AC3E}">
        <p14:creationId xmlns:p14="http://schemas.microsoft.com/office/powerpoint/2010/main" val="808931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2000"/>
                                        <p:tgtEl>
                                          <p:spTgt spid="31"/>
                                        </p:tgtEl>
                                      </p:cBhvr>
                                    </p:animEffect>
                                    <p:anim calcmode="lin" valueType="num">
                                      <p:cBhvr>
                                        <p:cTn id="8" dur="2000" fill="hold"/>
                                        <p:tgtEl>
                                          <p:spTgt spid="31"/>
                                        </p:tgtEl>
                                        <p:attrNameLst>
                                          <p:attrName>ppt_w</p:attrName>
                                        </p:attrNameLst>
                                      </p:cBhvr>
                                      <p:tavLst>
                                        <p:tav tm="0" fmla="#ppt_w*sin(2.5*pi*$)">
                                          <p:val>
                                            <p:fltVal val="0"/>
                                          </p:val>
                                        </p:tav>
                                        <p:tav tm="100000">
                                          <p:val>
                                            <p:fltVal val="1"/>
                                          </p:val>
                                        </p:tav>
                                      </p:tavLst>
                                    </p:anim>
                                    <p:anim calcmode="lin" valueType="num">
                                      <p:cBhvr>
                                        <p:cTn id="9" dur="2000" fill="hold"/>
                                        <p:tgtEl>
                                          <p:spTgt spid="31"/>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2000"/>
                                        <p:tgtEl>
                                          <p:spTgt spid="3"/>
                                        </p:tgtEl>
                                      </p:cBhvr>
                                    </p:animEffect>
                                    <p:anim calcmode="lin" valueType="num">
                                      <p:cBhvr>
                                        <p:cTn id="13" dur="2000" fill="hold"/>
                                        <p:tgtEl>
                                          <p:spTgt spid="3"/>
                                        </p:tgtEl>
                                        <p:attrNameLst>
                                          <p:attrName>ppt_w</p:attrName>
                                        </p:attrNameLst>
                                      </p:cBhvr>
                                      <p:tavLst>
                                        <p:tav tm="0" fmla="#ppt_w*sin(2.5*pi*$)">
                                          <p:val>
                                            <p:fltVal val="0"/>
                                          </p:val>
                                        </p:tav>
                                        <p:tav tm="100000">
                                          <p:val>
                                            <p:fltVal val="1"/>
                                          </p:val>
                                        </p:tav>
                                      </p:tavLst>
                                    </p:anim>
                                    <p:anim calcmode="lin" valueType="num">
                                      <p:cBhvr>
                                        <p:cTn id="14"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1" grpId="0" animBg="1"/>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Table 34">
            <a:extLst>
              <a:ext uri="{FF2B5EF4-FFF2-40B4-BE49-F238E27FC236}">
                <a16:creationId xmlns:a16="http://schemas.microsoft.com/office/drawing/2014/main" id="{7FE149E6-6349-4E60-BA0B-1E1FE746C8DA}"/>
              </a:ext>
            </a:extLst>
          </p:cNvPr>
          <p:cNvGraphicFramePr>
            <a:graphicFrameLocks noGrp="1"/>
          </p:cNvGraphicFramePr>
          <p:nvPr>
            <p:extLst>
              <p:ext uri="{D42A27DB-BD31-4B8C-83A1-F6EECF244321}">
                <p14:modId xmlns:p14="http://schemas.microsoft.com/office/powerpoint/2010/main" val="3520538732"/>
              </p:ext>
            </p:extLst>
          </p:nvPr>
        </p:nvGraphicFramePr>
        <p:xfrm>
          <a:off x="8885154" y="1125037"/>
          <a:ext cx="808606" cy="2380163"/>
        </p:xfrm>
        <a:graphic>
          <a:graphicData uri="http://schemas.openxmlformats.org/drawingml/2006/table">
            <a:tbl>
              <a:tblPr/>
              <a:tblGrid>
                <a:gridCol w="808606">
                  <a:extLst>
                    <a:ext uri="{9D8B030D-6E8A-4147-A177-3AD203B41FA5}">
                      <a16:colId xmlns:a16="http://schemas.microsoft.com/office/drawing/2014/main" val="658315465"/>
                    </a:ext>
                  </a:extLst>
                </a:gridCol>
              </a:tblGrid>
              <a:tr h="199292">
                <a:tc>
                  <a:txBody>
                    <a:bodyPr/>
                    <a:lstStyle/>
                    <a:p>
                      <a:pPr algn="ctr" fontAlgn="b"/>
                      <a:r>
                        <a:rPr lang="de-CH" sz="1200" b="0" i="0" u="none" strike="noStrike" dirty="0">
                          <a:solidFill>
                            <a:schemeClr val="bg1"/>
                          </a:solidFill>
                          <a:effectLst/>
                          <a:latin typeface="EYInterstate Light" panose="02000506000000020004" pitchFamily="2" charset="0"/>
                        </a:rPr>
                        <a:t>Loss </a:t>
                      </a:r>
                      <a:r>
                        <a:rPr lang="de-CH" sz="1200" b="0" i="0" u="none" strike="noStrike" dirty="0" err="1">
                          <a:solidFill>
                            <a:schemeClr val="bg1"/>
                          </a:solidFill>
                          <a:effectLst/>
                          <a:latin typeface="EYInterstate Light" panose="02000506000000020004" pitchFamily="2" charset="0"/>
                        </a:rPr>
                        <a:t>Ratios</a:t>
                      </a:r>
                      <a:endParaRPr lang="de-CH" sz="1200" b="0" i="0" u="none" strike="noStrike" dirty="0">
                        <a:solidFill>
                          <a:schemeClr val="bg1"/>
                        </a:solidFill>
                        <a:effectLst/>
                        <a:latin typeface="EYInterstate Light" panose="02000506000000020004" pitchFamily="2" charset="0"/>
                      </a:endParaRPr>
                    </a:p>
                  </a:txBody>
                  <a:tcPr marL="5578" marR="5578" marT="5071" marB="0" anchor="b">
                    <a:lnL>
                      <a:noFill/>
                    </a:lnL>
                    <a:lnR>
                      <a:noFill/>
                    </a:lnR>
                    <a:lnT>
                      <a:noFill/>
                    </a:lnT>
                    <a:lnB>
                      <a:noFill/>
                    </a:lnB>
                  </a:tcPr>
                </a:tc>
                <a:extLst>
                  <a:ext uri="{0D108BD9-81ED-4DB2-BD59-A6C34878D82A}">
                    <a16:rowId xmlns:a16="http://schemas.microsoft.com/office/drawing/2014/main" val="928556018"/>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101%</a:t>
                      </a:r>
                    </a:p>
                  </a:txBody>
                  <a:tcPr marL="5578" marR="5578" marT="5071" marB="0" anchor="b">
                    <a:lnL>
                      <a:noFill/>
                    </a:lnL>
                    <a:lnR>
                      <a:noFill/>
                    </a:lnR>
                    <a:lnT>
                      <a:noFill/>
                    </a:lnT>
                    <a:lnB>
                      <a:noFill/>
                    </a:lnB>
                    <a:noFill/>
                  </a:tcPr>
                </a:tc>
                <a:extLst>
                  <a:ext uri="{0D108BD9-81ED-4DB2-BD59-A6C34878D82A}">
                    <a16:rowId xmlns:a16="http://schemas.microsoft.com/office/drawing/2014/main" val="3703059203"/>
                  </a:ext>
                </a:extLst>
              </a:tr>
              <a:tr h="134816">
                <a:tc>
                  <a:txBody>
                    <a:bodyPr/>
                    <a:lstStyle/>
                    <a:p>
                      <a:pPr algn="r" fontAlgn="b"/>
                      <a:r>
                        <a:rPr lang="de-CH" sz="1200" b="0" i="0" u="none" strike="noStrike" dirty="0">
                          <a:solidFill>
                            <a:schemeClr val="bg1"/>
                          </a:solidFill>
                          <a:effectLst/>
                          <a:latin typeface="EYInterstate Light" panose="02000506000000020004" pitchFamily="2" charset="0"/>
                        </a:rPr>
                        <a:t>102%</a:t>
                      </a:r>
                    </a:p>
                  </a:txBody>
                  <a:tcPr marL="5578" marR="5578" marT="5071" marB="0" anchor="b">
                    <a:lnL>
                      <a:noFill/>
                    </a:lnL>
                    <a:lnR>
                      <a:noFill/>
                    </a:lnR>
                    <a:lnT>
                      <a:noFill/>
                    </a:lnT>
                    <a:lnB>
                      <a:noFill/>
                    </a:lnB>
                  </a:tcPr>
                </a:tc>
                <a:extLst>
                  <a:ext uri="{0D108BD9-81ED-4DB2-BD59-A6C34878D82A}">
                    <a16:rowId xmlns:a16="http://schemas.microsoft.com/office/drawing/2014/main" val="654405235"/>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105%</a:t>
                      </a:r>
                    </a:p>
                  </a:txBody>
                  <a:tcPr marL="5578" marR="5578" marT="5071" marB="0" anchor="b">
                    <a:lnL>
                      <a:noFill/>
                    </a:lnL>
                    <a:lnR>
                      <a:noFill/>
                    </a:lnR>
                    <a:lnT>
                      <a:noFill/>
                    </a:lnT>
                    <a:lnB>
                      <a:noFill/>
                    </a:lnB>
                  </a:tcPr>
                </a:tc>
                <a:extLst>
                  <a:ext uri="{0D108BD9-81ED-4DB2-BD59-A6C34878D82A}">
                    <a16:rowId xmlns:a16="http://schemas.microsoft.com/office/drawing/2014/main" val="2223738623"/>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95%</a:t>
                      </a:r>
                    </a:p>
                  </a:txBody>
                  <a:tcPr marL="5578" marR="5578" marT="5071" marB="0" anchor="b">
                    <a:lnL>
                      <a:noFill/>
                    </a:lnL>
                    <a:lnR>
                      <a:noFill/>
                    </a:lnR>
                    <a:lnT>
                      <a:noFill/>
                    </a:lnT>
                    <a:lnB>
                      <a:noFill/>
                    </a:lnB>
                  </a:tcPr>
                </a:tc>
                <a:extLst>
                  <a:ext uri="{0D108BD9-81ED-4DB2-BD59-A6C34878D82A}">
                    <a16:rowId xmlns:a16="http://schemas.microsoft.com/office/drawing/2014/main" val="2221734622"/>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102%</a:t>
                      </a:r>
                    </a:p>
                  </a:txBody>
                  <a:tcPr marL="5578" marR="5578" marT="5071" marB="0" anchor="b">
                    <a:lnL>
                      <a:noFill/>
                    </a:lnL>
                    <a:lnR>
                      <a:noFill/>
                    </a:lnR>
                    <a:lnT>
                      <a:noFill/>
                    </a:lnT>
                    <a:lnB>
                      <a:noFill/>
                    </a:lnB>
                  </a:tcPr>
                </a:tc>
                <a:extLst>
                  <a:ext uri="{0D108BD9-81ED-4DB2-BD59-A6C34878D82A}">
                    <a16:rowId xmlns:a16="http://schemas.microsoft.com/office/drawing/2014/main" val="4115596603"/>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98%</a:t>
                      </a:r>
                    </a:p>
                  </a:txBody>
                  <a:tcPr marL="5578" marR="5578" marT="5071" marB="0" anchor="b">
                    <a:lnL>
                      <a:noFill/>
                    </a:lnL>
                    <a:lnR>
                      <a:noFill/>
                    </a:lnR>
                    <a:lnT>
                      <a:noFill/>
                    </a:lnT>
                    <a:lnB>
                      <a:noFill/>
                    </a:lnB>
                  </a:tcPr>
                </a:tc>
                <a:extLst>
                  <a:ext uri="{0D108BD9-81ED-4DB2-BD59-A6C34878D82A}">
                    <a16:rowId xmlns:a16="http://schemas.microsoft.com/office/drawing/2014/main" val="3627959910"/>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103%</a:t>
                      </a:r>
                    </a:p>
                  </a:txBody>
                  <a:tcPr marL="5578" marR="5578" marT="5071" marB="0" anchor="b">
                    <a:lnL>
                      <a:noFill/>
                    </a:lnL>
                    <a:lnR>
                      <a:noFill/>
                    </a:lnR>
                    <a:lnT>
                      <a:noFill/>
                    </a:lnT>
                    <a:lnB>
                      <a:noFill/>
                    </a:lnB>
                  </a:tcPr>
                </a:tc>
                <a:extLst>
                  <a:ext uri="{0D108BD9-81ED-4DB2-BD59-A6C34878D82A}">
                    <a16:rowId xmlns:a16="http://schemas.microsoft.com/office/drawing/2014/main" val="3146948139"/>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95%</a:t>
                      </a:r>
                    </a:p>
                  </a:txBody>
                  <a:tcPr marL="5578" marR="5578" marT="5071" marB="0" anchor="b">
                    <a:lnL>
                      <a:noFill/>
                    </a:lnL>
                    <a:lnR>
                      <a:noFill/>
                    </a:lnR>
                    <a:lnT>
                      <a:noFill/>
                    </a:lnT>
                    <a:lnB>
                      <a:noFill/>
                    </a:lnB>
                  </a:tcPr>
                </a:tc>
                <a:extLst>
                  <a:ext uri="{0D108BD9-81ED-4DB2-BD59-A6C34878D82A}">
                    <a16:rowId xmlns:a16="http://schemas.microsoft.com/office/drawing/2014/main" val="3335255502"/>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104%</a:t>
                      </a:r>
                    </a:p>
                  </a:txBody>
                  <a:tcPr marL="5578" marR="5578" marT="5071" marB="0" anchor="b">
                    <a:lnL>
                      <a:noFill/>
                    </a:lnL>
                    <a:lnR>
                      <a:noFill/>
                    </a:lnR>
                    <a:lnT>
                      <a:noFill/>
                    </a:lnT>
                    <a:lnB>
                      <a:noFill/>
                    </a:lnB>
                  </a:tcPr>
                </a:tc>
                <a:extLst>
                  <a:ext uri="{0D108BD9-81ED-4DB2-BD59-A6C34878D82A}">
                    <a16:rowId xmlns:a16="http://schemas.microsoft.com/office/drawing/2014/main" val="3435279174"/>
                  </a:ext>
                </a:extLst>
              </a:tr>
              <a:tr h="199292">
                <a:tc>
                  <a:txBody>
                    <a:bodyPr/>
                    <a:lstStyle/>
                    <a:p>
                      <a:pPr algn="r" fontAlgn="b"/>
                      <a:r>
                        <a:rPr lang="de-CH" sz="1200" b="0" i="0" u="none" strike="noStrike" dirty="0">
                          <a:solidFill>
                            <a:schemeClr val="tx2">
                              <a:lumMod val="100000"/>
                            </a:schemeClr>
                          </a:solidFill>
                          <a:effectLst/>
                          <a:latin typeface="EYInterstate Light" panose="02000506000000020004" pitchFamily="2" charset="0"/>
                        </a:rPr>
                        <a:t>70%</a:t>
                      </a:r>
                    </a:p>
                  </a:txBody>
                  <a:tcPr marL="5578" marR="5578" marT="5071" marB="0" anchor="b">
                    <a:lnL>
                      <a:noFill/>
                    </a:lnL>
                    <a:lnR>
                      <a:noFill/>
                    </a:lnR>
                    <a:lnT>
                      <a:noFill/>
                    </a:lnT>
                    <a:lnB>
                      <a:noFill/>
                    </a:lnB>
                  </a:tcPr>
                </a:tc>
                <a:extLst>
                  <a:ext uri="{0D108BD9-81ED-4DB2-BD59-A6C34878D82A}">
                    <a16:rowId xmlns:a16="http://schemas.microsoft.com/office/drawing/2014/main" val="4049997255"/>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 </a:t>
                      </a:r>
                    </a:p>
                  </a:txBody>
                  <a:tcPr marL="5578" marR="5578" marT="5071" marB="0" anchor="b">
                    <a:lnL>
                      <a:noFill/>
                    </a:lnL>
                    <a:lnR>
                      <a:noFill/>
                    </a:lnR>
                    <a:lnT>
                      <a:noFill/>
                    </a:lnT>
                    <a:lnB>
                      <a:noFill/>
                    </a:lnB>
                  </a:tcPr>
                </a:tc>
                <a:extLst>
                  <a:ext uri="{0D108BD9-81ED-4DB2-BD59-A6C34878D82A}">
                    <a16:rowId xmlns:a16="http://schemas.microsoft.com/office/drawing/2014/main" val="4131506883"/>
                  </a:ext>
                </a:extLst>
              </a:tr>
            </a:tbl>
          </a:graphicData>
        </a:graphic>
      </p:graphicFrame>
      <p:graphicFrame>
        <p:nvGraphicFramePr>
          <p:cNvPr id="31" name="Table 30">
            <a:extLst>
              <a:ext uri="{FF2B5EF4-FFF2-40B4-BE49-F238E27FC236}">
                <a16:creationId xmlns:a16="http://schemas.microsoft.com/office/drawing/2014/main" id="{3A2C9921-A8A4-4B48-94DC-E84AF59023B0}"/>
              </a:ext>
            </a:extLst>
          </p:cNvPr>
          <p:cNvGraphicFramePr>
            <a:graphicFrameLocks noGrp="1"/>
          </p:cNvGraphicFramePr>
          <p:nvPr>
            <p:extLst>
              <p:ext uri="{D42A27DB-BD31-4B8C-83A1-F6EECF244321}">
                <p14:modId xmlns:p14="http://schemas.microsoft.com/office/powerpoint/2010/main" val="2281021678"/>
              </p:ext>
            </p:extLst>
          </p:nvPr>
        </p:nvGraphicFramePr>
        <p:xfrm>
          <a:off x="-833780" y="1143000"/>
          <a:ext cx="9142755" cy="5370822"/>
        </p:xfrm>
        <a:graphic>
          <a:graphicData uri="http://schemas.openxmlformats.org/drawingml/2006/table">
            <a:tbl>
              <a:tblPr/>
              <a:tblGrid>
                <a:gridCol w="1791795">
                  <a:extLst>
                    <a:ext uri="{9D8B030D-6E8A-4147-A177-3AD203B41FA5}">
                      <a16:colId xmlns:a16="http://schemas.microsoft.com/office/drawing/2014/main" val="700841158"/>
                    </a:ext>
                  </a:extLst>
                </a:gridCol>
                <a:gridCol w="735096">
                  <a:extLst>
                    <a:ext uri="{9D8B030D-6E8A-4147-A177-3AD203B41FA5}">
                      <a16:colId xmlns:a16="http://schemas.microsoft.com/office/drawing/2014/main" val="2383449353"/>
                    </a:ext>
                  </a:extLst>
                </a:gridCol>
                <a:gridCol w="735096">
                  <a:extLst>
                    <a:ext uri="{9D8B030D-6E8A-4147-A177-3AD203B41FA5}">
                      <a16:colId xmlns:a16="http://schemas.microsoft.com/office/drawing/2014/main" val="315773095"/>
                    </a:ext>
                  </a:extLst>
                </a:gridCol>
                <a:gridCol w="735096">
                  <a:extLst>
                    <a:ext uri="{9D8B030D-6E8A-4147-A177-3AD203B41FA5}">
                      <a16:colId xmlns:a16="http://schemas.microsoft.com/office/drawing/2014/main" val="1509065990"/>
                    </a:ext>
                  </a:extLst>
                </a:gridCol>
                <a:gridCol w="735096">
                  <a:extLst>
                    <a:ext uri="{9D8B030D-6E8A-4147-A177-3AD203B41FA5}">
                      <a16:colId xmlns:a16="http://schemas.microsoft.com/office/drawing/2014/main" val="1760898673"/>
                    </a:ext>
                  </a:extLst>
                </a:gridCol>
                <a:gridCol w="735096">
                  <a:extLst>
                    <a:ext uri="{9D8B030D-6E8A-4147-A177-3AD203B41FA5}">
                      <a16:colId xmlns:a16="http://schemas.microsoft.com/office/drawing/2014/main" val="4026700367"/>
                    </a:ext>
                  </a:extLst>
                </a:gridCol>
                <a:gridCol w="735096">
                  <a:extLst>
                    <a:ext uri="{9D8B030D-6E8A-4147-A177-3AD203B41FA5}">
                      <a16:colId xmlns:a16="http://schemas.microsoft.com/office/drawing/2014/main" val="3639687186"/>
                    </a:ext>
                  </a:extLst>
                </a:gridCol>
                <a:gridCol w="735096">
                  <a:extLst>
                    <a:ext uri="{9D8B030D-6E8A-4147-A177-3AD203B41FA5}">
                      <a16:colId xmlns:a16="http://schemas.microsoft.com/office/drawing/2014/main" val="4187120395"/>
                    </a:ext>
                  </a:extLst>
                </a:gridCol>
                <a:gridCol w="735096">
                  <a:extLst>
                    <a:ext uri="{9D8B030D-6E8A-4147-A177-3AD203B41FA5}">
                      <a16:colId xmlns:a16="http://schemas.microsoft.com/office/drawing/2014/main" val="3156462358"/>
                    </a:ext>
                  </a:extLst>
                </a:gridCol>
                <a:gridCol w="735096">
                  <a:extLst>
                    <a:ext uri="{9D8B030D-6E8A-4147-A177-3AD203B41FA5}">
                      <a16:colId xmlns:a16="http://schemas.microsoft.com/office/drawing/2014/main" val="2754648768"/>
                    </a:ext>
                  </a:extLst>
                </a:gridCol>
                <a:gridCol w="735096">
                  <a:extLst>
                    <a:ext uri="{9D8B030D-6E8A-4147-A177-3AD203B41FA5}">
                      <a16:colId xmlns:a16="http://schemas.microsoft.com/office/drawing/2014/main" val="1297079566"/>
                    </a:ext>
                  </a:extLst>
                </a:gridCol>
              </a:tblGrid>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Paid </a:t>
                      </a:r>
                      <a:r>
                        <a:rPr lang="de-CH" sz="1200" b="0" i="0" u="none" strike="noStrike" dirty="0" err="1">
                          <a:solidFill>
                            <a:schemeClr val="bg1">
                              <a:lumMod val="100000"/>
                            </a:schemeClr>
                          </a:solidFill>
                          <a:effectLst/>
                          <a:latin typeface="EYInterstate Light" panose="02000506000000020004" pitchFamily="2" charset="0"/>
                        </a:rPr>
                        <a:t>claims</a:t>
                      </a:r>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2</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3</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4</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5</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6</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7</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8</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9</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10</a:t>
                      </a:r>
                    </a:p>
                  </a:txBody>
                  <a:tcPr marL="6350" marR="6350" marT="6350" marB="0" anchor="b">
                    <a:lnL>
                      <a:noFill/>
                    </a:lnL>
                    <a:lnR>
                      <a:noFill/>
                    </a:lnR>
                    <a:lnT>
                      <a:noFill/>
                    </a:lnT>
                    <a:lnB>
                      <a:noFill/>
                    </a:lnB>
                  </a:tcPr>
                </a:tc>
                <a:extLst>
                  <a:ext uri="{0D108BD9-81ED-4DB2-BD59-A6C34878D82A}">
                    <a16:rowId xmlns:a16="http://schemas.microsoft.com/office/drawing/2014/main" val="1563546694"/>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2011</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130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133 </a:t>
                      </a:r>
                    </a:p>
                  </a:txBody>
                  <a:tcPr marL="6350" marR="6350" marT="6350" marB="0" anchor="b">
                    <a:lnL>
                      <a:noFill/>
                    </a:lnL>
                    <a:lnR>
                      <a:noFill/>
                    </a:lnR>
                    <a:lnT>
                      <a:noFill/>
                    </a:lnT>
                    <a:lnB>
                      <a:noFill/>
                    </a:lnB>
                    <a:noFill/>
                  </a:tcPr>
                </a:tc>
                <a:extLst>
                  <a:ext uri="{0D108BD9-81ED-4DB2-BD59-A6C34878D82A}">
                    <a16:rowId xmlns:a16="http://schemas.microsoft.com/office/drawing/2014/main" val="2095330932"/>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2012</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122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125 </a:t>
                      </a:r>
                    </a:p>
                  </a:txBody>
                  <a:tcPr marL="6350" marR="6350" marT="6350" marB="0" anchor="b">
                    <a:lnL>
                      <a:noFill/>
                    </a:lnL>
                    <a:lnR>
                      <a:noFill/>
                    </a:lnR>
                    <a:lnT>
                      <a:noFill/>
                    </a:lnT>
                    <a:lnB>
                      <a:noFill/>
                    </a:lnB>
                    <a:noFill/>
                  </a:tcPr>
                </a:tc>
                <a:extLst>
                  <a:ext uri="{0D108BD9-81ED-4DB2-BD59-A6C34878D82A}">
                    <a16:rowId xmlns:a16="http://schemas.microsoft.com/office/drawing/2014/main" val="416371843"/>
                  </a:ext>
                </a:extLst>
              </a:tr>
              <a:tr h="134816">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2013</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123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129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132 </a:t>
                      </a:r>
                    </a:p>
                  </a:txBody>
                  <a:tcPr marL="6350" marR="6350" marT="6350" marB="0" anchor="b">
                    <a:lnL>
                      <a:noFill/>
                    </a:lnL>
                    <a:lnR>
                      <a:noFill/>
                    </a:lnR>
                    <a:lnT>
                      <a:noFill/>
                    </a:lnT>
                    <a:lnB>
                      <a:noFill/>
                    </a:lnB>
                  </a:tcPr>
                </a:tc>
                <a:extLst>
                  <a:ext uri="{0D108BD9-81ED-4DB2-BD59-A6C34878D82A}">
                    <a16:rowId xmlns:a16="http://schemas.microsoft.com/office/drawing/2014/main" val="3649089446"/>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2014</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118 </a:t>
                      </a:r>
                    </a:p>
                  </a:txBody>
                  <a:tcPr marL="6350" marR="6350" marT="6350" marB="0" anchor="b">
                    <a:lnL>
                      <a:noFill/>
                    </a:lnL>
                    <a:lnR>
                      <a:noFill/>
                    </a:lnR>
                    <a:lnT>
                      <a:noFill/>
                    </a:lnT>
                    <a:lnB>
                      <a:noFill/>
                    </a:lnB>
                  </a:tcPr>
                </a:tc>
                <a:extLst>
                  <a:ext uri="{0D108BD9-81ED-4DB2-BD59-A6C34878D82A}">
                    <a16:rowId xmlns:a16="http://schemas.microsoft.com/office/drawing/2014/main" val="4151449211"/>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2015</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40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82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88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94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102 </a:t>
                      </a:r>
                    </a:p>
                  </a:txBody>
                  <a:tcPr marL="6350" marR="6350" marT="6350" marB="0" anchor="b">
                    <a:lnL>
                      <a:noFill/>
                    </a:lnL>
                    <a:lnR>
                      <a:noFill/>
                    </a:lnR>
                    <a:lnT>
                      <a:noFill/>
                    </a:lnT>
                    <a:lnB>
                      <a:noFill/>
                    </a:lnB>
                  </a:tcPr>
                </a:tc>
                <a:extLst>
                  <a:ext uri="{0D108BD9-81ED-4DB2-BD59-A6C34878D82A}">
                    <a16:rowId xmlns:a16="http://schemas.microsoft.com/office/drawing/2014/main" val="2639002422"/>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2016</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93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101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123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126 </a:t>
                      </a:r>
                    </a:p>
                  </a:txBody>
                  <a:tcPr marL="6350" marR="6350" marT="6350" marB="0" anchor="b">
                    <a:lnL>
                      <a:noFill/>
                    </a:lnL>
                    <a:lnR>
                      <a:noFill/>
                    </a:lnR>
                    <a:lnT>
                      <a:noFill/>
                    </a:lnT>
                    <a:lnB>
                      <a:noFill/>
                    </a:lnB>
                  </a:tcPr>
                </a:tc>
                <a:extLst>
                  <a:ext uri="{0D108BD9-81ED-4DB2-BD59-A6C34878D82A}">
                    <a16:rowId xmlns:a16="http://schemas.microsoft.com/office/drawing/2014/main" val="2526557897"/>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2017</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40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62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68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75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81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86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93 </a:t>
                      </a:r>
                    </a:p>
                  </a:txBody>
                  <a:tcPr marL="6350" marR="6350" marT="6350" marB="0" anchor="b">
                    <a:lnL>
                      <a:noFill/>
                    </a:lnL>
                    <a:lnR>
                      <a:noFill/>
                    </a:lnR>
                    <a:lnT>
                      <a:noFill/>
                    </a:lnT>
                    <a:lnB>
                      <a:noFill/>
                    </a:lnB>
                  </a:tcPr>
                </a:tc>
                <a:extLst>
                  <a:ext uri="{0D108BD9-81ED-4DB2-BD59-A6C34878D82A}">
                    <a16:rowId xmlns:a16="http://schemas.microsoft.com/office/drawing/2014/main" val="2167501778"/>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2018</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75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83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92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116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125 </a:t>
                      </a:r>
                    </a:p>
                  </a:txBody>
                  <a:tcPr marL="6350" marR="6350" marT="6350" marB="0" anchor="b">
                    <a:lnL>
                      <a:noFill/>
                    </a:lnL>
                    <a:lnR>
                      <a:noFill/>
                    </a:lnR>
                    <a:lnT>
                      <a:noFill/>
                    </a:lnT>
                    <a:lnB>
                      <a:noFill/>
                    </a:lnB>
                  </a:tcPr>
                </a:tc>
                <a:extLst>
                  <a:ext uri="{0D108BD9-81ED-4DB2-BD59-A6C34878D82A}">
                    <a16:rowId xmlns:a16="http://schemas.microsoft.com/office/drawing/2014/main" val="4149057048"/>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2019</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59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69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77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85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93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108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116 </a:t>
                      </a:r>
                    </a:p>
                  </a:txBody>
                  <a:tcPr marL="6350" marR="6350" marT="6350" marB="0" anchor="b">
                    <a:lnL>
                      <a:noFill/>
                    </a:lnL>
                    <a:lnR>
                      <a:noFill/>
                    </a:lnR>
                    <a:lnT>
                      <a:noFill/>
                    </a:lnT>
                    <a:lnB>
                      <a:noFill/>
                    </a:lnB>
                  </a:tcPr>
                </a:tc>
                <a:extLst>
                  <a:ext uri="{0D108BD9-81ED-4DB2-BD59-A6C34878D82A}">
                    <a16:rowId xmlns:a16="http://schemas.microsoft.com/office/drawing/2014/main" val="517288992"/>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2020</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25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a:t>
                      </a:r>
                      <a:r>
                        <a:rPr lang="de-CH" sz="1200" b="0" i="0" u="none" strike="noStrike" dirty="0">
                          <a:solidFill>
                            <a:schemeClr val="tx2"/>
                          </a:solidFill>
                          <a:effectLst/>
                          <a:latin typeface="EYInterstate Light" panose="02000506000000020004" pitchFamily="2" charset="0"/>
                        </a:rPr>
                        <a:t>29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34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38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53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55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57 </a:t>
                      </a:r>
                    </a:p>
                  </a:txBody>
                  <a:tcPr marL="6350" marR="6350" marT="6350" marB="0" anchor="b">
                    <a:lnL>
                      <a:noFill/>
                    </a:lnL>
                    <a:lnR>
                      <a:noFill/>
                    </a:lnR>
                    <a:lnT>
                      <a:noFill/>
                    </a:lnT>
                    <a:lnB>
                      <a:noFill/>
                    </a:lnB>
                  </a:tcPr>
                </a:tc>
                <a:extLst>
                  <a:ext uri="{0D108BD9-81ED-4DB2-BD59-A6C34878D82A}">
                    <a16:rowId xmlns:a16="http://schemas.microsoft.com/office/drawing/2014/main" val="4264668255"/>
                  </a:ext>
                </a:extLst>
              </a:tr>
              <a:tr h="199292">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noFill/>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1842019170"/>
                  </a:ext>
                </a:extLst>
              </a:tr>
              <a:tr h="199292">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631041919"/>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Link </a:t>
                      </a:r>
                      <a:r>
                        <a:rPr lang="de-CH" sz="1200" b="0" i="0" u="none" strike="noStrike" dirty="0" err="1">
                          <a:solidFill>
                            <a:schemeClr val="bg1">
                              <a:lumMod val="100000"/>
                            </a:schemeClr>
                          </a:solidFill>
                          <a:effectLst/>
                          <a:latin typeface="EYInterstate Light" panose="02000506000000020004" pitchFamily="2" charset="0"/>
                        </a:rPr>
                        <a:t>Ratios</a:t>
                      </a:r>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2</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3</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4</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5</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6</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7</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8</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9</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10</a:t>
                      </a:r>
                    </a:p>
                  </a:txBody>
                  <a:tcPr marL="6350" marR="6350" marT="6350" marB="0" anchor="b">
                    <a:lnL>
                      <a:noFill/>
                    </a:lnL>
                    <a:lnR>
                      <a:noFill/>
                    </a:lnR>
                    <a:lnT>
                      <a:noFill/>
                    </a:lnT>
                    <a:lnB>
                      <a:noFill/>
                    </a:lnB>
                  </a:tcPr>
                </a:tc>
                <a:extLst>
                  <a:ext uri="{0D108BD9-81ED-4DB2-BD59-A6C34878D82A}">
                    <a16:rowId xmlns:a16="http://schemas.microsoft.com/office/drawing/2014/main" val="1696439660"/>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2011</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1.08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835070568"/>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2012</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35362838"/>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2013</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83002587"/>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2014</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991705438"/>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2015</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792742009"/>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2016</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1.04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4286785662"/>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2017</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281696002"/>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2018</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1.07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001231911"/>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2019</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6126627"/>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2020</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2577646281"/>
                  </a:ext>
                </a:extLst>
              </a:tr>
              <a:tr h="199292">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1702573996"/>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5Y - Average</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1.12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r" fontAlgn="b"/>
                      <a:r>
                        <a:rPr lang="de-CH" sz="1200" b="0" i="0" u="none" strike="noStrike">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extLst>
                  <a:ext uri="{0D108BD9-81ED-4DB2-BD59-A6C34878D82A}">
                    <a16:rowId xmlns:a16="http://schemas.microsoft.com/office/drawing/2014/main" val="597404745"/>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Cumulative</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2.27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1.97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1.72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1.53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1.38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1.08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extLst>
                  <a:ext uri="{0D108BD9-81ED-4DB2-BD59-A6C34878D82A}">
                    <a16:rowId xmlns:a16="http://schemas.microsoft.com/office/drawing/2014/main" val="358081030"/>
                  </a:ext>
                </a:extLst>
              </a:tr>
            </a:tbl>
          </a:graphicData>
        </a:graphic>
      </p:graphicFrame>
      <p:graphicFrame>
        <p:nvGraphicFramePr>
          <p:cNvPr id="7" name="Objekt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53" progId="TCLayout.ActiveDocument.1">
                  <p:embed/>
                </p:oleObj>
              </mc:Choice>
              <mc:Fallback>
                <p:oleObj name="think-cell Folie" r:id="rId5" imgW="352" imgH="353" progId="TCLayout.ActiveDocument.1">
                  <p:embed/>
                  <p:pic>
                    <p:nvPicPr>
                      <p:cNvPr id="7" name="Objek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hteck 5"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a:xfrm>
            <a:off x="609918" y="294200"/>
            <a:ext cx="11280459" cy="590400"/>
          </a:xfrm>
        </p:spPr>
        <p:txBody>
          <a:bodyPr/>
          <a:lstStyle/>
          <a:p>
            <a:r>
              <a:rPr lang="en-US" dirty="0"/>
              <a:t>What are the main challenges for IBNR reserving?</a:t>
            </a:r>
          </a:p>
        </p:txBody>
      </p:sp>
      <p:sp>
        <p:nvSpPr>
          <p:cNvPr id="4" name="Foliennummernplatzhalter 3"/>
          <p:cNvSpPr>
            <a:spLocks noGrp="1"/>
          </p:cNvSpPr>
          <p:nvPr>
            <p:ph type="sldNum" sz="quarter" idx="12"/>
          </p:nvPr>
        </p:nvSpPr>
        <p:spPr/>
        <p:txBody>
          <a:bodyPr/>
          <a:lstStyle/>
          <a:p>
            <a:r>
              <a:rPr lang="en-US" dirty="0"/>
              <a:t>Page </a:t>
            </a:r>
            <a:fld id="{F1BC30E3-FFE5-4B91-AA19-87A149EBB9EE}" type="slidenum">
              <a:rPr lang="en-US" smtClean="0"/>
              <a:pPr/>
              <a:t>11</a:t>
            </a:fld>
            <a:endParaRPr lang="en-US" dirty="0"/>
          </a:p>
        </p:txBody>
      </p:sp>
      <p:sp>
        <p:nvSpPr>
          <p:cNvPr id="33" name="Rectangle 32">
            <a:extLst>
              <a:ext uri="{FF2B5EF4-FFF2-40B4-BE49-F238E27FC236}">
                <a16:creationId xmlns:a16="http://schemas.microsoft.com/office/drawing/2014/main" id="{1B6C436F-CB5B-4FFF-B99C-69B3CB118550}"/>
              </a:ext>
            </a:extLst>
          </p:cNvPr>
          <p:cNvSpPr/>
          <p:nvPr/>
        </p:nvSpPr>
        <p:spPr>
          <a:xfrm>
            <a:off x="9860265" y="3281444"/>
            <a:ext cx="2057401" cy="2814556"/>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71463" lvl="1"/>
            <a:r>
              <a:rPr lang="en-US" sz="1200" dirty="0">
                <a:solidFill>
                  <a:schemeClr val="bg1">
                    <a:lumMod val="100000"/>
                  </a:schemeClr>
                </a:solidFill>
              </a:rPr>
              <a:t>What happens if there is a “Black Swan Event” such as COVID 19, where the future development is no longer representative of the future?</a:t>
            </a:r>
          </a:p>
          <a:p>
            <a:pPr marL="271463" lvl="1"/>
            <a:endParaRPr lang="en-US" sz="1200" dirty="0">
              <a:solidFill>
                <a:schemeClr val="bg1">
                  <a:lumMod val="100000"/>
                </a:schemeClr>
              </a:solidFill>
            </a:endParaRPr>
          </a:p>
        </p:txBody>
      </p:sp>
      <p:grpSp>
        <p:nvGrpSpPr>
          <p:cNvPr id="56" name="Group 55">
            <a:extLst>
              <a:ext uri="{FF2B5EF4-FFF2-40B4-BE49-F238E27FC236}">
                <a16:creationId xmlns:a16="http://schemas.microsoft.com/office/drawing/2014/main" id="{A3D800E8-D8ED-4F22-BE55-0F89E6C6547B}"/>
              </a:ext>
            </a:extLst>
          </p:cNvPr>
          <p:cNvGrpSpPr/>
          <p:nvPr/>
        </p:nvGrpSpPr>
        <p:grpSpPr>
          <a:xfrm>
            <a:off x="9832976" y="1143000"/>
            <a:ext cx="2057400" cy="1880044"/>
            <a:chOff x="9832976" y="4653303"/>
            <a:chExt cx="2057400" cy="1880044"/>
          </a:xfrm>
        </p:grpSpPr>
        <p:sp>
          <p:nvSpPr>
            <p:cNvPr id="57" name="Rectangle 56">
              <a:extLst>
                <a:ext uri="{FF2B5EF4-FFF2-40B4-BE49-F238E27FC236}">
                  <a16:creationId xmlns:a16="http://schemas.microsoft.com/office/drawing/2014/main" id="{6D5709F9-2134-4760-848E-C5E3D0D16F82}"/>
                </a:ext>
              </a:extLst>
            </p:cNvPr>
            <p:cNvSpPr/>
            <p:nvPr/>
          </p:nvSpPr>
          <p:spPr>
            <a:xfrm>
              <a:off x="9832976" y="4653303"/>
              <a:ext cx="2057400" cy="1880044"/>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71463" lvl="1" algn="ctr"/>
              <a:r>
                <a:rPr lang="en-US" sz="1200" dirty="0">
                  <a:solidFill>
                    <a:schemeClr val="bg1">
                      <a:lumMod val="100000"/>
                    </a:schemeClr>
                  </a:solidFill>
                </a:rPr>
                <a:t>The basic reserving methods such as Chain-ladder and </a:t>
              </a:r>
              <a:r>
                <a:rPr lang="en-US" sz="1200" dirty="0" err="1">
                  <a:solidFill>
                    <a:schemeClr val="bg1">
                      <a:lumMod val="100000"/>
                    </a:schemeClr>
                  </a:solidFill>
                </a:rPr>
                <a:t>Bornhuetter</a:t>
              </a:r>
              <a:r>
                <a:rPr lang="en-US" sz="1200" dirty="0">
                  <a:solidFill>
                    <a:schemeClr val="bg1">
                      <a:lumMod val="100000"/>
                    </a:schemeClr>
                  </a:solidFill>
                </a:rPr>
                <a:t> Ferguson, are based under the assumption that there is a mirroring effect. i.e. the past historical data is representative of the future</a:t>
              </a:r>
            </a:p>
          </p:txBody>
        </p:sp>
        <p:grpSp>
          <p:nvGrpSpPr>
            <p:cNvPr id="58" name="Group 57">
              <a:extLst>
                <a:ext uri="{FF2B5EF4-FFF2-40B4-BE49-F238E27FC236}">
                  <a16:creationId xmlns:a16="http://schemas.microsoft.com/office/drawing/2014/main" id="{8AAB1C69-B6B3-44D8-ACEF-020382BC06F3}"/>
                </a:ext>
              </a:extLst>
            </p:cNvPr>
            <p:cNvGrpSpPr/>
            <p:nvPr/>
          </p:nvGrpSpPr>
          <p:grpSpPr>
            <a:xfrm>
              <a:off x="9985375" y="4797629"/>
              <a:ext cx="405808" cy="334084"/>
              <a:chOff x="9985375" y="4797629"/>
              <a:chExt cx="405808" cy="334084"/>
            </a:xfrm>
          </p:grpSpPr>
          <p:sp>
            <p:nvSpPr>
              <p:cNvPr id="59" name="Freeform 43">
                <a:extLst>
                  <a:ext uri="{FF2B5EF4-FFF2-40B4-BE49-F238E27FC236}">
                    <a16:creationId xmlns:a16="http://schemas.microsoft.com/office/drawing/2014/main" id="{27CBDA20-E982-413A-94A8-BCFA4F7398B2}"/>
                  </a:ext>
                </a:extLst>
              </p:cNvPr>
              <p:cNvSpPr>
                <a:spLocks noEditPoints="1"/>
              </p:cNvSpPr>
              <p:nvPr/>
            </p:nvSpPr>
            <p:spPr bwMode="auto">
              <a:xfrm>
                <a:off x="9985375" y="4797629"/>
                <a:ext cx="405808" cy="334084"/>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44">
                <a:extLst>
                  <a:ext uri="{FF2B5EF4-FFF2-40B4-BE49-F238E27FC236}">
                    <a16:creationId xmlns:a16="http://schemas.microsoft.com/office/drawing/2014/main" id="{C42BC20C-586A-4715-9B01-133981B23DDF}"/>
                  </a:ext>
                </a:extLst>
              </p:cNvPr>
              <p:cNvSpPr>
                <a:spLocks/>
              </p:cNvSpPr>
              <p:nvPr/>
            </p:nvSpPr>
            <p:spPr bwMode="auto">
              <a:xfrm>
                <a:off x="10041999" y="4858972"/>
                <a:ext cx="291616" cy="242541"/>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45">
                <a:extLst>
                  <a:ext uri="{FF2B5EF4-FFF2-40B4-BE49-F238E27FC236}">
                    <a16:creationId xmlns:a16="http://schemas.microsoft.com/office/drawing/2014/main" id="{9011A897-3C98-42AD-BDE8-A78198D9A335}"/>
                  </a:ext>
                </a:extLst>
              </p:cNvPr>
              <p:cNvSpPr>
                <a:spLocks noEditPoints="1"/>
              </p:cNvSpPr>
              <p:nvPr/>
            </p:nvSpPr>
            <p:spPr bwMode="auto">
              <a:xfrm>
                <a:off x="10165629" y="4949571"/>
                <a:ext cx="45299" cy="121742"/>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46">
                <a:extLst>
                  <a:ext uri="{FF2B5EF4-FFF2-40B4-BE49-F238E27FC236}">
                    <a16:creationId xmlns:a16="http://schemas.microsoft.com/office/drawing/2014/main" id="{8672E189-591B-4573-92B9-6885C2433954}"/>
                  </a:ext>
                </a:extLst>
              </p:cNvPr>
              <p:cNvSpPr>
                <a:spLocks noEditPoints="1"/>
              </p:cNvSpPr>
              <p:nvPr/>
            </p:nvSpPr>
            <p:spPr bwMode="auto">
              <a:xfrm>
                <a:off x="10168460" y="5077920"/>
                <a:ext cx="39637" cy="39637"/>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47">
                <a:extLst>
                  <a:ext uri="{FF2B5EF4-FFF2-40B4-BE49-F238E27FC236}">
                    <a16:creationId xmlns:a16="http://schemas.microsoft.com/office/drawing/2014/main" id="{7B130677-4DC6-400A-9E5F-B8ECFFFE00A2}"/>
                  </a:ext>
                </a:extLst>
              </p:cNvPr>
              <p:cNvSpPr>
                <a:spLocks noEditPoints="1"/>
              </p:cNvSpPr>
              <p:nvPr/>
            </p:nvSpPr>
            <p:spPr bwMode="auto">
              <a:xfrm>
                <a:off x="9985375" y="4797629"/>
                <a:ext cx="405808" cy="334084"/>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48">
                <a:extLst>
                  <a:ext uri="{FF2B5EF4-FFF2-40B4-BE49-F238E27FC236}">
                    <a16:creationId xmlns:a16="http://schemas.microsoft.com/office/drawing/2014/main" id="{7702F74D-5C06-4360-8708-2362E6C4ED02}"/>
                  </a:ext>
                </a:extLst>
              </p:cNvPr>
              <p:cNvSpPr>
                <a:spLocks/>
              </p:cNvSpPr>
              <p:nvPr/>
            </p:nvSpPr>
            <p:spPr bwMode="auto">
              <a:xfrm>
                <a:off x="10041999" y="4858972"/>
                <a:ext cx="291616" cy="242541"/>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49">
                <a:extLst>
                  <a:ext uri="{FF2B5EF4-FFF2-40B4-BE49-F238E27FC236}">
                    <a16:creationId xmlns:a16="http://schemas.microsoft.com/office/drawing/2014/main" id="{443864EF-EC5B-45BB-89FB-D5D40DFC1112}"/>
                  </a:ext>
                </a:extLst>
              </p:cNvPr>
              <p:cNvSpPr>
                <a:spLocks noEditPoints="1"/>
              </p:cNvSpPr>
              <p:nvPr/>
            </p:nvSpPr>
            <p:spPr bwMode="auto">
              <a:xfrm>
                <a:off x="10165629" y="4949571"/>
                <a:ext cx="45299" cy="121742"/>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50">
                <a:extLst>
                  <a:ext uri="{FF2B5EF4-FFF2-40B4-BE49-F238E27FC236}">
                    <a16:creationId xmlns:a16="http://schemas.microsoft.com/office/drawing/2014/main" id="{F99586B9-6B48-4034-98B3-D235CDD4BD68}"/>
                  </a:ext>
                </a:extLst>
              </p:cNvPr>
              <p:cNvSpPr>
                <a:spLocks noEditPoints="1"/>
              </p:cNvSpPr>
              <p:nvPr/>
            </p:nvSpPr>
            <p:spPr bwMode="auto">
              <a:xfrm>
                <a:off x="10168460" y="5077920"/>
                <a:ext cx="39637" cy="39637"/>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21" name="Right Triangle 20">
            <a:extLst>
              <a:ext uri="{FF2B5EF4-FFF2-40B4-BE49-F238E27FC236}">
                <a16:creationId xmlns:a16="http://schemas.microsoft.com/office/drawing/2014/main" id="{2C41145C-A4B9-4055-B4FE-1B622F443B2C}"/>
              </a:ext>
            </a:extLst>
          </p:cNvPr>
          <p:cNvSpPr/>
          <p:nvPr/>
        </p:nvSpPr>
        <p:spPr>
          <a:xfrm flipH="1">
            <a:off x="1298575" y="1371600"/>
            <a:ext cx="7391400" cy="2057400"/>
          </a:xfrm>
          <a:prstGeom prst="rtTriangle">
            <a:avLst/>
          </a:prstGeom>
          <a:solidFill>
            <a:srgbClr val="4D2F30"/>
          </a:solidFill>
          <a:ln w="19050" cap="sq" cmpd="sng" algn="ctr">
            <a:solidFill>
              <a:schemeClr val="tx2"/>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grpSp>
        <p:nvGrpSpPr>
          <p:cNvPr id="22" name="Group 72">
            <a:extLst>
              <a:ext uri="{FF2B5EF4-FFF2-40B4-BE49-F238E27FC236}">
                <a16:creationId xmlns:a16="http://schemas.microsoft.com/office/drawing/2014/main" id="{D57C4558-BBAF-40C5-96D8-7F0D3358A532}"/>
              </a:ext>
            </a:extLst>
          </p:cNvPr>
          <p:cNvGrpSpPr>
            <a:grpSpLocks noChangeAspect="1"/>
          </p:cNvGrpSpPr>
          <p:nvPr/>
        </p:nvGrpSpPr>
        <p:grpSpPr bwMode="auto">
          <a:xfrm>
            <a:off x="6472320" y="1928894"/>
            <a:ext cx="1352550" cy="1352550"/>
            <a:chOff x="1801" y="1873"/>
            <a:chExt cx="852" cy="852"/>
          </a:xfrm>
          <a:solidFill>
            <a:schemeClr val="tx2"/>
          </a:solidFill>
        </p:grpSpPr>
        <p:sp>
          <p:nvSpPr>
            <p:cNvPr id="23" name="Freeform 73">
              <a:extLst>
                <a:ext uri="{FF2B5EF4-FFF2-40B4-BE49-F238E27FC236}">
                  <a16:creationId xmlns:a16="http://schemas.microsoft.com/office/drawing/2014/main" id="{40049183-8F73-4D46-BCF5-6B5FD6FE0AD1}"/>
                </a:ext>
              </a:extLst>
            </p:cNvPr>
            <p:cNvSpPr>
              <a:spLocks noEditPoints="1"/>
            </p:cNvSpPr>
            <p:nvPr/>
          </p:nvSpPr>
          <p:spPr bwMode="auto">
            <a:xfrm>
              <a:off x="2091" y="1873"/>
              <a:ext cx="562" cy="562"/>
            </a:xfrm>
            <a:custGeom>
              <a:avLst/>
              <a:gdLst>
                <a:gd name="T0" fmla="*/ 254 w 562"/>
                <a:gd name="T1" fmla="*/ 560 h 562"/>
                <a:gd name="T2" fmla="*/ 176 w 562"/>
                <a:gd name="T3" fmla="*/ 540 h 562"/>
                <a:gd name="T4" fmla="*/ 104 w 562"/>
                <a:gd name="T5" fmla="*/ 498 h 562"/>
                <a:gd name="T6" fmla="*/ 64 w 562"/>
                <a:gd name="T7" fmla="*/ 458 h 562"/>
                <a:gd name="T8" fmla="*/ 22 w 562"/>
                <a:gd name="T9" fmla="*/ 386 h 562"/>
                <a:gd name="T10" fmla="*/ 2 w 562"/>
                <a:gd name="T11" fmla="*/ 308 h 562"/>
                <a:gd name="T12" fmla="*/ 6 w 562"/>
                <a:gd name="T13" fmla="*/ 228 h 562"/>
                <a:gd name="T14" fmla="*/ 32 w 562"/>
                <a:gd name="T15" fmla="*/ 150 h 562"/>
                <a:gd name="T16" fmla="*/ 82 w 562"/>
                <a:gd name="T17" fmla="*/ 82 h 562"/>
                <a:gd name="T18" fmla="*/ 126 w 562"/>
                <a:gd name="T19" fmla="*/ 46 h 562"/>
                <a:gd name="T20" fmla="*/ 202 w 562"/>
                <a:gd name="T21" fmla="*/ 12 h 562"/>
                <a:gd name="T22" fmla="*/ 282 w 562"/>
                <a:gd name="T23" fmla="*/ 0 h 562"/>
                <a:gd name="T24" fmla="*/ 362 w 562"/>
                <a:gd name="T25" fmla="*/ 12 h 562"/>
                <a:gd name="T26" fmla="*/ 436 w 562"/>
                <a:gd name="T27" fmla="*/ 46 h 562"/>
                <a:gd name="T28" fmla="*/ 480 w 562"/>
                <a:gd name="T29" fmla="*/ 82 h 562"/>
                <a:gd name="T30" fmla="*/ 528 w 562"/>
                <a:gd name="T31" fmla="*/ 150 h 562"/>
                <a:gd name="T32" fmla="*/ 556 w 562"/>
                <a:gd name="T33" fmla="*/ 226 h 562"/>
                <a:gd name="T34" fmla="*/ 562 w 562"/>
                <a:gd name="T35" fmla="*/ 282 h 562"/>
                <a:gd name="T36" fmla="*/ 550 w 562"/>
                <a:gd name="T37" fmla="*/ 362 h 562"/>
                <a:gd name="T38" fmla="*/ 514 w 562"/>
                <a:gd name="T39" fmla="*/ 436 h 562"/>
                <a:gd name="T40" fmla="*/ 480 w 562"/>
                <a:gd name="T41" fmla="*/ 480 h 562"/>
                <a:gd name="T42" fmla="*/ 412 w 562"/>
                <a:gd name="T43" fmla="*/ 530 h 562"/>
                <a:gd name="T44" fmla="*/ 334 w 562"/>
                <a:gd name="T45" fmla="*/ 556 h 562"/>
                <a:gd name="T46" fmla="*/ 282 w 562"/>
                <a:gd name="T47" fmla="*/ 562 h 562"/>
                <a:gd name="T48" fmla="*/ 256 w 562"/>
                <a:gd name="T49" fmla="*/ 20 h 562"/>
                <a:gd name="T50" fmla="*/ 182 w 562"/>
                <a:gd name="T51" fmla="*/ 38 h 562"/>
                <a:gd name="T52" fmla="*/ 116 w 562"/>
                <a:gd name="T53" fmla="*/ 78 h 562"/>
                <a:gd name="T54" fmla="*/ 78 w 562"/>
                <a:gd name="T55" fmla="*/ 116 h 562"/>
                <a:gd name="T56" fmla="*/ 38 w 562"/>
                <a:gd name="T57" fmla="*/ 182 h 562"/>
                <a:gd name="T58" fmla="*/ 20 w 562"/>
                <a:gd name="T59" fmla="*/ 256 h 562"/>
                <a:gd name="T60" fmla="*/ 24 w 562"/>
                <a:gd name="T61" fmla="*/ 332 h 562"/>
                <a:gd name="T62" fmla="*/ 48 w 562"/>
                <a:gd name="T63" fmla="*/ 404 h 562"/>
                <a:gd name="T64" fmla="*/ 96 w 562"/>
                <a:gd name="T65" fmla="*/ 466 h 562"/>
                <a:gd name="T66" fmla="*/ 136 w 562"/>
                <a:gd name="T67" fmla="*/ 500 h 562"/>
                <a:gd name="T68" fmla="*/ 204 w 562"/>
                <a:gd name="T69" fmla="*/ 532 h 562"/>
                <a:gd name="T70" fmla="*/ 282 w 562"/>
                <a:gd name="T71" fmla="*/ 544 h 562"/>
                <a:gd name="T72" fmla="*/ 332 w 562"/>
                <a:gd name="T73" fmla="*/ 538 h 562"/>
                <a:gd name="T74" fmla="*/ 404 w 562"/>
                <a:gd name="T75" fmla="*/ 512 h 562"/>
                <a:gd name="T76" fmla="*/ 466 w 562"/>
                <a:gd name="T77" fmla="*/ 466 h 562"/>
                <a:gd name="T78" fmla="*/ 484 w 562"/>
                <a:gd name="T79" fmla="*/ 448 h 562"/>
                <a:gd name="T80" fmla="*/ 524 w 562"/>
                <a:gd name="T81" fmla="*/ 382 h 562"/>
                <a:gd name="T82" fmla="*/ 542 w 562"/>
                <a:gd name="T83" fmla="*/ 308 h 562"/>
                <a:gd name="T84" fmla="*/ 542 w 562"/>
                <a:gd name="T85" fmla="*/ 256 h 562"/>
                <a:gd name="T86" fmla="*/ 524 w 562"/>
                <a:gd name="T87" fmla="*/ 180 h 562"/>
                <a:gd name="T88" fmla="*/ 484 w 562"/>
                <a:gd name="T89" fmla="*/ 114 h 562"/>
                <a:gd name="T90" fmla="*/ 446 w 562"/>
                <a:gd name="T91" fmla="*/ 78 h 562"/>
                <a:gd name="T92" fmla="*/ 380 w 562"/>
                <a:gd name="T93" fmla="*/ 38 h 562"/>
                <a:gd name="T94" fmla="*/ 306 w 562"/>
                <a:gd name="T95" fmla="*/ 20 h 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62" h="562">
                  <a:moveTo>
                    <a:pt x="282" y="562"/>
                  </a:moveTo>
                  <a:lnTo>
                    <a:pt x="282" y="562"/>
                  </a:lnTo>
                  <a:lnTo>
                    <a:pt x="254" y="560"/>
                  </a:lnTo>
                  <a:lnTo>
                    <a:pt x="228" y="556"/>
                  </a:lnTo>
                  <a:lnTo>
                    <a:pt x="202" y="550"/>
                  </a:lnTo>
                  <a:lnTo>
                    <a:pt x="176" y="540"/>
                  </a:lnTo>
                  <a:lnTo>
                    <a:pt x="150" y="530"/>
                  </a:lnTo>
                  <a:lnTo>
                    <a:pt x="126" y="516"/>
                  </a:lnTo>
                  <a:lnTo>
                    <a:pt x="104" y="498"/>
                  </a:lnTo>
                  <a:lnTo>
                    <a:pt x="82" y="480"/>
                  </a:lnTo>
                  <a:lnTo>
                    <a:pt x="82" y="480"/>
                  </a:lnTo>
                  <a:lnTo>
                    <a:pt x="64" y="458"/>
                  </a:lnTo>
                  <a:lnTo>
                    <a:pt x="48" y="436"/>
                  </a:lnTo>
                  <a:lnTo>
                    <a:pt x="32" y="412"/>
                  </a:lnTo>
                  <a:lnTo>
                    <a:pt x="22" y="386"/>
                  </a:lnTo>
                  <a:lnTo>
                    <a:pt x="12" y="360"/>
                  </a:lnTo>
                  <a:lnTo>
                    <a:pt x="6" y="334"/>
                  </a:lnTo>
                  <a:lnTo>
                    <a:pt x="2" y="308"/>
                  </a:lnTo>
                  <a:lnTo>
                    <a:pt x="0" y="282"/>
                  </a:lnTo>
                  <a:lnTo>
                    <a:pt x="2" y="254"/>
                  </a:lnTo>
                  <a:lnTo>
                    <a:pt x="6" y="228"/>
                  </a:lnTo>
                  <a:lnTo>
                    <a:pt x="12" y="202"/>
                  </a:lnTo>
                  <a:lnTo>
                    <a:pt x="22" y="176"/>
                  </a:lnTo>
                  <a:lnTo>
                    <a:pt x="32" y="150"/>
                  </a:lnTo>
                  <a:lnTo>
                    <a:pt x="48" y="126"/>
                  </a:lnTo>
                  <a:lnTo>
                    <a:pt x="64" y="104"/>
                  </a:lnTo>
                  <a:lnTo>
                    <a:pt x="82" y="82"/>
                  </a:lnTo>
                  <a:lnTo>
                    <a:pt x="82" y="82"/>
                  </a:lnTo>
                  <a:lnTo>
                    <a:pt x="104" y="64"/>
                  </a:lnTo>
                  <a:lnTo>
                    <a:pt x="126" y="46"/>
                  </a:lnTo>
                  <a:lnTo>
                    <a:pt x="150" y="32"/>
                  </a:lnTo>
                  <a:lnTo>
                    <a:pt x="176" y="22"/>
                  </a:lnTo>
                  <a:lnTo>
                    <a:pt x="202" y="12"/>
                  </a:lnTo>
                  <a:lnTo>
                    <a:pt x="228" y="6"/>
                  </a:lnTo>
                  <a:lnTo>
                    <a:pt x="254" y="2"/>
                  </a:lnTo>
                  <a:lnTo>
                    <a:pt x="282" y="0"/>
                  </a:lnTo>
                  <a:lnTo>
                    <a:pt x="308" y="2"/>
                  </a:lnTo>
                  <a:lnTo>
                    <a:pt x="334" y="6"/>
                  </a:lnTo>
                  <a:lnTo>
                    <a:pt x="362" y="12"/>
                  </a:lnTo>
                  <a:lnTo>
                    <a:pt x="386" y="22"/>
                  </a:lnTo>
                  <a:lnTo>
                    <a:pt x="412" y="32"/>
                  </a:lnTo>
                  <a:lnTo>
                    <a:pt x="436" y="46"/>
                  </a:lnTo>
                  <a:lnTo>
                    <a:pt x="458" y="64"/>
                  </a:lnTo>
                  <a:lnTo>
                    <a:pt x="480" y="82"/>
                  </a:lnTo>
                  <a:lnTo>
                    <a:pt x="480" y="82"/>
                  </a:lnTo>
                  <a:lnTo>
                    <a:pt x="498" y="104"/>
                  </a:lnTo>
                  <a:lnTo>
                    <a:pt x="514" y="126"/>
                  </a:lnTo>
                  <a:lnTo>
                    <a:pt x="528" y="150"/>
                  </a:lnTo>
                  <a:lnTo>
                    <a:pt x="540" y="174"/>
                  </a:lnTo>
                  <a:lnTo>
                    <a:pt x="550" y="200"/>
                  </a:lnTo>
                  <a:lnTo>
                    <a:pt x="556" y="226"/>
                  </a:lnTo>
                  <a:lnTo>
                    <a:pt x="560" y="254"/>
                  </a:lnTo>
                  <a:lnTo>
                    <a:pt x="562" y="282"/>
                  </a:lnTo>
                  <a:lnTo>
                    <a:pt x="562" y="282"/>
                  </a:lnTo>
                  <a:lnTo>
                    <a:pt x="560" y="308"/>
                  </a:lnTo>
                  <a:lnTo>
                    <a:pt x="556" y="336"/>
                  </a:lnTo>
                  <a:lnTo>
                    <a:pt x="550" y="362"/>
                  </a:lnTo>
                  <a:lnTo>
                    <a:pt x="540" y="388"/>
                  </a:lnTo>
                  <a:lnTo>
                    <a:pt x="528" y="414"/>
                  </a:lnTo>
                  <a:lnTo>
                    <a:pt x="514" y="436"/>
                  </a:lnTo>
                  <a:lnTo>
                    <a:pt x="498" y="458"/>
                  </a:lnTo>
                  <a:lnTo>
                    <a:pt x="480" y="480"/>
                  </a:lnTo>
                  <a:lnTo>
                    <a:pt x="480" y="480"/>
                  </a:lnTo>
                  <a:lnTo>
                    <a:pt x="458" y="498"/>
                  </a:lnTo>
                  <a:lnTo>
                    <a:pt x="436" y="516"/>
                  </a:lnTo>
                  <a:lnTo>
                    <a:pt x="412" y="530"/>
                  </a:lnTo>
                  <a:lnTo>
                    <a:pt x="386" y="540"/>
                  </a:lnTo>
                  <a:lnTo>
                    <a:pt x="362" y="550"/>
                  </a:lnTo>
                  <a:lnTo>
                    <a:pt x="334" y="556"/>
                  </a:lnTo>
                  <a:lnTo>
                    <a:pt x="308" y="560"/>
                  </a:lnTo>
                  <a:lnTo>
                    <a:pt x="282" y="562"/>
                  </a:lnTo>
                  <a:lnTo>
                    <a:pt x="282" y="562"/>
                  </a:lnTo>
                  <a:close/>
                  <a:moveTo>
                    <a:pt x="282" y="18"/>
                  </a:moveTo>
                  <a:lnTo>
                    <a:pt x="282" y="18"/>
                  </a:lnTo>
                  <a:lnTo>
                    <a:pt x="256" y="20"/>
                  </a:lnTo>
                  <a:lnTo>
                    <a:pt x="232" y="24"/>
                  </a:lnTo>
                  <a:lnTo>
                    <a:pt x="206" y="30"/>
                  </a:lnTo>
                  <a:lnTo>
                    <a:pt x="182" y="38"/>
                  </a:lnTo>
                  <a:lnTo>
                    <a:pt x="160" y="48"/>
                  </a:lnTo>
                  <a:lnTo>
                    <a:pt x="136" y="62"/>
                  </a:lnTo>
                  <a:lnTo>
                    <a:pt x="116" y="78"/>
                  </a:lnTo>
                  <a:lnTo>
                    <a:pt x="96" y="96"/>
                  </a:lnTo>
                  <a:lnTo>
                    <a:pt x="96" y="96"/>
                  </a:lnTo>
                  <a:lnTo>
                    <a:pt x="78" y="116"/>
                  </a:lnTo>
                  <a:lnTo>
                    <a:pt x="62" y="136"/>
                  </a:lnTo>
                  <a:lnTo>
                    <a:pt x="48" y="160"/>
                  </a:lnTo>
                  <a:lnTo>
                    <a:pt x="38" y="182"/>
                  </a:lnTo>
                  <a:lnTo>
                    <a:pt x="30" y="206"/>
                  </a:lnTo>
                  <a:lnTo>
                    <a:pt x="24" y="230"/>
                  </a:lnTo>
                  <a:lnTo>
                    <a:pt x="20" y="256"/>
                  </a:lnTo>
                  <a:lnTo>
                    <a:pt x="18" y="282"/>
                  </a:lnTo>
                  <a:lnTo>
                    <a:pt x="20" y="306"/>
                  </a:lnTo>
                  <a:lnTo>
                    <a:pt x="24" y="332"/>
                  </a:lnTo>
                  <a:lnTo>
                    <a:pt x="30" y="356"/>
                  </a:lnTo>
                  <a:lnTo>
                    <a:pt x="38" y="380"/>
                  </a:lnTo>
                  <a:lnTo>
                    <a:pt x="48" y="404"/>
                  </a:lnTo>
                  <a:lnTo>
                    <a:pt x="62" y="426"/>
                  </a:lnTo>
                  <a:lnTo>
                    <a:pt x="78" y="446"/>
                  </a:lnTo>
                  <a:lnTo>
                    <a:pt x="96" y="466"/>
                  </a:lnTo>
                  <a:lnTo>
                    <a:pt x="96" y="466"/>
                  </a:lnTo>
                  <a:lnTo>
                    <a:pt x="114" y="484"/>
                  </a:lnTo>
                  <a:lnTo>
                    <a:pt x="136" y="500"/>
                  </a:lnTo>
                  <a:lnTo>
                    <a:pt x="158" y="512"/>
                  </a:lnTo>
                  <a:lnTo>
                    <a:pt x="180" y="524"/>
                  </a:lnTo>
                  <a:lnTo>
                    <a:pt x="204" y="532"/>
                  </a:lnTo>
                  <a:lnTo>
                    <a:pt x="230" y="538"/>
                  </a:lnTo>
                  <a:lnTo>
                    <a:pt x="256" y="542"/>
                  </a:lnTo>
                  <a:lnTo>
                    <a:pt x="282" y="544"/>
                  </a:lnTo>
                  <a:lnTo>
                    <a:pt x="282" y="544"/>
                  </a:lnTo>
                  <a:lnTo>
                    <a:pt x="308" y="542"/>
                  </a:lnTo>
                  <a:lnTo>
                    <a:pt x="332" y="538"/>
                  </a:lnTo>
                  <a:lnTo>
                    <a:pt x="358" y="532"/>
                  </a:lnTo>
                  <a:lnTo>
                    <a:pt x="382" y="524"/>
                  </a:lnTo>
                  <a:lnTo>
                    <a:pt x="404" y="512"/>
                  </a:lnTo>
                  <a:lnTo>
                    <a:pt x="426" y="500"/>
                  </a:lnTo>
                  <a:lnTo>
                    <a:pt x="448" y="484"/>
                  </a:lnTo>
                  <a:lnTo>
                    <a:pt x="466" y="466"/>
                  </a:lnTo>
                  <a:lnTo>
                    <a:pt x="466" y="466"/>
                  </a:lnTo>
                  <a:lnTo>
                    <a:pt x="466" y="466"/>
                  </a:lnTo>
                  <a:lnTo>
                    <a:pt x="484" y="448"/>
                  </a:lnTo>
                  <a:lnTo>
                    <a:pt x="500" y="426"/>
                  </a:lnTo>
                  <a:lnTo>
                    <a:pt x="512" y="404"/>
                  </a:lnTo>
                  <a:lnTo>
                    <a:pt x="524" y="382"/>
                  </a:lnTo>
                  <a:lnTo>
                    <a:pt x="532" y="358"/>
                  </a:lnTo>
                  <a:lnTo>
                    <a:pt x="538" y="332"/>
                  </a:lnTo>
                  <a:lnTo>
                    <a:pt x="542" y="308"/>
                  </a:lnTo>
                  <a:lnTo>
                    <a:pt x="544" y="282"/>
                  </a:lnTo>
                  <a:lnTo>
                    <a:pt x="544" y="282"/>
                  </a:lnTo>
                  <a:lnTo>
                    <a:pt x="542" y="256"/>
                  </a:lnTo>
                  <a:lnTo>
                    <a:pt x="538" y="230"/>
                  </a:lnTo>
                  <a:lnTo>
                    <a:pt x="532" y="204"/>
                  </a:lnTo>
                  <a:lnTo>
                    <a:pt x="524" y="180"/>
                  </a:lnTo>
                  <a:lnTo>
                    <a:pt x="512" y="158"/>
                  </a:lnTo>
                  <a:lnTo>
                    <a:pt x="500" y="136"/>
                  </a:lnTo>
                  <a:lnTo>
                    <a:pt x="484" y="114"/>
                  </a:lnTo>
                  <a:lnTo>
                    <a:pt x="466" y="96"/>
                  </a:lnTo>
                  <a:lnTo>
                    <a:pt x="466" y="96"/>
                  </a:lnTo>
                  <a:lnTo>
                    <a:pt x="446" y="78"/>
                  </a:lnTo>
                  <a:lnTo>
                    <a:pt x="426" y="62"/>
                  </a:lnTo>
                  <a:lnTo>
                    <a:pt x="404" y="48"/>
                  </a:lnTo>
                  <a:lnTo>
                    <a:pt x="380" y="38"/>
                  </a:lnTo>
                  <a:lnTo>
                    <a:pt x="356" y="30"/>
                  </a:lnTo>
                  <a:lnTo>
                    <a:pt x="332" y="24"/>
                  </a:lnTo>
                  <a:lnTo>
                    <a:pt x="306" y="20"/>
                  </a:lnTo>
                  <a:lnTo>
                    <a:pt x="282" y="18"/>
                  </a:lnTo>
                  <a:lnTo>
                    <a:pt x="282"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74">
              <a:extLst>
                <a:ext uri="{FF2B5EF4-FFF2-40B4-BE49-F238E27FC236}">
                  <a16:creationId xmlns:a16="http://schemas.microsoft.com/office/drawing/2014/main" id="{424B37B3-FDB2-459A-AF6E-A93BBD89C4EE}"/>
                </a:ext>
              </a:extLst>
            </p:cNvPr>
            <p:cNvSpPr>
              <a:spLocks noEditPoints="1"/>
            </p:cNvSpPr>
            <p:nvPr/>
          </p:nvSpPr>
          <p:spPr bwMode="auto">
            <a:xfrm>
              <a:off x="2187" y="1969"/>
              <a:ext cx="370" cy="370"/>
            </a:xfrm>
            <a:custGeom>
              <a:avLst/>
              <a:gdLst>
                <a:gd name="T0" fmla="*/ 166 w 370"/>
                <a:gd name="T1" fmla="*/ 370 h 370"/>
                <a:gd name="T2" fmla="*/ 114 w 370"/>
                <a:gd name="T3" fmla="*/ 356 h 370"/>
                <a:gd name="T4" fmla="*/ 68 w 370"/>
                <a:gd name="T5" fmla="*/ 328 h 370"/>
                <a:gd name="T6" fmla="*/ 42 w 370"/>
                <a:gd name="T7" fmla="*/ 302 h 370"/>
                <a:gd name="T8" fmla="*/ 14 w 370"/>
                <a:gd name="T9" fmla="*/ 254 h 370"/>
                <a:gd name="T10" fmla="*/ 0 w 370"/>
                <a:gd name="T11" fmla="*/ 202 h 370"/>
                <a:gd name="T12" fmla="*/ 4 w 370"/>
                <a:gd name="T13" fmla="*/ 150 h 370"/>
                <a:gd name="T14" fmla="*/ 22 w 370"/>
                <a:gd name="T15" fmla="*/ 98 h 370"/>
                <a:gd name="T16" fmla="*/ 54 w 370"/>
                <a:gd name="T17" fmla="*/ 54 h 370"/>
                <a:gd name="T18" fmla="*/ 84 w 370"/>
                <a:gd name="T19" fmla="*/ 30 h 370"/>
                <a:gd name="T20" fmla="*/ 132 w 370"/>
                <a:gd name="T21" fmla="*/ 8 h 370"/>
                <a:gd name="T22" fmla="*/ 186 w 370"/>
                <a:gd name="T23" fmla="*/ 0 h 370"/>
                <a:gd name="T24" fmla="*/ 238 w 370"/>
                <a:gd name="T25" fmla="*/ 8 h 370"/>
                <a:gd name="T26" fmla="*/ 288 w 370"/>
                <a:gd name="T27" fmla="*/ 30 h 370"/>
                <a:gd name="T28" fmla="*/ 316 w 370"/>
                <a:gd name="T29" fmla="*/ 54 h 370"/>
                <a:gd name="T30" fmla="*/ 348 w 370"/>
                <a:gd name="T31" fmla="*/ 98 h 370"/>
                <a:gd name="T32" fmla="*/ 366 w 370"/>
                <a:gd name="T33" fmla="*/ 148 h 370"/>
                <a:gd name="T34" fmla="*/ 370 w 370"/>
                <a:gd name="T35" fmla="*/ 186 h 370"/>
                <a:gd name="T36" fmla="*/ 362 w 370"/>
                <a:gd name="T37" fmla="*/ 240 h 370"/>
                <a:gd name="T38" fmla="*/ 340 w 370"/>
                <a:gd name="T39" fmla="*/ 288 h 370"/>
                <a:gd name="T40" fmla="*/ 316 w 370"/>
                <a:gd name="T41" fmla="*/ 316 h 370"/>
                <a:gd name="T42" fmla="*/ 302 w 370"/>
                <a:gd name="T43" fmla="*/ 328 h 370"/>
                <a:gd name="T44" fmla="*/ 256 w 370"/>
                <a:gd name="T45" fmla="*/ 356 h 370"/>
                <a:gd name="T46" fmla="*/ 204 w 370"/>
                <a:gd name="T47" fmla="*/ 370 h 370"/>
                <a:gd name="T48" fmla="*/ 186 w 370"/>
                <a:gd name="T49" fmla="*/ 18 h 370"/>
                <a:gd name="T50" fmla="*/ 154 w 370"/>
                <a:gd name="T51" fmla="*/ 20 h 370"/>
                <a:gd name="T52" fmla="*/ 108 w 370"/>
                <a:gd name="T53" fmla="*/ 36 h 370"/>
                <a:gd name="T54" fmla="*/ 66 w 370"/>
                <a:gd name="T55" fmla="*/ 66 h 370"/>
                <a:gd name="T56" fmla="*/ 46 w 370"/>
                <a:gd name="T57" fmla="*/ 94 h 370"/>
                <a:gd name="T58" fmla="*/ 24 w 370"/>
                <a:gd name="T59" fmla="*/ 138 h 370"/>
                <a:gd name="T60" fmla="*/ 18 w 370"/>
                <a:gd name="T61" fmla="*/ 186 h 370"/>
                <a:gd name="T62" fmla="*/ 24 w 370"/>
                <a:gd name="T63" fmla="*/ 232 h 370"/>
                <a:gd name="T64" fmla="*/ 46 w 370"/>
                <a:gd name="T65" fmla="*/ 278 h 370"/>
                <a:gd name="T66" fmla="*/ 66 w 370"/>
                <a:gd name="T67" fmla="*/ 304 h 370"/>
                <a:gd name="T68" fmla="*/ 106 w 370"/>
                <a:gd name="T69" fmla="*/ 332 h 370"/>
                <a:gd name="T70" fmla="*/ 152 w 370"/>
                <a:gd name="T71" fmla="*/ 350 h 370"/>
                <a:gd name="T72" fmla="*/ 186 w 370"/>
                <a:gd name="T73" fmla="*/ 352 h 370"/>
                <a:gd name="T74" fmla="*/ 234 w 370"/>
                <a:gd name="T75" fmla="*/ 346 h 370"/>
                <a:gd name="T76" fmla="*/ 278 w 370"/>
                <a:gd name="T77" fmla="*/ 324 h 370"/>
                <a:gd name="T78" fmla="*/ 304 w 370"/>
                <a:gd name="T79" fmla="*/ 304 h 370"/>
                <a:gd name="T80" fmla="*/ 324 w 370"/>
                <a:gd name="T81" fmla="*/ 278 h 370"/>
                <a:gd name="T82" fmla="*/ 346 w 370"/>
                <a:gd name="T83" fmla="*/ 234 h 370"/>
                <a:gd name="T84" fmla="*/ 352 w 370"/>
                <a:gd name="T85" fmla="*/ 186 h 370"/>
                <a:gd name="T86" fmla="*/ 350 w 370"/>
                <a:gd name="T87" fmla="*/ 152 h 370"/>
                <a:gd name="T88" fmla="*/ 332 w 370"/>
                <a:gd name="T89" fmla="*/ 106 h 370"/>
                <a:gd name="T90" fmla="*/ 304 w 370"/>
                <a:gd name="T91" fmla="*/ 66 h 370"/>
                <a:gd name="T92" fmla="*/ 278 w 370"/>
                <a:gd name="T93" fmla="*/ 46 h 370"/>
                <a:gd name="T94" fmla="*/ 232 w 370"/>
                <a:gd name="T95" fmla="*/ 24 h 370"/>
                <a:gd name="T96" fmla="*/ 186 w 370"/>
                <a:gd name="T97" fmla="*/ 18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70" h="370">
                  <a:moveTo>
                    <a:pt x="186" y="370"/>
                  </a:moveTo>
                  <a:lnTo>
                    <a:pt x="186" y="370"/>
                  </a:lnTo>
                  <a:lnTo>
                    <a:pt x="166" y="370"/>
                  </a:lnTo>
                  <a:lnTo>
                    <a:pt x="148" y="366"/>
                  </a:lnTo>
                  <a:lnTo>
                    <a:pt x="132" y="362"/>
                  </a:lnTo>
                  <a:lnTo>
                    <a:pt x="114" y="356"/>
                  </a:lnTo>
                  <a:lnTo>
                    <a:pt x="98" y="348"/>
                  </a:lnTo>
                  <a:lnTo>
                    <a:pt x="82" y="340"/>
                  </a:lnTo>
                  <a:lnTo>
                    <a:pt x="68" y="328"/>
                  </a:lnTo>
                  <a:lnTo>
                    <a:pt x="54" y="316"/>
                  </a:lnTo>
                  <a:lnTo>
                    <a:pt x="54" y="316"/>
                  </a:lnTo>
                  <a:lnTo>
                    <a:pt x="42" y="302"/>
                  </a:lnTo>
                  <a:lnTo>
                    <a:pt x="30" y="288"/>
                  </a:lnTo>
                  <a:lnTo>
                    <a:pt x="22" y="272"/>
                  </a:lnTo>
                  <a:lnTo>
                    <a:pt x="14" y="254"/>
                  </a:lnTo>
                  <a:lnTo>
                    <a:pt x="8" y="238"/>
                  </a:lnTo>
                  <a:lnTo>
                    <a:pt x="4" y="220"/>
                  </a:lnTo>
                  <a:lnTo>
                    <a:pt x="0" y="202"/>
                  </a:lnTo>
                  <a:lnTo>
                    <a:pt x="0" y="186"/>
                  </a:lnTo>
                  <a:lnTo>
                    <a:pt x="0" y="168"/>
                  </a:lnTo>
                  <a:lnTo>
                    <a:pt x="4" y="150"/>
                  </a:lnTo>
                  <a:lnTo>
                    <a:pt x="8" y="132"/>
                  </a:lnTo>
                  <a:lnTo>
                    <a:pt x="14" y="116"/>
                  </a:lnTo>
                  <a:lnTo>
                    <a:pt x="22" y="98"/>
                  </a:lnTo>
                  <a:lnTo>
                    <a:pt x="30" y="84"/>
                  </a:lnTo>
                  <a:lnTo>
                    <a:pt x="42" y="68"/>
                  </a:lnTo>
                  <a:lnTo>
                    <a:pt x="54" y="54"/>
                  </a:lnTo>
                  <a:lnTo>
                    <a:pt x="54" y="54"/>
                  </a:lnTo>
                  <a:lnTo>
                    <a:pt x="68" y="42"/>
                  </a:lnTo>
                  <a:lnTo>
                    <a:pt x="84" y="30"/>
                  </a:lnTo>
                  <a:lnTo>
                    <a:pt x="100" y="22"/>
                  </a:lnTo>
                  <a:lnTo>
                    <a:pt x="116" y="14"/>
                  </a:lnTo>
                  <a:lnTo>
                    <a:pt x="132" y="8"/>
                  </a:lnTo>
                  <a:lnTo>
                    <a:pt x="150" y="4"/>
                  </a:lnTo>
                  <a:lnTo>
                    <a:pt x="168" y="0"/>
                  </a:lnTo>
                  <a:lnTo>
                    <a:pt x="186" y="0"/>
                  </a:lnTo>
                  <a:lnTo>
                    <a:pt x="204" y="0"/>
                  </a:lnTo>
                  <a:lnTo>
                    <a:pt x="220" y="4"/>
                  </a:lnTo>
                  <a:lnTo>
                    <a:pt x="238" y="8"/>
                  </a:lnTo>
                  <a:lnTo>
                    <a:pt x="254" y="14"/>
                  </a:lnTo>
                  <a:lnTo>
                    <a:pt x="272" y="22"/>
                  </a:lnTo>
                  <a:lnTo>
                    <a:pt x="288" y="30"/>
                  </a:lnTo>
                  <a:lnTo>
                    <a:pt x="302" y="42"/>
                  </a:lnTo>
                  <a:lnTo>
                    <a:pt x="316" y="54"/>
                  </a:lnTo>
                  <a:lnTo>
                    <a:pt x="316" y="54"/>
                  </a:lnTo>
                  <a:lnTo>
                    <a:pt x="328" y="68"/>
                  </a:lnTo>
                  <a:lnTo>
                    <a:pt x="340" y="82"/>
                  </a:lnTo>
                  <a:lnTo>
                    <a:pt x="348" y="98"/>
                  </a:lnTo>
                  <a:lnTo>
                    <a:pt x="356" y="114"/>
                  </a:lnTo>
                  <a:lnTo>
                    <a:pt x="362" y="132"/>
                  </a:lnTo>
                  <a:lnTo>
                    <a:pt x="366" y="148"/>
                  </a:lnTo>
                  <a:lnTo>
                    <a:pt x="370" y="166"/>
                  </a:lnTo>
                  <a:lnTo>
                    <a:pt x="370" y="186"/>
                  </a:lnTo>
                  <a:lnTo>
                    <a:pt x="370" y="186"/>
                  </a:lnTo>
                  <a:lnTo>
                    <a:pt x="370" y="204"/>
                  </a:lnTo>
                  <a:lnTo>
                    <a:pt x="366" y="222"/>
                  </a:lnTo>
                  <a:lnTo>
                    <a:pt x="362" y="240"/>
                  </a:lnTo>
                  <a:lnTo>
                    <a:pt x="356" y="256"/>
                  </a:lnTo>
                  <a:lnTo>
                    <a:pt x="348" y="272"/>
                  </a:lnTo>
                  <a:lnTo>
                    <a:pt x="340" y="288"/>
                  </a:lnTo>
                  <a:lnTo>
                    <a:pt x="328" y="302"/>
                  </a:lnTo>
                  <a:lnTo>
                    <a:pt x="316" y="316"/>
                  </a:lnTo>
                  <a:lnTo>
                    <a:pt x="316" y="316"/>
                  </a:lnTo>
                  <a:lnTo>
                    <a:pt x="316" y="316"/>
                  </a:lnTo>
                  <a:lnTo>
                    <a:pt x="316" y="316"/>
                  </a:lnTo>
                  <a:lnTo>
                    <a:pt x="302" y="328"/>
                  </a:lnTo>
                  <a:lnTo>
                    <a:pt x="288" y="340"/>
                  </a:lnTo>
                  <a:lnTo>
                    <a:pt x="272" y="348"/>
                  </a:lnTo>
                  <a:lnTo>
                    <a:pt x="256" y="356"/>
                  </a:lnTo>
                  <a:lnTo>
                    <a:pt x="240" y="362"/>
                  </a:lnTo>
                  <a:lnTo>
                    <a:pt x="222" y="366"/>
                  </a:lnTo>
                  <a:lnTo>
                    <a:pt x="204" y="370"/>
                  </a:lnTo>
                  <a:lnTo>
                    <a:pt x="186" y="370"/>
                  </a:lnTo>
                  <a:lnTo>
                    <a:pt x="186" y="370"/>
                  </a:lnTo>
                  <a:close/>
                  <a:moveTo>
                    <a:pt x="186" y="18"/>
                  </a:moveTo>
                  <a:lnTo>
                    <a:pt x="186" y="18"/>
                  </a:lnTo>
                  <a:lnTo>
                    <a:pt x="170" y="18"/>
                  </a:lnTo>
                  <a:lnTo>
                    <a:pt x="154" y="20"/>
                  </a:lnTo>
                  <a:lnTo>
                    <a:pt x="138" y="24"/>
                  </a:lnTo>
                  <a:lnTo>
                    <a:pt x="122" y="30"/>
                  </a:lnTo>
                  <a:lnTo>
                    <a:pt x="108" y="36"/>
                  </a:lnTo>
                  <a:lnTo>
                    <a:pt x="94" y="46"/>
                  </a:lnTo>
                  <a:lnTo>
                    <a:pt x="80" y="56"/>
                  </a:lnTo>
                  <a:lnTo>
                    <a:pt x="66" y="66"/>
                  </a:lnTo>
                  <a:lnTo>
                    <a:pt x="66" y="66"/>
                  </a:lnTo>
                  <a:lnTo>
                    <a:pt x="56" y="80"/>
                  </a:lnTo>
                  <a:lnTo>
                    <a:pt x="46" y="94"/>
                  </a:lnTo>
                  <a:lnTo>
                    <a:pt x="38" y="108"/>
                  </a:lnTo>
                  <a:lnTo>
                    <a:pt x="30" y="122"/>
                  </a:lnTo>
                  <a:lnTo>
                    <a:pt x="24" y="138"/>
                  </a:lnTo>
                  <a:lnTo>
                    <a:pt x="22" y="154"/>
                  </a:lnTo>
                  <a:lnTo>
                    <a:pt x="18" y="170"/>
                  </a:lnTo>
                  <a:lnTo>
                    <a:pt x="18" y="186"/>
                  </a:lnTo>
                  <a:lnTo>
                    <a:pt x="18" y="202"/>
                  </a:lnTo>
                  <a:lnTo>
                    <a:pt x="22" y="218"/>
                  </a:lnTo>
                  <a:lnTo>
                    <a:pt x="24" y="232"/>
                  </a:lnTo>
                  <a:lnTo>
                    <a:pt x="30" y="248"/>
                  </a:lnTo>
                  <a:lnTo>
                    <a:pt x="38" y="262"/>
                  </a:lnTo>
                  <a:lnTo>
                    <a:pt x="46" y="278"/>
                  </a:lnTo>
                  <a:lnTo>
                    <a:pt x="56" y="290"/>
                  </a:lnTo>
                  <a:lnTo>
                    <a:pt x="66" y="304"/>
                  </a:lnTo>
                  <a:lnTo>
                    <a:pt x="66" y="304"/>
                  </a:lnTo>
                  <a:lnTo>
                    <a:pt x="80" y="314"/>
                  </a:lnTo>
                  <a:lnTo>
                    <a:pt x="92" y="324"/>
                  </a:lnTo>
                  <a:lnTo>
                    <a:pt x="106" y="332"/>
                  </a:lnTo>
                  <a:lnTo>
                    <a:pt x="122" y="340"/>
                  </a:lnTo>
                  <a:lnTo>
                    <a:pt x="136" y="346"/>
                  </a:lnTo>
                  <a:lnTo>
                    <a:pt x="152" y="350"/>
                  </a:lnTo>
                  <a:lnTo>
                    <a:pt x="168" y="352"/>
                  </a:lnTo>
                  <a:lnTo>
                    <a:pt x="186" y="352"/>
                  </a:lnTo>
                  <a:lnTo>
                    <a:pt x="186" y="352"/>
                  </a:lnTo>
                  <a:lnTo>
                    <a:pt x="202" y="352"/>
                  </a:lnTo>
                  <a:lnTo>
                    <a:pt x="218" y="350"/>
                  </a:lnTo>
                  <a:lnTo>
                    <a:pt x="234" y="346"/>
                  </a:lnTo>
                  <a:lnTo>
                    <a:pt x="250" y="340"/>
                  </a:lnTo>
                  <a:lnTo>
                    <a:pt x="264" y="332"/>
                  </a:lnTo>
                  <a:lnTo>
                    <a:pt x="278" y="324"/>
                  </a:lnTo>
                  <a:lnTo>
                    <a:pt x="292" y="314"/>
                  </a:lnTo>
                  <a:lnTo>
                    <a:pt x="304" y="304"/>
                  </a:lnTo>
                  <a:lnTo>
                    <a:pt x="304" y="304"/>
                  </a:lnTo>
                  <a:lnTo>
                    <a:pt x="304" y="304"/>
                  </a:lnTo>
                  <a:lnTo>
                    <a:pt x="314" y="292"/>
                  </a:lnTo>
                  <a:lnTo>
                    <a:pt x="324" y="278"/>
                  </a:lnTo>
                  <a:lnTo>
                    <a:pt x="332" y="264"/>
                  </a:lnTo>
                  <a:lnTo>
                    <a:pt x="340" y="250"/>
                  </a:lnTo>
                  <a:lnTo>
                    <a:pt x="346" y="234"/>
                  </a:lnTo>
                  <a:lnTo>
                    <a:pt x="350" y="218"/>
                  </a:lnTo>
                  <a:lnTo>
                    <a:pt x="352" y="202"/>
                  </a:lnTo>
                  <a:lnTo>
                    <a:pt x="352" y="186"/>
                  </a:lnTo>
                  <a:lnTo>
                    <a:pt x="352" y="186"/>
                  </a:lnTo>
                  <a:lnTo>
                    <a:pt x="352" y="168"/>
                  </a:lnTo>
                  <a:lnTo>
                    <a:pt x="350" y="152"/>
                  </a:lnTo>
                  <a:lnTo>
                    <a:pt x="346" y="136"/>
                  </a:lnTo>
                  <a:lnTo>
                    <a:pt x="340" y="122"/>
                  </a:lnTo>
                  <a:lnTo>
                    <a:pt x="332" y="106"/>
                  </a:lnTo>
                  <a:lnTo>
                    <a:pt x="324" y="92"/>
                  </a:lnTo>
                  <a:lnTo>
                    <a:pt x="314" y="80"/>
                  </a:lnTo>
                  <a:lnTo>
                    <a:pt x="304" y="66"/>
                  </a:lnTo>
                  <a:lnTo>
                    <a:pt x="304" y="66"/>
                  </a:lnTo>
                  <a:lnTo>
                    <a:pt x="290" y="56"/>
                  </a:lnTo>
                  <a:lnTo>
                    <a:pt x="278" y="46"/>
                  </a:lnTo>
                  <a:lnTo>
                    <a:pt x="264" y="36"/>
                  </a:lnTo>
                  <a:lnTo>
                    <a:pt x="248" y="30"/>
                  </a:lnTo>
                  <a:lnTo>
                    <a:pt x="232" y="24"/>
                  </a:lnTo>
                  <a:lnTo>
                    <a:pt x="218" y="20"/>
                  </a:lnTo>
                  <a:lnTo>
                    <a:pt x="202" y="18"/>
                  </a:lnTo>
                  <a:lnTo>
                    <a:pt x="186" y="18"/>
                  </a:lnTo>
                  <a:lnTo>
                    <a:pt x="186"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75">
              <a:extLst>
                <a:ext uri="{FF2B5EF4-FFF2-40B4-BE49-F238E27FC236}">
                  <a16:creationId xmlns:a16="http://schemas.microsoft.com/office/drawing/2014/main" id="{F0FCF760-67A0-449B-A5C5-CE5DD7C029F4}"/>
                </a:ext>
              </a:extLst>
            </p:cNvPr>
            <p:cNvSpPr>
              <a:spLocks/>
            </p:cNvSpPr>
            <p:nvPr/>
          </p:nvSpPr>
          <p:spPr bwMode="auto">
            <a:xfrm>
              <a:off x="2085" y="2309"/>
              <a:ext cx="132" cy="132"/>
            </a:xfrm>
            <a:custGeom>
              <a:avLst/>
              <a:gdLst>
                <a:gd name="T0" fmla="*/ 76 w 132"/>
                <a:gd name="T1" fmla="*/ 132 h 132"/>
                <a:gd name="T2" fmla="*/ 0 w 132"/>
                <a:gd name="T3" fmla="*/ 56 h 132"/>
                <a:gd name="T4" fmla="*/ 58 w 132"/>
                <a:gd name="T5" fmla="*/ 0 h 132"/>
                <a:gd name="T6" fmla="*/ 70 w 132"/>
                <a:gd name="T7" fmla="*/ 12 h 132"/>
                <a:gd name="T8" fmla="*/ 26 w 132"/>
                <a:gd name="T9" fmla="*/ 56 h 132"/>
                <a:gd name="T10" fmla="*/ 76 w 132"/>
                <a:gd name="T11" fmla="*/ 106 h 132"/>
                <a:gd name="T12" fmla="*/ 120 w 132"/>
                <a:gd name="T13" fmla="*/ 62 h 132"/>
                <a:gd name="T14" fmla="*/ 132 w 132"/>
                <a:gd name="T15" fmla="*/ 74 h 132"/>
                <a:gd name="T16" fmla="*/ 76 w 132"/>
                <a:gd name="T17"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2" h="132">
                  <a:moveTo>
                    <a:pt x="76" y="132"/>
                  </a:moveTo>
                  <a:lnTo>
                    <a:pt x="0" y="56"/>
                  </a:lnTo>
                  <a:lnTo>
                    <a:pt x="58" y="0"/>
                  </a:lnTo>
                  <a:lnTo>
                    <a:pt x="70" y="12"/>
                  </a:lnTo>
                  <a:lnTo>
                    <a:pt x="26" y="56"/>
                  </a:lnTo>
                  <a:lnTo>
                    <a:pt x="76" y="106"/>
                  </a:lnTo>
                  <a:lnTo>
                    <a:pt x="120" y="62"/>
                  </a:lnTo>
                  <a:lnTo>
                    <a:pt x="132" y="74"/>
                  </a:lnTo>
                  <a:lnTo>
                    <a:pt x="76" y="1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76">
              <a:extLst>
                <a:ext uri="{FF2B5EF4-FFF2-40B4-BE49-F238E27FC236}">
                  <a16:creationId xmlns:a16="http://schemas.microsoft.com/office/drawing/2014/main" id="{5A155A36-1678-428A-AF4C-A4301E4BF13C}"/>
                </a:ext>
              </a:extLst>
            </p:cNvPr>
            <p:cNvSpPr>
              <a:spLocks noEditPoints="1"/>
            </p:cNvSpPr>
            <p:nvPr/>
          </p:nvSpPr>
          <p:spPr bwMode="auto">
            <a:xfrm>
              <a:off x="1801" y="2333"/>
              <a:ext cx="392" cy="392"/>
            </a:xfrm>
            <a:custGeom>
              <a:avLst/>
              <a:gdLst>
                <a:gd name="T0" fmla="*/ 96 w 392"/>
                <a:gd name="T1" fmla="*/ 392 h 392"/>
                <a:gd name="T2" fmla="*/ 96 w 392"/>
                <a:gd name="T3" fmla="*/ 392 h 392"/>
                <a:gd name="T4" fmla="*/ 88 w 392"/>
                <a:gd name="T5" fmla="*/ 392 h 392"/>
                <a:gd name="T6" fmla="*/ 80 w 392"/>
                <a:gd name="T7" fmla="*/ 388 h 392"/>
                <a:gd name="T8" fmla="*/ 72 w 392"/>
                <a:gd name="T9" fmla="*/ 384 h 392"/>
                <a:gd name="T10" fmla="*/ 66 w 392"/>
                <a:gd name="T11" fmla="*/ 380 h 392"/>
                <a:gd name="T12" fmla="*/ 14 w 392"/>
                <a:gd name="T13" fmla="*/ 328 h 392"/>
                <a:gd name="T14" fmla="*/ 14 w 392"/>
                <a:gd name="T15" fmla="*/ 328 h 392"/>
                <a:gd name="T16" fmla="*/ 8 w 392"/>
                <a:gd name="T17" fmla="*/ 320 h 392"/>
                <a:gd name="T18" fmla="*/ 4 w 392"/>
                <a:gd name="T19" fmla="*/ 312 h 392"/>
                <a:gd name="T20" fmla="*/ 0 w 392"/>
                <a:gd name="T21" fmla="*/ 304 h 392"/>
                <a:gd name="T22" fmla="*/ 0 w 392"/>
                <a:gd name="T23" fmla="*/ 296 h 392"/>
                <a:gd name="T24" fmla="*/ 0 w 392"/>
                <a:gd name="T25" fmla="*/ 286 h 392"/>
                <a:gd name="T26" fmla="*/ 4 w 392"/>
                <a:gd name="T27" fmla="*/ 278 h 392"/>
                <a:gd name="T28" fmla="*/ 8 w 392"/>
                <a:gd name="T29" fmla="*/ 270 h 392"/>
                <a:gd name="T30" fmla="*/ 14 w 392"/>
                <a:gd name="T31" fmla="*/ 264 h 392"/>
                <a:gd name="T32" fmla="*/ 278 w 392"/>
                <a:gd name="T33" fmla="*/ 0 h 392"/>
                <a:gd name="T34" fmla="*/ 392 w 392"/>
                <a:gd name="T35" fmla="*/ 116 h 392"/>
                <a:gd name="T36" fmla="*/ 128 w 392"/>
                <a:gd name="T37" fmla="*/ 380 h 392"/>
                <a:gd name="T38" fmla="*/ 128 w 392"/>
                <a:gd name="T39" fmla="*/ 380 h 392"/>
                <a:gd name="T40" fmla="*/ 122 w 392"/>
                <a:gd name="T41" fmla="*/ 384 h 392"/>
                <a:gd name="T42" fmla="*/ 114 w 392"/>
                <a:gd name="T43" fmla="*/ 388 h 392"/>
                <a:gd name="T44" fmla="*/ 106 w 392"/>
                <a:gd name="T45" fmla="*/ 392 h 392"/>
                <a:gd name="T46" fmla="*/ 96 w 392"/>
                <a:gd name="T47" fmla="*/ 392 h 392"/>
                <a:gd name="T48" fmla="*/ 96 w 392"/>
                <a:gd name="T49" fmla="*/ 392 h 392"/>
                <a:gd name="T50" fmla="*/ 278 w 392"/>
                <a:gd name="T51" fmla="*/ 26 h 392"/>
                <a:gd name="T52" fmla="*/ 26 w 392"/>
                <a:gd name="T53" fmla="*/ 276 h 392"/>
                <a:gd name="T54" fmla="*/ 26 w 392"/>
                <a:gd name="T55" fmla="*/ 276 h 392"/>
                <a:gd name="T56" fmla="*/ 20 w 392"/>
                <a:gd name="T57" fmla="*/ 286 h 392"/>
                <a:gd name="T58" fmla="*/ 18 w 392"/>
                <a:gd name="T59" fmla="*/ 296 h 392"/>
                <a:gd name="T60" fmla="*/ 20 w 392"/>
                <a:gd name="T61" fmla="*/ 306 h 392"/>
                <a:gd name="T62" fmla="*/ 26 w 392"/>
                <a:gd name="T63" fmla="*/ 314 h 392"/>
                <a:gd name="T64" fmla="*/ 78 w 392"/>
                <a:gd name="T65" fmla="*/ 366 h 392"/>
                <a:gd name="T66" fmla="*/ 78 w 392"/>
                <a:gd name="T67" fmla="*/ 366 h 392"/>
                <a:gd name="T68" fmla="*/ 86 w 392"/>
                <a:gd name="T69" fmla="*/ 372 h 392"/>
                <a:gd name="T70" fmla="*/ 96 w 392"/>
                <a:gd name="T71" fmla="*/ 374 h 392"/>
                <a:gd name="T72" fmla="*/ 106 w 392"/>
                <a:gd name="T73" fmla="*/ 372 h 392"/>
                <a:gd name="T74" fmla="*/ 116 w 392"/>
                <a:gd name="T75" fmla="*/ 366 h 392"/>
                <a:gd name="T76" fmla="*/ 366 w 392"/>
                <a:gd name="T77" fmla="*/ 116 h 392"/>
                <a:gd name="T78" fmla="*/ 278 w 392"/>
                <a:gd name="T79" fmla="*/ 2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92" h="392">
                  <a:moveTo>
                    <a:pt x="96" y="392"/>
                  </a:moveTo>
                  <a:lnTo>
                    <a:pt x="96" y="392"/>
                  </a:lnTo>
                  <a:lnTo>
                    <a:pt x="88" y="392"/>
                  </a:lnTo>
                  <a:lnTo>
                    <a:pt x="80" y="388"/>
                  </a:lnTo>
                  <a:lnTo>
                    <a:pt x="72" y="384"/>
                  </a:lnTo>
                  <a:lnTo>
                    <a:pt x="66" y="380"/>
                  </a:lnTo>
                  <a:lnTo>
                    <a:pt x="14" y="328"/>
                  </a:lnTo>
                  <a:lnTo>
                    <a:pt x="14" y="328"/>
                  </a:lnTo>
                  <a:lnTo>
                    <a:pt x="8" y="320"/>
                  </a:lnTo>
                  <a:lnTo>
                    <a:pt x="4" y="312"/>
                  </a:lnTo>
                  <a:lnTo>
                    <a:pt x="0" y="304"/>
                  </a:lnTo>
                  <a:lnTo>
                    <a:pt x="0" y="296"/>
                  </a:lnTo>
                  <a:lnTo>
                    <a:pt x="0" y="286"/>
                  </a:lnTo>
                  <a:lnTo>
                    <a:pt x="4" y="278"/>
                  </a:lnTo>
                  <a:lnTo>
                    <a:pt x="8" y="270"/>
                  </a:lnTo>
                  <a:lnTo>
                    <a:pt x="14" y="264"/>
                  </a:lnTo>
                  <a:lnTo>
                    <a:pt x="278" y="0"/>
                  </a:lnTo>
                  <a:lnTo>
                    <a:pt x="392" y="116"/>
                  </a:lnTo>
                  <a:lnTo>
                    <a:pt x="128" y="380"/>
                  </a:lnTo>
                  <a:lnTo>
                    <a:pt x="128" y="380"/>
                  </a:lnTo>
                  <a:lnTo>
                    <a:pt x="122" y="384"/>
                  </a:lnTo>
                  <a:lnTo>
                    <a:pt x="114" y="388"/>
                  </a:lnTo>
                  <a:lnTo>
                    <a:pt x="106" y="392"/>
                  </a:lnTo>
                  <a:lnTo>
                    <a:pt x="96" y="392"/>
                  </a:lnTo>
                  <a:lnTo>
                    <a:pt x="96" y="392"/>
                  </a:lnTo>
                  <a:close/>
                  <a:moveTo>
                    <a:pt x="278" y="26"/>
                  </a:moveTo>
                  <a:lnTo>
                    <a:pt x="26" y="276"/>
                  </a:lnTo>
                  <a:lnTo>
                    <a:pt x="26" y="276"/>
                  </a:lnTo>
                  <a:lnTo>
                    <a:pt x="20" y="286"/>
                  </a:lnTo>
                  <a:lnTo>
                    <a:pt x="18" y="296"/>
                  </a:lnTo>
                  <a:lnTo>
                    <a:pt x="20" y="306"/>
                  </a:lnTo>
                  <a:lnTo>
                    <a:pt x="26" y="314"/>
                  </a:lnTo>
                  <a:lnTo>
                    <a:pt x="78" y="366"/>
                  </a:lnTo>
                  <a:lnTo>
                    <a:pt x="78" y="366"/>
                  </a:lnTo>
                  <a:lnTo>
                    <a:pt x="86" y="372"/>
                  </a:lnTo>
                  <a:lnTo>
                    <a:pt x="96" y="374"/>
                  </a:lnTo>
                  <a:lnTo>
                    <a:pt x="106" y="372"/>
                  </a:lnTo>
                  <a:lnTo>
                    <a:pt x="116" y="366"/>
                  </a:lnTo>
                  <a:lnTo>
                    <a:pt x="366" y="116"/>
                  </a:lnTo>
                  <a:lnTo>
                    <a:pt x="278" y="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77">
              <a:extLst>
                <a:ext uri="{FF2B5EF4-FFF2-40B4-BE49-F238E27FC236}">
                  <a16:creationId xmlns:a16="http://schemas.microsoft.com/office/drawing/2014/main" id="{A36DE5D9-8EA6-4FFC-B7C3-9C11DF882138}"/>
                </a:ext>
              </a:extLst>
            </p:cNvPr>
            <p:cNvSpPr>
              <a:spLocks/>
            </p:cNvSpPr>
            <p:nvPr/>
          </p:nvSpPr>
          <p:spPr bwMode="auto">
            <a:xfrm>
              <a:off x="2481" y="2103"/>
              <a:ext cx="26" cy="84"/>
            </a:xfrm>
            <a:custGeom>
              <a:avLst/>
              <a:gdLst>
                <a:gd name="T0" fmla="*/ 16 w 26"/>
                <a:gd name="T1" fmla="*/ 84 h 84"/>
                <a:gd name="T2" fmla="*/ 16 w 26"/>
                <a:gd name="T3" fmla="*/ 84 h 84"/>
                <a:gd name="T4" fmla="*/ 14 w 26"/>
                <a:gd name="T5" fmla="*/ 84 h 84"/>
                <a:gd name="T6" fmla="*/ 14 w 26"/>
                <a:gd name="T7" fmla="*/ 84 h 84"/>
                <a:gd name="T8" fmla="*/ 10 w 26"/>
                <a:gd name="T9" fmla="*/ 84 h 84"/>
                <a:gd name="T10" fmla="*/ 8 w 26"/>
                <a:gd name="T11" fmla="*/ 80 h 84"/>
                <a:gd name="T12" fmla="*/ 6 w 26"/>
                <a:gd name="T13" fmla="*/ 78 h 84"/>
                <a:gd name="T14" fmla="*/ 6 w 26"/>
                <a:gd name="T15" fmla="*/ 74 h 84"/>
                <a:gd name="T16" fmla="*/ 6 w 26"/>
                <a:gd name="T17" fmla="*/ 74 h 84"/>
                <a:gd name="T18" fmla="*/ 8 w 26"/>
                <a:gd name="T19" fmla="*/ 62 h 84"/>
                <a:gd name="T20" fmla="*/ 8 w 26"/>
                <a:gd name="T21" fmla="*/ 50 h 84"/>
                <a:gd name="T22" fmla="*/ 6 w 26"/>
                <a:gd name="T23" fmla="*/ 30 h 84"/>
                <a:gd name="T24" fmla="*/ 2 w 26"/>
                <a:gd name="T25" fmla="*/ 16 h 84"/>
                <a:gd name="T26" fmla="*/ 0 w 26"/>
                <a:gd name="T27" fmla="*/ 12 h 84"/>
                <a:gd name="T28" fmla="*/ 0 w 26"/>
                <a:gd name="T29" fmla="*/ 12 h 84"/>
                <a:gd name="T30" fmla="*/ 0 w 26"/>
                <a:gd name="T31" fmla="*/ 8 h 84"/>
                <a:gd name="T32" fmla="*/ 0 w 26"/>
                <a:gd name="T33" fmla="*/ 4 h 84"/>
                <a:gd name="T34" fmla="*/ 2 w 26"/>
                <a:gd name="T35" fmla="*/ 2 h 84"/>
                <a:gd name="T36" fmla="*/ 6 w 26"/>
                <a:gd name="T37" fmla="*/ 0 h 84"/>
                <a:gd name="T38" fmla="*/ 6 w 26"/>
                <a:gd name="T39" fmla="*/ 0 h 84"/>
                <a:gd name="T40" fmla="*/ 8 w 26"/>
                <a:gd name="T41" fmla="*/ 0 h 84"/>
                <a:gd name="T42" fmla="*/ 12 w 26"/>
                <a:gd name="T43" fmla="*/ 0 h 84"/>
                <a:gd name="T44" fmla="*/ 16 w 26"/>
                <a:gd name="T45" fmla="*/ 2 h 84"/>
                <a:gd name="T46" fmla="*/ 18 w 26"/>
                <a:gd name="T47" fmla="*/ 4 h 84"/>
                <a:gd name="T48" fmla="*/ 18 w 26"/>
                <a:gd name="T49" fmla="*/ 4 h 84"/>
                <a:gd name="T50" fmla="*/ 20 w 26"/>
                <a:gd name="T51" fmla="*/ 12 h 84"/>
                <a:gd name="T52" fmla="*/ 24 w 26"/>
                <a:gd name="T53" fmla="*/ 28 h 84"/>
                <a:gd name="T54" fmla="*/ 26 w 26"/>
                <a:gd name="T55" fmla="*/ 50 h 84"/>
                <a:gd name="T56" fmla="*/ 26 w 26"/>
                <a:gd name="T57" fmla="*/ 64 h 84"/>
                <a:gd name="T58" fmla="*/ 24 w 26"/>
                <a:gd name="T59" fmla="*/ 78 h 84"/>
                <a:gd name="T60" fmla="*/ 24 w 26"/>
                <a:gd name="T61" fmla="*/ 78 h 84"/>
                <a:gd name="T62" fmla="*/ 20 w 26"/>
                <a:gd name="T63" fmla="*/ 82 h 84"/>
                <a:gd name="T64" fmla="*/ 16 w 26"/>
                <a:gd name="T65" fmla="*/ 84 h 84"/>
                <a:gd name="T66" fmla="*/ 16 w 26"/>
                <a:gd name="T6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6" h="84">
                  <a:moveTo>
                    <a:pt x="16" y="84"/>
                  </a:moveTo>
                  <a:lnTo>
                    <a:pt x="16" y="84"/>
                  </a:lnTo>
                  <a:lnTo>
                    <a:pt x="14" y="84"/>
                  </a:lnTo>
                  <a:lnTo>
                    <a:pt x="14" y="84"/>
                  </a:lnTo>
                  <a:lnTo>
                    <a:pt x="10" y="84"/>
                  </a:lnTo>
                  <a:lnTo>
                    <a:pt x="8" y="80"/>
                  </a:lnTo>
                  <a:lnTo>
                    <a:pt x="6" y="78"/>
                  </a:lnTo>
                  <a:lnTo>
                    <a:pt x="6" y="74"/>
                  </a:lnTo>
                  <a:lnTo>
                    <a:pt x="6" y="74"/>
                  </a:lnTo>
                  <a:lnTo>
                    <a:pt x="8" y="62"/>
                  </a:lnTo>
                  <a:lnTo>
                    <a:pt x="8" y="50"/>
                  </a:lnTo>
                  <a:lnTo>
                    <a:pt x="6" y="30"/>
                  </a:lnTo>
                  <a:lnTo>
                    <a:pt x="2" y="16"/>
                  </a:lnTo>
                  <a:lnTo>
                    <a:pt x="0" y="12"/>
                  </a:lnTo>
                  <a:lnTo>
                    <a:pt x="0" y="12"/>
                  </a:lnTo>
                  <a:lnTo>
                    <a:pt x="0" y="8"/>
                  </a:lnTo>
                  <a:lnTo>
                    <a:pt x="0" y="4"/>
                  </a:lnTo>
                  <a:lnTo>
                    <a:pt x="2" y="2"/>
                  </a:lnTo>
                  <a:lnTo>
                    <a:pt x="6" y="0"/>
                  </a:lnTo>
                  <a:lnTo>
                    <a:pt x="6" y="0"/>
                  </a:lnTo>
                  <a:lnTo>
                    <a:pt x="8" y="0"/>
                  </a:lnTo>
                  <a:lnTo>
                    <a:pt x="12" y="0"/>
                  </a:lnTo>
                  <a:lnTo>
                    <a:pt x="16" y="2"/>
                  </a:lnTo>
                  <a:lnTo>
                    <a:pt x="18" y="4"/>
                  </a:lnTo>
                  <a:lnTo>
                    <a:pt x="18" y="4"/>
                  </a:lnTo>
                  <a:lnTo>
                    <a:pt x="20" y="12"/>
                  </a:lnTo>
                  <a:lnTo>
                    <a:pt x="24" y="28"/>
                  </a:lnTo>
                  <a:lnTo>
                    <a:pt x="26" y="50"/>
                  </a:lnTo>
                  <a:lnTo>
                    <a:pt x="26" y="64"/>
                  </a:lnTo>
                  <a:lnTo>
                    <a:pt x="24" y="78"/>
                  </a:lnTo>
                  <a:lnTo>
                    <a:pt x="24" y="78"/>
                  </a:lnTo>
                  <a:lnTo>
                    <a:pt x="20" y="82"/>
                  </a:lnTo>
                  <a:lnTo>
                    <a:pt x="16" y="84"/>
                  </a:lnTo>
                  <a:lnTo>
                    <a:pt x="16"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8" name="TextBox 27">
            <a:extLst>
              <a:ext uri="{FF2B5EF4-FFF2-40B4-BE49-F238E27FC236}">
                <a16:creationId xmlns:a16="http://schemas.microsoft.com/office/drawing/2014/main" id="{D0AE8372-5AEB-418B-95EA-F70992D5B7BF}"/>
              </a:ext>
            </a:extLst>
          </p:cNvPr>
          <p:cNvSpPr txBox="1"/>
          <p:nvPr/>
        </p:nvSpPr>
        <p:spPr>
          <a:xfrm>
            <a:off x="9887555" y="4648200"/>
            <a:ext cx="2030111" cy="1384995"/>
          </a:xfrm>
          <a:prstGeom prst="rect">
            <a:avLst/>
          </a:prstGeom>
          <a:noFill/>
          <a:ln w="12700" cap="sq">
            <a:noFill/>
            <a:miter lim="800000"/>
          </a:ln>
        </p:spPr>
        <p:txBody>
          <a:bodyPr wrap="square">
            <a:spAutoFit/>
          </a:bodyPr>
          <a:lstStyle/>
          <a:p>
            <a:pPr marL="271463" marR="0" lvl="1"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dirty="0">
                <a:ln>
                  <a:noFill/>
                </a:ln>
                <a:solidFill>
                  <a:schemeClr val="tx2"/>
                </a:solidFill>
                <a:effectLst/>
                <a:uLnTx/>
                <a:uFillTx/>
                <a:latin typeface="EYInterstate Light"/>
                <a:ea typeface="+mn-ea"/>
                <a:cs typeface="+mn-cs"/>
              </a:rPr>
              <a:t>In 2020 the lower end of the triangle</a:t>
            </a:r>
            <a:r>
              <a:rPr kumimoji="0" lang="en-US" sz="1200" b="1" i="0" u="none" strike="noStrike" kern="1200" cap="none" spc="0" normalizeH="0" dirty="0">
                <a:ln>
                  <a:noFill/>
                </a:ln>
                <a:solidFill>
                  <a:schemeClr val="tx2"/>
                </a:solidFill>
                <a:effectLst/>
                <a:uLnTx/>
                <a:uFillTx/>
                <a:latin typeface="EYInterstate Light"/>
                <a:ea typeface="+mn-ea"/>
                <a:cs typeface="+mn-cs"/>
              </a:rPr>
              <a:t> was uncertain. However many analysts believed that 2020 would just be an outlier.</a:t>
            </a:r>
            <a:endParaRPr kumimoji="0" lang="en-US" sz="1200" b="1" i="0" u="none" strike="noStrike" kern="1200" cap="none" spc="0" normalizeH="0" baseline="0" dirty="0">
              <a:ln>
                <a:noFill/>
              </a:ln>
              <a:solidFill>
                <a:schemeClr val="tx2"/>
              </a:solidFill>
              <a:effectLst/>
              <a:uLnTx/>
              <a:uFillTx/>
              <a:latin typeface="EYInterstate Light"/>
              <a:ea typeface="+mn-ea"/>
              <a:cs typeface="+mn-cs"/>
            </a:endParaRPr>
          </a:p>
        </p:txBody>
      </p:sp>
      <p:sp>
        <p:nvSpPr>
          <p:cNvPr id="32" name="TextBox 31">
            <a:extLst>
              <a:ext uri="{FF2B5EF4-FFF2-40B4-BE49-F238E27FC236}">
                <a16:creationId xmlns:a16="http://schemas.microsoft.com/office/drawing/2014/main" id="{2662DE00-009B-4FCF-B63F-AAAC46101313}"/>
              </a:ext>
            </a:extLst>
          </p:cNvPr>
          <p:cNvSpPr txBox="1"/>
          <p:nvPr/>
        </p:nvSpPr>
        <p:spPr>
          <a:xfrm>
            <a:off x="9254695" y="3108230"/>
            <a:ext cx="502080" cy="320770"/>
          </a:xfrm>
          <a:prstGeom prst="rect">
            <a:avLst/>
          </a:prstGeom>
          <a:solidFill>
            <a:srgbClr val="4D2F30"/>
          </a:solidFill>
          <a:ln w="19050" cap="sq">
            <a:solidFill>
              <a:schemeClr val="tx2"/>
            </a:solidFill>
            <a:prstDash val="dash"/>
            <a:miter lim="800000"/>
          </a:ln>
        </p:spPr>
        <p:txBody>
          <a:bodyPr wrap="square" lIns="0" tIns="0" rIns="0" bIns="0" rtlCol="0" anchor="ctr">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de-CH" sz="1400" b="0" i="0" u="none" strike="noStrike" kern="0" cap="none" spc="0" normalizeH="0" baseline="0" noProof="0" dirty="0">
                <a:ln>
                  <a:noFill/>
                </a:ln>
                <a:solidFill>
                  <a:schemeClr val="tx2">
                    <a:lumMod val="100000"/>
                  </a:schemeClr>
                </a:solidFill>
                <a:effectLst/>
                <a:uLnTx/>
                <a:uFillTx/>
              </a:rPr>
              <a:t>?</a:t>
            </a:r>
          </a:p>
        </p:txBody>
      </p:sp>
    </p:spTree>
    <p:extLst>
      <p:ext uri="{BB962C8B-B14F-4D97-AF65-F5344CB8AC3E}">
        <p14:creationId xmlns:p14="http://schemas.microsoft.com/office/powerpoint/2010/main" val="2911272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8" grpId="0"/>
      <p:bldP spid="3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53" progId="TCLayout.ActiveDocument.1">
                  <p:embed/>
                </p:oleObj>
              </mc:Choice>
              <mc:Fallback>
                <p:oleObj name="think-cell Folie" r:id="rId5" imgW="352" imgH="353" progId="TCLayout.ActiveDocument.1">
                  <p:embed/>
                  <p:pic>
                    <p:nvPicPr>
                      <p:cNvPr id="7" name="Objek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hteck 5"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a:xfrm>
            <a:off x="609918" y="294200"/>
            <a:ext cx="11280459" cy="590400"/>
          </a:xfrm>
        </p:spPr>
        <p:txBody>
          <a:bodyPr/>
          <a:lstStyle/>
          <a:p>
            <a:r>
              <a:rPr lang="en-US" dirty="0"/>
              <a:t>What are the main challenges for IBNR reserving?</a:t>
            </a:r>
          </a:p>
        </p:txBody>
      </p:sp>
      <p:sp>
        <p:nvSpPr>
          <p:cNvPr id="4" name="Foliennummernplatzhalter 3"/>
          <p:cNvSpPr>
            <a:spLocks noGrp="1"/>
          </p:cNvSpPr>
          <p:nvPr>
            <p:ph type="sldNum" sz="quarter" idx="12"/>
          </p:nvPr>
        </p:nvSpPr>
        <p:spPr/>
        <p:txBody>
          <a:bodyPr/>
          <a:lstStyle/>
          <a:p>
            <a:r>
              <a:rPr lang="en-US" dirty="0"/>
              <a:t>Page </a:t>
            </a:r>
            <a:fld id="{F1BC30E3-FFE5-4B91-AA19-87A149EBB9EE}" type="slidenum">
              <a:rPr lang="en-US" smtClean="0"/>
              <a:pPr/>
              <a:t>12</a:t>
            </a:fld>
            <a:endParaRPr lang="en-US" dirty="0"/>
          </a:p>
        </p:txBody>
      </p:sp>
      <p:graphicFrame>
        <p:nvGraphicFramePr>
          <p:cNvPr id="5" name="Table 4">
            <a:extLst>
              <a:ext uri="{FF2B5EF4-FFF2-40B4-BE49-F238E27FC236}">
                <a16:creationId xmlns:a16="http://schemas.microsoft.com/office/drawing/2014/main" id="{D2ACDC86-25DE-4AE5-A6CA-D1264EF8CA3A}"/>
              </a:ext>
            </a:extLst>
          </p:cNvPr>
          <p:cNvGraphicFramePr>
            <a:graphicFrameLocks noGrp="1"/>
          </p:cNvGraphicFramePr>
          <p:nvPr>
            <p:extLst>
              <p:ext uri="{D42A27DB-BD31-4B8C-83A1-F6EECF244321}">
                <p14:modId xmlns:p14="http://schemas.microsoft.com/office/powerpoint/2010/main" val="3390597537"/>
              </p:ext>
            </p:extLst>
          </p:nvPr>
        </p:nvGraphicFramePr>
        <p:xfrm>
          <a:off x="-833780" y="1143000"/>
          <a:ext cx="9142755" cy="5370822"/>
        </p:xfrm>
        <a:graphic>
          <a:graphicData uri="http://schemas.openxmlformats.org/drawingml/2006/table">
            <a:tbl>
              <a:tblPr/>
              <a:tblGrid>
                <a:gridCol w="1791795">
                  <a:extLst>
                    <a:ext uri="{9D8B030D-6E8A-4147-A177-3AD203B41FA5}">
                      <a16:colId xmlns:a16="http://schemas.microsoft.com/office/drawing/2014/main" val="700841158"/>
                    </a:ext>
                  </a:extLst>
                </a:gridCol>
                <a:gridCol w="735096">
                  <a:extLst>
                    <a:ext uri="{9D8B030D-6E8A-4147-A177-3AD203B41FA5}">
                      <a16:colId xmlns:a16="http://schemas.microsoft.com/office/drawing/2014/main" val="2383449353"/>
                    </a:ext>
                  </a:extLst>
                </a:gridCol>
                <a:gridCol w="735096">
                  <a:extLst>
                    <a:ext uri="{9D8B030D-6E8A-4147-A177-3AD203B41FA5}">
                      <a16:colId xmlns:a16="http://schemas.microsoft.com/office/drawing/2014/main" val="315773095"/>
                    </a:ext>
                  </a:extLst>
                </a:gridCol>
                <a:gridCol w="735096">
                  <a:extLst>
                    <a:ext uri="{9D8B030D-6E8A-4147-A177-3AD203B41FA5}">
                      <a16:colId xmlns:a16="http://schemas.microsoft.com/office/drawing/2014/main" val="1509065990"/>
                    </a:ext>
                  </a:extLst>
                </a:gridCol>
                <a:gridCol w="735096">
                  <a:extLst>
                    <a:ext uri="{9D8B030D-6E8A-4147-A177-3AD203B41FA5}">
                      <a16:colId xmlns:a16="http://schemas.microsoft.com/office/drawing/2014/main" val="1760898673"/>
                    </a:ext>
                  </a:extLst>
                </a:gridCol>
                <a:gridCol w="735096">
                  <a:extLst>
                    <a:ext uri="{9D8B030D-6E8A-4147-A177-3AD203B41FA5}">
                      <a16:colId xmlns:a16="http://schemas.microsoft.com/office/drawing/2014/main" val="4026700367"/>
                    </a:ext>
                  </a:extLst>
                </a:gridCol>
                <a:gridCol w="735096">
                  <a:extLst>
                    <a:ext uri="{9D8B030D-6E8A-4147-A177-3AD203B41FA5}">
                      <a16:colId xmlns:a16="http://schemas.microsoft.com/office/drawing/2014/main" val="3639687186"/>
                    </a:ext>
                  </a:extLst>
                </a:gridCol>
                <a:gridCol w="735096">
                  <a:extLst>
                    <a:ext uri="{9D8B030D-6E8A-4147-A177-3AD203B41FA5}">
                      <a16:colId xmlns:a16="http://schemas.microsoft.com/office/drawing/2014/main" val="4187120395"/>
                    </a:ext>
                  </a:extLst>
                </a:gridCol>
                <a:gridCol w="735096">
                  <a:extLst>
                    <a:ext uri="{9D8B030D-6E8A-4147-A177-3AD203B41FA5}">
                      <a16:colId xmlns:a16="http://schemas.microsoft.com/office/drawing/2014/main" val="3156462358"/>
                    </a:ext>
                  </a:extLst>
                </a:gridCol>
                <a:gridCol w="735096">
                  <a:extLst>
                    <a:ext uri="{9D8B030D-6E8A-4147-A177-3AD203B41FA5}">
                      <a16:colId xmlns:a16="http://schemas.microsoft.com/office/drawing/2014/main" val="2754648768"/>
                    </a:ext>
                  </a:extLst>
                </a:gridCol>
                <a:gridCol w="735096">
                  <a:extLst>
                    <a:ext uri="{9D8B030D-6E8A-4147-A177-3AD203B41FA5}">
                      <a16:colId xmlns:a16="http://schemas.microsoft.com/office/drawing/2014/main" val="1297079566"/>
                    </a:ext>
                  </a:extLst>
                </a:gridCol>
              </a:tblGrid>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Paid </a:t>
                      </a:r>
                      <a:r>
                        <a:rPr lang="de-CH" sz="1200" b="0" i="0" u="none" strike="noStrike" dirty="0" err="1">
                          <a:solidFill>
                            <a:schemeClr val="bg1">
                              <a:lumMod val="100000"/>
                            </a:schemeClr>
                          </a:solidFill>
                          <a:effectLst/>
                          <a:latin typeface="EYInterstate Light" panose="02000506000000020004" pitchFamily="2" charset="0"/>
                        </a:rPr>
                        <a:t>claims</a:t>
                      </a:r>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1</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2</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3</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4</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5</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6</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7</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8</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9</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10</a:t>
                      </a:r>
                    </a:p>
                  </a:txBody>
                  <a:tcPr marL="6350" marR="6350" marT="6350" marB="0" anchor="b">
                    <a:lnL>
                      <a:noFill/>
                    </a:lnL>
                    <a:lnR>
                      <a:noFill/>
                    </a:lnR>
                    <a:lnT>
                      <a:noFill/>
                    </a:lnT>
                    <a:lnB>
                      <a:noFill/>
                    </a:lnB>
                  </a:tcPr>
                </a:tc>
                <a:extLst>
                  <a:ext uri="{0D108BD9-81ED-4DB2-BD59-A6C34878D82A}">
                    <a16:rowId xmlns:a16="http://schemas.microsoft.com/office/drawing/2014/main" val="1563546694"/>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2013</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50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60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70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80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90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100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117 </a:t>
                      </a:r>
                    </a:p>
                  </a:txBody>
                  <a:tcPr marL="6350" marR="6350" marT="6350" marB="0" anchor="b">
                    <a:lnL>
                      <a:noFill/>
                    </a:lnL>
                    <a:lnR>
                      <a:noFill/>
                    </a:lnR>
                    <a:lnT>
                      <a:noFill/>
                    </a:lnT>
                    <a:lnB>
                      <a:noFill/>
                    </a:lnB>
                  </a:tcPr>
                </a:tc>
                <a:extLst>
                  <a:ext uri="{0D108BD9-81ED-4DB2-BD59-A6C34878D82A}">
                    <a16:rowId xmlns:a16="http://schemas.microsoft.com/office/drawing/2014/main" val="16217491"/>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2014</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40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93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97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99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101 </a:t>
                      </a:r>
                    </a:p>
                  </a:txBody>
                  <a:tcPr marL="6350" marR="6350" marT="6350" marB="0" anchor="b">
                    <a:lnL>
                      <a:noFill/>
                    </a:lnL>
                    <a:lnR>
                      <a:noFill/>
                    </a:lnR>
                    <a:lnT>
                      <a:noFill/>
                    </a:lnT>
                    <a:lnB>
                      <a:noFill/>
                    </a:lnB>
                    <a:noFill/>
                  </a:tcPr>
                </a:tc>
                <a:extLst>
                  <a:ext uri="{0D108BD9-81ED-4DB2-BD59-A6C34878D82A}">
                    <a16:rowId xmlns:a16="http://schemas.microsoft.com/office/drawing/2014/main" val="2095330932"/>
                  </a:ext>
                </a:extLst>
              </a:tr>
              <a:tr h="134816">
                <a:tc>
                  <a:txBody>
                    <a:bodyPr/>
                    <a:lstStyle/>
                    <a:p>
                      <a:pPr algn="r" fontAlgn="b"/>
                      <a:r>
                        <a:rPr lang="de-CH" sz="1200" b="0" i="0" u="none" strike="noStrike">
                          <a:solidFill>
                            <a:schemeClr val="bg1">
                              <a:lumMod val="100000"/>
                            </a:schemeClr>
                          </a:solidFill>
                          <a:effectLst/>
                          <a:latin typeface="EYInterstate Light" panose="02000506000000020004" pitchFamily="2" charset="0"/>
                        </a:rPr>
                        <a:t>2015</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102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103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106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108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110 </a:t>
                      </a:r>
                    </a:p>
                  </a:txBody>
                  <a:tcPr marL="6350" marR="6350" marT="6350" marB="0" anchor="b">
                    <a:lnL>
                      <a:noFill/>
                    </a:lnL>
                    <a:lnR>
                      <a:noFill/>
                    </a:lnR>
                    <a:lnT>
                      <a:noFill/>
                    </a:lnT>
                    <a:lnB>
                      <a:noFill/>
                    </a:lnB>
                  </a:tcPr>
                </a:tc>
                <a:extLst>
                  <a:ext uri="{0D108BD9-81ED-4DB2-BD59-A6C34878D82A}">
                    <a16:rowId xmlns:a16="http://schemas.microsoft.com/office/drawing/2014/main" val="3649089446"/>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2016</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83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84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86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89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tx2"/>
                          </a:solidFill>
                          <a:effectLst/>
                          <a:latin typeface="EYInterstate Light" panose="02000506000000020004" pitchFamily="2" charset="0"/>
                        </a:rPr>
                        <a:t>        90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92 </a:t>
                      </a:r>
                    </a:p>
                  </a:txBody>
                  <a:tcPr marL="6350" marR="6350" marT="6350" marB="0" anchor="b">
                    <a:lnL>
                      <a:noFill/>
                    </a:lnL>
                    <a:lnR>
                      <a:noFill/>
                    </a:lnR>
                    <a:lnT>
                      <a:noFill/>
                    </a:lnT>
                    <a:lnB>
                      <a:noFill/>
                    </a:lnB>
                  </a:tcPr>
                </a:tc>
                <a:extLst>
                  <a:ext uri="{0D108BD9-81ED-4DB2-BD59-A6C34878D82A}">
                    <a16:rowId xmlns:a16="http://schemas.microsoft.com/office/drawing/2014/main" val="4151449211"/>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2017</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72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74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76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79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81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83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84 </a:t>
                      </a:r>
                    </a:p>
                  </a:txBody>
                  <a:tcPr marL="6350" marR="6350" marT="6350" marB="0" anchor="b">
                    <a:lnL>
                      <a:noFill/>
                    </a:lnL>
                    <a:lnR>
                      <a:noFill/>
                    </a:lnR>
                    <a:lnT>
                      <a:noFill/>
                    </a:lnT>
                    <a:lnB>
                      <a:noFill/>
                    </a:lnB>
                  </a:tcPr>
                </a:tc>
                <a:extLst>
                  <a:ext uri="{0D108BD9-81ED-4DB2-BD59-A6C34878D82A}">
                    <a16:rowId xmlns:a16="http://schemas.microsoft.com/office/drawing/2014/main" val="2639002422"/>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2018</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75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78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79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83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tx2"/>
                          </a:solidFill>
                          <a:effectLst/>
                          <a:latin typeface="EYInterstate Light" panose="02000506000000020004" pitchFamily="2" charset="0"/>
                        </a:rPr>
                        <a:t>        87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90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91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93 </a:t>
                      </a:r>
                    </a:p>
                  </a:txBody>
                  <a:tcPr marL="6350" marR="6350" marT="6350" marB="0" anchor="b">
                    <a:lnL>
                      <a:noFill/>
                    </a:lnL>
                    <a:lnR>
                      <a:noFill/>
                    </a:lnR>
                    <a:lnT>
                      <a:noFill/>
                    </a:lnT>
                    <a:lnB>
                      <a:noFill/>
                    </a:lnB>
                  </a:tcPr>
                </a:tc>
                <a:extLst>
                  <a:ext uri="{0D108BD9-81ED-4DB2-BD59-A6C34878D82A}">
                    <a16:rowId xmlns:a16="http://schemas.microsoft.com/office/drawing/2014/main" val="2526557897"/>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2019</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52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54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57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61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63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65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66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68 </a:t>
                      </a:r>
                    </a:p>
                  </a:txBody>
                  <a:tcPr marL="6350" marR="6350" marT="6350" marB="0" anchor="b">
                    <a:lnL>
                      <a:noFill/>
                    </a:lnL>
                    <a:lnR>
                      <a:noFill/>
                    </a:lnR>
                    <a:lnT>
                      <a:noFill/>
                    </a:lnT>
                    <a:lnB>
                      <a:noFill/>
                    </a:lnB>
                  </a:tcPr>
                </a:tc>
                <a:extLst>
                  <a:ext uri="{0D108BD9-81ED-4DB2-BD59-A6C34878D82A}">
                    <a16:rowId xmlns:a16="http://schemas.microsoft.com/office/drawing/2014/main" val="2167501778"/>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2020</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20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23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24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26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28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29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30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31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32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33 </a:t>
                      </a:r>
                    </a:p>
                  </a:txBody>
                  <a:tcPr marL="6350" marR="6350" marT="6350" marB="0" anchor="b">
                    <a:lnL>
                      <a:noFill/>
                    </a:lnL>
                    <a:lnR>
                      <a:noFill/>
                    </a:lnR>
                    <a:lnT>
                      <a:noFill/>
                    </a:lnT>
                    <a:lnB>
                      <a:noFill/>
                    </a:lnB>
                  </a:tcPr>
                </a:tc>
                <a:extLst>
                  <a:ext uri="{0D108BD9-81ED-4DB2-BD59-A6C34878D82A}">
                    <a16:rowId xmlns:a16="http://schemas.microsoft.com/office/drawing/2014/main" val="4149057048"/>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2021</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25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solidFill>
                          <a:effectLst/>
                          <a:latin typeface="EYInterstate Light" panose="02000506000000020004" pitchFamily="2" charset="0"/>
                        </a:rPr>
                        <a:t>        25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27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30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31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33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35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36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37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37 </a:t>
                      </a:r>
                    </a:p>
                  </a:txBody>
                  <a:tcPr marL="6350" marR="6350" marT="6350" marB="0" anchor="b">
                    <a:lnL>
                      <a:noFill/>
                    </a:lnL>
                    <a:lnR>
                      <a:noFill/>
                    </a:lnR>
                    <a:lnT>
                      <a:noFill/>
                    </a:lnT>
                    <a:lnB>
                      <a:noFill/>
                    </a:lnB>
                  </a:tcPr>
                </a:tc>
                <a:extLst>
                  <a:ext uri="{0D108BD9-81ED-4DB2-BD59-A6C34878D82A}">
                    <a16:rowId xmlns:a16="http://schemas.microsoft.com/office/drawing/2014/main" val="517288992"/>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2022</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30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rgbClr val="FFC000"/>
                          </a:solidFill>
                          <a:effectLst/>
                          <a:latin typeface="EYInterstate Light" panose="02000506000000020004" pitchFamily="2" charset="0"/>
                        </a:rPr>
                        <a:t>        </a:t>
                      </a:r>
                      <a:r>
                        <a:rPr lang="de-CH" sz="1200" b="0" i="0" u="none" strike="noStrike" dirty="0">
                          <a:solidFill>
                            <a:schemeClr val="tx2"/>
                          </a:solidFill>
                          <a:effectLst/>
                          <a:latin typeface="EYInterstate Light" panose="02000506000000020004" pitchFamily="2" charset="0"/>
                        </a:rPr>
                        <a:t>33</a:t>
                      </a:r>
                      <a:r>
                        <a:rPr lang="de-CH" sz="1200" b="0" i="0" u="none" strike="noStrike" dirty="0">
                          <a:solidFill>
                            <a:srgbClr val="FFC000"/>
                          </a:solidFill>
                          <a:effectLst/>
                          <a:latin typeface="EYInterstate Light" panose="02000506000000020004" pitchFamily="2" charset="0"/>
                        </a:rPr>
                        <a:t>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36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39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44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46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48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48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49 </a:t>
                      </a:r>
                    </a:p>
                  </a:txBody>
                  <a:tcPr marL="6350" marR="6350" marT="6350" marB="0" anchor="b">
                    <a:lnL>
                      <a:noFill/>
                    </a:lnL>
                    <a:lnR>
                      <a:noFill/>
                    </a:lnR>
                    <a:lnT>
                      <a:noFill/>
                    </a:lnT>
                    <a:lnB>
                      <a:noFill/>
                    </a:lnB>
                  </a:tcPr>
                </a:tc>
                <a:extLst>
                  <a:ext uri="{0D108BD9-81ED-4DB2-BD59-A6C34878D82A}">
                    <a16:rowId xmlns:a16="http://schemas.microsoft.com/office/drawing/2014/main" val="4264668255"/>
                  </a:ext>
                </a:extLst>
              </a:tr>
              <a:tr h="199292">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noFill/>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1842019170"/>
                  </a:ext>
                </a:extLst>
              </a:tr>
              <a:tr h="199292">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rgbClr val="000000"/>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631041919"/>
                  </a:ext>
                </a:extLst>
              </a:tr>
              <a:tr h="199292">
                <a:tc>
                  <a:txBody>
                    <a:bodyPr/>
                    <a:lstStyle/>
                    <a:p>
                      <a:pPr algn="r" fontAlgn="b"/>
                      <a:r>
                        <a:rPr lang="de-CH" sz="1200" b="0" i="0" u="none" strike="noStrike">
                          <a:solidFill>
                            <a:schemeClr val="bg1"/>
                          </a:solidFill>
                          <a:effectLst/>
                          <a:latin typeface="EYInterstate Light" panose="02000506000000020004" pitchFamily="2" charset="0"/>
                        </a:rPr>
                        <a:t>Link Ratios</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1</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2</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3</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4</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5</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6</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7</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8</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9</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10</a:t>
                      </a:r>
                    </a:p>
                  </a:txBody>
                  <a:tcPr marL="6350" marR="6350" marT="6350" marB="0" anchor="b">
                    <a:lnL>
                      <a:noFill/>
                    </a:lnL>
                    <a:lnR>
                      <a:noFill/>
                    </a:lnR>
                    <a:lnT>
                      <a:noFill/>
                    </a:lnT>
                    <a:lnB>
                      <a:noFill/>
                    </a:lnB>
                  </a:tcPr>
                </a:tc>
                <a:extLst>
                  <a:ext uri="{0D108BD9-81ED-4DB2-BD59-A6C34878D82A}">
                    <a16:rowId xmlns:a16="http://schemas.microsoft.com/office/drawing/2014/main" val="1696439660"/>
                  </a:ext>
                </a:extLst>
              </a:tr>
              <a:tr h="199292">
                <a:tc>
                  <a:txBody>
                    <a:bodyPr/>
                    <a:lstStyle/>
                    <a:p>
                      <a:pPr algn="r" fontAlgn="b"/>
                      <a:r>
                        <a:rPr lang="de-CH" sz="1200" b="0" i="0" u="none" strike="noStrike">
                          <a:solidFill>
                            <a:schemeClr val="bg1"/>
                          </a:solidFill>
                          <a:effectLst/>
                          <a:latin typeface="EYInterstate Light" panose="02000506000000020004" pitchFamily="2" charset="0"/>
                        </a:rPr>
                        <a:t>2013</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835070568"/>
                  </a:ext>
                </a:extLst>
              </a:tr>
              <a:tr h="199292">
                <a:tc>
                  <a:txBody>
                    <a:bodyPr/>
                    <a:lstStyle/>
                    <a:p>
                      <a:pPr algn="r" fontAlgn="b"/>
                      <a:r>
                        <a:rPr lang="de-CH" sz="1200" b="0" i="0" u="none" strike="noStrike">
                          <a:solidFill>
                            <a:schemeClr val="bg1"/>
                          </a:solidFill>
                          <a:effectLst/>
                          <a:latin typeface="EYInterstate Light" panose="02000506000000020004" pitchFamily="2" charset="0"/>
                        </a:rPr>
                        <a:t>2014</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1.25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1.04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35362838"/>
                  </a:ext>
                </a:extLst>
              </a:tr>
              <a:tr h="199292">
                <a:tc>
                  <a:txBody>
                    <a:bodyPr/>
                    <a:lstStyle/>
                    <a:p>
                      <a:pPr algn="r" fontAlgn="b"/>
                      <a:r>
                        <a:rPr lang="de-CH" sz="1200" b="0" i="0" u="none" strike="noStrike">
                          <a:solidFill>
                            <a:schemeClr val="bg1"/>
                          </a:solidFill>
                          <a:effectLst/>
                          <a:latin typeface="EYInterstate Light" panose="02000506000000020004" pitchFamily="2" charset="0"/>
                        </a:rPr>
                        <a:t>2015</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1.01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83002587"/>
                  </a:ext>
                </a:extLst>
              </a:tr>
              <a:tr h="199292">
                <a:tc>
                  <a:txBody>
                    <a:bodyPr/>
                    <a:lstStyle/>
                    <a:p>
                      <a:pPr algn="r" fontAlgn="b"/>
                      <a:r>
                        <a:rPr lang="de-CH" sz="1200" b="0" i="0" u="none" strike="noStrike">
                          <a:solidFill>
                            <a:schemeClr val="bg1"/>
                          </a:solidFill>
                          <a:effectLst/>
                          <a:latin typeface="EYInterstate Light" panose="02000506000000020004" pitchFamily="2" charset="0"/>
                        </a:rPr>
                        <a:t>2016</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1.04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1.01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991705438"/>
                  </a:ext>
                </a:extLst>
              </a:tr>
              <a:tr h="199292">
                <a:tc>
                  <a:txBody>
                    <a:bodyPr/>
                    <a:lstStyle/>
                    <a:p>
                      <a:pPr algn="r" fontAlgn="b"/>
                      <a:r>
                        <a:rPr lang="de-CH" sz="1200" b="0" i="0" u="none" strike="noStrike">
                          <a:solidFill>
                            <a:schemeClr val="bg1"/>
                          </a:solidFill>
                          <a:effectLst/>
                          <a:latin typeface="EYInterstate Light" panose="02000506000000020004" pitchFamily="2" charset="0"/>
                        </a:rPr>
                        <a:t>2017</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792742009"/>
                  </a:ext>
                </a:extLst>
              </a:tr>
              <a:tr h="199292">
                <a:tc>
                  <a:txBody>
                    <a:bodyPr/>
                    <a:lstStyle/>
                    <a:p>
                      <a:pPr algn="r" fontAlgn="b"/>
                      <a:r>
                        <a:rPr lang="de-CH" sz="1200" b="0" i="0" u="none" strike="noStrike">
                          <a:solidFill>
                            <a:schemeClr val="bg1"/>
                          </a:solidFill>
                          <a:effectLst/>
                          <a:latin typeface="EYInterstate Light" panose="02000506000000020004" pitchFamily="2" charset="0"/>
                        </a:rPr>
                        <a:t>2018</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1.07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1.04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1.01 </a:t>
                      </a: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4286785662"/>
                  </a:ext>
                </a:extLst>
              </a:tr>
              <a:tr h="199292">
                <a:tc>
                  <a:txBody>
                    <a:bodyPr/>
                    <a:lstStyle/>
                    <a:p>
                      <a:pPr algn="r" fontAlgn="b"/>
                      <a:r>
                        <a:rPr lang="de-CH" sz="1200" b="0" i="0" u="none" strike="noStrike">
                          <a:solidFill>
                            <a:schemeClr val="bg1"/>
                          </a:solidFill>
                          <a:effectLst/>
                          <a:latin typeface="EYInterstate Light" panose="02000506000000020004" pitchFamily="2" charset="0"/>
                        </a:rPr>
                        <a:t>2019</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1.00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1.04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1.04 </a:t>
                      </a: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281696002"/>
                  </a:ext>
                </a:extLst>
              </a:tr>
              <a:tr h="199292">
                <a:tc>
                  <a:txBody>
                    <a:bodyPr/>
                    <a:lstStyle/>
                    <a:p>
                      <a:pPr algn="r" fontAlgn="b"/>
                      <a:r>
                        <a:rPr lang="de-CH" sz="1200" b="0" i="0" u="none" strike="noStrike">
                          <a:solidFill>
                            <a:schemeClr val="bg1"/>
                          </a:solidFill>
                          <a:effectLst/>
                          <a:latin typeface="EYInterstate Light" panose="02000506000000020004" pitchFamily="2" charset="0"/>
                        </a:rPr>
                        <a:t>2020</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1.04 </a:t>
                      </a: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001231911"/>
                  </a:ext>
                </a:extLst>
              </a:tr>
              <a:tr h="199292">
                <a:tc>
                  <a:txBody>
                    <a:bodyPr/>
                    <a:lstStyle/>
                    <a:p>
                      <a:pPr algn="r" fontAlgn="b"/>
                      <a:r>
                        <a:rPr lang="de-CH" sz="1200" b="0" i="0" u="none" strike="noStrike">
                          <a:solidFill>
                            <a:schemeClr val="bg1"/>
                          </a:solidFill>
                          <a:effectLst/>
                          <a:latin typeface="EYInterstate Light" panose="02000506000000020004" pitchFamily="2" charset="0"/>
                        </a:rPr>
                        <a:t>2021</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1.00 </a:t>
                      </a: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6126627"/>
                  </a:ext>
                </a:extLst>
              </a:tr>
              <a:tr h="199292">
                <a:tc>
                  <a:txBody>
                    <a:bodyPr/>
                    <a:lstStyle/>
                    <a:p>
                      <a:pPr algn="r" fontAlgn="b"/>
                      <a:r>
                        <a:rPr lang="de-CH" sz="1200" b="0" i="0" u="none" strike="noStrike">
                          <a:solidFill>
                            <a:schemeClr val="bg1"/>
                          </a:solidFill>
                          <a:effectLst/>
                          <a:latin typeface="EYInterstate Light" panose="02000506000000020004" pitchFamily="2" charset="0"/>
                        </a:rPr>
                        <a:t>2022</a:t>
                      </a: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2577646281"/>
                  </a:ext>
                </a:extLst>
              </a:tr>
              <a:tr h="199292">
                <a:tc>
                  <a:txBody>
                    <a:bodyPr/>
                    <a:lstStyle/>
                    <a:p>
                      <a:pPr algn="l"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1702573996"/>
                  </a:ext>
                </a:extLst>
              </a:tr>
              <a:tr h="199292">
                <a:tc>
                  <a:txBody>
                    <a:bodyPr/>
                    <a:lstStyle/>
                    <a:p>
                      <a:pPr algn="r" fontAlgn="b"/>
                      <a:r>
                        <a:rPr lang="de-CH" sz="1200" b="0" i="0" u="none" strike="noStrike">
                          <a:solidFill>
                            <a:schemeClr val="bg1"/>
                          </a:solidFill>
                          <a:effectLst/>
                          <a:latin typeface="EYInterstate Light" panose="02000506000000020004" pitchFamily="2" charset="0"/>
                        </a:rPr>
                        <a:t>5Y - Average</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1.08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1.07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1.06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1.04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solidFill>
                          <a:effectLst/>
                          <a:latin typeface="EYInterstate Light" panose="02000506000000020004" pitchFamily="2" charset="0"/>
                        </a:rPr>
                        <a:t>1</a:t>
                      </a:r>
                    </a:p>
                  </a:txBody>
                  <a:tcPr marL="6350" marR="6350" marT="6350" marB="0" anchor="b">
                    <a:lnL>
                      <a:noFill/>
                    </a:lnL>
                    <a:lnR>
                      <a:noFill/>
                    </a:lnR>
                    <a:lnT>
                      <a:noFill/>
                    </a:lnT>
                    <a:lnB>
                      <a:noFill/>
                    </a:lnB>
                  </a:tcPr>
                </a:tc>
                <a:extLst>
                  <a:ext uri="{0D108BD9-81ED-4DB2-BD59-A6C34878D82A}">
                    <a16:rowId xmlns:a16="http://schemas.microsoft.com/office/drawing/2014/main" val="597404745"/>
                  </a:ext>
                </a:extLst>
              </a:tr>
              <a:tr h="199292">
                <a:tc>
                  <a:txBody>
                    <a:bodyPr/>
                    <a:lstStyle/>
                    <a:p>
                      <a:pPr algn="r" fontAlgn="b"/>
                      <a:r>
                        <a:rPr lang="de-CH" sz="1200" b="0" i="0" u="none" strike="noStrike" dirty="0" err="1">
                          <a:solidFill>
                            <a:schemeClr val="bg1"/>
                          </a:solidFill>
                          <a:effectLst/>
                          <a:latin typeface="EYInterstate Light" panose="02000506000000020004" pitchFamily="2" charset="0"/>
                        </a:rPr>
                        <a:t>Cumulative</a:t>
                      </a:r>
                      <a:endParaRPr lang="de-CH" sz="1200" b="0" i="0" u="none" strike="noStrike" dirty="0">
                        <a:solidFill>
                          <a:schemeClr val="bg1"/>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1.64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1.49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1.36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1.26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1.18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1.12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1.07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1.04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solidFill>
                          <a:effectLst/>
                          <a:latin typeface="EYInterstate Light" panose="02000506000000020004" pitchFamily="2" charset="0"/>
                        </a:rPr>
                        <a:t>1</a:t>
                      </a:r>
                    </a:p>
                  </a:txBody>
                  <a:tcPr marL="6350" marR="6350" marT="6350" marB="0" anchor="b">
                    <a:lnL>
                      <a:noFill/>
                    </a:lnL>
                    <a:lnR>
                      <a:noFill/>
                    </a:lnR>
                    <a:lnT>
                      <a:noFill/>
                    </a:lnT>
                    <a:lnB>
                      <a:noFill/>
                    </a:lnB>
                  </a:tcPr>
                </a:tc>
                <a:extLst>
                  <a:ext uri="{0D108BD9-81ED-4DB2-BD59-A6C34878D82A}">
                    <a16:rowId xmlns:a16="http://schemas.microsoft.com/office/drawing/2014/main" val="358081030"/>
                  </a:ext>
                </a:extLst>
              </a:tr>
            </a:tbl>
          </a:graphicData>
        </a:graphic>
      </p:graphicFrame>
      <p:sp>
        <p:nvSpPr>
          <p:cNvPr id="33" name="Rectangle 32">
            <a:extLst>
              <a:ext uri="{FF2B5EF4-FFF2-40B4-BE49-F238E27FC236}">
                <a16:creationId xmlns:a16="http://schemas.microsoft.com/office/drawing/2014/main" id="{1B6C436F-CB5B-4FFF-B99C-69B3CB118550}"/>
              </a:ext>
            </a:extLst>
          </p:cNvPr>
          <p:cNvSpPr/>
          <p:nvPr/>
        </p:nvSpPr>
        <p:spPr>
          <a:xfrm>
            <a:off x="9860265" y="1143000"/>
            <a:ext cx="2057401" cy="5508244"/>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71463" lvl="1"/>
            <a:r>
              <a:rPr lang="en-US" sz="1200" dirty="0">
                <a:solidFill>
                  <a:schemeClr val="bg1">
                    <a:lumMod val="100000"/>
                  </a:schemeClr>
                </a:solidFill>
              </a:rPr>
              <a:t>What happens if there is a “Black Swan Event” such as COVID 19, where the future development is no longer representative of the future?</a:t>
            </a:r>
          </a:p>
          <a:p>
            <a:pPr marL="271463" lvl="1"/>
            <a:endParaRPr lang="en-US" sz="1200" dirty="0">
              <a:solidFill>
                <a:schemeClr val="bg1">
                  <a:lumMod val="100000"/>
                </a:schemeClr>
              </a:solidFill>
            </a:endParaRPr>
          </a:p>
        </p:txBody>
      </p:sp>
      <p:sp>
        <p:nvSpPr>
          <p:cNvPr id="68" name="TextBox 67">
            <a:extLst>
              <a:ext uri="{FF2B5EF4-FFF2-40B4-BE49-F238E27FC236}">
                <a16:creationId xmlns:a16="http://schemas.microsoft.com/office/drawing/2014/main" id="{B9229925-FD49-44CB-ACA1-5E1BA6DE418F}"/>
              </a:ext>
            </a:extLst>
          </p:cNvPr>
          <p:cNvSpPr txBox="1"/>
          <p:nvPr/>
        </p:nvSpPr>
        <p:spPr>
          <a:xfrm>
            <a:off x="9860266" y="2571766"/>
            <a:ext cx="2030111" cy="646331"/>
          </a:xfrm>
          <a:prstGeom prst="rect">
            <a:avLst/>
          </a:prstGeom>
          <a:noFill/>
          <a:ln w="12700" cap="sq">
            <a:noFill/>
            <a:miter lim="800000"/>
          </a:ln>
        </p:spPr>
        <p:txBody>
          <a:bodyPr wrap="square">
            <a:spAutoFit/>
          </a:bodyPr>
          <a:lstStyle/>
          <a:p>
            <a:pPr marL="271463" lvl="1">
              <a:defRPr/>
            </a:pPr>
            <a:r>
              <a:rPr lang="en-US" sz="1200" b="1" dirty="0">
                <a:solidFill>
                  <a:schemeClr val="tx2"/>
                </a:solidFill>
              </a:rPr>
              <a:t>In 2022 we have now the following challenges:</a:t>
            </a:r>
          </a:p>
        </p:txBody>
      </p:sp>
      <p:grpSp>
        <p:nvGrpSpPr>
          <p:cNvPr id="12" name="Group 11">
            <a:extLst>
              <a:ext uri="{FF2B5EF4-FFF2-40B4-BE49-F238E27FC236}">
                <a16:creationId xmlns:a16="http://schemas.microsoft.com/office/drawing/2014/main" id="{6E2FD3F1-E0AD-4FBD-B0D2-29B94AC06204}"/>
              </a:ext>
            </a:extLst>
          </p:cNvPr>
          <p:cNvGrpSpPr/>
          <p:nvPr/>
        </p:nvGrpSpPr>
        <p:grpSpPr>
          <a:xfrm>
            <a:off x="1144930" y="1359026"/>
            <a:ext cx="7287545" cy="4522599"/>
            <a:chOff x="2136776" y="1359026"/>
            <a:chExt cx="7287545" cy="4522599"/>
          </a:xfrm>
        </p:grpSpPr>
        <p:sp>
          <p:nvSpPr>
            <p:cNvPr id="69" name="Flowchart: Data 68">
              <a:extLst>
                <a:ext uri="{FF2B5EF4-FFF2-40B4-BE49-F238E27FC236}">
                  <a16:creationId xmlns:a16="http://schemas.microsoft.com/office/drawing/2014/main" id="{F438369D-2E5C-40B5-8CE7-047D23D433E9}"/>
                </a:ext>
              </a:extLst>
            </p:cNvPr>
            <p:cNvSpPr/>
            <p:nvPr/>
          </p:nvSpPr>
          <p:spPr>
            <a:xfrm rot="16200000" flipH="1">
              <a:off x="4745562" y="-1249759"/>
              <a:ext cx="2069974" cy="7287544"/>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00"/>
                <a:gd name="connsiteY0" fmla="*/ 10031 h 10031"/>
                <a:gd name="connsiteX1" fmla="*/ 6980 w 10000"/>
                <a:gd name="connsiteY1" fmla="*/ 0 h 10031"/>
                <a:gd name="connsiteX2" fmla="*/ 10000 w 10000"/>
                <a:gd name="connsiteY2" fmla="*/ 31 h 10031"/>
                <a:gd name="connsiteX3" fmla="*/ 8000 w 10000"/>
                <a:gd name="connsiteY3" fmla="*/ 10031 h 10031"/>
                <a:gd name="connsiteX4" fmla="*/ 0 w 10000"/>
                <a:gd name="connsiteY4" fmla="*/ 10031 h 10031"/>
                <a:gd name="connsiteX0" fmla="*/ 0 w 10000"/>
                <a:gd name="connsiteY0" fmla="*/ 10031 h 10031"/>
                <a:gd name="connsiteX1" fmla="*/ 7526 w 10000"/>
                <a:gd name="connsiteY1" fmla="*/ 0 h 10031"/>
                <a:gd name="connsiteX2" fmla="*/ 10000 w 10000"/>
                <a:gd name="connsiteY2" fmla="*/ 31 h 10031"/>
                <a:gd name="connsiteX3" fmla="*/ 8000 w 10000"/>
                <a:gd name="connsiteY3" fmla="*/ 10031 h 10031"/>
                <a:gd name="connsiteX4" fmla="*/ 0 w 10000"/>
                <a:gd name="connsiteY4" fmla="*/ 10031 h 10031"/>
                <a:gd name="connsiteX0" fmla="*/ 0 w 10000"/>
                <a:gd name="connsiteY0" fmla="*/ 10031 h 10031"/>
                <a:gd name="connsiteX1" fmla="*/ 7526 w 10000"/>
                <a:gd name="connsiteY1" fmla="*/ 0 h 10031"/>
                <a:gd name="connsiteX2" fmla="*/ 10000 w 10000"/>
                <a:gd name="connsiteY2" fmla="*/ 31 h 10031"/>
                <a:gd name="connsiteX3" fmla="*/ 2041 w 10000"/>
                <a:gd name="connsiteY3" fmla="*/ 9859 h 10031"/>
                <a:gd name="connsiteX4" fmla="*/ 0 w 10000"/>
                <a:gd name="connsiteY4" fmla="*/ 10031 h 10031"/>
                <a:gd name="connsiteX0" fmla="*/ 0 w 10182"/>
                <a:gd name="connsiteY0" fmla="*/ 9937 h 9937"/>
                <a:gd name="connsiteX1" fmla="*/ 7708 w 10182"/>
                <a:gd name="connsiteY1" fmla="*/ 0 h 9937"/>
                <a:gd name="connsiteX2" fmla="*/ 10182 w 10182"/>
                <a:gd name="connsiteY2" fmla="*/ 31 h 9937"/>
                <a:gd name="connsiteX3" fmla="*/ 2223 w 10182"/>
                <a:gd name="connsiteY3" fmla="*/ 9859 h 9937"/>
                <a:gd name="connsiteX4" fmla="*/ 0 w 10182"/>
                <a:gd name="connsiteY4" fmla="*/ 9937 h 9937"/>
                <a:gd name="connsiteX0" fmla="*/ 0 w 10000"/>
                <a:gd name="connsiteY0" fmla="*/ 10000 h 10000"/>
                <a:gd name="connsiteX1" fmla="*/ 7570 w 10000"/>
                <a:gd name="connsiteY1" fmla="*/ 0 h 10000"/>
                <a:gd name="connsiteX2" fmla="*/ 10000 w 10000"/>
                <a:gd name="connsiteY2" fmla="*/ 31 h 10000"/>
                <a:gd name="connsiteX3" fmla="*/ 2183 w 10000"/>
                <a:gd name="connsiteY3" fmla="*/ 9922 h 10000"/>
                <a:gd name="connsiteX4" fmla="*/ 0 w 10000"/>
                <a:gd name="connsiteY4" fmla="*/ 10000 h 10000"/>
                <a:gd name="connsiteX0" fmla="*/ 0 w 7990"/>
                <a:gd name="connsiteY0" fmla="*/ 7242 h 9922"/>
                <a:gd name="connsiteX1" fmla="*/ 5560 w 7990"/>
                <a:gd name="connsiteY1" fmla="*/ 0 h 9922"/>
                <a:gd name="connsiteX2" fmla="*/ 7990 w 7990"/>
                <a:gd name="connsiteY2" fmla="*/ 31 h 9922"/>
                <a:gd name="connsiteX3" fmla="*/ 173 w 7990"/>
                <a:gd name="connsiteY3" fmla="*/ 9922 h 9922"/>
                <a:gd name="connsiteX4" fmla="*/ 0 w 7990"/>
                <a:gd name="connsiteY4" fmla="*/ 7242 h 9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90" h="9922">
                  <a:moveTo>
                    <a:pt x="0" y="7242"/>
                  </a:moveTo>
                  <a:lnTo>
                    <a:pt x="5560" y="0"/>
                  </a:lnTo>
                  <a:lnTo>
                    <a:pt x="7990" y="31"/>
                  </a:lnTo>
                  <a:lnTo>
                    <a:pt x="173" y="9922"/>
                  </a:lnTo>
                  <a:cubicBezTo>
                    <a:pt x="115" y="9029"/>
                    <a:pt x="58" y="8135"/>
                    <a:pt x="0" y="7242"/>
                  </a:cubicBezTo>
                  <a:close/>
                </a:path>
              </a:pathLst>
            </a:custGeom>
            <a:solidFill>
              <a:srgbClr val="FFFF99">
                <a:alpha val="25882"/>
              </a:srgbClr>
            </a:solidFill>
            <a:ln w="19050" cap="sq" cmpd="sng" algn="ctr">
              <a:solidFill>
                <a:schemeClr val="tx2"/>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sp>
          <p:nvSpPr>
            <p:cNvPr id="70" name="Flowchart: Data 68">
              <a:extLst>
                <a:ext uri="{FF2B5EF4-FFF2-40B4-BE49-F238E27FC236}">
                  <a16:creationId xmlns:a16="http://schemas.microsoft.com/office/drawing/2014/main" id="{824141DB-BAF1-499B-A86E-1E1EF2E455F5}"/>
                </a:ext>
              </a:extLst>
            </p:cNvPr>
            <p:cNvSpPr/>
            <p:nvPr/>
          </p:nvSpPr>
          <p:spPr>
            <a:xfrm rot="16200000" flipH="1">
              <a:off x="4533272" y="1549415"/>
              <a:ext cx="1935714" cy="6728706"/>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00"/>
                <a:gd name="connsiteY0" fmla="*/ 10031 h 10031"/>
                <a:gd name="connsiteX1" fmla="*/ 6980 w 10000"/>
                <a:gd name="connsiteY1" fmla="*/ 0 h 10031"/>
                <a:gd name="connsiteX2" fmla="*/ 10000 w 10000"/>
                <a:gd name="connsiteY2" fmla="*/ 31 h 10031"/>
                <a:gd name="connsiteX3" fmla="*/ 8000 w 10000"/>
                <a:gd name="connsiteY3" fmla="*/ 10031 h 10031"/>
                <a:gd name="connsiteX4" fmla="*/ 0 w 10000"/>
                <a:gd name="connsiteY4" fmla="*/ 10031 h 10031"/>
                <a:gd name="connsiteX0" fmla="*/ 0 w 10000"/>
                <a:gd name="connsiteY0" fmla="*/ 10031 h 10031"/>
                <a:gd name="connsiteX1" fmla="*/ 7526 w 10000"/>
                <a:gd name="connsiteY1" fmla="*/ 0 h 10031"/>
                <a:gd name="connsiteX2" fmla="*/ 10000 w 10000"/>
                <a:gd name="connsiteY2" fmla="*/ 31 h 10031"/>
                <a:gd name="connsiteX3" fmla="*/ 8000 w 10000"/>
                <a:gd name="connsiteY3" fmla="*/ 10031 h 10031"/>
                <a:gd name="connsiteX4" fmla="*/ 0 w 10000"/>
                <a:gd name="connsiteY4" fmla="*/ 10031 h 10031"/>
                <a:gd name="connsiteX0" fmla="*/ 0 w 10000"/>
                <a:gd name="connsiteY0" fmla="*/ 10031 h 10031"/>
                <a:gd name="connsiteX1" fmla="*/ 7526 w 10000"/>
                <a:gd name="connsiteY1" fmla="*/ 0 h 10031"/>
                <a:gd name="connsiteX2" fmla="*/ 10000 w 10000"/>
                <a:gd name="connsiteY2" fmla="*/ 31 h 10031"/>
                <a:gd name="connsiteX3" fmla="*/ 2041 w 10000"/>
                <a:gd name="connsiteY3" fmla="*/ 9859 h 10031"/>
                <a:gd name="connsiteX4" fmla="*/ 0 w 10000"/>
                <a:gd name="connsiteY4" fmla="*/ 10031 h 10031"/>
                <a:gd name="connsiteX0" fmla="*/ 0 w 10182"/>
                <a:gd name="connsiteY0" fmla="*/ 9937 h 9937"/>
                <a:gd name="connsiteX1" fmla="*/ 7708 w 10182"/>
                <a:gd name="connsiteY1" fmla="*/ 0 h 9937"/>
                <a:gd name="connsiteX2" fmla="*/ 10182 w 10182"/>
                <a:gd name="connsiteY2" fmla="*/ 31 h 9937"/>
                <a:gd name="connsiteX3" fmla="*/ 2223 w 10182"/>
                <a:gd name="connsiteY3" fmla="*/ 9859 h 9937"/>
                <a:gd name="connsiteX4" fmla="*/ 0 w 10182"/>
                <a:gd name="connsiteY4" fmla="*/ 9937 h 9937"/>
                <a:gd name="connsiteX0" fmla="*/ 0 w 10000"/>
                <a:gd name="connsiteY0" fmla="*/ 10000 h 10000"/>
                <a:gd name="connsiteX1" fmla="*/ 7570 w 10000"/>
                <a:gd name="connsiteY1" fmla="*/ 0 h 10000"/>
                <a:gd name="connsiteX2" fmla="*/ 10000 w 10000"/>
                <a:gd name="connsiteY2" fmla="*/ 31 h 10000"/>
                <a:gd name="connsiteX3" fmla="*/ 2183 w 10000"/>
                <a:gd name="connsiteY3" fmla="*/ 9922 h 10000"/>
                <a:gd name="connsiteX4" fmla="*/ 0 w 10000"/>
                <a:gd name="connsiteY4" fmla="*/ 10000 h 10000"/>
                <a:gd name="connsiteX0" fmla="*/ 0 w 7990"/>
                <a:gd name="connsiteY0" fmla="*/ 7242 h 9922"/>
                <a:gd name="connsiteX1" fmla="*/ 5560 w 7990"/>
                <a:gd name="connsiteY1" fmla="*/ 0 h 9922"/>
                <a:gd name="connsiteX2" fmla="*/ 7990 w 7990"/>
                <a:gd name="connsiteY2" fmla="*/ 31 h 9922"/>
                <a:gd name="connsiteX3" fmla="*/ 173 w 7990"/>
                <a:gd name="connsiteY3" fmla="*/ 9922 h 9922"/>
                <a:gd name="connsiteX4" fmla="*/ 0 w 7990"/>
                <a:gd name="connsiteY4" fmla="*/ 7242 h 9922"/>
                <a:gd name="connsiteX0" fmla="*/ 0 w 11450"/>
                <a:gd name="connsiteY0" fmla="*/ 7283 h 10000"/>
                <a:gd name="connsiteX1" fmla="*/ 8409 w 11450"/>
                <a:gd name="connsiteY1" fmla="*/ 0 h 10000"/>
                <a:gd name="connsiteX2" fmla="*/ 11450 w 11450"/>
                <a:gd name="connsiteY2" fmla="*/ 31 h 10000"/>
                <a:gd name="connsiteX3" fmla="*/ 1667 w 11450"/>
                <a:gd name="connsiteY3" fmla="*/ 10000 h 10000"/>
                <a:gd name="connsiteX4" fmla="*/ 0 w 11450"/>
                <a:gd name="connsiteY4" fmla="*/ 7283 h 10000"/>
                <a:gd name="connsiteX0" fmla="*/ 12 w 11462"/>
                <a:gd name="connsiteY0" fmla="*/ 7283 h 9254"/>
                <a:gd name="connsiteX1" fmla="*/ 8421 w 11462"/>
                <a:gd name="connsiteY1" fmla="*/ 0 h 9254"/>
                <a:gd name="connsiteX2" fmla="*/ 11462 w 11462"/>
                <a:gd name="connsiteY2" fmla="*/ 31 h 9254"/>
                <a:gd name="connsiteX3" fmla="*/ 22 w 11462"/>
                <a:gd name="connsiteY3" fmla="*/ 9254 h 9254"/>
                <a:gd name="connsiteX4" fmla="*/ 12 w 11462"/>
                <a:gd name="connsiteY4" fmla="*/ 7283 h 9254"/>
                <a:gd name="connsiteX0" fmla="*/ 10 w 10000"/>
                <a:gd name="connsiteY0" fmla="*/ 7870 h 10000"/>
                <a:gd name="connsiteX1" fmla="*/ 7347 w 10000"/>
                <a:gd name="connsiteY1" fmla="*/ 0 h 10000"/>
                <a:gd name="connsiteX2" fmla="*/ 10000 w 10000"/>
                <a:gd name="connsiteY2" fmla="*/ 75 h 10000"/>
                <a:gd name="connsiteX3" fmla="*/ 19 w 10000"/>
                <a:gd name="connsiteY3" fmla="*/ 10000 h 10000"/>
                <a:gd name="connsiteX4" fmla="*/ 10 w 10000"/>
                <a:gd name="connsiteY4" fmla="*/ 7870 h 10000"/>
                <a:gd name="connsiteX0" fmla="*/ 10 w 13941"/>
                <a:gd name="connsiteY0" fmla="*/ 10322 h 12452"/>
                <a:gd name="connsiteX1" fmla="*/ 7347 w 13941"/>
                <a:gd name="connsiteY1" fmla="*/ 2452 h 12452"/>
                <a:gd name="connsiteX2" fmla="*/ 13941 w 13941"/>
                <a:gd name="connsiteY2" fmla="*/ 0 h 12452"/>
                <a:gd name="connsiteX3" fmla="*/ 19 w 13941"/>
                <a:gd name="connsiteY3" fmla="*/ 12452 h 12452"/>
                <a:gd name="connsiteX4" fmla="*/ 10 w 13941"/>
                <a:gd name="connsiteY4" fmla="*/ 10322 h 12452"/>
                <a:gd name="connsiteX0" fmla="*/ 10 w 10074"/>
                <a:gd name="connsiteY0" fmla="*/ 7870 h 10000"/>
                <a:gd name="connsiteX1" fmla="*/ 7347 w 10074"/>
                <a:gd name="connsiteY1" fmla="*/ 0 h 10000"/>
                <a:gd name="connsiteX2" fmla="*/ 10074 w 10074"/>
                <a:gd name="connsiteY2" fmla="*/ 32 h 10000"/>
                <a:gd name="connsiteX3" fmla="*/ 19 w 10074"/>
                <a:gd name="connsiteY3" fmla="*/ 10000 h 10000"/>
                <a:gd name="connsiteX4" fmla="*/ 10 w 10074"/>
                <a:gd name="connsiteY4" fmla="*/ 7870 h 10000"/>
                <a:gd name="connsiteX0" fmla="*/ 10 w 10074"/>
                <a:gd name="connsiteY0" fmla="*/ 7870 h 10000"/>
                <a:gd name="connsiteX1" fmla="*/ 7347 w 10074"/>
                <a:gd name="connsiteY1" fmla="*/ 0 h 10000"/>
                <a:gd name="connsiteX2" fmla="*/ 10074 w 10074"/>
                <a:gd name="connsiteY2" fmla="*/ 32 h 10000"/>
                <a:gd name="connsiteX3" fmla="*/ 19 w 10074"/>
                <a:gd name="connsiteY3" fmla="*/ 10000 h 10000"/>
                <a:gd name="connsiteX4" fmla="*/ 10 w 10074"/>
                <a:gd name="connsiteY4" fmla="*/ 787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74" h="10000">
                  <a:moveTo>
                    <a:pt x="10" y="7870"/>
                  </a:moveTo>
                  <a:lnTo>
                    <a:pt x="7347" y="0"/>
                  </a:lnTo>
                  <a:lnTo>
                    <a:pt x="10074" y="32"/>
                  </a:lnTo>
                  <a:lnTo>
                    <a:pt x="19" y="10000"/>
                  </a:lnTo>
                  <a:cubicBezTo>
                    <a:pt x="-44" y="9027"/>
                    <a:pt x="74" y="8843"/>
                    <a:pt x="10" y="7870"/>
                  </a:cubicBezTo>
                  <a:close/>
                </a:path>
              </a:pathLst>
            </a:custGeom>
            <a:solidFill>
              <a:srgbClr val="FFFF99">
                <a:alpha val="25882"/>
              </a:srgbClr>
            </a:solidFill>
            <a:ln w="19050" cap="sq" cmpd="sng" algn="ctr">
              <a:solidFill>
                <a:schemeClr val="tx2"/>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grpSp>
      <p:graphicFrame>
        <p:nvGraphicFramePr>
          <p:cNvPr id="72" name="Table 71">
            <a:extLst>
              <a:ext uri="{FF2B5EF4-FFF2-40B4-BE49-F238E27FC236}">
                <a16:creationId xmlns:a16="http://schemas.microsoft.com/office/drawing/2014/main" id="{EF0179DE-229A-44E9-9475-92CB0DBCDD0B}"/>
              </a:ext>
            </a:extLst>
          </p:cNvPr>
          <p:cNvGraphicFramePr>
            <a:graphicFrameLocks noGrp="1"/>
          </p:cNvGraphicFramePr>
          <p:nvPr>
            <p:extLst>
              <p:ext uri="{D42A27DB-BD31-4B8C-83A1-F6EECF244321}">
                <p14:modId xmlns:p14="http://schemas.microsoft.com/office/powerpoint/2010/main" val="1310825969"/>
              </p:ext>
            </p:extLst>
          </p:nvPr>
        </p:nvGraphicFramePr>
        <p:xfrm>
          <a:off x="8885154" y="1143000"/>
          <a:ext cx="808606" cy="2380163"/>
        </p:xfrm>
        <a:graphic>
          <a:graphicData uri="http://schemas.openxmlformats.org/drawingml/2006/table">
            <a:tbl>
              <a:tblPr/>
              <a:tblGrid>
                <a:gridCol w="808606">
                  <a:extLst>
                    <a:ext uri="{9D8B030D-6E8A-4147-A177-3AD203B41FA5}">
                      <a16:colId xmlns:a16="http://schemas.microsoft.com/office/drawing/2014/main" val="658315465"/>
                    </a:ext>
                  </a:extLst>
                </a:gridCol>
              </a:tblGrid>
              <a:tr h="199292">
                <a:tc>
                  <a:txBody>
                    <a:bodyPr/>
                    <a:lstStyle/>
                    <a:p>
                      <a:pPr algn="ctr" fontAlgn="b"/>
                      <a:r>
                        <a:rPr lang="de-CH" sz="1200" b="0" i="0" u="none" strike="noStrike" dirty="0">
                          <a:solidFill>
                            <a:schemeClr val="bg1"/>
                          </a:solidFill>
                          <a:effectLst/>
                          <a:latin typeface="EYInterstate Light" panose="02000506000000020004" pitchFamily="2" charset="0"/>
                        </a:rPr>
                        <a:t>Loss </a:t>
                      </a:r>
                      <a:r>
                        <a:rPr lang="de-CH" sz="1200" b="0" i="0" u="none" strike="noStrike" dirty="0" err="1">
                          <a:solidFill>
                            <a:schemeClr val="bg1"/>
                          </a:solidFill>
                          <a:effectLst/>
                          <a:latin typeface="EYInterstate Light" panose="02000506000000020004" pitchFamily="2" charset="0"/>
                        </a:rPr>
                        <a:t>Ratios</a:t>
                      </a:r>
                      <a:endParaRPr lang="de-CH" sz="1200" b="0" i="0" u="none" strike="noStrike" dirty="0">
                        <a:solidFill>
                          <a:schemeClr val="bg1"/>
                        </a:solidFill>
                        <a:effectLst/>
                        <a:latin typeface="EYInterstate Light" panose="02000506000000020004" pitchFamily="2" charset="0"/>
                      </a:endParaRPr>
                    </a:p>
                  </a:txBody>
                  <a:tcPr marL="5578" marR="5578" marT="5071" marB="0" anchor="b">
                    <a:lnL>
                      <a:noFill/>
                    </a:lnL>
                    <a:lnR>
                      <a:noFill/>
                    </a:lnR>
                    <a:lnT>
                      <a:noFill/>
                    </a:lnT>
                    <a:lnB>
                      <a:noFill/>
                    </a:lnB>
                  </a:tcPr>
                </a:tc>
                <a:extLst>
                  <a:ext uri="{0D108BD9-81ED-4DB2-BD59-A6C34878D82A}">
                    <a16:rowId xmlns:a16="http://schemas.microsoft.com/office/drawing/2014/main" val="928556018"/>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105%</a:t>
                      </a:r>
                    </a:p>
                  </a:txBody>
                  <a:tcPr marL="5578" marR="5578" marT="5071" marB="0" anchor="b">
                    <a:lnL>
                      <a:noFill/>
                    </a:lnL>
                    <a:lnR>
                      <a:noFill/>
                    </a:lnR>
                    <a:lnT>
                      <a:noFill/>
                    </a:lnT>
                    <a:lnB>
                      <a:noFill/>
                    </a:lnB>
                    <a:noFill/>
                  </a:tcPr>
                </a:tc>
                <a:extLst>
                  <a:ext uri="{0D108BD9-81ED-4DB2-BD59-A6C34878D82A}">
                    <a16:rowId xmlns:a16="http://schemas.microsoft.com/office/drawing/2014/main" val="3703059203"/>
                  </a:ext>
                </a:extLst>
              </a:tr>
              <a:tr h="134816">
                <a:tc>
                  <a:txBody>
                    <a:bodyPr/>
                    <a:lstStyle/>
                    <a:p>
                      <a:pPr algn="r" fontAlgn="b"/>
                      <a:r>
                        <a:rPr lang="de-CH" sz="1200" b="0" i="0" u="none" strike="noStrike" dirty="0">
                          <a:solidFill>
                            <a:schemeClr val="bg1"/>
                          </a:solidFill>
                          <a:effectLst/>
                          <a:latin typeface="EYInterstate Light" panose="02000506000000020004" pitchFamily="2" charset="0"/>
                        </a:rPr>
                        <a:t>95%</a:t>
                      </a:r>
                    </a:p>
                  </a:txBody>
                  <a:tcPr marL="5578" marR="5578" marT="5071" marB="0" anchor="b">
                    <a:lnL>
                      <a:noFill/>
                    </a:lnL>
                    <a:lnR>
                      <a:noFill/>
                    </a:lnR>
                    <a:lnT>
                      <a:noFill/>
                    </a:lnT>
                    <a:lnB>
                      <a:noFill/>
                    </a:lnB>
                  </a:tcPr>
                </a:tc>
                <a:extLst>
                  <a:ext uri="{0D108BD9-81ED-4DB2-BD59-A6C34878D82A}">
                    <a16:rowId xmlns:a16="http://schemas.microsoft.com/office/drawing/2014/main" val="654405235"/>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102%</a:t>
                      </a:r>
                    </a:p>
                  </a:txBody>
                  <a:tcPr marL="5578" marR="5578" marT="5071" marB="0" anchor="b">
                    <a:lnL>
                      <a:noFill/>
                    </a:lnL>
                    <a:lnR>
                      <a:noFill/>
                    </a:lnR>
                    <a:lnT>
                      <a:noFill/>
                    </a:lnT>
                    <a:lnB>
                      <a:noFill/>
                    </a:lnB>
                  </a:tcPr>
                </a:tc>
                <a:extLst>
                  <a:ext uri="{0D108BD9-81ED-4DB2-BD59-A6C34878D82A}">
                    <a16:rowId xmlns:a16="http://schemas.microsoft.com/office/drawing/2014/main" val="2223738623"/>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98%</a:t>
                      </a:r>
                    </a:p>
                  </a:txBody>
                  <a:tcPr marL="5578" marR="5578" marT="5071" marB="0" anchor="b">
                    <a:lnL>
                      <a:noFill/>
                    </a:lnL>
                    <a:lnR>
                      <a:noFill/>
                    </a:lnR>
                    <a:lnT>
                      <a:noFill/>
                    </a:lnT>
                    <a:lnB>
                      <a:noFill/>
                    </a:lnB>
                  </a:tcPr>
                </a:tc>
                <a:extLst>
                  <a:ext uri="{0D108BD9-81ED-4DB2-BD59-A6C34878D82A}">
                    <a16:rowId xmlns:a16="http://schemas.microsoft.com/office/drawing/2014/main" val="2221734622"/>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103%</a:t>
                      </a:r>
                    </a:p>
                  </a:txBody>
                  <a:tcPr marL="5578" marR="5578" marT="5071" marB="0" anchor="b">
                    <a:lnL>
                      <a:noFill/>
                    </a:lnL>
                    <a:lnR>
                      <a:noFill/>
                    </a:lnR>
                    <a:lnT>
                      <a:noFill/>
                    </a:lnT>
                    <a:lnB>
                      <a:noFill/>
                    </a:lnB>
                  </a:tcPr>
                </a:tc>
                <a:extLst>
                  <a:ext uri="{0D108BD9-81ED-4DB2-BD59-A6C34878D82A}">
                    <a16:rowId xmlns:a16="http://schemas.microsoft.com/office/drawing/2014/main" val="4115596603"/>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95%</a:t>
                      </a:r>
                    </a:p>
                  </a:txBody>
                  <a:tcPr marL="5578" marR="5578" marT="5071" marB="0" anchor="b">
                    <a:lnL>
                      <a:noFill/>
                    </a:lnL>
                    <a:lnR>
                      <a:noFill/>
                    </a:lnR>
                    <a:lnT>
                      <a:noFill/>
                    </a:lnT>
                    <a:lnB>
                      <a:noFill/>
                    </a:lnB>
                  </a:tcPr>
                </a:tc>
                <a:extLst>
                  <a:ext uri="{0D108BD9-81ED-4DB2-BD59-A6C34878D82A}">
                    <a16:rowId xmlns:a16="http://schemas.microsoft.com/office/drawing/2014/main" val="3627959910"/>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104%</a:t>
                      </a:r>
                    </a:p>
                  </a:txBody>
                  <a:tcPr marL="5578" marR="5578" marT="5071" marB="0" anchor="b">
                    <a:lnL>
                      <a:noFill/>
                    </a:lnL>
                    <a:lnR>
                      <a:noFill/>
                    </a:lnR>
                    <a:lnT>
                      <a:noFill/>
                    </a:lnT>
                    <a:lnB>
                      <a:noFill/>
                    </a:lnB>
                  </a:tcPr>
                </a:tc>
                <a:extLst>
                  <a:ext uri="{0D108BD9-81ED-4DB2-BD59-A6C34878D82A}">
                    <a16:rowId xmlns:a16="http://schemas.microsoft.com/office/drawing/2014/main" val="3146948139"/>
                  </a:ext>
                </a:extLst>
              </a:tr>
              <a:tr h="199292">
                <a:tc>
                  <a:txBody>
                    <a:bodyPr/>
                    <a:lstStyle/>
                    <a:p>
                      <a:pPr algn="r" fontAlgn="b"/>
                      <a:r>
                        <a:rPr lang="de-CH" sz="1200" b="0" i="0" u="none" strike="noStrike" dirty="0">
                          <a:solidFill>
                            <a:schemeClr val="tx2">
                              <a:lumMod val="100000"/>
                            </a:schemeClr>
                          </a:solidFill>
                          <a:effectLst/>
                          <a:latin typeface="EYInterstate Light" panose="02000506000000020004" pitchFamily="2" charset="0"/>
                        </a:rPr>
                        <a:t>40%</a:t>
                      </a:r>
                    </a:p>
                  </a:txBody>
                  <a:tcPr marL="5578" marR="5578" marT="5071" marB="0" anchor="b">
                    <a:lnL>
                      <a:noFill/>
                    </a:lnL>
                    <a:lnR>
                      <a:noFill/>
                    </a:lnR>
                    <a:lnT>
                      <a:noFill/>
                    </a:lnT>
                    <a:lnB>
                      <a:noFill/>
                    </a:lnB>
                  </a:tcPr>
                </a:tc>
                <a:extLst>
                  <a:ext uri="{0D108BD9-81ED-4DB2-BD59-A6C34878D82A}">
                    <a16:rowId xmlns:a16="http://schemas.microsoft.com/office/drawing/2014/main" val="3335255502"/>
                  </a:ext>
                </a:extLst>
              </a:tr>
              <a:tr h="199292">
                <a:tc>
                  <a:txBody>
                    <a:bodyPr/>
                    <a:lstStyle/>
                    <a:p>
                      <a:pPr algn="r" fontAlgn="b"/>
                      <a:r>
                        <a:rPr lang="de-CH" sz="1200" b="0" i="0" u="none" strike="noStrike" dirty="0">
                          <a:solidFill>
                            <a:schemeClr val="tx2">
                              <a:lumMod val="100000"/>
                            </a:schemeClr>
                          </a:solidFill>
                          <a:effectLst/>
                          <a:latin typeface="EYInterstate Light" panose="02000506000000020004" pitchFamily="2" charset="0"/>
                        </a:rPr>
                        <a:t>75%</a:t>
                      </a:r>
                    </a:p>
                  </a:txBody>
                  <a:tcPr marL="5578" marR="5578" marT="5071" marB="0" anchor="b">
                    <a:lnL>
                      <a:noFill/>
                    </a:lnL>
                    <a:lnR>
                      <a:noFill/>
                    </a:lnR>
                    <a:lnT>
                      <a:noFill/>
                    </a:lnT>
                    <a:lnB>
                      <a:noFill/>
                    </a:lnB>
                  </a:tcPr>
                </a:tc>
                <a:extLst>
                  <a:ext uri="{0D108BD9-81ED-4DB2-BD59-A6C34878D82A}">
                    <a16:rowId xmlns:a16="http://schemas.microsoft.com/office/drawing/2014/main" val="3435279174"/>
                  </a:ext>
                </a:extLst>
              </a:tr>
              <a:tr h="199292">
                <a:tc>
                  <a:txBody>
                    <a:bodyPr/>
                    <a:lstStyle/>
                    <a:p>
                      <a:pPr algn="r" fontAlgn="b"/>
                      <a:r>
                        <a:rPr lang="de-CH" sz="1200" b="0" i="0" u="none" strike="noStrike" dirty="0">
                          <a:solidFill>
                            <a:schemeClr val="tx2">
                              <a:lumMod val="100000"/>
                            </a:schemeClr>
                          </a:solidFill>
                          <a:effectLst/>
                          <a:latin typeface="EYInterstate Light" panose="02000506000000020004" pitchFamily="2" charset="0"/>
                        </a:rPr>
                        <a:t>70%</a:t>
                      </a:r>
                    </a:p>
                  </a:txBody>
                  <a:tcPr marL="5578" marR="5578" marT="5071" marB="0" anchor="b">
                    <a:lnL>
                      <a:noFill/>
                    </a:lnL>
                    <a:lnR>
                      <a:noFill/>
                    </a:lnR>
                    <a:lnT>
                      <a:noFill/>
                    </a:lnT>
                    <a:lnB>
                      <a:noFill/>
                    </a:lnB>
                  </a:tcPr>
                </a:tc>
                <a:extLst>
                  <a:ext uri="{0D108BD9-81ED-4DB2-BD59-A6C34878D82A}">
                    <a16:rowId xmlns:a16="http://schemas.microsoft.com/office/drawing/2014/main" val="4049997255"/>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 </a:t>
                      </a:r>
                    </a:p>
                  </a:txBody>
                  <a:tcPr marL="5578" marR="5578" marT="5071" marB="0" anchor="b">
                    <a:lnL>
                      <a:noFill/>
                    </a:lnL>
                    <a:lnR>
                      <a:noFill/>
                    </a:lnR>
                    <a:lnT>
                      <a:noFill/>
                    </a:lnT>
                    <a:lnB>
                      <a:noFill/>
                    </a:lnB>
                  </a:tcPr>
                </a:tc>
                <a:extLst>
                  <a:ext uri="{0D108BD9-81ED-4DB2-BD59-A6C34878D82A}">
                    <a16:rowId xmlns:a16="http://schemas.microsoft.com/office/drawing/2014/main" val="4131506883"/>
                  </a:ext>
                </a:extLst>
              </a:tr>
            </a:tbl>
          </a:graphicData>
        </a:graphic>
      </p:graphicFrame>
      <p:sp>
        <p:nvSpPr>
          <p:cNvPr id="74" name="Rectangle 73">
            <a:extLst>
              <a:ext uri="{FF2B5EF4-FFF2-40B4-BE49-F238E27FC236}">
                <a16:creationId xmlns:a16="http://schemas.microsoft.com/office/drawing/2014/main" id="{2D824F40-F9D7-4B2B-8887-F469125CBAC5}"/>
              </a:ext>
            </a:extLst>
          </p:cNvPr>
          <p:cNvSpPr/>
          <p:nvPr/>
        </p:nvSpPr>
        <p:spPr>
          <a:xfrm>
            <a:off x="9063743" y="2707857"/>
            <a:ext cx="662693" cy="385844"/>
          </a:xfrm>
          <a:prstGeom prst="rect">
            <a:avLst/>
          </a:prstGeom>
          <a:solidFill>
            <a:srgbClr val="FFFF99">
              <a:alpha val="25098"/>
            </a:srgbClr>
          </a:solidFill>
          <a:ln w="28575" cap="sq" cmpd="sng" algn="ctr">
            <a:solidFill>
              <a:schemeClr val="tx2"/>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a:ln>
                <a:noFill/>
              </a:ln>
              <a:solidFill>
                <a:srgbClr val="2E2E38"/>
              </a:solidFill>
              <a:effectLst/>
              <a:uLnTx/>
              <a:uFillTx/>
            </a:endParaRPr>
          </a:p>
        </p:txBody>
      </p:sp>
      <p:sp>
        <p:nvSpPr>
          <p:cNvPr id="78" name="Oval 77">
            <a:extLst>
              <a:ext uri="{FF2B5EF4-FFF2-40B4-BE49-F238E27FC236}">
                <a16:creationId xmlns:a16="http://schemas.microsoft.com/office/drawing/2014/main" id="{A952D4CF-5D5B-4698-8E95-C830D6C53198}"/>
              </a:ext>
            </a:extLst>
          </p:cNvPr>
          <p:cNvSpPr/>
          <p:nvPr/>
        </p:nvSpPr>
        <p:spPr>
          <a:xfrm>
            <a:off x="1044766" y="2614400"/>
            <a:ext cx="396000" cy="386513"/>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de-CH" sz="1800" b="0" i="0" u="none" strike="noStrike" kern="0" cap="none" spc="0" normalizeH="0" baseline="0" noProof="0" dirty="0">
                <a:ln>
                  <a:noFill/>
                </a:ln>
                <a:solidFill>
                  <a:schemeClr val="tx2">
                    <a:lumMod val="100000"/>
                  </a:schemeClr>
                </a:solidFill>
                <a:effectLst/>
                <a:uLnTx/>
                <a:uFillTx/>
              </a:rPr>
              <a:t>A</a:t>
            </a:r>
          </a:p>
        </p:txBody>
      </p:sp>
      <p:grpSp>
        <p:nvGrpSpPr>
          <p:cNvPr id="86" name="Group 85">
            <a:extLst>
              <a:ext uri="{FF2B5EF4-FFF2-40B4-BE49-F238E27FC236}">
                <a16:creationId xmlns:a16="http://schemas.microsoft.com/office/drawing/2014/main" id="{B5C741AF-4678-4139-82A5-5D656A8F0CA9}"/>
              </a:ext>
            </a:extLst>
          </p:cNvPr>
          <p:cNvGrpSpPr/>
          <p:nvPr/>
        </p:nvGrpSpPr>
        <p:grpSpPr>
          <a:xfrm>
            <a:off x="9860266" y="3468684"/>
            <a:ext cx="2146380" cy="646331"/>
            <a:chOff x="9860266" y="3468684"/>
            <a:chExt cx="2146380" cy="646331"/>
          </a:xfrm>
        </p:grpSpPr>
        <p:sp>
          <p:nvSpPr>
            <p:cNvPr id="76" name="TextBox 75">
              <a:extLst>
                <a:ext uri="{FF2B5EF4-FFF2-40B4-BE49-F238E27FC236}">
                  <a16:creationId xmlns:a16="http://schemas.microsoft.com/office/drawing/2014/main" id="{23ECDC7C-849E-4417-B376-E7E43B624F58}"/>
                </a:ext>
              </a:extLst>
            </p:cNvPr>
            <p:cNvSpPr txBox="1"/>
            <p:nvPr/>
          </p:nvSpPr>
          <p:spPr>
            <a:xfrm>
              <a:off x="9860266" y="3468684"/>
              <a:ext cx="2146380" cy="646331"/>
            </a:xfrm>
            <a:prstGeom prst="rect">
              <a:avLst/>
            </a:prstGeom>
            <a:noFill/>
            <a:ln w="12700" cap="sq">
              <a:noFill/>
              <a:miter lim="800000"/>
            </a:ln>
          </p:spPr>
          <p:txBody>
            <a:bodyPr wrap="square">
              <a:spAutoFit/>
            </a:bodyPr>
            <a:lstStyle/>
            <a:p>
              <a:pPr marL="442913" lvl="1" indent="-171450">
                <a:buFont typeface="Arial" panose="020B0604020202020204" pitchFamily="34" charset="0"/>
                <a:buChar char="•"/>
                <a:defRPr/>
              </a:pPr>
              <a:r>
                <a:rPr lang="en-US" sz="1200" b="1" dirty="0">
                  <a:solidFill>
                    <a:schemeClr val="tx2"/>
                  </a:solidFill>
                </a:rPr>
                <a:t>Disruptions in the triangles – due to 1</a:t>
              </a:r>
              <a:r>
                <a:rPr lang="en-US" sz="1200" b="1" baseline="30000" dirty="0">
                  <a:solidFill>
                    <a:schemeClr val="tx2"/>
                  </a:solidFill>
                </a:rPr>
                <a:t>st</a:t>
              </a:r>
              <a:r>
                <a:rPr lang="en-US" sz="1200" b="1" dirty="0">
                  <a:solidFill>
                    <a:schemeClr val="tx2"/>
                  </a:solidFill>
                </a:rPr>
                <a:t> order effects.</a:t>
              </a:r>
            </a:p>
          </p:txBody>
        </p:sp>
        <p:sp>
          <p:nvSpPr>
            <p:cNvPr id="79" name="Oval 78">
              <a:extLst>
                <a:ext uri="{FF2B5EF4-FFF2-40B4-BE49-F238E27FC236}">
                  <a16:creationId xmlns:a16="http://schemas.microsoft.com/office/drawing/2014/main" id="{99E25BA0-08EA-4417-A9E2-663A95E054D7}"/>
                </a:ext>
              </a:extLst>
            </p:cNvPr>
            <p:cNvSpPr/>
            <p:nvPr/>
          </p:nvSpPr>
          <p:spPr>
            <a:xfrm>
              <a:off x="9934575" y="3468684"/>
              <a:ext cx="396000" cy="386513"/>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de-CH" sz="1800" b="0" i="0" u="none" strike="noStrike" kern="0" cap="none" spc="0" normalizeH="0" baseline="0" noProof="0" dirty="0">
                  <a:ln>
                    <a:noFill/>
                  </a:ln>
                  <a:solidFill>
                    <a:schemeClr val="tx2">
                      <a:lumMod val="100000"/>
                    </a:schemeClr>
                  </a:solidFill>
                  <a:effectLst/>
                  <a:uLnTx/>
                  <a:uFillTx/>
                </a:rPr>
                <a:t>A</a:t>
              </a:r>
            </a:p>
          </p:txBody>
        </p:sp>
      </p:grpSp>
      <p:sp>
        <p:nvSpPr>
          <p:cNvPr id="80" name="Oval 79">
            <a:extLst>
              <a:ext uri="{FF2B5EF4-FFF2-40B4-BE49-F238E27FC236}">
                <a16:creationId xmlns:a16="http://schemas.microsoft.com/office/drawing/2014/main" id="{00EA0CF1-65AA-41BA-8A70-7F866A38E166}"/>
              </a:ext>
            </a:extLst>
          </p:cNvPr>
          <p:cNvSpPr/>
          <p:nvPr/>
        </p:nvSpPr>
        <p:spPr>
          <a:xfrm>
            <a:off x="1052668" y="5245339"/>
            <a:ext cx="396000" cy="386513"/>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de-CH" sz="1800" b="0" i="0" u="none" strike="noStrike" kern="0" cap="none" spc="0" normalizeH="0" baseline="0" noProof="0" dirty="0">
                <a:ln>
                  <a:noFill/>
                </a:ln>
                <a:solidFill>
                  <a:schemeClr val="tx2">
                    <a:lumMod val="100000"/>
                  </a:schemeClr>
                </a:solidFill>
                <a:effectLst/>
                <a:uLnTx/>
                <a:uFillTx/>
              </a:rPr>
              <a:t>A</a:t>
            </a:r>
          </a:p>
        </p:txBody>
      </p:sp>
      <p:sp>
        <p:nvSpPr>
          <p:cNvPr id="81" name="Oval 80">
            <a:extLst>
              <a:ext uri="{FF2B5EF4-FFF2-40B4-BE49-F238E27FC236}">
                <a16:creationId xmlns:a16="http://schemas.microsoft.com/office/drawing/2014/main" id="{2E5C59F6-0FDA-4339-B2DD-67EB5F5D0E42}"/>
              </a:ext>
            </a:extLst>
          </p:cNvPr>
          <p:cNvSpPr/>
          <p:nvPr/>
        </p:nvSpPr>
        <p:spPr>
          <a:xfrm>
            <a:off x="8838454" y="2514600"/>
            <a:ext cx="396000" cy="386513"/>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de-CH" kern="0" dirty="0">
                <a:solidFill>
                  <a:schemeClr val="tx2">
                    <a:lumMod val="100000"/>
                  </a:schemeClr>
                </a:solidFill>
              </a:rPr>
              <a:t>B</a:t>
            </a:r>
            <a:endParaRPr kumimoji="0" lang="de-CH" sz="1800" b="0" i="0" u="none" strike="noStrike" kern="0" cap="none" spc="0" normalizeH="0" baseline="0" noProof="0" dirty="0">
              <a:ln>
                <a:noFill/>
              </a:ln>
              <a:solidFill>
                <a:schemeClr val="tx2">
                  <a:lumMod val="100000"/>
                </a:schemeClr>
              </a:solidFill>
              <a:effectLst/>
              <a:uLnTx/>
              <a:uFillTx/>
            </a:endParaRPr>
          </a:p>
        </p:txBody>
      </p:sp>
      <p:grpSp>
        <p:nvGrpSpPr>
          <p:cNvPr id="87" name="Group 86">
            <a:extLst>
              <a:ext uri="{FF2B5EF4-FFF2-40B4-BE49-F238E27FC236}">
                <a16:creationId xmlns:a16="http://schemas.microsoft.com/office/drawing/2014/main" id="{57C3848E-D1EE-48BE-914B-EA60A5427AA1}"/>
              </a:ext>
            </a:extLst>
          </p:cNvPr>
          <p:cNvGrpSpPr/>
          <p:nvPr/>
        </p:nvGrpSpPr>
        <p:grpSpPr>
          <a:xfrm>
            <a:off x="9860266" y="4365602"/>
            <a:ext cx="2030111" cy="1015663"/>
            <a:chOff x="9860266" y="4365602"/>
            <a:chExt cx="2030111" cy="1015663"/>
          </a:xfrm>
        </p:grpSpPr>
        <p:sp>
          <p:nvSpPr>
            <p:cNvPr id="75" name="TextBox 74">
              <a:extLst>
                <a:ext uri="{FF2B5EF4-FFF2-40B4-BE49-F238E27FC236}">
                  <a16:creationId xmlns:a16="http://schemas.microsoft.com/office/drawing/2014/main" id="{81F3C90B-4F17-4692-8DCA-A269C6529229}"/>
                </a:ext>
              </a:extLst>
            </p:cNvPr>
            <p:cNvSpPr txBox="1"/>
            <p:nvPr/>
          </p:nvSpPr>
          <p:spPr>
            <a:xfrm>
              <a:off x="9860266" y="4365602"/>
              <a:ext cx="2030111" cy="1015663"/>
            </a:xfrm>
            <a:prstGeom prst="rect">
              <a:avLst/>
            </a:prstGeom>
            <a:noFill/>
            <a:ln w="12700" cap="sq">
              <a:noFill/>
              <a:miter lim="800000"/>
            </a:ln>
          </p:spPr>
          <p:txBody>
            <a:bodyPr wrap="square">
              <a:spAutoFit/>
            </a:bodyPr>
            <a:lstStyle/>
            <a:p>
              <a:pPr marL="442913" lvl="1" indent="-171450">
                <a:buFont typeface="Arial" panose="020B0604020202020204" pitchFamily="34" charset="0"/>
                <a:buChar char="•"/>
                <a:defRPr/>
              </a:pPr>
              <a:r>
                <a:rPr lang="en-US" sz="1200" b="1" dirty="0">
                  <a:solidFill>
                    <a:schemeClr val="tx2"/>
                  </a:solidFill>
                </a:rPr>
                <a:t>Disruptions in premium vectors and Loss Ratios - due to 1</a:t>
              </a:r>
              <a:r>
                <a:rPr lang="en-US" sz="1200" b="1" baseline="30000" dirty="0">
                  <a:solidFill>
                    <a:schemeClr val="tx2"/>
                  </a:solidFill>
                </a:rPr>
                <a:t>st</a:t>
              </a:r>
              <a:r>
                <a:rPr lang="en-US" sz="1200" b="1" dirty="0">
                  <a:solidFill>
                    <a:schemeClr val="tx2"/>
                  </a:solidFill>
                </a:rPr>
                <a:t> order effects.</a:t>
              </a:r>
            </a:p>
          </p:txBody>
        </p:sp>
        <p:sp>
          <p:nvSpPr>
            <p:cNvPr id="82" name="Oval 81">
              <a:extLst>
                <a:ext uri="{FF2B5EF4-FFF2-40B4-BE49-F238E27FC236}">
                  <a16:creationId xmlns:a16="http://schemas.microsoft.com/office/drawing/2014/main" id="{DB59EEB9-A6E0-4797-957E-0584D7D0F182}"/>
                </a:ext>
              </a:extLst>
            </p:cNvPr>
            <p:cNvSpPr/>
            <p:nvPr/>
          </p:nvSpPr>
          <p:spPr>
            <a:xfrm>
              <a:off x="9934575" y="4365602"/>
              <a:ext cx="396000" cy="386513"/>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de-CH" kern="0" dirty="0">
                  <a:solidFill>
                    <a:schemeClr val="tx2">
                      <a:lumMod val="100000"/>
                    </a:schemeClr>
                  </a:solidFill>
                </a:rPr>
                <a:t>B</a:t>
              </a:r>
              <a:endParaRPr kumimoji="0" lang="de-CH" sz="1800" b="0" i="0" u="none" strike="noStrike" kern="0" cap="none" spc="0" normalizeH="0" baseline="0" noProof="0" dirty="0">
                <a:ln>
                  <a:noFill/>
                </a:ln>
                <a:solidFill>
                  <a:schemeClr val="tx2">
                    <a:lumMod val="100000"/>
                  </a:schemeClr>
                </a:solidFill>
                <a:effectLst/>
                <a:uLnTx/>
                <a:uFillTx/>
              </a:endParaRPr>
            </a:p>
          </p:txBody>
        </p:sp>
      </p:grpSp>
      <p:grpSp>
        <p:nvGrpSpPr>
          <p:cNvPr id="88" name="Group 87">
            <a:extLst>
              <a:ext uri="{FF2B5EF4-FFF2-40B4-BE49-F238E27FC236}">
                <a16:creationId xmlns:a16="http://schemas.microsoft.com/office/drawing/2014/main" id="{EA6AEC7D-32B5-4F23-8988-92731E42A428}"/>
              </a:ext>
            </a:extLst>
          </p:cNvPr>
          <p:cNvGrpSpPr/>
          <p:nvPr/>
        </p:nvGrpSpPr>
        <p:grpSpPr>
          <a:xfrm>
            <a:off x="9860266" y="5631852"/>
            <a:ext cx="2030111" cy="1015663"/>
            <a:chOff x="9860266" y="5631852"/>
            <a:chExt cx="2030111" cy="1015663"/>
          </a:xfrm>
        </p:grpSpPr>
        <p:sp>
          <p:nvSpPr>
            <p:cNvPr id="77" name="TextBox 76">
              <a:extLst>
                <a:ext uri="{FF2B5EF4-FFF2-40B4-BE49-F238E27FC236}">
                  <a16:creationId xmlns:a16="http://schemas.microsoft.com/office/drawing/2014/main" id="{83C3FC71-77C7-485E-B646-3F01A666ED8A}"/>
                </a:ext>
              </a:extLst>
            </p:cNvPr>
            <p:cNvSpPr txBox="1"/>
            <p:nvPr/>
          </p:nvSpPr>
          <p:spPr>
            <a:xfrm>
              <a:off x="9860266" y="5631852"/>
              <a:ext cx="2030111" cy="1015663"/>
            </a:xfrm>
            <a:prstGeom prst="rect">
              <a:avLst/>
            </a:prstGeom>
            <a:noFill/>
            <a:ln w="12700" cap="sq">
              <a:noFill/>
              <a:miter lim="800000"/>
            </a:ln>
          </p:spPr>
          <p:txBody>
            <a:bodyPr wrap="square">
              <a:spAutoFit/>
            </a:bodyPr>
            <a:lstStyle/>
            <a:p>
              <a:pPr marL="442913" lvl="1" indent="-171450">
                <a:buFont typeface="Arial" panose="020B0604020202020204" pitchFamily="34" charset="0"/>
                <a:buChar char="•"/>
                <a:defRPr/>
              </a:pPr>
              <a:r>
                <a:rPr lang="en-US" sz="1200" b="1" dirty="0">
                  <a:solidFill>
                    <a:schemeClr val="tx2"/>
                  </a:solidFill>
                </a:rPr>
                <a:t>Forward looking challenges – due to second order effects, such as Inflation.</a:t>
              </a:r>
            </a:p>
          </p:txBody>
        </p:sp>
        <p:sp>
          <p:nvSpPr>
            <p:cNvPr id="85" name="Oval 84">
              <a:extLst>
                <a:ext uri="{FF2B5EF4-FFF2-40B4-BE49-F238E27FC236}">
                  <a16:creationId xmlns:a16="http://schemas.microsoft.com/office/drawing/2014/main" id="{E9ABA28D-90C8-445D-A191-AC62A1B3A140}"/>
                </a:ext>
              </a:extLst>
            </p:cNvPr>
            <p:cNvSpPr/>
            <p:nvPr/>
          </p:nvSpPr>
          <p:spPr>
            <a:xfrm>
              <a:off x="9934575" y="5631852"/>
              <a:ext cx="396000" cy="386513"/>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de-CH" kern="0" dirty="0">
                  <a:solidFill>
                    <a:schemeClr val="tx2">
                      <a:lumMod val="100000"/>
                    </a:schemeClr>
                  </a:solidFill>
                </a:rPr>
                <a:t>C</a:t>
              </a:r>
              <a:endParaRPr kumimoji="0" lang="de-CH" sz="1800" b="0" i="0" u="none" strike="noStrike" kern="0" cap="none" spc="0" normalizeH="0" baseline="0" noProof="0" dirty="0">
                <a:ln>
                  <a:noFill/>
                </a:ln>
                <a:solidFill>
                  <a:schemeClr val="tx2">
                    <a:lumMod val="100000"/>
                  </a:schemeClr>
                </a:solidFill>
                <a:effectLst/>
                <a:uLnTx/>
                <a:uFillTx/>
              </a:endParaRPr>
            </a:p>
          </p:txBody>
        </p:sp>
      </p:grpSp>
      <p:sp>
        <p:nvSpPr>
          <p:cNvPr id="32" name="Oval 31">
            <a:extLst>
              <a:ext uri="{FF2B5EF4-FFF2-40B4-BE49-F238E27FC236}">
                <a16:creationId xmlns:a16="http://schemas.microsoft.com/office/drawing/2014/main" id="{BAA8D623-7DA7-4C1B-BA19-65ACD02A85CA}"/>
              </a:ext>
            </a:extLst>
          </p:cNvPr>
          <p:cNvSpPr/>
          <p:nvPr/>
        </p:nvSpPr>
        <p:spPr>
          <a:xfrm>
            <a:off x="9524218" y="76200"/>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A</a:t>
            </a:r>
          </a:p>
        </p:txBody>
      </p:sp>
      <p:sp>
        <p:nvSpPr>
          <p:cNvPr id="34" name="TextBox 33">
            <a:extLst>
              <a:ext uri="{FF2B5EF4-FFF2-40B4-BE49-F238E27FC236}">
                <a16:creationId xmlns:a16="http://schemas.microsoft.com/office/drawing/2014/main" id="{E8E98B4D-AF3F-4852-A850-AC30C5F5E056}"/>
              </a:ext>
            </a:extLst>
          </p:cNvPr>
          <p:cNvSpPr txBox="1"/>
          <p:nvPr/>
        </p:nvSpPr>
        <p:spPr>
          <a:xfrm>
            <a:off x="9942836" y="117578"/>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Distortions on the Claims Pattern</a:t>
            </a:r>
          </a:p>
        </p:txBody>
      </p:sp>
      <p:sp>
        <p:nvSpPr>
          <p:cNvPr id="35" name="Oval 34">
            <a:extLst>
              <a:ext uri="{FF2B5EF4-FFF2-40B4-BE49-F238E27FC236}">
                <a16:creationId xmlns:a16="http://schemas.microsoft.com/office/drawing/2014/main" id="{862C10E3-E5BA-4F23-BBA6-E15517A9095C}"/>
              </a:ext>
            </a:extLst>
          </p:cNvPr>
          <p:cNvSpPr/>
          <p:nvPr/>
        </p:nvSpPr>
        <p:spPr>
          <a:xfrm>
            <a:off x="9524218" y="342681"/>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B</a:t>
            </a:r>
          </a:p>
        </p:txBody>
      </p:sp>
      <p:sp>
        <p:nvSpPr>
          <p:cNvPr id="36" name="TextBox 35">
            <a:extLst>
              <a:ext uri="{FF2B5EF4-FFF2-40B4-BE49-F238E27FC236}">
                <a16:creationId xmlns:a16="http://schemas.microsoft.com/office/drawing/2014/main" id="{F7A7ADDB-46D2-49F1-B2C6-3B7E3DBFD452}"/>
              </a:ext>
            </a:extLst>
          </p:cNvPr>
          <p:cNvSpPr txBox="1"/>
          <p:nvPr/>
        </p:nvSpPr>
        <p:spPr>
          <a:xfrm>
            <a:off x="9942836" y="384059"/>
            <a:ext cx="2099939"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dirty="0">
                <a:ln>
                  <a:noFill/>
                </a:ln>
                <a:solidFill>
                  <a:schemeClr val="bg1"/>
                </a:solidFill>
                <a:effectLst/>
                <a:uLnTx/>
                <a:uFillTx/>
              </a:rPr>
              <a:t>Distortions on Loss Ratios</a:t>
            </a:r>
          </a:p>
        </p:txBody>
      </p:sp>
      <p:sp>
        <p:nvSpPr>
          <p:cNvPr id="37" name="Oval 36">
            <a:extLst>
              <a:ext uri="{FF2B5EF4-FFF2-40B4-BE49-F238E27FC236}">
                <a16:creationId xmlns:a16="http://schemas.microsoft.com/office/drawing/2014/main" id="{100A64DF-369E-4F6B-9EA0-B5A94165B90A}"/>
              </a:ext>
            </a:extLst>
          </p:cNvPr>
          <p:cNvSpPr/>
          <p:nvPr/>
        </p:nvSpPr>
        <p:spPr>
          <a:xfrm>
            <a:off x="9524218" y="609163"/>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en-US" sz="1000" kern="0">
                <a:solidFill>
                  <a:schemeClr val="tx2">
                    <a:lumMod val="100000"/>
                  </a:schemeClr>
                </a:solidFill>
              </a:rPr>
              <a:t>C</a:t>
            </a:r>
            <a:endParaRPr kumimoji="0" lang="en-US" sz="1000" b="0" i="0" u="none" strike="noStrike" kern="0" cap="none" spc="0" normalizeH="0" baseline="0">
              <a:ln>
                <a:noFill/>
              </a:ln>
              <a:solidFill>
                <a:schemeClr val="tx2">
                  <a:lumMod val="100000"/>
                </a:schemeClr>
              </a:solidFill>
              <a:effectLst/>
              <a:uLnTx/>
              <a:uFillTx/>
            </a:endParaRPr>
          </a:p>
        </p:txBody>
      </p:sp>
      <p:sp>
        <p:nvSpPr>
          <p:cNvPr id="38" name="TextBox 37">
            <a:extLst>
              <a:ext uri="{FF2B5EF4-FFF2-40B4-BE49-F238E27FC236}">
                <a16:creationId xmlns:a16="http://schemas.microsoft.com/office/drawing/2014/main" id="{176A7E07-33E8-468D-8AE7-D1FA50E13D9E}"/>
              </a:ext>
            </a:extLst>
          </p:cNvPr>
          <p:cNvSpPr txBox="1"/>
          <p:nvPr/>
        </p:nvSpPr>
        <p:spPr>
          <a:xfrm>
            <a:off x="9942836" y="650541"/>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Forward Looking challenges</a:t>
            </a:r>
          </a:p>
        </p:txBody>
      </p:sp>
      <p:sp>
        <p:nvSpPr>
          <p:cNvPr id="73" name="Rectangle 72">
            <a:extLst>
              <a:ext uri="{FF2B5EF4-FFF2-40B4-BE49-F238E27FC236}">
                <a16:creationId xmlns:a16="http://schemas.microsoft.com/office/drawing/2014/main" id="{28E7FA98-EAC8-4E21-BBCB-933C4AED2B26}"/>
              </a:ext>
            </a:extLst>
          </p:cNvPr>
          <p:cNvSpPr/>
          <p:nvPr/>
        </p:nvSpPr>
        <p:spPr>
          <a:xfrm>
            <a:off x="9070975" y="3116956"/>
            <a:ext cx="662693" cy="282144"/>
          </a:xfrm>
          <a:prstGeom prst="rect">
            <a:avLst/>
          </a:prstGeom>
          <a:solidFill>
            <a:srgbClr val="622F2A"/>
          </a:solidFill>
          <a:ln w="28575" cap="sq" cmpd="sng" algn="ctr">
            <a:solidFill>
              <a:schemeClr val="tx2"/>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de-CH" sz="1800" b="0" i="0" u="none" strike="noStrike" kern="0" cap="none" spc="0" normalizeH="0" baseline="0" noProof="0" dirty="0">
                <a:ln>
                  <a:noFill/>
                </a:ln>
                <a:solidFill>
                  <a:schemeClr val="tx2"/>
                </a:solidFill>
                <a:effectLst/>
                <a:uLnTx/>
                <a:uFillTx/>
              </a:rPr>
              <a:t>?</a:t>
            </a:r>
          </a:p>
        </p:txBody>
      </p:sp>
      <p:sp>
        <p:nvSpPr>
          <p:cNvPr id="84" name="Oval 83">
            <a:extLst>
              <a:ext uri="{FF2B5EF4-FFF2-40B4-BE49-F238E27FC236}">
                <a16:creationId xmlns:a16="http://schemas.microsoft.com/office/drawing/2014/main" id="{9D407F1A-AC96-4ADC-A6DB-49D0A9BAD4A2}"/>
              </a:ext>
            </a:extLst>
          </p:cNvPr>
          <p:cNvSpPr/>
          <p:nvPr/>
        </p:nvSpPr>
        <p:spPr>
          <a:xfrm>
            <a:off x="8838454" y="3017547"/>
            <a:ext cx="396000" cy="386513"/>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de-CH" kern="0" dirty="0">
                <a:solidFill>
                  <a:schemeClr val="tx2">
                    <a:lumMod val="100000"/>
                  </a:schemeClr>
                </a:solidFill>
              </a:rPr>
              <a:t>C</a:t>
            </a:r>
            <a:endParaRPr kumimoji="0" lang="de-CH" sz="1800" b="0" i="0" u="none" strike="noStrike" kern="0" cap="none" spc="0" normalizeH="0" baseline="0" noProof="0" dirty="0">
              <a:ln>
                <a:noFill/>
              </a:ln>
              <a:solidFill>
                <a:schemeClr val="tx2">
                  <a:lumMod val="100000"/>
                </a:schemeClr>
              </a:solidFill>
              <a:effectLst/>
              <a:uLnTx/>
              <a:uFillTx/>
            </a:endParaRPr>
          </a:p>
        </p:txBody>
      </p:sp>
      <p:sp>
        <p:nvSpPr>
          <p:cNvPr id="71" name="Right Triangle 70">
            <a:extLst>
              <a:ext uri="{FF2B5EF4-FFF2-40B4-BE49-F238E27FC236}">
                <a16:creationId xmlns:a16="http://schemas.microsoft.com/office/drawing/2014/main" id="{FEBA035B-8F81-49C5-8EF5-D9F8F9D1D3BC}"/>
              </a:ext>
            </a:extLst>
          </p:cNvPr>
          <p:cNvSpPr/>
          <p:nvPr/>
        </p:nvSpPr>
        <p:spPr>
          <a:xfrm flipH="1">
            <a:off x="1266644" y="1371600"/>
            <a:ext cx="7391400" cy="2057400"/>
          </a:xfrm>
          <a:prstGeom prst="rtTriangle">
            <a:avLst/>
          </a:prstGeom>
          <a:solidFill>
            <a:srgbClr val="FF3300">
              <a:alpha val="25098"/>
            </a:srgbClr>
          </a:solidFill>
          <a:ln w="19050" cap="sq" cmpd="sng" algn="ctr">
            <a:solidFill>
              <a:schemeClr val="tx2"/>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sp>
        <p:nvSpPr>
          <p:cNvPr id="83" name="Oval 82">
            <a:extLst>
              <a:ext uri="{FF2B5EF4-FFF2-40B4-BE49-F238E27FC236}">
                <a16:creationId xmlns:a16="http://schemas.microsoft.com/office/drawing/2014/main" id="{A2A21E2E-58D8-410F-B7E3-EF3AE8D67F4A}"/>
              </a:ext>
            </a:extLst>
          </p:cNvPr>
          <p:cNvSpPr/>
          <p:nvPr/>
        </p:nvSpPr>
        <p:spPr>
          <a:xfrm>
            <a:off x="8167326" y="1534926"/>
            <a:ext cx="396000" cy="386513"/>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de-CH" kern="0" dirty="0">
                <a:solidFill>
                  <a:schemeClr val="tx2">
                    <a:lumMod val="100000"/>
                  </a:schemeClr>
                </a:solidFill>
              </a:rPr>
              <a:t>C</a:t>
            </a:r>
            <a:endParaRPr kumimoji="0" lang="de-CH" sz="1800" b="0" i="0" u="none" strike="noStrike" kern="0" cap="none" spc="0" normalizeH="0" baseline="0" noProof="0" dirty="0">
              <a:ln>
                <a:noFill/>
              </a:ln>
              <a:solidFill>
                <a:schemeClr val="tx2">
                  <a:lumMod val="100000"/>
                </a:schemeClr>
              </a:solidFill>
              <a:effectLst/>
              <a:uLnTx/>
              <a:uFillTx/>
            </a:endParaRPr>
          </a:p>
        </p:txBody>
      </p:sp>
    </p:spTree>
    <p:extLst>
      <p:ext uri="{BB962C8B-B14F-4D97-AF65-F5344CB8AC3E}">
        <p14:creationId xmlns:p14="http://schemas.microsoft.com/office/powerpoint/2010/main" val="3663103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78" grpId="0" animBg="1"/>
      <p:bldP spid="80" grpId="0" animBg="1"/>
      <p:bldP spid="81" grpId="0" animBg="1"/>
      <p:bldP spid="32" grpId="0" animBg="1"/>
      <p:bldP spid="34" grpId="0"/>
      <p:bldP spid="35" grpId="0" animBg="1"/>
      <p:bldP spid="36" grpId="0"/>
      <p:bldP spid="37" grpId="0" animBg="1"/>
      <p:bldP spid="38" grpId="0"/>
      <p:bldP spid="73" grpId="0" animBg="1"/>
      <p:bldP spid="84" grpId="0" animBg="1"/>
      <p:bldP spid="71" grpId="0" animBg="1"/>
      <p:bldP spid="8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B6B4F-AB09-4410-A28A-18AA31D530ED}"/>
              </a:ext>
            </a:extLst>
          </p:cNvPr>
          <p:cNvSpPr>
            <a:spLocks noGrp="1"/>
          </p:cNvSpPr>
          <p:nvPr>
            <p:ph type="title"/>
          </p:nvPr>
        </p:nvSpPr>
        <p:spPr/>
        <p:txBody>
          <a:bodyPr/>
          <a:lstStyle/>
          <a:p>
            <a:r>
              <a:rPr lang="en-US" dirty="0"/>
              <a:t>What are the main challenges for IBNR reserving?</a:t>
            </a:r>
          </a:p>
        </p:txBody>
      </p:sp>
      <p:sp>
        <p:nvSpPr>
          <p:cNvPr id="4" name="Slide Number Placeholder 3">
            <a:extLst>
              <a:ext uri="{FF2B5EF4-FFF2-40B4-BE49-F238E27FC236}">
                <a16:creationId xmlns:a16="http://schemas.microsoft.com/office/drawing/2014/main" id="{E6B8393C-B0E1-4E13-BEC9-FB9E23ED3252}"/>
              </a:ext>
            </a:extLst>
          </p:cNvPr>
          <p:cNvSpPr>
            <a:spLocks noGrp="1"/>
          </p:cNvSpPr>
          <p:nvPr>
            <p:ph type="sldNum" sz="quarter" idx="12"/>
          </p:nvPr>
        </p:nvSpPr>
        <p:spPr/>
        <p:txBody>
          <a:bodyPr/>
          <a:lstStyle/>
          <a:p>
            <a:r>
              <a:rPr lang="en-US"/>
              <a:t>Page </a:t>
            </a:r>
            <a:fld id="{F1BC30E3-FFE5-4B91-AA19-87A149EBB9EE}" type="slidenum">
              <a:rPr lang="en-US" smtClean="0"/>
              <a:pPr/>
              <a:t>13</a:t>
            </a:fld>
            <a:endParaRPr lang="en-US"/>
          </a:p>
        </p:txBody>
      </p:sp>
      <p:sp>
        <p:nvSpPr>
          <p:cNvPr id="5" name="TextBox 4">
            <a:extLst>
              <a:ext uri="{FF2B5EF4-FFF2-40B4-BE49-F238E27FC236}">
                <a16:creationId xmlns:a16="http://schemas.microsoft.com/office/drawing/2014/main" id="{B864451C-0765-41DF-A4CE-0A4B7E35A0CB}"/>
              </a:ext>
            </a:extLst>
          </p:cNvPr>
          <p:cNvSpPr txBox="1"/>
          <p:nvPr/>
        </p:nvSpPr>
        <p:spPr>
          <a:xfrm>
            <a:off x="609918" y="1295400"/>
            <a:ext cx="10978515" cy="5239791"/>
          </a:xfrm>
          <a:prstGeom prst="rect">
            <a:avLst/>
          </a:prstGeom>
          <a:noFill/>
          <a:ln w="12700" cap="sq">
            <a:solidFill>
              <a:schemeClr val="tx2"/>
            </a:solidFill>
            <a:miter lim="800000"/>
          </a:ln>
        </p:spPr>
        <p:txBody>
          <a:bodyPr wrap="square" lIns="0" tIns="0" rIns="0" bIns="0" rtlCol="0">
            <a:noAutofit/>
          </a:bodyPr>
          <a:lstStyle/>
          <a:p>
            <a:pPr marL="742950" lvl="1" indent="-285750" defTabSz="685434">
              <a:spcBef>
                <a:spcPct val="20000"/>
              </a:spcBef>
              <a:buClr>
                <a:srgbClr val="FFE600"/>
              </a:buClr>
              <a:buSzPct val="80000"/>
              <a:buFont typeface="Arial" panose="020B0604020202020204" pitchFamily="34" charset="0"/>
              <a:buChar char="•"/>
            </a:pPr>
            <a:endParaRPr kumimoji="0" lang="en-US" sz="1000" b="0" i="0" u="none" strike="noStrike" kern="0" cap="none" spc="0" normalizeH="0" baseline="0" dirty="0">
              <a:ln>
                <a:noFill/>
              </a:ln>
              <a:solidFill>
                <a:schemeClr val="bg1"/>
              </a:solidFill>
              <a:effectLst/>
              <a:uLnTx/>
              <a:uFillTx/>
            </a:endParaRPr>
          </a:p>
          <a:p>
            <a:pPr marL="742950" lvl="1" indent="-285750" defTabSz="685434">
              <a:spcBef>
                <a:spcPct val="20000"/>
              </a:spcBef>
              <a:buClr>
                <a:srgbClr val="FFE600"/>
              </a:buClr>
              <a:buSzPct val="80000"/>
              <a:buFont typeface="Arial" panose="020B0604020202020204" pitchFamily="34" charset="0"/>
              <a:buChar char="•"/>
            </a:pPr>
            <a:r>
              <a:rPr kumimoji="0" lang="en-US" b="0" i="0" u="none" strike="noStrike" kern="0" cap="none" spc="0" normalizeH="0" baseline="0" dirty="0">
                <a:ln>
                  <a:noFill/>
                </a:ln>
                <a:solidFill>
                  <a:schemeClr val="bg1"/>
                </a:solidFill>
                <a:effectLst/>
                <a:uLnTx/>
                <a:uFillTx/>
              </a:rPr>
              <a:t>The basic reserving methods rely on historical data – hence these are based on the assumption that the past represents the future (which currently this assumptions has proven to fail)</a:t>
            </a:r>
            <a:endParaRPr lang="en-US" kern="0" dirty="0">
              <a:solidFill>
                <a:schemeClr val="bg1"/>
              </a:solidFill>
            </a:endParaRPr>
          </a:p>
          <a:p>
            <a:pPr marL="1200150" lvl="2" indent="-285750" defTabSz="685434">
              <a:spcBef>
                <a:spcPct val="20000"/>
              </a:spcBef>
              <a:buClr>
                <a:srgbClr val="FFE600"/>
              </a:buClr>
              <a:buSzPct val="80000"/>
              <a:buFont typeface="Arial" panose="020B0604020202020204" pitchFamily="34" charset="0"/>
              <a:buChar char="•"/>
            </a:pPr>
            <a:endParaRPr lang="en-US" sz="1000" kern="0" dirty="0">
              <a:solidFill>
                <a:schemeClr val="bg1"/>
              </a:solidFill>
            </a:endParaRPr>
          </a:p>
          <a:p>
            <a:pPr marL="1200150" lvl="2" indent="-285750" defTabSz="685434">
              <a:spcBef>
                <a:spcPct val="20000"/>
              </a:spcBef>
              <a:buClr>
                <a:srgbClr val="FFE600"/>
              </a:buClr>
              <a:buSzPct val="80000"/>
              <a:buFont typeface="Arial" panose="020B0604020202020204" pitchFamily="34" charset="0"/>
              <a:buChar char="•"/>
            </a:pPr>
            <a:r>
              <a:rPr lang="en-US" kern="0" dirty="0">
                <a:solidFill>
                  <a:schemeClr val="bg1"/>
                </a:solidFill>
              </a:rPr>
              <a:t>Disruptions in the triangles – Claims patterns </a:t>
            </a:r>
          </a:p>
          <a:p>
            <a:pPr marL="1657350" lvl="3" indent="-285750" defTabSz="685434">
              <a:spcBef>
                <a:spcPct val="20000"/>
              </a:spcBef>
              <a:buClr>
                <a:srgbClr val="FFE600"/>
              </a:buClr>
              <a:buSzPct val="80000"/>
              <a:buFont typeface="Arial" panose="020B0604020202020204" pitchFamily="34" charset="0"/>
              <a:buChar char="•"/>
            </a:pPr>
            <a:r>
              <a:rPr kumimoji="0" lang="en-US" b="0" i="0" u="none" strike="noStrike" kern="0" cap="none" spc="0" normalizeH="0" baseline="0" dirty="0">
                <a:ln>
                  <a:noFill/>
                </a:ln>
                <a:solidFill>
                  <a:schemeClr val="bg1"/>
                </a:solidFill>
                <a:effectLst/>
                <a:uLnTx/>
                <a:uFillTx/>
              </a:rPr>
              <a:t>Frequency</a:t>
            </a:r>
            <a:endParaRPr lang="en-US" kern="0" dirty="0">
              <a:solidFill>
                <a:schemeClr val="bg1"/>
              </a:solidFill>
            </a:endParaRPr>
          </a:p>
          <a:p>
            <a:pPr marL="1657350" lvl="3" indent="-285750" defTabSz="685434">
              <a:spcBef>
                <a:spcPct val="20000"/>
              </a:spcBef>
              <a:buClr>
                <a:srgbClr val="FFE600"/>
              </a:buClr>
              <a:buSzPct val="80000"/>
              <a:buFont typeface="Arial" panose="020B0604020202020204" pitchFamily="34" charset="0"/>
              <a:buChar char="•"/>
            </a:pPr>
            <a:r>
              <a:rPr lang="en-US" kern="0" dirty="0">
                <a:solidFill>
                  <a:schemeClr val="bg1"/>
                </a:solidFill>
              </a:rPr>
              <a:t>Severity</a:t>
            </a:r>
          </a:p>
          <a:p>
            <a:pPr marL="1657350" lvl="3" indent="-285750" defTabSz="685434">
              <a:spcBef>
                <a:spcPct val="20000"/>
              </a:spcBef>
              <a:buClr>
                <a:srgbClr val="FFE600"/>
              </a:buClr>
              <a:buSzPct val="80000"/>
              <a:buFont typeface="Arial" panose="020B0604020202020204" pitchFamily="34" charset="0"/>
              <a:buChar char="•"/>
            </a:pPr>
            <a:r>
              <a:rPr kumimoji="0" lang="en-US" b="0" i="0" u="none" strike="noStrike" kern="0" cap="none" spc="0" normalizeH="0" baseline="0" dirty="0">
                <a:ln>
                  <a:noFill/>
                </a:ln>
                <a:solidFill>
                  <a:schemeClr val="bg1"/>
                </a:solidFill>
                <a:effectLst/>
                <a:uLnTx/>
                <a:uFillTx/>
              </a:rPr>
              <a:t>Ti</a:t>
            </a:r>
            <a:r>
              <a:rPr lang="en-US" kern="0" dirty="0">
                <a:solidFill>
                  <a:schemeClr val="bg1"/>
                </a:solidFill>
              </a:rPr>
              <a:t>me Lags</a:t>
            </a:r>
          </a:p>
          <a:p>
            <a:pPr marL="1200150" lvl="2" indent="-285750" defTabSz="685434">
              <a:spcBef>
                <a:spcPct val="20000"/>
              </a:spcBef>
              <a:buClr>
                <a:srgbClr val="FFE600"/>
              </a:buClr>
              <a:buSzPct val="80000"/>
              <a:buFont typeface="Arial" panose="020B0604020202020204" pitchFamily="34" charset="0"/>
              <a:buChar char="•"/>
            </a:pPr>
            <a:endParaRPr kumimoji="0" lang="en-US" sz="1000" b="0" i="0" u="none" strike="noStrike" kern="0" cap="none" spc="0" normalizeH="0" baseline="0" dirty="0">
              <a:ln>
                <a:noFill/>
              </a:ln>
              <a:solidFill>
                <a:schemeClr val="bg1"/>
              </a:solidFill>
              <a:effectLst/>
              <a:uLnTx/>
              <a:uFillTx/>
            </a:endParaRPr>
          </a:p>
          <a:p>
            <a:pPr marL="1200150" lvl="2" indent="-285750" defTabSz="685434">
              <a:spcBef>
                <a:spcPct val="20000"/>
              </a:spcBef>
              <a:buClr>
                <a:srgbClr val="FFE600"/>
              </a:buClr>
              <a:buSzPct val="80000"/>
              <a:buFont typeface="Arial" panose="020B0604020202020204" pitchFamily="34" charset="0"/>
              <a:buChar char="•"/>
            </a:pPr>
            <a:r>
              <a:rPr lang="en-US" kern="0" dirty="0">
                <a:solidFill>
                  <a:schemeClr val="bg1"/>
                </a:solidFill>
              </a:rPr>
              <a:t>Disruptions in premium vectors and Loss Ratios</a:t>
            </a:r>
          </a:p>
          <a:p>
            <a:pPr marL="1200150" lvl="2" indent="-285750" defTabSz="685434">
              <a:spcBef>
                <a:spcPct val="20000"/>
              </a:spcBef>
              <a:buClr>
                <a:srgbClr val="FFE600"/>
              </a:buClr>
              <a:buSzPct val="80000"/>
              <a:buFont typeface="Arial" panose="020B0604020202020204" pitchFamily="34" charset="0"/>
              <a:buChar char="•"/>
            </a:pPr>
            <a:endParaRPr kumimoji="0" lang="en-US" sz="1000" b="0" i="0" u="none" strike="noStrike" kern="0" cap="none" spc="0" normalizeH="0" baseline="0" dirty="0">
              <a:ln>
                <a:noFill/>
              </a:ln>
              <a:solidFill>
                <a:schemeClr val="bg1"/>
              </a:solidFill>
              <a:effectLst/>
              <a:uLnTx/>
              <a:uFillTx/>
            </a:endParaRPr>
          </a:p>
          <a:p>
            <a:pPr marL="1200150" lvl="2" indent="-285750" defTabSz="685434">
              <a:spcBef>
                <a:spcPct val="20000"/>
              </a:spcBef>
              <a:buClr>
                <a:srgbClr val="FFE600"/>
              </a:buClr>
              <a:buSzPct val="80000"/>
              <a:buFont typeface="Arial" panose="020B0604020202020204" pitchFamily="34" charset="0"/>
              <a:buChar char="•"/>
            </a:pPr>
            <a:r>
              <a:rPr kumimoji="0" lang="en-US" b="0" i="0" u="none" strike="noStrike" kern="0" cap="none" spc="0" normalizeH="0" baseline="0" dirty="0">
                <a:ln>
                  <a:noFill/>
                </a:ln>
                <a:solidFill>
                  <a:schemeClr val="bg1"/>
                </a:solidFill>
                <a:effectLst/>
                <a:uLnTx/>
                <a:uFillTx/>
              </a:rPr>
              <a:t>Forward looking challenges</a:t>
            </a:r>
            <a:endParaRPr lang="en-US" kern="0" dirty="0">
              <a:solidFill>
                <a:schemeClr val="bg1"/>
              </a:solidFill>
            </a:endParaRPr>
          </a:p>
          <a:p>
            <a:pPr marL="1657350" lvl="3" indent="-285750" defTabSz="685434">
              <a:spcBef>
                <a:spcPct val="20000"/>
              </a:spcBef>
              <a:buClr>
                <a:srgbClr val="FFE600"/>
              </a:buClr>
              <a:buSzPct val="80000"/>
              <a:buFont typeface="Arial" panose="020B0604020202020204" pitchFamily="34" charset="0"/>
              <a:buChar char="•"/>
            </a:pPr>
            <a:r>
              <a:rPr lang="en-US" kern="0" dirty="0">
                <a:solidFill>
                  <a:schemeClr val="bg1"/>
                </a:solidFill>
              </a:rPr>
              <a:t>Inflation</a:t>
            </a:r>
          </a:p>
          <a:p>
            <a:pPr marL="1657350" lvl="3" indent="-285750" defTabSz="685434">
              <a:spcBef>
                <a:spcPct val="20000"/>
              </a:spcBef>
              <a:buClr>
                <a:srgbClr val="FFE600"/>
              </a:buClr>
              <a:buSzPct val="80000"/>
              <a:buFont typeface="Arial" panose="020B0604020202020204" pitchFamily="34" charset="0"/>
              <a:buChar char="•"/>
            </a:pPr>
            <a:r>
              <a:rPr kumimoji="0" lang="en-US" b="0" i="0" u="none" strike="noStrike" kern="0" cap="none" spc="0" normalizeH="0" baseline="0" dirty="0">
                <a:ln>
                  <a:noFill/>
                </a:ln>
                <a:solidFill>
                  <a:schemeClr val="bg1"/>
                </a:solidFill>
                <a:effectLst/>
                <a:uLnTx/>
                <a:uFillTx/>
              </a:rPr>
              <a:t>Change in customer behavior in the long run</a:t>
            </a:r>
          </a:p>
          <a:p>
            <a:pPr marL="1657350" lvl="3" indent="-285750" defTabSz="685434">
              <a:spcBef>
                <a:spcPct val="20000"/>
              </a:spcBef>
              <a:buClr>
                <a:srgbClr val="FFE600"/>
              </a:buClr>
              <a:buSzPct val="80000"/>
              <a:buFont typeface="Arial" panose="020B0604020202020204" pitchFamily="34" charset="0"/>
              <a:buChar char="•"/>
            </a:pPr>
            <a:r>
              <a:rPr lang="en-US" kern="0" dirty="0">
                <a:solidFill>
                  <a:schemeClr val="bg1"/>
                </a:solidFill>
              </a:rPr>
              <a:t>Change in legal environment</a:t>
            </a:r>
            <a:endParaRPr kumimoji="0" lang="en-US" b="0" i="0" u="none" strike="noStrike" kern="0" cap="none" spc="0" normalizeH="0" baseline="0" dirty="0">
              <a:ln>
                <a:noFill/>
              </a:ln>
              <a:solidFill>
                <a:schemeClr val="bg1"/>
              </a:solidFill>
              <a:effectLst/>
              <a:uLnTx/>
              <a:uFillTx/>
            </a:endParaRPr>
          </a:p>
          <a:p>
            <a:pPr lvl="3" defTabSz="685434">
              <a:spcBef>
                <a:spcPct val="20000"/>
              </a:spcBef>
              <a:buClr>
                <a:srgbClr val="FFE600"/>
              </a:buClr>
              <a:buSzPct val="80000"/>
            </a:pPr>
            <a:endParaRPr kumimoji="0" lang="en-US" sz="1000" b="0" i="0" u="none" strike="noStrike" kern="0" cap="none" spc="0" normalizeH="0" baseline="0" dirty="0">
              <a:ln>
                <a:noFill/>
              </a:ln>
              <a:solidFill>
                <a:schemeClr val="bg1"/>
              </a:solidFill>
              <a:effectLst/>
              <a:uLnTx/>
              <a:uFillTx/>
            </a:endParaRPr>
          </a:p>
          <a:p>
            <a:pPr marL="742950" lvl="1" indent="-285750" defTabSz="685434">
              <a:spcBef>
                <a:spcPct val="20000"/>
              </a:spcBef>
              <a:buClr>
                <a:srgbClr val="FFE600"/>
              </a:buClr>
              <a:buSzPct val="80000"/>
              <a:buFont typeface="Arial" panose="020B0604020202020204" pitchFamily="34" charset="0"/>
              <a:buChar char="•"/>
            </a:pPr>
            <a:r>
              <a:rPr kumimoji="0" lang="en-US" b="0" i="0" u="none" strike="noStrike" kern="0" cap="none" spc="0" normalizeH="0" baseline="0" dirty="0">
                <a:ln>
                  <a:noFill/>
                </a:ln>
                <a:solidFill>
                  <a:schemeClr val="bg1"/>
                </a:solidFill>
                <a:effectLst/>
                <a:uLnTx/>
                <a:uFillTx/>
              </a:rPr>
              <a:t>Increased uncertainty in the </a:t>
            </a:r>
            <a:r>
              <a:rPr lang="en-US" kern="0" dirty="0">
                <a:solidFill>
                  <a:schemeClr val="bg1"/>
                </a:solidFill>
              </a:rPr>
              <a:t>amount to be reserved </a:t>
            </a:r>
            <a:r>
              <a:rPr lang="en-US" kern="0" dirty="0">
                <a:solidFill>
                  <a:schemeClr val="bg1"/>
                </a:solidFill>
                <a:sym typeface="Wingdings" panose="05000000000000000000" pitchFamily="2" charset="2"/>
              </a:rPr>
              <a:t> additional reserves might be required</a:t>
            </a:r>
            <a:endParaRPr kumimoji="0" lang="en-US" b="0" i="0" u="none" strike="noStrike" kern="0" cap="none" spc="0" normalizeH="0" baseline="0" dirty="0">
              <a:ln>
                <a:noFill/>
              </a:ln>
              <a:solidFill>
                <a:schemeClr val="bg1"/>
              </a:solidFill>
              <a:effectLst/>
              <a:uLnTx/>
              <a:uFillTx/>
            </a:endParaRPr>
          </a:p>
          <a:p>
            <a:pPr marL="742950" lvl="1" indent="-285750" defTabSz="685434">
              <a:spcBef>
                <a:spcPct val="20000"/>
              </a:spcBef>
              <a:buClr>
                <a:srgbClr val="FFE600"/>
              </a:buClr>
              <a:buSzPct val="80000"/>
              <a:buFont typeface="Arial" panose="020B0604020202020204" pitchFamily="34" charset="0"/>
              <a:buChar char="•"/>
            </a:pPr>
            <a:endParaRPr lang="en-US" kern="0" dirty="0">
              <a:solidFill>
                <a:schemeClr val="bg1"/>
              </a:solidFill>
            </a:endParaRPr>
          </a:p>
          <a:p>
            <a:pPr marL="1200150" lvl="2" indent="-285750" defTabSz="685434">
              <a:spcBef>
                <a:spcPct val="20000"/>
              </a:spcBef>
              <a:buClr>
                <a:srgbClr val="FFE600"/>
              </a:buClr>
              <a:buSzPct val="80000"/>
              <a:buFont typeface="Arial" panose="020B0604020202020204" pitchFamily="34" charset="0"/>
              <a:buChar char="•"/>
            </a:pPr>
            <a:endParaRPr kumimoji="0" lang="en-US" b="0" i="0" u="none" strike="noStrike" kern="0" cap="none" spc="0" normalizeH="0" baseline="0" dirty="0">
              <a:ln>
                <a:noFill/>
              </a:ln>
              <a:solidFill>
                <a:schemeClr val="bg1"/>
              </a:solidFill>
              <a:effectLst/>
              <a:uLnTx/>
              <a:uFillTx/>
            </a:endParaRPr>
          </a:p>
          <a:p>
            <a:pPr marL="1133475" lvl="2" indent="-219075" defTabSz="685434">
              <a:spcBef>
                <a:spcPct val="20000"/>
              </a:spcBef>
              <a:buClr>
                <a:srgbClr val="FFE600"/>
              </a:buClr>
              <a:buSzPct val="80000"/>
              <a:buFont typeface="Arial" pitchFamily="34" charset="0"/>
              <a:buChar char="►"/>
            </a:pPr>
            <a:endParaRPr kumimoji="0" lang="en-US" b="0" i="0" u="none" strike="noStrike" kern="0" cap="none" spc="0" normalizeH="0" baseline="0" dirty="0">
              <a:ln>
                <a:noFill/>
              </a:ln>
              <a:solidFill>
                <a:schemeClr val="bg1"/>
              </a:solidFill>
              <a:effectLst/>
              <a:uLnTx/>
              <a:uFillTx/>
            </a:endParaRPr>
          </a:p>
        </p:txBody>
      </p:sp>
      <p:sp>
        <p:nvSpPr>
          <p:cNvPr id="3" name="Footer Placeholder 2">
            <a:extLst>
              <a:ext uri="{FF2B5EF4-FFF2-40B4-BE49-F238E27FC236}">
                <a16:creationId xmlns:a16="http://schemas.microsoft.com/office/drawing/2014/main" id="{08ADE2A1-F9AC-4F9D-A920-743888F93D30}"/>
              </a:ext>
            </a:extLst>
          </p:cNvPr>
          <p:cNvSpPr>
            <a:spLocks noGrp="1"/>
          </p:cNvSpPr>
          <p:nvPr>
            <p:ph type="ftr" sz="quarter" idx="4294967295"/>
          </p:nvPr>
        </p:nvSpPr>
        <p:spPr>
          <a:xfrm>
            <a:off x="0" y="6470650"/>
            <a:ext cx="3086100" cy="180975"/>
          </a:xfrm>
          <a:prstGeom prst="rect">
            <a:avLst/>
          </a:prstGeom>
        </p:spPr>
        <p:txBody>
          <a:bodyPr/>
          <a:lstStyle/>
          <a:p>
            <a:r>
              <a:rPr lang="en-US"/>
              <a:t>Presentation title</a:t>
            </a:r>
          </a:p>
        </p:txBody>
      </p:sp>
      <p:sp>
        <p:nvSpPr>
          <p:cNvPr id="9" name="Oval 8">
            <a:extLst>
              <a:ext uri="{FF2B5EF4-FFF2-40B4-BE49-F238E27FC236}">
                <a16:creationId xmlns:a16="http://schemas.microsoft.com/office/drawing/2014/main" id="{8D318A82-EBA6-4112-8510-4FCCDA96B4EF}"/>
              </a:ext>
            </a:extLst>
          </p:cNvPr>
          <p:cNvSpPr/>
          <p:nvPr/>
        </p:nvSpPr>
        <p:spPr>
          <a:xfrm>
            <a:off x="1298575" y="2227887"/>
            <a:ext cx="396000" cy="386513"/>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de-CH" sz="1800" b="0" i="0" u="none" strike="noStrike" kern="0" cap="none" spc="0" normalizeH="0" baseline="0" noProof="0" dirty="0">
                <a:ln>
                  <a:noFill/>
                </a:ln>
                <a:solidFill>
                  <a:schemeClr val="tx2">
                    <a:lumMod val="100000"/>
                  </a:schemeClr>
                </a:solidFill>
                <a:effectLst/>
                <a:uLnTx/>
                <a:uFillTx/>
              </a:rPr>
              <a:t>A</a:t>
            </a:r>
          </a:p>
        </p:txBody>
      </p:sp>
      <p:sp>
        <p:nvSpPr>
          <p:cNvPr id="10" name="Oval 9">
            <a:extLst>
              <a:ext uri="{FF2B5EF4-FFF2-40B4-BE49-F238E27FC236}">
                <a16:creationId xmlns:a16="http://schemas.microsoft.com/office/drawing/2014/main" id="{BBD65E67-08C5-46F6-899D-43E8A3B95585}"/>
              </a:ext>
            </a:extLst>
          </p:cNvPr>
          <p:cNvSpPr/>
          <p:nvPr/>
        </p:nvSpPr>
        <p:spPr>
          <a:xfrm>
            <a:off x="1298575" y="3722988"/>
            <a:ext cx="396000" cy="386513"/>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de-CH" kern="0" dirty="0">
                <a:solidFill>
                  <a:schemeClr val="tx2">
                    <a:lumMod val="100000"/>
                  </a:schemeClr>
                </a:solidFill>
              </a:rPr>
              <a:t>B</a:t>
            </a:r>
            <a:endParaRPr kumimoji="0" lang="de-CH" sz="1800" b="0" i="0" u="none" strike="noStrike" kern="0" cap="none" spc="0" normalizeH="0" baseline="0" noProof="0" dirty="0">
              <a:ln>
                <a:noFill/>
              </a:ln>
              <a:solidFill>
                <a:schemeClr val="tx2">
                  <a:lumMod val="100000"/>
                </a:schemeClr>
              </a:solidFill>
              <a:effectLst/>
              <a:uLnTx/>
              <a:uFillTx/>
            </a:endParaRPr>
          </a:p>
        </p:txBody>
      </p:sp>
      <p:sp>
        <p:nvSpPr>
          <p:cNvPr id="11" name="Oval 10">
            <a:extLst>
              <a:ext uri="{FF2B5EF4-FFF2-40B4-BE49-F238E27FC236}">
                <a16:creationId xmlns:a16="http://schemas.microsoft.com/office/drawing/2014/main" id="{8B117C21-84AA-499A-A134-69B110D790E4}"/>
              </a:ext>
            </a:extLst>
          </p:cNvPr>
          <p:cNvSpPr/>
          <p:nvPr/>
        </p:nvSpPr>
        <p:spPr>
          <a:xfrm>
            <a:off x="1298575" y="4267200"/>
            <a:ext cx="396000" cy="386513"/>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de-CH" kern="0" dirty="0">
                <a:solidFill>
                  <a:schemeClr val="tx2">
                    <a:lumMod val="100000"/>
                  </a:schemeClr>
                </a:solidFill>
              </a:rPr>
              <a:t>C</a:t>
            </a:r>
            <a:endParaRPr kumimoji="0" lang="de-CH" sz="1800" b="0" i="0" u="none" strike="noStrike" kern="0" cap="none" spc="0" normalizeH="0" baseline="0" noProof="0" dirty="0">
              <a:ln>
                <a:noFill/>
              </a:ln>
              <a:solidFill>
                <a:schemeClr val="tx2">
                  <a:lumMod val="100000"/>
                </a:schemeClr>
              </a:solidFill>
              <a:effectLst/>
              <a:uLnTx/>
              <a:uFillTx/>
            </a:endParaRPr>
          </a:p>
        </p:txBody>
      </p:sp>
      <p:grpSp>
        <p:nvGrpSpPr>
          <p:cNvPr id="6" name="Group 5">
            <a:extLst>
              <a:ext uri="{FF2B5EF4-FFF2-40B4-BE49-F238E27FC236}">
                <a16:creationId xmlns:a16="http://schemas.microsoft.com/office/drawing/2014/main" id="{662B29B0-5B2F-4579-A7EE-9CF3415609AA}"/>
              </a:ext>
            </a:extLst>
          </p:cNvPr>
          <p:cNvGrpSpPr/>
          <p:nvPr/>
        </p:nvGrpSpPr>
        <p:grpSpPr>
          <a:xfrm>
            <a:off x="9524218" y="76200"/>
            <a:ext cx="2518557" cy="757017"/>
            <a:chOff x="9524218" y="76200"/>
            <a:chExt cx="2518557" cy="757017"/>
          </a:xfrm>
        </p:grpSpPr>
        <p:sp>
          <p:nvSpPr>
            <p:cNvPr id="23" name="Oval 22">
              <a:extLst>
                <a:ext uri="{FF2B5EF4-FFF2-40B4-BE49-F238E27FC236}">
                  <a16:creationId xmlns:a16="http://schemas.microsoft.com/office/drawing/2014/main" id="{63737C64-5104-4330-827A-59943E86B7B5}"/>
                </a:ext>
              </a:extLst>
            </p:cNvPr>
            <p:cNvSpPr/>
            <p:nvPr/>
          </p:nvSpPr>
          <p:spPr>
            <a:xfrm>
              <a:off x="9524218" y="76200"/>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A</a:t>
              </a:r>
            </a:p>
          </p:txBody>
        </p:sp>
        <p:sp>
          <p:nvSpPr>
            <p:cNvPr id="24" name="TextBox 23">
              <a:extLst>
                <a:ext uri="{FF2B5EF4-FFF2-40B4-BE49-F238E27FC236}">
                  <a16:creationId xmlns:a16="http://schemas.microsoft.com/office/drawing/2014/main" id="{5D08AE32-EBC2-4CE3-9D33-A2C3054043FD}"/>
                </a:ext>
              </a:extLst>
            </p:cNvPr>
            <p:cNvSpPr txBox="1"/>
            <p:nvPr/>
          </p:nvSpPr>
          <p:spPr>
            <a:xfrm>
              <a:off x="9942836" y="117578"/>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Distortions on the Claims Pattern</a:t>
              </a:r>
            </a:p>
          </p:txBody>
        </p:sp>
        <p:sp>
          <p:nvSpPr>
            <p:cNvPr id="21" name="Oval 20">
              <a:extLst>
                <a:ext uri="{FF2B5EF4-FFF2-40B4-BE49-F238E27FC236}">
                  <a16:creationId xmlns:a16="http://schemas.microsoft.com/office/drawing/2014/main" id="{021AF4E4-FCF0-4BBD-BF69-6CAA893AF621}"/>
                </a:ext>
              </a:extLst>
            </p:cNvPr>
            <p:cNvSpPr/>
            <p:nvPr/>
          </p:nvSpPr>
          <p:spPr>
            <a:xfrm>
              <a:off x="9524218" y="342681"/>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B</a:t>
              </a:r>
            </a:p>
          </p:txBody>
        </p:sp>
        <p:sp>
          <p:nvSpPr>
            <p:cNvPr id="22" name="TextBox 21">
              <a:extLst>
                <a:ext uri="{FF2B5EF4-FFF2-40B4-BE49-F238E27FC236}">
                  <a16:creationId xmlns:a16="http://schemas.microsoft.com/office/drawing/2014/main" id="{A4B281B7-5F5B-41B3-B2F2-EE68B3F1910A}"/>
                </a:ext>
              </a:extLst>
            </p:cNvPr>
            <p:cNvSpPr txBox="1"/>
            <p:nvPr/>
          </p:nvSpPr>
          <p:spPr>
            <a:xfrm>
              <a:off x="9942836" y="384059"/>
              <a:ext cx="2099939"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dirty="0">
                  <a:ln>
                    <a:noFill/>
                  </a:ln>
                  <a:solidFill>
                    <a:schemeClr val="bg1"/>
                  </a:solidFill>
                  <a:effectLst/>
                  <a:uLnTx/>
                  <a:uFillTx/>
                </a:rPr>
                <a:t>Distortions on Loss Ratios</a:t>
              </a:r>
            </a:p>
          </p:txBody>
        </p:sp>
        <p:sp>
          <p:nvSpPr>
            <p:cNvPr id="19" name="Oval 18">
              <a:extLst>
                <a:ext uri="{FF2B5EF4-FFF2-40B4-BE49-F238E27FC236}">
                  <a16:creationId xmlns:a16="http://schemas.microsoft.com/office/drawing/2014/main" id="{27D89FE4-13B3-45B8-B419-5D9D383977F1}"/>
                </a:ext>
              </a:extLst>
            </p:cNvPr>
            <p:cNvSpPr/>
            <p:nvPr/>
          </p:nvSpPr>
          <p:spPr>
            <a:xfrm>
              <a:off x="9524218" y="609163"/>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en-US" sz="1000" kern="0">
                  <a:solidFill>
                    <a:schemeClr val="tx2">
                      <a:lumMod val="100000"/>
                    </a:schemeClr>
                  </a:solidFill>
                </a:rPr>
                <a:t>C</a:t>
              </a:r>
              <a:endParaRPr kumimoji="0" lang="en-US" sz="1000" b="0" i="0" u="none" strike="noStrike" kern="0" cap="none" spc="0" normalizeH="0" baseline="0">
                <a:ln>
                  <a:noFill/>
                </a:ln>
                <a:solidFill>
                  <a:schemeClr val="tx2">
                    <a:lumMod val="100000"/>
                  </a:schemeClr>
                </a:solidFill>
                <a:effectLst/>
                <a:uLnTx/>
                <a:uFillTx/>
              </a:endParaRPr>
            </a:p>
          </p:txBody>
        </p:sp>
        <p:sp>
          <p:nvSpPr>
            <p:cNvPr id="20" name="TextBox 19">
              <a:extLst>
                <a:ext uri="{FF2B5EF4-FFF2-40B4-BE49-F238E27FC236}">
                  <a16:creationId xmlns:a16="http://schemas.microsoft.com/office/drawing/2014/main" id="{7C47E814-C7A9-4AA6-A02D-C78A012BB075}"/>
                </a:ext>
              </a:extLst>
            </p:cNvPr>
            <p:cNvSpPr txBox="1"/>
            <p:nvPr/>
          </p:nvSpPr>
          <p:spPr>
            <a:xfrm>
              <a:off x="9942836" y="650541"/>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Forward Looking challenges</a:t>
              </a:r>
            </a:p>
          </p:txBody>
        </p:sp>
      </p:grpSp>
    </p:spTree>
    <p:extLst>
      <p:ext uri="{BB962C8B-B14F-4D97-AF65-F5344CB8AC3E}">
        <p14:creationId xmlns:p14="http://schemas.microsoft.com/office/powerpoint/2010/main" val="2619494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18" progId="TCLayout.ActiveDocument.1">
                  <p:embed/>
                </p:oleObj>
              </mc:Choice>
              <mc:Fallback>
                <p:oleObj name="think-cell Folie" r:id="rId5" imgW="352" imgH="318" progId="TCLayout.ActiveDocument.1">
                  <p:embed/>
                  <p:pic>
                    <p:nvPicPr>
                      <p:cNvPr id="9" name="Objekt 8"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hteck 2"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dirty="0"/>
              <a:t>Agenda</a:t>
            </a:r>
          </a:p>
        </p:txBody>
      </p:sp>
      <p:sp>
        <p:nvSpPr>
          <p:cNvPr id="11" name="Foliennummernplatzhalter 10"/>
          <p:cNvSpPr>
            <a:spLocks noGrp="1"/>
          </p:cNvSpPr>
          <p:nvPr>
            <p:ph type="sldNum" sz="quarter" idx="12"/>
          </p:nvPr>
        </p:nvSpPr>
        <p:spPr/>
        <p:txBody>
          <a:bodyPr/>
          <a:lstStyle/>
          <a:p>
            <a:r>
              <a:rPr lang="en-US" dirty="0"/>
              <a:t>Page </a:t>
            </a:r>
            <a:fld id="{F1BC30E3-FFE5-4B91-AA19-87A149EBB9EE}" type="slidenum">
              <a:rPr lang="en-US" smtClean="0"/>
              <a:pPr/>
              <a:t>14</a:t>
            </a:fld>
            <a:endParaRPr lang="en-US" dirty="0"/>
          </a:p>
        </p:txBody>
      </p:sp>
      <p:graphicFrame>
        <p:nvGraphicFramePr>
          <p:cNvPr id="13" name="Content Placeholder 20">
            <a:extLst>
              <a:ext uri="{FF2B5EF4-FFF2-40B4-BE49-F238E27FC236}">
                <a16:creationId xmlns:a16="http://schemas.microsoft.com/office/drawing/2014/main" id="{C48B5C5C-37A9-4300-B3C0-F9BE781F2D5E}"/>
              </a:ext>
            </a:extLst>
          </p:cNvPr>
          <p:cNvGraphicFramePr>
            <a:graphicFrameLocks/>
          </p:cNvGraphicFramePr>
          <p:nvPr/>
        </p:nvGraphicFramePr>
        <p:xfrm>
          <a:off x="609599" y="1138238"/>
          <a:ext cx="7851776" cy="3003427"/>
        </p:xfrm>
        <a:graphic>
          <a:graphicData uri="http://schemas.openxmlformats.org/drawingml/2006/table">
            <a:tbl>
              <a:tblPr firstRow="1" bandRow="1"/>
              <a:tblGrid>
                <a:gridCol w="569752">
                  <a:extLst>
                    <a:ext uri="{9D8B030D-6E8A-4147-A177-3AD203B41FA5}">
                      <a16:colId xmlns:a16="http://schemas.microsoft.com/office/drawing/2014/main" val="20000"/>
                    </a:ext>
                  </a:extLst>
                </a:gridCol>
                <a:gridCol w="7282024">
                  <a:extLst>
                    <a:ext uri="{9D8B030D-6E8A-4147-A177-3AD203B41FA5}">
                      <a16:colId xmlns:a16="http://schemas.microsoft.com/office/drawing/2014/main" val="20001"/>
                    </a:ext>
                  </a:extLst>
                </a:gridCol>
              </a:tblGrid>
              <a:tr h="429061">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noProof="0" dirty="0">
                          <a:solidFill>
                            <a:schemeClr val="bg1"/>
                          </a:solidFill>
                          <a:latin typeface="EYInterstate Light" panose="02000506000000020004" pitchFamily="2" charset="0"/>
                        </a:rPr>
                        <a:t>1.</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r>
                        <a:rPr lang="en-US" sz="1600" b="0" kern="1200" noProof="0" dirty="0">
                          <a:solidFill>
                            <a:schemeClr val="bg1"/>
                          </a:solidFill>
                          <a:latin typeface="EYInterstate Light" panose="02000506000000020004" pitchFamily="2" charset="0"/>
                          <a:ea typeface="+mn-ea"/>
                          <a:cs typeface="+mn-cs"/>
                        </a:rPr>
                        <a:t>The impacts of the pandemic in the insurance industry + Reserving  process</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2.</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dirty="0"/>
                        <a:t>What are the main challenges for the different reserve types ?</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3.</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are the main challenges for IBNR reserving?</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9061">
                <a:tc>
                  <a:txBody>
                    <a:bodyPr/>
                    <a:lstStyle/>
                    <a:p>
                      <a:pPr algn="l"/>
                      <a:r>
                        <a:rPr lang="en-US" sz="1600" b="0" noProof="0" dirty="0">
                          <a:solidFill>
                            <a:schemeClr val="bg1"/>
                          </a:solidFill>
                          <a:latin typeface="EYInterstate Light" panose="02000506000000020004" pitchFamily="2" charset="0"/>
                        </a:rPr>
                        <a:t>4.</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kern="0" dirty="0">
                          <a:solidFill>
                            <a:schemeClr val="bg1"/>
                          </a:solidFill>
                        </a:rPr>
                        <a:t>How were the claims patterns impacted by the pandemic?</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8825036"/>
                  </a:ext>
                </a:extLst>
              </a:tr>
              <a:tr h="429061">
                <a:tc>
                  <a:txBody>
                    <a:bodyPr/>
                    <a:lstStyle/>
                    <a:p>
                      <a:pPr algn="l"/>
                      <a:r>
                        <a:rPr lang="en-US" sz="1600" b="0" noProof="0" dirty="0">
                          <a:solidFill>
                            <a:schemeClr val="bg1"/>
                          </a:solidFill>
                          <a:latin typeface="EYInterstate Light" panose="02000506000000020004" pitchFamily="2" charset="0"/>
                        </a:rPr>
                        <a:t>5.</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is one of the main forward looking challenges?</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9361168"/>
                  </a:ext>
                </a:extLst>
              </a:tr>
              <a:tr h="429061">
                <a:tc>
                  <a:txBody>
                    <a:bodyPr/>
                    <a:lstStyle/>
                    <a:p>
                      <a:pPr algn="l"/>
                      <a:r>
                        <a:rPr lang="en-US" sz="1600" b="0" noProof="0" dirty="0">
                          <a:solidFill>
                            <a:schemeClr val="bg1"/>
                          </a:solidFill>
                          <a:latin typeface="EYInterstate Light" panose="02000506000000020004" pitchFamily="2" charset="0"/>
                        </a:rPr>
                        <a:t>6.</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What does it mean for the Actuary?</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2875080"/>
                  </a:ext>
                </a:extLst>
              </a:tr>
              <a:tr h="429061">
                <a:tc>
                  <a:txBody>
                    <a:bodyPr/>
                    <a:lstStyle/>
                    <a:p>
                      <a:pPr algn="l"/>
                      <a:r>
                        <a:rPr lang="en-US" sz="1600" b="0" noProof="0" dirty="0">
                          <a:solidFill>
                            <a:schemeClr val="bg1"/>
                          </a:solidFill>
                          <a:latin typeface="EYInterstate Light" panose="02000506000000020004" pitchFamily="2" charset="0"/>
                        </a:rPr>
                        <a:t>7.</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Conclusions</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4382956"/>
                  </a:ext>
                </a:extLst>
              </a:tr>
            </a:tbl>
          </a:graphicData>
        </a:graphic>
      </p:graphicFrame>
      <p:sp>
        <p:nvSpPr>
          <p:cNvPr id="5" name="Rectangle 4">
            <a:extLst>
              <a:ext uri="{FF2B5EF4-FFF2-40B4-BE49-F238E27FC236}">
                <a16:creationId xmlns:a16="http://schemas.microsoft.com/office/drawing/2014/main" id="{DA655005-F4CE-45E6-8BC8-53AA9B5D4AAD}"/>
              </a:ext>
            </a:extLst>
          </p:cNvPr>
          <p:cNvSpPr/>
          <p:nvPr/>
        </p:nvSpPr>
        <p:spPr>
          <a:xfrm>
            <a:off x="364568" y="2438400"/>
            <a:ext cx="7895434" cy="385762"/>
          </a:xfrm>
          <a:prstGeom prst="rect">
            <a:avLst/>
          </a:prstGeom>
          <a:no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dirty="0">
              <a:ln>
                <a:noFill/>
              </a:ln>
              <a:solidFill>
                <a:srgbClr val="2E2E38"/>
              </a:solidFill>
              <a:effectLst/>
              <a:uLnTx/>
              <a:uFillTx/>
            </a:endParaRPr>
          </a:p>
        </p:txBody>
      </p:sp>
    </p:spTree>
    <p:extLst>
      <p:ext uri="{BB962C8B-B14F-4D97-AF65-F5344CB8AC3E}">
        <p14:creationId xmlns:p14="http://schemas.microsoft.com/office/powerpoint/2010/main" val="67363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018C05A-6627-4A11-BADC-DF73CCEBE033}"/>
              </a:ext>
            </a:extLst>
          </p:cNvPr>
          <p:cNvSpPr>
            <a:spLocks noGrp="1"/>
          </p:cNvSpPr>
          <p:nvPr>
            <p:ph type="sldNum" sz="quarter" idx="12"/>
          </p:nvPr>
        </p:nvSpPr>
        <p:spPr/>
        <p:txBody>
          <a:bodyPr/>
          <a:lstStyle/>
          <a:p>
            <a:r>
              <a:rPr lang="en-US" dirty="0"/>
              <a:t>Page </a:t>
            </a:r>
            <a:fld id="{F1BC30E3-FFE5-4B91-AA19-87A149EBB9EE}" type="slidenum">
              <a:rPr lang="en-US" smtClean="0"/>
              <a:pPr/>
              <a:t>15</a:t>
            </a:fld>
            <a:endParaRPr lang="en-US" dirty="0"/>
          </a:p>
        </p:txBody>
      </p:sp>
      <p:sp>
        <p:nvSpPr>
          <p:cNvPr id="5" name="Text Placeholder 4">
            <a:extLst>
              <a:ext uri="{FF2B5EF4-FFF2-40B4-BE49-F238E27FC236}">
                <a16:creationId xmlns:a16="http://schemas.microsoft.com/office/drawing/2014/main" id="{6B602D8B-7ADB-43A4-A99F-859D12DD1E48}"/>
              </a:ext>
            </a:extLst>
          </p:cNvPr>
          <p:cNvSpPr>
            <a:spLocks noGrp="1"/>
          </p:cNvSpPr>
          <p:nvPr>
            <p:ph type="body" sz="quarter" idx="14"/>
          </p:nvPr>
        </p:nvSpPr>
        <p:spPr>
          <a:xfrm>
            <a:off x="4950461" y="1962049"/>
            <a:ext cx="2291714" cy="250444"/>
          </a:xfrm>
        </p:spPr>
        <p:txBody>
          <a:bodyPr/>
          <a:lstStyle/>
          <a:p>
            <a:pPr lvl="1" indent="0">
              <a:buNone/>
            </a:pPr>
            <a:r>
              <a:rPr lang="en-US" b="1" u="sng" dirty="0"/>
              <a:t>COVID 19 Losses</a:t>
            </a:r>
          </a:p>
          <a:p>
            <a:endParaRPr lang="en-US" u="sng" dirty="0"/>
          </a:p>
        </p:txBody>
      </p:sp>
      <p:sp>
        <p:nvSpPr>
          <p:cNvPr id="9" name="Title 1">
            <a:extLst>
              <a:ext uri="{FF2B5EF4-FFF2-40B4-BE49-F238E27FC236}">
                <a16:creationId xmlns:a16="http://schemas.microsoft.com/office/drawing/2014/main" id="{390C6D18-AD89-4CA6-B176-BD1809C992C2}"/>
              </a:ext>
            </a:extLst>
          </p:cNvPr>
          <p:cNvSpPr>
            <a:spLocks noGrp="1"/>
          </p:cNvSpPr>
          <p:nvPr>
            <p:ph type="title"/>
          </p:nvPr>
        </p:nvSpPr>
        <p:spPr>
          <a:xfrm>
            <a:off x="609918" y="294200"/>
            <a:ext cx="10978515" cy="590400"/>
          </a:xfrm>
        </p:spPr>
        <p: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2400" b="0" kern="0" dirty="0">
                <a:solidFill>
                  <a:schemeClr val="bg1"/>
                </a:solidFill>
              </a:rPr>
              <a:t>How were the claims patterns impacted by the pandemic?</a:t>
            </a:r>
            <a:endParaRPr kumimoji="0" lang="en-US" sz="24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p:txBody>
      </p:sp>
      <p:sp>
        <p:nvSpPr>
          <p:cNvPr id="10" name="Text Placeholder 4">
            <a:extLst>
              <a:ext uri="{FF2B5EF4-FFF2-40B4-BE49-F238E27FC236}">
                <a16:creationId xmlns:a16="http://schemas.microsoft.com/office/drawing/2014/main" id="{113D19EC-37FB-483C-817D-B70E49858288}"/>
              </a:ext>
            </a:extLst>
          </p:cNvPr>
          <p:cNvSpPr txBox="1">
            <a:spLocks/>
          </p:cNvSpPr>
          <p:nvPr/>
        </p:nvSpPr>
        <p:spPr>
          <a:xfrm>
            <a:off x="8766175" y="1962049"/>
            <a:ext cx="2291714" cy="250444"/>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kumimoji="0" lang="en-US" sz="18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indent="0">
              <a:buFont typeface="Arial" pitchFamily="34" charset="0"/>
              <a:buNone/>
            </a:pPr>
            <a:r>
              <a:rPr lang="en-US" b="1" u="sng" dirty="0"/>
              <a:t>COVID 19 Benefits</a:t>
            </a:r>
          </a:p>
          <a:p>
            <a:endParaRPr lang="en-US" u="sng" dirty="0"/>
          </a:p>
        </p:txBody>
      </p:sp>
      <p:graphicFrame>
        <p:nvGraphicFramePr>
          <p:cNvPr id="12" name="Table 12">
            <a:extLst>
              <a:ext uri="{FF2B5EF4-FFF2-40B4-BE49-F238E27FC236}">
                <a16:creationId xmlns:a16="http://schemas.microsoft.com/office/drawing/2014/main" id="{1A682B86-D30C-4FC0-A8F0-A722AD238D3D}"/>
              </a:ext>
            </a:extLst>
          </p:cNvPr>
          <p:cNvGraphicFramePr>
            <a:graphicFrameLocks noGrp="1"/>
          </p:cNvGraphicFramePr>
          <p:nvPr>
            <p:extLst>
              <p:ext uri="{D42A27DB-BD31-4B8C-83A1-F6EECF244321}">
                <p14:modId xmlns:p14="http://schemas.microsoft.com/office/powerpoint/2010/main" val="920652165"/>
              </p:ext>
            </p:extLst>
          </p:nvPr>
        </p:nvGraphicFramePr>
        <p:xfrm>
          <a:off x="598103" y="2521189"/>
          <a:ext cx="10978512" cy="3337560"/>
        </p:xfrm>
        <a:graphic>
          <a:graphicData uri="http://schemas.openxmlformats.org/drawingml/2006/table">
            <a:tbl>
              <a:tblPr firstRow="1" bandRow="1">
                <a:tableStyleId>{5C22544A-7EE6-4342-B048-85BDC9FD1C3A}</a:tableStyleId>
              </a:tblPr>
              <a:tblGrid>
                <a:gridCol w="3659504">
                  <a:extLst>
                    <a:ext uri="{9D8B030D-6E8A-4147-A177-3AD203B41FA5}">
                      <a16:colId xmlns:a16="http://schemas.microsoft.com/office/drawing/2014/main" val="1755732745"/>
                    </a:ext>
                  </a:extLst>
                </a:gridCol>
                <a:gridCol w="3659504">
                  <a:extLst>
                    <a:ext uri="{9D8B030D-6E8A-4147-A177-3AD203B41FA5}">
                      <a16:colId xmlns:a16="http://schemas.microsoft.com/office/drawing/2014/main" val="2884346305"/>
                    </a:ext>
                  </a:extLst>
                </a:gridCol>
                <a:gridCol w="3659504">
                  <a:extLst>
                    <a:ext uri="{9D8B030D-6E8A-4147-A177-3AD203B41FA5}">
                      <a16:colId xmlns:a16="http://schemas.microsoft.com/office/drawing/2014/main" val="1304361698"/>
                    </a:ext>
                  </a:extLst>
                </a:gridCol>
              </a:tblGrid>
              <a:tr h="370840">
                <a:tc>
                  <a:txBody>
                    <a:bodyPr/>
                    <a:lstStyle/>
                    <a:p>
                      <a:r>
                        <a:rPr lang="en-US" b="0" noProof="0" dirty="0">
                          <a:solidFill>
                            <a:schemeClr val="bg1">
                              <a:lumMod val="100000"/>
                            </a:schemeClr>
                          </a:solidFill>
                        </a:rPr>
                        <a:t>Accident</a:t>
                      </a:r>
                    </a:p>
                  </a:txBody>
                  <a:tcPr>
                    <a:lnR w="12700" cap="flat" cmpd="sng" algn="ctr">
                      <a:solidFill>
                        <a:schemeClr val="tx2"/>
                      </a:solidFill>
                      <a:prstDash val="dash"/>
                      <a:round/>
                      <a:headEnd type="none" w="med" len="med"/>
                      <a:tailEnd type="none" w="med" len="med"/>
                    </a:lnR>
                    <a:lnB w="12700" cap="flat" cmpd="sng" algn="ctr">
                      <a:solidFill>
                        <a:schemeClr val="tx2"/>
                      </a:solidFill>
                      <a:prstDash val="dash"/>
                      <a:round/>
                      <a:headEnd type="none" w="med" len="med"/>
                      <a:tailEnd type="none" w="med" len="med"/>
                    </a:lnB>
                    <a:noFill/>
                  </a:tcPr>
                </a:tc>
                <a:tc>
                  <a:txBody>
                    <a:bodyPr/>
                    <a:lstStyle/>
                    <a:p>
                      <a:r>
                        <a:rPr lang="en-US" b="0" noProof="0" dirty="0">
                          <a:solidFill>
                            <a:schemeClr val="bg1">
                              <a:lumMod val="100000"/>
                            </a:schemeClr>
                          </a:solidFill>
                        </a:rPr>
                        <a:t>                       (           )</a:t>
                      </a: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B w="12700" cap="flat" cmpd="sng" algn="ctr">
                      <a:solidFill>
                        <a:schemeClr val="tx2"/>
                      </a:solidFill>
                      <a:prstDash val="dash"/>
                      <a:round/>
                      <a:headEnd type="none" w="med" len="med"/>
                      <a:tailEnd type="none" w="med" len="med"/>
                    </a:lnB>
                    <a:noFill/>
                  </a:tcPr>
                </a:tc>
                <a:tc>
                  <a:txBody>
                    <a:bodyPr/>
                    <a:lstStyle/>
                    <a:p>
                      <a:endParaRPr lang="en-US" b="0" noProof="0" dirty="0">
                        <a:solidFill>
                          <a:schemeClr val="bg1">
                            <a:lumMod val="100000"/>
                          </a:schemeClr>
                        </a:solidFill>
                      </a:endParaRPr>
                    </a:p>
                  </a:txBody>
                  <a:tcPr>
                    <a:lnL w="12700" cap="flat" cmpd="sng" algn="ctr">
                      <a:solidFill>
                        <a:schemeClr val="tx2"/>
                      </a:solidFill>
                      <a:prstDash val="dash"/>
                      <a:round/>
                      <a:headEnd type="none" w="med" len="med"/>
                      <a:tailEnd type="none" w="med" len="med"/>
                    </a:lnL>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779010474"/>
                  </a:ext>
                </a:extLst>
              </a:tr>
              <a:tr h="370840">
                <a:tc>
                  <a:txBody>
                    <a:bodyPr/>
                    <a:lstStyle/>
                    <a:p>
                      <a:r>
                        <a:rPr lang="en-US" b="0" strike="noStrike" noProof="0" dirty="0">
                          <a:solidFill>
                            <a:schemeClr val="bg1">
                              <a:lumMod val="100000"/>
                            </a:schemeClr>
                          </a:solidFill>
                        </a:rPr>
                        <a:t>Health</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3146968998"/>
                  </a:ext>
                </a:extLst>
              </a:tr>
              <a:tr h="370840">
                <a:tc>
                  <a:txBody>
                    <a:bodyPr/>
                    <a:lstStyle/>
                    <a:p>
                      <a:r>
                        <a:rPr lang="en-US" b="0" noProof="0" dirty="0">
                          <a:solidFill>
                            <a:schemeClr val="bg1">
                              <a:lumMod val="100000"/>
                            </a:schemeClr>
                          </a:solidFill>
                        </a:rPr>
                        <a:t>MAT</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1270187747"/>
                  </a:ext>
                </a:extLst>
              </a:tr>
              <a:tr h="370840">
                <a:tc>
                  <a:txBody>
                    <a:bodyPr/>
                    <a:lstStyle/>
                    <a:p>
                      <a:r>
                        <a:rPr lang="en-US" b="0" noProof="0" dirty="0">
                          <a:solidFill>
                            <a:schemeClr val="bg1">
                              <a:lumMod val="100000"/>
                            </a:schemeClr>
                          </a:solidFill>
                        </a:rPr>
                        <a:t>Credit + Surety</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r>
                        <a:rPr lang="en-US" b="0" noProof="0" dirty="0">
                          <a:solidFill>
                            <a:schemeClr val="bg1">
                              <a:lumMod val="100000"/>
                            </a:schemeClr>
                          </a:solidFill>
                        </a:rPr>
                        <a:t>                      (            )</a:t>
                      </a: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dirty="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2147256671"/>
                  </a:ext>
                </a:extLst>
              </a:tr>
              <a:tr h="370840">
                <a:tc>
                  <a:txBody>
                    <a:bodyPr/>
                    <a:lstStyle/>
                    <a:p>
                      <a:r>
                        <a:rPr lang="en-US" b="0" noProof="0" dirty="0">
                          <a:solidFill>
                            <a:schemeClr val="bg1">
                              <a:lumMod val="100000"/>
                            </a:schemeClr>
                          </a:solidFill>
                        </a:rPr>
                        <a:t>MTPL</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527959145"/>
                  </a:ext>
                </a:extLst>
              </a:tr>
              <a:tr h="370840">
                <a:tc>
                  <a:txBody>
                    <a:bodyPr/>
                    <a:lstStyle/>
                    <a:p>
                      <a:r>
                        <a:rPr lang="en-US" b="0" noProof="0">
                          <a:solidFill>
                            <a:schemeClr val="bg1">
                              <a:lumMod val="100000"/>
                            </a:schemeClr>
                          </a:solidFill>
                        </a:rPr>
                        <a:t>Motor Damages</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2052026394"/>
                  </a:ext>
                </a:extLst>
              </a:tr>
              <a:tr h="370840">
                <a:tc>
                  <a:txBody>
                    <a:bodyPr/>
                    <a:lstStyle/>
                    <a:p>
                      <a:r>
                        <a:rPr lang="en-US" b="0" noProof="0">
                          <a:solidFill>
                            <a:schemeClr val="bg1">
                              <a:lumMod val="100000"/>
                            </a:schemeClr>
                          </a:solidFill>
                        </a:rPr>
                        <a:t>Property</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1290659970"/>
                  </a:ext>
                </a:extLst>
              </a:tr>
              <a:tr h="370840">
                <a:tc>
                  <a:txBody>
                    <a:bodyPr/>
                    <a:lstStyle/>
                    <a:p>
                      <a:r>
                        <a:rPr lang="en-US" b="0" noProof="0">
                          <a:solidFill>
                            <a:schemeClr val="bg1">
                              <a:lumMod val="100000"/>
                            </a:schemeClr>
                          </a:solidFill>
                        </a:rPr>
                        <a:t>Liability</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3244149234"/>
                  </a:ext>
                </a:extLst>
              </a:tr>
              <a:tr h="370840">
                <a:tc>
                  <a:txBody>
                    <a:bodyPr/>
                    <a:lstStyle/>
                    <a:p>
                      <a:r>
                        <a:rPr lang="en-US" b="0" noProof="0">
                          <a:solidFill>
                            <a:schemeClr val="bg1">
                              <a:lumMod val="100000"/>
                            </a:schemeClr>
                          </a:solidFill>
                        </a:rPr>
                        <a:t>Directors &amp; Officers</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dirty="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95159825"/>
                  </a:ext>
                </a:extLst>
              </a:tr>
            </a:tbl>
          </a:graphicData>
        </a:graphic>
      </p:graphicFrame>
      <p:cxnSp>
        <p:nvCxnSpPr>
          <p:cNvPr id="11" name="Straight Connector 10">
            <a:extLst>
              <a:ext uri="{FF2B5EF4-FFF2-40B4-BE49-F238E27FC236}">
                <a16:creationId xmlns:a16="http://schemas.microsoft.com/office/drawing/2014/main" id="{30038238-AB6B-4B7C-B97E-0E7A17EB7450}"/>
              </a:ext>
            </a:extLst>
          </p:cNvPr>
          <p:cNvCxnSpPr>
            <a:cxnSpLocks/>
          </p:cNvCxnSpPr>
          <p:nvPr/>
        </p:nvCxnSpPr>
        <p:spPr>
          <a:xfrm>
            <a:off x="7912985" y="1809649"/>
            <a:ext cx="0" cy="4743551"/>
          </a:xfrm>
          <a:prstGeom prst="line">
            <a:avLst/>
          </a:prstGeom>
          <a:noFill/>
          <a:ln w="12700" cap="sq" cmpd="sng" algn="ctr">
            <a:solidFill>
              <a:schemeClr val="tx2"/>
            </a:solidFill>
            <a:prstDash val="solid"/>
            <a:miter lim="800000"/>
            <a:tailEnd type="none"/>
          </a:ln>
          <a:effectLst/>
        </p:spPr>
      </p:cxnSp>
      <p:cxnSp>
        <p:nvCxnSpPr>
          <p:cNvPr id="13" name="Straight Connector 12">
            <a:extLst>
              <a:ext uri="{FF2B5EF4-FFF2-40B4-BE49-F238E27FC236}">
                <a16:creationId xmlns:a16="http://schemas.microsoft.com/office/drawing/2014/main" id="{A392D510-616A-468C-B06A-8B32F1456982}"/>
              </a:ext>
            </a:extLst>
          </p:cNvPr>
          <p:cNvCxnSpPr>
            <a:cxnSpLocks/>
          </p:cNvCxnSpPr>
          <p:nvPr/>
        </p:nvCxnSpPr>
        <p:spPr>
          <a:xfrm>
            <a:off x="4255385" y="1809649"/>
            <a:ext cx="0" cy="4743551"/>
          </a:xfrm>
          <a:prstGeom prst="line">
            <a:avLst/>
          </a:prstGeom>
          <a:noFill/>
          <a:ln w="12700" cap="sq" cmpd="sng" algn="ctr">
            <a:solidFill>
              <a:schemeClr val="tx2"/>
            </a:solidFill>
            <a:prstDash val="solid"/>
            <a:miter lim="800000"/>
            <a:tailEnd type="none"/>
          </a:ln>
          <a:effectLst/>
        </p:spPr>
      </p:cxnSp>
      <p:sp>
        <p:nvSpPr>
          <p:cNvPr id="14" name="Freeform 79">
            <a:extLst>
              <a:ext uri="{FF2B5EF4-FFF2-40B4-BE49-F238E27FC236}">
                <a16:creationId xmlns:a16="http://schemas.microsoft.com/office/drawing/2014/main" id="{29C2E416-8DC1-406E-92E9-C21882D6AF67}"/>
              </a:ext>
            </a:extLst>
          </p:cNvPr>
          <p:cNvSpPr>
            <a:spLocks noEditPoints="1"/>
          </p:cNvSpPr>
          <p:nvPr/>
        </p:nvSpPr>
        <p:spPr bwMode="auto">
          <a:xfrm>
            <a:off x="9700401" y="4019449"/>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15" name="Freeform 79">
            <a:extLst>
              <a:ext uri="{FF2B5EF4-FFF2-40B4-BE49-F238E27FC236}">
                <a16:creationId xmlns:a16="http://schemas.microsoft.com/office/drawing/2014/main" id="{C9B8D542-6E89-444A-B575-F9E538E83EA9}"/>
              </a:ext>
            </a:extLst>
          </p:cNvPr>
          <p:cNvSpPr>
            <a:spLocks noEditPoints="1"/>
          </p:cNvSpPr>
          <p:nvPr/>
        </p:nvSpPr>
        <p:spPr bwMode="auto">
          <a:xfrm>
            <a:off x="9700401" y="4400449"/>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16" name="Freeform 79">
            <a:extLst>
              <a:ext uri="{FF2B5EF4-FFF2-40B4-BE49-F238E27FC236}">
                <a16:creationId xmlns:a16="http://schemas.microsoft.com/office/drawing/2014/main" id="{6A7715A3-D72D-43FA-BEA7-AD78319C8A36}"/>
              </a:ext>
            </a:extLst>
          </p:cNvPr>
          <p:cNvSpPr>
            <a:spLocks noEditPoints="1"/>
          </p:cNvSpPr>
          <p:nvPr/>
        </p:nvSpPr>
        <p:spPr bwMode="auto">
          <a:xfrm>
            <a:off x="9700401" y="2550309"/>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17" name="Freeform 79">
            <a:extLst>
              <a:ext uri="{FF2B5EF4-FFF2-40B4-BE49-F238E27FC236}">
                <a16:creationId xmlns:a16="http://schemas.microsoft.com/office/drawing/2014/main" id="{C8FAC793-7F5F-4B69-A14F-4A00B24AE4EF}"/>
              </a:ext>
            </a:extLst>
          </p:cNvPr>
          <p:cNvSpPr>
            <a:spLocks noEditPoints="1"/>
          </p:cNvSpPr>
          <p:nvPr/>
        </p:nvSpPr>
        <p:spPr bwMode="auto">
          <a:xfrm>
            <a:off x="9700401" y="2926784"/>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18" name="Freeform 79">
            <a:extLst>
              <a:ext uri="{FF2B5EF4-FFF2-40B4-BE49-F238E27FC236}">
                <a16:creationId xmlns:a16="http://schemas.microsoft.com/office/drawing/2014/main" id="{A3FFB65D-93F2-4EE8-BC43-6D3150B62229}"/>
              </a:ext>
            </a:extLst>
          </p:cNvPr>
          <p:cNvSpPr>
            <a:spLocks noEditPoints="1"/>
          </p:cNvSpPr>
          <p:nvPr/>
        </p:nvSpPr>
        <p:spPr bwMode="auto">
          <a:xfrm>
            <a:off x="5880318" y="2926784"/>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79">
            <a:extLst>
              <a:ext uri="{FF2B5EF4-FFF2-40B4-BE49-F238E27FC236}">
                <a16:creationId xmlns:a16="http://schemas.microsoft.com/office/drawing/2014/main" id="{163B6AC3-AFDC-487A-90E0-5CE6C0D1952E}"/>
              </a:ext>
            </a:extLst>
          </p:cNvPr>
          <p:cNvSpPr>
            <a:spLocks noEditPoints="1"/>
          </p:cNvSpPr>
          <p:nvPr/>
        </p:nvSpPr>
        <p:spPr bwMode="auto">
          <a:xfrm>
            <a:off x="9700401" y="3286784"/>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21" name="Freeform 79">
            <a:extLst>
              <a:ext uri="{FF2B5EF4-FFF2-40B4-BE49-F238E27FC236}">
                <a16:creationId xmlns:a16="http://schemas.microsoft.com/office/drawing/2014/main" id="{51274BC0-1080-47E6-B760-A10F65558931}"/>
              </a:ext>
            </a:extLst>
          </p:cNvPr>
          <p:cNvSpPr>
            <a:spLocks noEditPoints="1"/>
          </p:cNvSpPr>
          <p:nvPr/>
        </p:nvSpPr>
        <p:spPr bwMode="auto">
          <a:xfrm>
            <a:off x="5868185" y="3659449"/>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22" name="Freeform 79">
            <a:extLst>
              <a:ext uri="{FF2B5EF4-FFF2-40B4-BE49-F238E27FC236}">
                <a16:creationId xmlns:a16="http://schemas.microsoft.com/office/drawing/2014/main" id="{2DE67E35-F499-4D35-A751-095DD783F9C6}"/>
              </a:ext>
            </a:extLst>
          </p:cNvPr>
          <p:cNvSpPr>
            <a:spLocks noEditPoints="1"/>
          </p:cNvSpPr>
          <p:nvPr/>
        </p:nvSpPr>
        <p:spPr bwMode="auto">
          <a:xfrm>
            <a:off x="5856053" y="4767907"/>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23" name="Freeform 79">
            <a:extLst>
              <a:ext uri="{FF2B5EF4-FFF2-40B4-BE49-F238E27FC236}">
                <a16:creationId xmlns:a16="http://schemas.microsoft.com/office/drawing/2014/main" id="{69AE5D97-5CB6-4E55-A7AE-FDFC46A8822B}"/>
              </a:ext>
            </a:extLst>
          </p:cNvPr>
          <p:cNvSpPr>
            <a:spLocks noEditPoints="1"/>
          </p:cNvSpPr>
          <p:nvPr/>
        </p:nvSpPr>
        <p:spPr bwMode="auto">
          <a:xfrm>
            <a:off x="5880318" y="5124525"/>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25" name="Freeform 79">
            <a:extLst>
              <a:ext uri="{FF2B5EF4-FFF2-40B4-BE49-F238E27FC236}">
                <a16:creationId xmlns:a16="http://schemas.microsoft.com/office/drawing/2014/main" id="{98FBE838-6514-4CA7-9AB3-3D9B8C678921}"/>
              </a:ext>
            </a:extLst>
          </p:cNvPr>
          <p:cNvSpPr>
            <a:spLocks noEditPoints="1"/>
          </p:cNvSpPr>
          <p:nvPr/>
        </p:nvSpPr>
        <p:spPr bwMode="auto">
          <a:xfrm>
            <a:off x="5844931" y="5484525"/>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28" name="Rectangle 27">
            <a:extLst>
              <a:ext uri="{FF2B5EF4-FFF2-40B4-BE49-F238E27FC236}">
                <a16:creationId xmlns:a16="http://schemas.microsoft.com/office/drawing/2014/main" id="{6DAA0A66-54DB-48B7-ABCA-BBA6BA23A82B}"/>
              </a:ext>
            </a:extLst>
          </p:cNvPr>
          <p:cNvSpPr/>
          <p:nvPr/>
        </p:nvSpPr>
        <p:spPr>
          <a:xfrm>
            <a:off x="686323" y="4053790"/>
            <a:ext cx="10913924" cy="329053"/>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sp>
        <p:nvSpPr>
          <p:cNvPr id="48" name="Rectangle 47">
            <a:extLst>
              <a:ext uri="{FF2B5EF4-FFF2-40B4-BE49-F238E27FC236}">
                <a16:creationId xmlns:a16="http://schemas.microsoft.com/office/drawing/2014/main" id="{28D25D8A-1AB2-4072-A74A-38324685DE68}"/>
              </a:ext>
            </a:extLst>
          </p:cNvPr>
          <p:cNvSpPr/>
          <p:nvPr/>
        </p:nvSpPr>
        <p:spPr>
          <a:xfrm>
            <a:off x="9376272" y="60253"/>
            <a:ext cx="2666503" cy="548910"/>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000" b="0" i="0" u="none" strike="noStrike" kern="0" cap="none" spc="0" normalizeH="0" baseline="0" dirty="0">
              <a:ln>
                <a:noFill/>
              </a:ln>
              <a:solidFill>
                <a:srgbClr val="2E2E38"/>
              </a:solidFill>
              <a:effectLst/>
              <a:uLnTx/>
              <a:uFillTx/>
            </a:endParaRPr>
          </a:p>
        </p:txBody>
      </p:sp>
      <p:sp>
        <p:nvSpPr>
          <p:cNvPr id="33" name="Freeform 79">
            <a:extLst>
              <a:ext uri="{FF2B5EF4-FFF2-40B4-BE49-F238E27FC236}">
                <a16:creationId xmlns:a16="http://schemas.microsoft.com/office/drawing/2014/main" id="{9DE39EDB-6A16-46DE-8103-85E4D19785D2}"/>
              </a:ext>
            </a:extLst>
          </p:cNvPr>
          <p:cNvSpPr>
            <a:spLocks noEditPoints="1"/>
          </p:cNvSpPr>
          <p:nvPr/>
        </p:nvSpPr>
        <p:spPr bwMode="auto">
          <a:xfrm>
            <a:off x="5895775" y="2535600"/>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nvGrpSpPr>
          <p:cNvPr id="34" name="Group 33">
            <a:extLst>
              <a:ext uri="{FF2B5EF4-FFF2-40B4-BE49-F238E27FC236}">
                <a16:creationId xmlns:a16="http://schemas.microsoft.com/office/drawing/2014/main" id="{94B64781-3860-4D71-897E-C05F73B01BD1}"/>
              </a:ext>
            </a:extLst>
          </p:cNvPr>
          <p:cNvGrpSpPr/>
          <p:nvPr/>
        </p:nvGrpSpPr>
        <p:grpSpPr>
          <a:xfrm>
            <a:off x="9524218" y="76200"/>
            <a:ext cx="2518557" cy="757017"/>
            <a:chOff x="9524218" y="76200"/>
            <a:chExt cx="2518557" cy="757017"/>
          </a:xfrm>
        </p:grpSpPr>
        <p:sp>
          <p:nvSpPr>
            <p:cNvPr id="35" name="Oval 34">
              <a:extLst>
                <a:ext uri="{FF2B5EF4-FFF2-40B4-BE49-F238E27FC236}">
                  <a16:creationId xmlns:a16="http://schemas.microsoft.com/office/drawing/2014/main" id="{7AD6EA61-47A2-427A-A61B-3AF37348D602}"/>
                </a:ext>
              </a:extLst>
            </p:cNvPr>
            <p:cNvSpPr/>
            <p:nvPr/>
          </p:nvSpPr>
          <p:spPr>
            <a:xfrm>
              <a:off x="9524218" y="76200"/>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A</a:t>
              </a:r>
            </a:p>
          </p:txBody>
        </p:sp>
        <p:sp>
          <p:nvSpPr>
            <p:cNvPr id="36" name="TextBox 35">
              <a:extLst>
                <a:ext uri="{FF2B5EF4-FFF2-40B4-BE49-F238E27FC236}">
                  <a16:creationId xmlns:a16="http://schemas.microsoft.com/office/drawing/2014/main" id="{BDA9FF93-B2B5-4A89-B6B5-1652DBEFAE3C}"/>
                </a:ext>
              </a:extLst>
            </p:cNvPr>
            <p:cNvSpPr txBox="1"/>
            <p:nvPr/>
          </p:nvSpPr>
          <p:spPr>
            <a:xfrm>
              <a:off x="9942836" y="117578"/>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Distortions on the Claims Pattern</a:t>
              </a:r>
            </a:p>
          </p:txBody>
        </p:sp>
        <p:sp>
          <p:nvSpPr>
            <p:cNvPr id="37" name="Oval 36">
              <a:extLst>
                <a:ext uri="{FF2B5EF4-FFF2-40B4-BE49-F238E27FC236}">
                  <a16:creationId xmlns:a16="http://schemas.microsoft.com/office/drawing/2014/main" id="{C36D28F4-18BB-459A-A523-CF6B79DC625C}"/>
                </a:ext>
              </a:extLst>
            </p:cNvPr>
            <p:cNvSpPr/>
            <p:nvPr/>
          </p:nvSpPr>
          <p:spPr>
            <a:xfrm>
              <a:off x="9524218" y="342681"/>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B</a:t>
              </a:r>
            </a:p>
          </p:txBody>
        </p:sp>
        <p:sp>
          <p:nvSpPr>
            <p:cNvPr id="38" name="TextBox 37">
              <a:extLst>
                <a:ext uri="{FF2B5EF4-FFF2-40B4-BE49-F238E27FC236}">
                  <a16:creationId xmlns:a16="http://schemas.microsoft.com/office/drawing/2014/main" id="{D3F16F13-5BAA-49B0-87EA-44472ADEE16B}"/>
                </a:ext>
              </a:extLst>
            </p:cNvPr>
            <p:cNvSpPr txBox="1"/>
            <p:nvPr/>
          </p:nvSpPr>
          <p:spPr>
            <a:xfrm>
              <a:off x="9942836" y="384059"/>
              <a:ext cx="2099939"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dirty="0">
                  <a:ln>
                    <a:noFill/>
                  </a:ln>
                  <a:solidFill>
                    <a:schemeClr val="bg1"/>
                  </a:solidFill>
                  <a:effectLst/>
                  <a:uLnTx/>
                  <a:uFillTx/>
                </a:rPr>
                <a:t>Distortions on the Loss Ratios</a:t>
              </a:r>
            </a:p>
          </p:txBody>
        </p:sp>
        <p:sp>
          <p:nvSpPr>
            <p:cNvPr id="39" name="Oval 38">
              <a:extLst>
                <a:ext uri="{FF2B5EF4-FFF2-40B4-BE49-F238E27FC236}">
                  <a16:creationId xmlns:a16="http://schemas.microsoft.com/office/drawing/2014/main" id="{B331293D-909E-4AB7-90C1-51B347B12B98}"/>
                </a:ext>
              </a:extLst>
            </p:cNvPr>
            <p:cNvSpPr/>
            <p:nvPr/>
          </p:nvSpPr>
          <p:spPr>
            <a:xfrm>
              <a:off x="9524218" y="609163"/>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en-US" sz="1000" kern="0">
                  <a:solidFill>
                    <a:schemeClr val="tx2">
                      <a:lumMod val="100000"/>
                    </a:schemeClr>
                  </a:solidFill>
                </a:rPr>
                <a:t>C</a:t>
              </a:r>
              <a:endParaRPr kumimoji="0" lang="en-US" sz="1000" b="0" i="0" u="none" strike="noStrike" kern="0" cap="none" spc="0" normalizeH="0" baseline="0">
                <a:ln>
                  <a:noFill/>
                </a:ln>
                <a:solidFill>
                  <a:schemeClr val="tx2">
                    <a:lumMod val="100000"/>
                  </a:schemeClr>
                </a:solidFill>
                <a:effectLst/>
                <a:uLnTx/>
                <a:uFillTx/>
              </a:endParaRPr>
            </a:p>
          </p:txBody>
        </p:sp>
        <p:sp>
          <p:nvSpPr>
            <p:cNvPr id="40" name="TextBox 39">
              <a:extLst>
                <a:ext uri="{FF2B5EF4-FFF2-40B4-BE49-F238E27FC236}">
                  <a16:creationId xmlns:a16="http://schemas.microsoft.com/office/drawing/2014/main" id="{9AD00018-E7AE-4E45-8F61-E7FF54241F38}"/>
                </a:ext>
              </a:extLst>
            </p:cNvPr>
            <p:cNvSpPr txBox="1"/>
            <p:nvPr/>
          </p:nvSpPr>
          <p:spPr>
            <a:xfrm>
              <a:off x="9942836" y="650541"/>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Forward Looking challenges</a:t>
              </a:r>
            </a:p>
          </p:txBody>
        </p:sp>
      </p:grpSp>
    </p:spTree>
    <p:extLst>
      <p:ext uri="{BB962C8B-B14F-4D97-AF65-F5344CB8AC3E}">
        <p14:creationId xmlns:p14="http://schemas.microsoft.com/office/powerpoint/2010/main" val="1583811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53" progId="TCLayout.ActiveDocument.1">
                  <p:embed/>
                </p:oleObj>
              </mc:Choice>
              <mc:Fallback>
                <p:oleObj name="think-cell Folie" r:id="rId5" imgW="352" imgH="353" progId="TCLayout.ActiveDocument.1">
                  <p:embed/>
                  <p:pic>
                    <p:nvPicPr>
                      <p:cNvPr id="7" name="Objek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hteck 5"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kern="0" dirty="0"/>
              <a:t>How were the claims patterns impacted by the pandemic?</a:t>
            </a:r>
            <a:br>
              <a:rPr lang="en-US" kern="0" dirty="0"/>
            </a:br>
            <a:r>
              <a:rPr lang="en-US" kern="0" dirty="0"/>
              <a:t>MTPL</a:t>
            </a:r>
            <a:endParaRPr lang="en-US" dirty="0"/>
          </a:p>
        </p:txBody>
      </p:sp>
      <p:grpSp>
        <p:nvGrpSpPr>
          <p:cNvPr id="36" name="Group 35">
            <a:extLst>
              <a:ext uri="{FF2B5EF4-FFF2-40B4-BE49-F238E27FC236}">
                <a16:creationId xmlns:a16="http://schemas.microsoft.com/office/drawing/2014/main" id="{9EEAC040-F430-415D-BFEC-DF1927DD8FAA}"/>
              </a:ext>
            </a:extLst>
          </p:cNvPr>
          <p:cNvGrpSpPr/>
          <p:nvPr/>
        </p:nvGrpSpPr>
        <p:grpSpPr>
          <a:xfrm>
            <a:off x="155575" y="4945444"/>
            <a:ext cx="11701763" cy="1277588"/>
            <a:chOff x="155575" y="5181600"/>
            <a:chExt cx="11701763" cy="1277588"/>
          </a:xfrm>
        </p:grpSpPr>
        <p:sp>
          <p:nvSpPr>
            <p:cNvPr id="37" name="Rectangle 36">
              <a:extLst>
                <a:ext uri="{FF2B5EF4-FFF2-40B4-BE49-F238E27FC236}">
                  <a16:creationId xmlns:a16="http://schemas.microsoft.com/office/drawing/2014/main" id="{C1B3EE33-E520-4D51-90D8-2C614B41F46C}"/>
                </a:ext>
              </a:extLst>
            </p:cNvPr>
            <p:cNvSpPr/>
            <p:nvPr/>
          </p:nvSpPr>
          <p:spPr>
            <a:xfrm>
              <a:off x="576879" y="5355030"/>
              <a:ext cx="11280459" cy="1104158"/>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742950" lvl="1" indent="-285750">
                <a:spcAft>
                  <a:spcPts val="600"/>
                </a:spcAft>
                <a:buClr>
                  <a:srgbClr val="FFE600"/>
                </a:buClr>
                <a:buSzPct val="70000"/>
                <a:buFont typeface="Arial" panose="020B0604020202020204" pitchFamily="34" charset="0"/>
                <a:buChar char="•"/>
                <a:defRPr/>
              </a:pPr>
              <a:r>
                <a:rPr lang="en-US" sz="1400" dirty="0">
                  <a:solidFill>
                    <a:prstClr val="white"/>
                  </a:solidFill>
                  <a:latin typeface="EYInterstate Light" panose="02000506000000020004" pitchFamily="2" charset="0"/>
                  <a:sym typeface="Wingdings" panose="05000000000000000000" pitchFamily="2" charset="2"/>
                </a:rPr>
                <a:t>This change of trend makes it difficult to reserve, as the post covid conditions 2022+ will indeed be different from the 2020 and 2021 lock-down situation, also certainly different than what we evidenced before the pandemic. The challenge here is that the historical claims and its past development do not necessarily represent the future for this </a:t>
              </a:r>
              <a:r>
                <a:rPr lang="en-US" sz="1400" dirty="0" err="1">
                  <a:solidFill>
                    <a:prstClr val="white"/>
                  </a:solidFill>
                  <a:latin typeface="EYInterstate Light" panose="02000506000000020004" pitchFamily="2" charset="0"/>
                  <a:sym typeface="Wingdings" panose="05000000000000000000" pitchFamily="2" charset="2"/>
                </a:rPr>
                <a:t>LoB</a:t>
              </a:r>
              <a:r>
                <a:rPr lang="en-US" sz="1400" dirty="0">
                  <a:solidFill>
                    <a:prstClr val="white"/>
                  </a:solidFill>
                  <a:latin typeface="EYInterstate Light" panose="02000506000000020004" pitchFamily="2" charset="0"/>
                  <a:sym typeface="Wingdings" panose="05000000000000000000" pitchFamily="2" charset="2"/>
                </a:rPr>
                <a:t>.</a:t>
              </a:r>
            </a:p>
          </p:txBody>
        </p:sp>
        <p:sp>
          <p:nvSpPr>
            <p:cNvPr id="38" name="Rectangle 37">
              <a:extLst>
                <a:ext uri="{FF2B5EF4-FFF2-40B4-BE49-F238E27FC236}">
                  <a16:creationId xmlns:a16="http://schemas.microsoft.com/office/drawing/2014/main" id="{019D8703-8A66-4C5C-89D5-3835BE012AFD}"/>
                </a:ext>
              </a:extLst>
            </p:cNvPr>
            <p:cNvSpPr/>
            <p:nvPr/>
          </p:nvSpPr>
          <p:spPr>
            <a:xfrm>
              <a:off x="155575" y="5181600"/>
              <a:ext cx="1272637" cy="265216"/>
            </a:xfrm>
            <a:prstGeom prst="rect">
              <a:avLst/>
            </a:prstGeom>
            <a:solidFill>
              <a:schemeClr val="tx2"/>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kern="0" dirty="0">
                  <a:solidFill>
                    <a:srgbClr val="2E2E38"/>
                  </a:solidFill>
                </a:rPr>
                <a:t>Challenge</a:t>
              </a:r>
            </a:p>
          </p:txBody>
        </p:sp>
      </p:grpSp>
      <p:grpSp>
        <p:nvGrpSpPr>
          <p:cNvPr id="3" name="Group 2">
            <a:extLst>
              <a:ext uri="{FF2B5EF4-FFF2-40B4-BE49-F238E27FC236}">
                <a16:creationId xmlns:a16="http://schemas.microsoft.com/office/drawing/2014/main" id="{C22B2E4C-939E-45AD-A8BF-5826B0857071}"/>
              </a:ext>
            </a:extLst>
          </p:cNvPr>
          <p:cNvGrpSpPr/>
          <p:nvPr/>
        </p:nvGrpSpPr>
        <p:grpSpPr>
          <a:xfrm>
            <a:off x="282481" y="1166257"/>
            <a:ext cx="11586755" cy="4061241"/>
            <a:chOff x="282481" y="1166257"/>
            <a:chExt cx="11586755" cy="4061241"/>
          </a:xfrm>
        </p:grpSpPr>
        <p:grpSp>
          <p:nvGrpSpPr>
            <p:cNvPr id="19" name="Group 18">
              <a:extLst>
                <a:ext uri="{FF2B5EF4-FFF2-40B4-BE49-F238E27FC236}">
                  <a16:creationId xmlns:a16="http://schemas.microsoft.com/office/drawing/2014/main" id="{E9F69D5A-8872-4085-871D-65189910A173}"/>
                </a:ext>
              </a:extLst>
            </p:cNvPr>
            <p:cNvGrpSpPr/>
            <p:nvPr/>
          </p:nvGrpSpPr>
          <p:grpSpPr>
            <a:xfrm>
              <a:off x="588777" y="1258043"/>
              <a:ext cx="11280459" cy="3969455"/>
              <a:chOff x="588777" y="1258043"/>
              <a:chExt cx="11280459" cy="3969455"/>
            </a:xfrm>
          </p:grpSpPr>
          <p:sp>
            <p:nvSpPr>
              <p:cNvPr id="33" name="Rectangle 32">
                <a:extLst>
                  <a:ext uri="{FF2B5EF4-FFF2-40B4-BE49-F238E27FC236}">
                    <a16:creationId xmlns:a16="http://schemas.microsoft.com/office/drawing/2014/main" id="{FABE5343-198B-41BE-95E4-EE30913CB432}"/>
                  </a:ext>
                </a:extLst>
              </p:cNvPr>
              <p:cNvSpPr/>
              <p:nvPr/>
            </p:nvSpPr>
            <p:spPr>
              <a:xfrm>
                <a:off x="588777" y="1258043"/>
                <a:ext cx="11280459" cy="3313958"/>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71463" lvl="1"/>
                <a:endParaRPr lang="en-US" sz="1600" dirty="0"/>
              </a:p>
            </p:txBody>
          </p:sp>
          <p:sp>
            <p:nvSpPr>
              <p:cNvPr id="34" name="TextBox 33">
                <a:extLst>
                  <a:ext uri="{FF2B5EF4-FFF2-40B4-BE49-F238E27FC236}">
                    <a16:creationId xmlns:a16="http://schemas.microsoft.com/office/drawing/2014/main" id="{762DABFA-0F9B-41DE-9E87-D797A3BC0152}"/>
                  </a:ext>
                </a:extLst>
              </p:cNvPr>
              <p:cNvSpPr txBox="1"/>
              <p:nvPr/>
            </p:nvSpPr>
            <p:spPr>
              <a:xfrm>
                <a:off x="602999" y="1395680"/>
                <a:ext cx="11252015" cy="3831818"/>
              </a:xfrm>
              <a:prstGeom prst="rect">
                <a:avLst/>
              </a:prstGeom>
              <a:noFill/>
              <a:ln w="12700" cap="sq">
                <a:noFill/>
                <a:miter lim="800000"/>
              </a:ln>
            </p:spPr>
            <p:txBody>
              <a:bodyPr wrap="square">
                <a:spAutoFit/>
              </a:bodyPr>
              <a:lstStyle/>
              <a:p>
                <a:pPr marL="742950" lvl="1"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sym typeface="Wingdings" panose="05000000000000000000" pitchFamily="2" charset="2"/>
                  </a:rPr>
                  <a:t>The MTPL Lob has indeed seen a decrease in frequency  due to lockdowns, there are less cars circulating and therefore less accidents.</a:t>
                </a:r>
              </a:p>
              <a:p>
                <a:pPr marL="742950" lvl="1"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sym typeface="Wingdings" panose="05000000000000000000" pitchFamily="2" charset="2"/>
                  </a:rPr>
                  <a:t>In CH however, it has been evidenced a reverse frequency trend in 2021 and expect the same for 2022 compared to 2020 mainly due to the following:</a:t>
                </a:r>
              </a:p>
              <a:p>
                <a:pPr marL="1200150" lvl="2"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sym typeface="Wingdings" panose="05000000000000000000" pitchFamily="2" charset="2"/>
                  </a:rPr>
                  <a:t>Increase in car use  people prefer to use the car rather than public transportation to avoid exposure.</a:t>
                </a:r>
              </a:p>
              <a:p>
                <a:pPr marL="1200150" lvl="2"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sym typeface="Wingdings" panose="05000000000000000000" pitchFamily="2" charset="2"/>
                  </a:rPr>
                  <a:t>When restrictions were lifted there was a wave of people wanting to go out.</a:t>
                </a:r>
              </a:p>
              <a:p>
                <a:pPr marL="742950" lvl="1"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sym typeface="Wingdings" panose="05000000000000000000" pitchFamily="2" charset="2"/>
                  </a:rPr>
                  <a:t>Commercial vehicles  increase in severity because people were driving faster due to less traffic.</a:t>
                </a:r>
              </a:p>
              <a:p>
                <a:pPr marL="742950" lvl="1"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sym typeface="Wingdings" panose="05000000000000000000" pitchFamily="2" charset="2"/>
                  </a:rPr>
                  <a:t>In some countries such as Italy, it has been evidenced that there is a decrease in the severity, due to the so called “weekend-effect”. The “weekend-effect” refers to the effect that more severe accidents used to occur during the weekends due to higher alcohol consumption during the weekends. Due to lock-down of clubs and bars the weekend-effect was no longer present during AY 2020 and AY 2021.</a:t>
                </a:r>
              </a:p>
              <a:p>
                <a:pPr marL="742950" lvl="1" indent="-285750">
                  <a:spcAft>
                    <a:spcPts val="600"/>
                  </a:spcAft>
                  <a:buClr>
                    <a:srgbClr val="FFE600"/>
                  </a:buClr>
                  <a:buSzPct val="70000"/>
                  <a:buFont typeface="Arial" panose="020B0604020202020204" pitchFamily="34" charset="0"/>
                  <a:buChar char="•"/>
                  <a:defRPr/>
                </a:pPr>
                <a:endParaRPr lang="en-US" sz="1600" dirty="0">
                  <a:solidFill>
                    <a:prstClr val="white"/>
                  </a:solidFill>
                  <a:latin typeface="EYInterstate Light" panose="02000506000000020004" pitchFamily="2" charset="0"/>
                  <a:sym typeface="Wingdings" panose="05000000000000000000" pitchFamily="2" charset="2"/>
                </a:endParaRPr>
              </a:p>
              <a:p>
                <a:pPr lvl="1">
                  <a:spcAft>
                    <a:spcPts val="600"/>
                  </a:spcAft>
                  <a:buClr>
                    <a:srgbClr val="FFE600"/>
                  </a:buClr>
                  <a:buSzPct val="70000"/>
                  <a:defRPr/>
                </a:pPr>
                <a:endParaRPr kumimoji="0" lang="en-US" sz="1600" b="0" i="0" u="none" strike="noStrike" kern="1200" cap="none" spc="0" normalizeH="0" baseline="0" dirty="0">
                  <a:ln>
                    <a:noFill/>
                  </a:ln>
                  <a:solidFill>
                    <a:prstClr val="white"/>
                  </a:solidFill>
                  <a:effectLst/>
                  <a:uLnTx/>
                  <a:uFillTx/>
                  <a:latin typeface="EYInterstate Light" panose="02000506000000020004" pitchFamily="2" charset="0"/>
                </a:endParaRPr>
              </a:p>
            </p:txBody>
          </p:sp>
        </p:grpSp>
        <p:sp>
          <p:nvSpPr>
            <p:cNvPr id="39" name="Rectangle 38">
              <a:extLst>
                <a:ext uri="{FF2B5EF4-FFF2-40B4-BE49-F238E27FC236}">
                  <a16:creationId xmlns:a16="http://schemas.microsoft.com/office/drawing/2014/main" id="{11E26BF9-C545-464A-82CE-D42809EB0E26}"/>
                </a:ext>
              </a:extLst>
            </p:cNvPr>
            <p:cNvSpPr/>
            <p:nvPr/>
          </p:nvSpPr>
          <p:spPr>
            <a:xfrm>
              <a:off x="282481" y="1166257"/>
              <a:ext cx="1272637" cy="265216"/>
            </a:xfrm>
            <a:prstGeom prst="rect">
              <a:avLst/>
            </a:prstGeom>
            <a:solidFill>
              <a:schemeClr val="tx2"/>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900" b="0" i="0" u="none" strike="noStrike" kern="0" cap="none" spc="0" normalizeH="0" baseline="0" dirty="0">
                  <a:ln>
                    <a:noFill/>
                  </a:ln>
                  <a:solidFill>
                    <a:srgbClr val="2E2E38"/>
                  </a:solidFill>
                  <a:effectLst/>
                  <a:uLnTx/>
                  <a:uFillTx/>
                </a:rPr>
                <a:t>Key considerations</a:t>
              </a:r>
            </a:p>
          </p:txBody>
        </p:sp>
      </p:grpSp>
      <p:sp>
        <p:nvSpPr>
          <p:cNvPr id="40" name="Rectangle 39">
            <a:extLst>
              <a:ext uri="{FF2B5EF4-FFF2-40B4-BE49-F238E27FC236}">
                <a16:creationId xmlns:a16="http://schemas.microsoft.com/office/drawing/2014/main" id="{BCBAC467-2F6C-4A05-AE0C-8411EE043DF5}"/>
              </a:ext>
            </a:extLst>
          </p:cNvPr>
          <p:cNvSpPr/>
          <p:nvPr/>
        </p:nvSpPr>
        <p:spPr>
          <a:xfrm>
            <a:off x="9376272" y="60253"/>
            <a:ext cx="2666503" cy="548910"/>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000" b="0" i="0" u="none" strike="noStrike" kern="0" cap="none" spc="0" normalizeH="0" baseline="0" dirty="0">
              <a:ln>
                <a:noFill/>
              </a:ln>
              <a:solidFill>
                <a:srgbClr val="2E2E38"/>
              </a:solidFill>
              <a:effectLst/>
              <a:uLnTx/>
              <a:uFillTx/>
            </a:endParaRPr>
          </a:p>
        </p:txBody>
      </p:sp>
      <p:grpSp>
        <p:nvGrpSpPr>
          <p:cNvPr id="41" name="Group 40">
            <a:extLst>
              <a:ext uri="{FF2B5EF4-FFF2-40B4-BE49-F238E27FC236}">
                <a16:creationId xmlns:a16="http://schemas.microsoft.com/office/drawing/2014/main" id="{527DA03C-8B01-465A-91FF-F927609A1A55}"/>
              </a:ext>
            </a:extLst>
          </p:cNvPr>
          <p:cNvGrpSpPr/>
          <p:nvPr/>
        </p:nvGrpSpPr>
        <p:grpSpPr>
          <a:xfrm>
            <a:off x="9524218" y="76200"/>
            <a:ext cx="2518557" cy="757017"/>
            <a:chOff x="9524218" y="76200"/>
            <a:chExt cx="2518557" cy="757017"/>
          </a:xfrm>
        </p:grpSpPr>
        <p:sp>
          <p:nvSpPr>
            <p:cNvPr id="42" name="Oval 41">
              <a:extLst>
                <a:ext uri="{FF2B5EF4-FFF2-40B4-BE49-F238E27FC236}">
                  <a16:creationId xmlns:a16="http://schemas.microsoft.com/office/drawing/2014/main" id="{3758D24B-1DEF-4447-9E63-BF7300045BB2}"/>
                </a:ext>
              </a:extLst>
            </p:cNvPr>
            <p:cNvSpPr/>
            <p:nvPr/>
          </p:nvSpPr>
          <p:spPr>
            <a:xfrm>
              <a:off x="9524218" y="76200"/>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A</a:t>
              </a:r>
            </a:p>
          </p:txBody>
        </p:sp>
        <p:sp>
          <p:nvSpPr>
            <p:cNvPr id="43" name="TextBox 42">
              <a:extLst>
                <a:ext uri="{FF2B5EF4-FFF2-40B4-BE49-F238E27FC236}">
                  <a16:creationId xmlns:a16="http://schemas.microsoft.com/office/drawing/2014/main" id="{70908E4D-433B-47C1-AF24-6E28A3952C0B}"/>
                </a:ext>
              </a:extLst>
            </p:cNvPr>
            <p:cNvSpPr txBox="1"/>
            <p:nvPr/>
          </p:nvSpPr>
          <p:spPr>
            <a:xfrm>
              <a:off x="9942836" y="117578"/>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Distortions on the Claims Pattern</a:t>
              </a:r>
            </a:p>
          </p:txBody>
        </p:sp>
        <p:sp>
          <p:nvSpPr>
            <p:cNvPr id="44" name="Oval 43">
              <a:extLst>
                <a:ext uri="{FF2B5EF4-FFF2-40B4-BE49-F238E27FC236}">
                  <a16:creationId xmlns:a16="http://schemas.microsoft.com/office/drawing/2014/main" id="{A555A441-7677-45BC-88AC-4FFB9A6FDB85}"/>
                </a:ext>
              </a:extLst>
            </p:cNvPr>
            <p:cNvSpPr/>
            <p:nvPr/>
          </p:nvSpPr>
          <p:spPr>
            <a:xfrm>
              <a:off x="9524218" y="342681"/>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B</a:t>
              </a:r>
            </a:p>
          </p:txBody>
        </p:sp>
        <p:sp>
          <p:nvSpPr>
            <p:cNvPr id="45" name="TextBox 44">
              <a:extLst>
                <a:ext uri="{FF2B5EF4-FFF2-40B4-BE49-F238E27FC236}">
                  <a16:creationId xmlns:a16="http://schemas.microsoft.com/office/drawing/2014/main" id="{9F75E2F4-4FBA-42EE-AE0B-07CF687FEB29}"/>
                </a:ext>
              </a:extLst>
            </p:cNvPr>
            <p:cNvSpPr txBox="1"/>
            <p:nvPr/>
          </p:nvSpPr>
          <p:spPr>
            <a:xfrm>
              <a:off x="9942836" y="384059"/>
              <a:ext cx="2099939"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dirty="0">
                  <a:ln>
                    <a:noFill/>
                  </a:ln>
                  <a:solidFill>
                    <a:schemeClr val="bg1"/>
                  </a:solidFill>
                  <a:effectLst/>
                  <a:uLnTx/>
                  <a:uFillTx/>
                </a:rPr>
                <a:t>Distortions on the Loss Ratios</a:t>
              </a:r>
            </a:p>
          </p:txBody>
        </p:sp>
        <p:sp>
          <p:nvSpPr>
            <p:cNvPr id="46" name="Oval 45">
              <a:extLst>
                <a:ext uri="{FF2B5EF4-FFF2-40B4-BE49-F238E27FC236}">
                  <a16:creationId xmlns:a16="http://schemas.microsoft.com/office/drawing/2014/main" id="{8CD1FFAE-8925-4C05-902E-C8B60A1C1A08}"/>
                </a:ext>
              </a:extLst>
            </p:cNvPr>
            <p:cNvSpPr/>
            <p:nvPr/>
          </p:nvSpPr>
          <p:spPr>
            <a:xfrm>
              <a:off x="9524218" y="609163"/>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en-US" sz="1000" kern="0">
                  <a:solidFill>
                    <a:schemeClr val="tx2">
                      <a:lumMod val="100000"/>
                    </a:schemeClr>
                  </a:solidFill>
                </a:rPr>
                <a:t>C</a:t>
              </a:r>
              <a:endParaRPr kumimoji="0" lang="en-US" sz="1000" b="0" i="0" u="none" strike="noStrike" kern="0" cap="none" spc="0" normalizeH="0" baseline="0">
                <a:ln>
                  <a:noFill/>
                </a:ln>
                <a:solidFill>
                  <a:schemeClr val="tx2">
                    <a:lumMod val="100000"/>
                  </a:schemeClr>
                </a:solidFill>
                <a:effectLst/>
                <a:uLnTx/>
                <a:uFillTx/>
              </a:endParaRPr>
            </a:p>
          </p:txBody>
        </p:sp>
        <p:sp>
          <p:nvSpPr>
            <p:cNvPr id="47" name="TextBox 46">
              <a:extLst>
                <a:ext uri="{FF2B5EF4-FFF2-40B4-BE49-F238E27FC236}">
                  <a16:creationId xmlns:a16="http://schemas.microsoft.com/office/drawing/2014/main" id="{54F14378-02E8-41A9-8D10-974A7079279A}"/>
                </a:ext>
              </a:extLst>
            </p:cNvPr>
            <p:cNvSpPr txBox="1"/>
            <p:nvPr/>
          </p:nvSpPr>
          <p:spPr>
            <a:xfrm>
              <a:off x="9942836" y="650541"/>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Forward Looking challenges</a:t>
              </a:r>
            </a:p>
          </p:txBody>
        </p:sp>
      </p:grpSp>
    </p:spTree>
    <p:extLst>
      <p:ext uri="{BB962C8B-B14F-4D97-AF65-F5344CB8AC3E}">
        <p14:creationId xmlns:p14="http://schemas.microsoft.com/office/powerpoint/2010/main" val="1740930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018C05A-6627-4A11-BADC-DF73CCEBE033}"/>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17</a:t>
            </a:fld>
            <a:endParaRPr lang="en-US" noProof="0" dirty="0"/>
          </a:p>
        </p:txBody>
      </p:sp>
      <p:sp>
        <p:nvSpPr>
          <p:cNvPr id="5" name="Text Placeholder 4">
            <a:extLst>
              <a:ext uri="{FF2B5EF4-FFF2-40B4-BE49-F238E27FC236}">
                <a16:creationId xmlns:a16="http://schemas.microsoft.com/office/drawing/2014/main" id="{6B602D8B-7ADB-43A4-A99F-859D12DD1E48}"/>
              </a:ext>
            </a:extLst>
          </p:cNvPr>
          <p:cNvSpPr>
            <a:spLocks noGrp="1"/>
          </p:cNvSpPr>
          <p:nvPr>
            <p:ph type="body" sz="quarter" idx="14"/>
          </p:nvPr>
        </p:nvSpPr>
        <p:spPr>
          <a:xfrm>
            <a:off x="4950461" y="1600200"/>
            <a:ext cx="2291714" cy="250444"/>
          </a:xfrm>
        </p:spPr>
        <p:txBody>
          <a:bodyPr/>
          <a:lstStyle/>
          <a:p>
            <a:pPr lvl="1" indent="0">
              <a:buNone/>
            </a:pPr>
            <a:r>
              <a:rPr lang="en-US" b="1" u="sng" dirty="0"/>
              <a:t>COVID 19 Losses</a:t>
            </a:r>
          </a:p>
          <a:p>
            <a:endParaRPr lang="en-US" u="sng" dirty="0"/>
          </a:p>
        </p:txBody>
      </p:sp>
      <p:sp>
        <p:nvSpPr>
          <p:cNvPr id="9" name="Title 1">
            <a:extLst>
              <a:ext uri="{FF2B5EF4-FFF2-40B4-BE49-F238E27FC236}">
                <a16:creationId xmlns:a16="http://schemas.microsoft.com/office/drawing/2014/main" id="{390C6D18-AD89-4CA6-B176-BD1809C992C2}"/>
              </a:ext>
            </a:extLst>
          </p:cNvPr>
          <p:cNvSpPr>
            <a:spLocks noGrp="1"/>
          </p:cNvSpPr>
          <p:nvPr>
            <p:ph type="title"/>
          </p:nvPr>
        </p:nvSpPr>
        <p:spPr>
          <a:xfrm>
            <a:off x="609918" y="294200"/>
            <a:ext cx="10978515" cy="590400"/>
          </a:xfrm>
        </p:spPr>
        <p:txBody>
          <a:bodyPr/>
          <a:lstStyle/>
          <a:p>
            <a:r>
              <a:rPr lang="en-US" kern="0" dirty="0"/>
              <a:t>How were the claims patterns impacted by the pandemic?</a:t>
            </a:r>
            <a:endParaRPr lang="en-US" dirty="0"/>
          </a:p>
        </p:txBody>
      </p:sp>
      <p:sp>
        <p:nvSpPr>
          <p:cNvPr id="10" name="Text Placeholder 4">
            <a:extLst>
              <a:ext uri="{FF2B5EF4-FFF2-40B4-BE49-F238E27FC236}">
                <a16:creationId xmlns:a16="http://schemas.microsoft.com/office/drawing/2014/main" id="{113D19EC-37FB-483C-817D-B70E49858288}"/>
              </a:ext>
            </a:extLst>
          </p:cNvPr>
          <p:cNvSpPr txBox="1">
            <a:spLocks/>
          </p:cNvSpPr>
          <p:nvPr/>
        </p:nvSpPr>
        <p:spPr>
          <a:xfrm>
            <a:off x="8766175" y="1600200"/>
            <a:ext cx="2291714" cy="250444"/>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kumimoji="0" lang="en-US" sz="18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indent="0">
              <a:buFont typeface="Arial" pitchFamily="34" charset="0"/>
              <a:buNone/>
            </a:pPr>
            <a:r>
              <a:rPr lang="en-US" b="1" u="sng" dirty="0"/>
              <a:t>COVID 19 Benefits</a:t>
            </a:r>
          </a:p>
          <a:p>
            <a:endParaRPr lang="en-US" u="sng" dirty="0"/>
          </a:p>
        </p:txBody>
      </p:sp>
      <p:graphicFrame>
        <p:nvGraphicFramePr>
          <p:cNvPr id="12" name="Table 12">
            <a:extLst>
              <a:ext uri="{FF2B5EF4-FFF2-40B4-BE49-F238E27FC236}">
                <a16:creationId xmlns:a16="http://schemas.microsoft.com/office/drawing/2014/main" id="{1A682B86-D30C-4FC0-A8F0-A722AD238D3D}"/>
              </a:ext>
            </a:extLst>
          </p:cNvPr>
          <p:cNvGraphicFramePr>
            <a:graphicFrameLocks noGrp="1"/>
          </p:cNvGraphicFramePr>
          <p:nvPr>
            <p:extLst>
              <p:ext uri="{D42A27DB-BD31-4B8C-83A1-F6EECF244321}">
                <p14:modId xmlns:p14="http://schemas.microsoft.com/office/powerpoint/2010/main" val="1178760573"/>
              </p:ext>
            </p:extLst>
          </p:nvPr>
        </p:nvGraphicFramePr>
        <p:xfrm>
          <a:off x="598103" y="2159340"/>
          <a:ext cx="10978512" cy="3337560"/>
        </p:xfrm>
        <a:graphic>
          <a:graphicData uri="http://schemas.openxmlformats.org/drawingml/2006/table">
            <a:tbl>
              <a:tblPr firstRow="1" bandRow="1">
                <a:tableStyleId>{5C22544A-7EE6-4342-B048-85BDC9FD1C3A}</a:tableStyleId>
              </a:tblPr>
              <a:tblGrid>
                <a:gridCol w="3659504">
                  <a:extLst>
                    <a:ext uri="{9D8B030D-6E8A-4147-A177-3AD203B41FA5}">
                      <a16:colId xmlns:a16="http://schemas.microsoft.com/office/drawing/2014/main" val="1755732745"/>
                    </a:ext>
                  </a:extLst>
                </a:gridCol>
                <a:gridCol w="3659504">
                  <a:extLst>
                    <a:ext uri="{9D8B030D-6E8A-4147-A177-3AD203B41FA5}">
                      <a16:colId xmlns:a16="http://schemas.microsoft.com/office/drawing/2014/main" val="2884346305"/>
                    </a:ext>
                  </a:extLst>
                </a:gridCol>
                <a:gridCol w="3659504">
                  <a:extLst>
                    <a:ext uri="{9D8B030D-6E8A-4147-A177-3AD203B41FA5}">
                      <a16:colId xmlns:a16="http://schemas.microsoft.com/office/drawing/2014/main" val="1304361698"/>
                    </a:ext>
                  </a:extLst>
                </a:gridCol>
              </a:tblGrid>
              <a:tr h="370840">
                <a:tc>
                  <a:txBody>
                    <a:bodyPr/>
                    <a:lstStyle/>
                    <a:p>
                      <a:r>
                        <a:rPr lang="en-US" b="0" noProof="0">
                          <a:solidFill>
                            <a:schemeClr val="bg1">
                              <a:lumMod val="100000"/>
                            </a:schemeClr>
                          </a:solidFill>
                        </a:rPr>
                        <a:t>Accident</a:t>
                      </a:r>
                    </a:p>
                  </a:txBody>
                  <a:tcPr>
                    <a:lnR w="12700" cap="flat" cmpd="sng" algn="ctr">
                      <a:solidFill>
                        <a:schemeClr val="tx2"/>
                      </a:solidFill>
                      <a:prstDash val="dash"/>
                      <a:round/>
                      <a:headEnd type="none" w="med" len="med"/>
                      <a:tailEnd type="none" w="med" len="med"/>
                    </a:lnR>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779010474"/>
                  </a:ext>
                </a:extLst>
              </a:tr>
              <a:tr h="370840">
                <a:tc>
                  <a:txBody>
                    <a:bodyPr/>
                    <a:lstStyle/>
                    <a:p>
                      <a:r>
                        <a:rPr lang="en-US" b="0" strike="noStrike" noProof="0">
                          <a:solidFill>
                            <a:schemeClr val="bg1">
                              <a:lumMod val="100000"/>
                            </a:schemeClr>
                          </a:solidFill>
                        </a:rPr>
                        <a:t>Health</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3146968998"/>
                  </a:ext>
                </a:extLst>
              </a:tr>
              <a:tr h="370840">
                <a:tc>
                  <a:txBody>
                    <a:bodyPr/>
                    <a:lstStyle/>
                    <a:p>
                      <a:r>
                        <a:rPr lang="en-US" b="0" noProof="0">
                          <a:solidFill>
                            <a:schemeClr val="bg1">
                              <a:lumMod val="100000"/>
                            </a:schemeClr>
                          </a:solidFill>
                        </a:rPr>
                        <a:t>MAT</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1270187747"/>
                  </a:ext>
                </a:extLst>
              </a:tr>
              <a:tr h="370840">
                <a:tc>
                  <a:txBody>
                    <a:bodyPr/>
                    <a:lstStyle/>
                    <a:p>
                      <a:r>
                        <a:rPr lang="en-US" b="0" noProof="0">
                          <a:solidFill>
                            <a:schemeClr val="bg1">
                              <a:lumMod val="100000"/>
                            </a:schemeClr>
                          </a:solidFill>
                        </a:rPr>
                        <a:t>Credit + Surety</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2147256671"/>
                  </a:ext>
                </a:extLst>
              </a:tr>
              <a:tr h="370840">
                <a:tc>
                  <a:txBody>
                    <a:bodyPr/>
                    <a:lstStyle/>
                    <a:p>
                      <a:r>
                        <a:rPr lang="en-US" b="0" noProof="0">
                          <a:solidFill>
                            <a:schemeClr val="bg1">
                              <a:lumMod val="100000"/>
                            </a:schemeClr>
                          </a:solidFill>
                        </a:rPr>
                        <a:t>MTPL</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527959145"/>
                  </a:ext>
                </a:extLst>
              </a:tr>
              <a:tr h="370840">
                <a:tc>
                  <a:txBody>
                    <a:bodyPr/>
                    <a:lstStyle/>
                    <a:p>
                      <a:r>
                        <a:rPr lang="en-US" b="0" noProof="0">
                          <a:solidFill>
                            <a:schemeClr val="bg1">
                              <a:lumMod val="100000"/>
                            </a:schemeClr>
                          </a:solidFill>
                        </a:rPr>
                        <a:t>Motor Damages</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2052026394"/>
                  </a:ext>
                </a:extLst>
              </a:tr>
              <a:tr h="370840">
                <a:tc>
                  <a:txBody>
                    <a:bodyPr/>
                    <a:lstStyle/>
                    <a:p>
                      <a:r>
                        <a:rPr lang="en-US" b="0" noProof="0">
                          <a:solidFill>
                            <a:schemeClr val="bg1">
                              <a:lumMod val="100000"/>
                            </a:schemeClr>
                          </a:solidFill>
                        </a:rPr>
                        <a:t>Property</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1290659970"/>
                  </a:ext>
                </a:extLst>
              </a:tr>
              <a:tr h="370840">
                <a:tc>
                  <a:txBody>
                    <a:bodyPr/>
                    <a:lstStyle/>
                    <a:p>
                      <a:r>
                        <a:rPr lang="en-US" b="0" noProof="0">
                          <a:solidFill>
                            <a:schemeClr val="bg1">
                              <a:lumMod val="100000"/>
                            </a:schemeClr>
                          </a:solidFill>
                        </a:rPr>
                        <a:t>Liability</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3244149234"/>
                  </a:ext>
                </a:extLst>
              </a:tr>
              <a:tr h="370840">
                <a:tc>
                  <a:txBody>
                    <a:bodyPr/>
                    <a:lstStyle/>
                    <a:p>
                      <a:r>
                        <a:rPr lang="en-US" b="0" noProof="0">
                          <a:solidFill>
                            <a:schemeClr val="bg1">
                              <a:lumMod val="100000"/>
                            </a:schemeClr>
                          </a:solidFill>
                        </a:rPr>
                        <a:t>Directors &amp; Officers</a:t>
                      </a:r>
                    </a:p>
                  </a:txBody>
                  <a:tcPr>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a:solidFill>
                          <a:schemeClr val="bg1">
                            <a:lumMod val="100000"/>
                          </a:schemeClr>
                        </a:solidFill>
                      </a:endParaRPr>
                    </a:p>
                  </a:txBody>
                  <a:tcPr>
                    <a:lnL w="12700" cap="flat" cmpd="sng" algn="ctr">
                      <a:solidFill>
                        <a:schemeClr val="tx2"/>
                      </a:solidFill>
                      <a:prstDash val="dash"/>
                      <a:round/>
                      <a:headEnd type="none" w="med" len="med"/>
                      <a:tailEnd type="none" w="med" len="med"/>
                    </a:lnL>
                    <a:lnR w="12700" cap="flat" cmpd="sng" algn="ctr">
                      <a:solidFill>
                        <a:schemeClr val="tx2"/>
                      </a:solidFill>
                      <a:prstDash val="dash"/>
                      <a:round/>
                      <a:headEnd type="none" w="med" len="med"/>
                      <a:tailEnd type="none" w="med" len="med"/>
                    </a:lnR>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tc>
                  <a:txBody>
                    <a:bodyPr/>
                    <a:lstStyle/>
                    <a:p>
                      <a:endParaRPr lang="en-US" b="0" noProof="0" dirty="0">
                        <a:solidFill>
                          <a:schemeClr val="bg1">
                            <a:lumMod val="100000"/>
                          </a:schemeClr>
                        </a:solidFill>
                      </a:endParaRPr>
                    </a:p>
                  </a:txBody>
                  <a:tcPr>
                    <a:lnL w="12700" cap="flat" cmpd="sng" algn="ctr">
                      <a:solidFill>
                        <a:schemeClr val="tx2"/>
                      </a:solidFill>
                      <a:prstDash val="dash"/>
                      <a:round/>
                      <a:headEnd type="none" w="med" len="med"/>
                      <a:tailEnd type="none" w="med" len="med"/>
                    </a:lnL>
                    <a:lnT w="12700" cap="flat" cmpd="sng" algn="ctr">
                      <a:solidFill>
                        <a:schemeClr val="tx2"/>
                      </a:solidFill>
                      <a:prstDash val="dash"/>
                      <a:round/>
                      <a:headEnd type="none" w="med" len="med"/>
                      <a:tailEnd type="none" w="med" len="med"/>
                    </a:lnT>
                    <a:lnB w="1270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95159825"/>
                  </a:ext>
                </a:extLst>
              </a:tr>
            </a:tbl>
          </a:graphicData>
        </a:graphic>
      </p:graphicFrame>
      <p:cxnSp>
        <p:nvCxnSpPr>
          <p:cNvPr id="11" name="Straight Connector 10">
            <a:extLst>
              <a:ext uri="{FF2B5EF4-FFF2-40B4-BE49-F238E27FC236}">
                <a16:creationId xmlns:a16="http://schemas.microsoft.com/office/drawing/2014/main" id="{30038238-AB6B-4B7C-B97E-0E7A17EB7450}"/>
              </a:ext>
            </a:extLst>
          </p:cNvPr>
          <p:cNvCxnSpPr>
            <a:cxnSpLocks/>
          </p:cNvCxnSpPr>
          <p:nvPr/>
        </p:nvCxnSpPr>
        <p:spPr>
          <a:xfrm>
            <a:off x="7912985" y="1447800"/>
            <a:ext cx="0" cy="4743551"/>
          </a:xfrm>
          <a:prstGeom prst="line">
            <a:avLst/>
          </a:prstGeom>
          <a:noFill/>
          <a:ln w="12700" cap="sq" cmpd="sng" algn="ctr">
            <a:solidFill>
              <a:schemeClr val="tx2"/>
            </a:solidFill>
            <a:prstDash val="solid"/>
            <a:miter lim="800000"/>
            <a:tailEnd type="none"/>
          </a:ln>
          <a:effectLst/>
        </p:spPr>
      </p:cxnSp>
      <p:cxnSp>
        <p:nvCxnSpPr>
          <p:cNvPr id="13" name="Straight Connector 12">
            <a:extLst>
              <a:ext uri="{FF2B5EF4-FFF2-40B4-BE49-F238E27FC236}">
                <a16:creationId xmlns:a16="http://schemas.microsoft.com/office/drawing/2014/main" id="{A392D510-616A-468C-B06A-8B32F1456982}"/>
              </a:ext>
            </a:extLst>
          </p:cNvPr>
          <p:cNvCxnSpPr>
            <a:cxnSpLocks/>
          </p:cNvCxnSpPr>
          <p:nvPr/>
        </p:nvCxnSpPr>
        <p:spPr>
          <a:xfrm>
            <a:off x="4255385" y="1447800"/>
            <a:ext cx="0" cy="4743551"/>
          </a:xfrm>
          <a:prstGeom prst="line">
            <a:avLst/>
          </a:prstGeom>
          <a:noFill/>
          <a:ln w="12700" cap="sq" cmpd="sng" algn="ctr">
            <a:solidFill>
              <a:schemeClr val="tx2"/>
            </a:solidFill>
            <a:prstDash val="solid"/>
            <a:miter lim="800000"/>
            <a:tailEnd type="none"/>
          </a:ln>
          <a:effectLst/>
        </p:spPr>
      </p:cxnSp>
      <p:sp>
        <p:nvSpPr>
          <p:cNvPr id="14" name="Freeform 79">
            <a:extLst>
              <a:ext uri="{FF2B5EF4-FFF2-40B4-BE49-F238E27FC236}">
                <a16:creationId xmlns:a16="http://schemas.microsoft.com/office/drawing/2014/main" id="{29C2E416-8DC1-406E-92E9-C21882D6AF67}"/>
              </a:ext>
            </a:extLst>
          </p:cNvPr>
          <p:cNvSpPr>
            <a:spLocks noEditPoints="1"/>
          </p:cNvSpPr>
          <p:nvPr/>
        </p:nvSpPr>
        <p:spPr bwMode="auto">
          <a:xfrm>
            <a:off x="9700401" y="3657600"/>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5" name="Freeform 79">
            <a:extLst>
              <a:ext uri="{FF2B5EF4-FFF2-40B4-BE49-F238E27FC236}">
                <a16:creationId xmlns:a16="http://schemas.microsoft.com/office/drawing/2014/main" id="{C9B8D542-6E89-444A-B575-F9E538E83EA9}"/>
              </a:ext>
            </a:extLst>
          </p:cNvPr>
          <p:cNvSpPr>
            <a:spLocks noEditPoints="1"/>
          </p:cNvSpPr>
          <p:nvPr/>
        </p:nvSpPr>
        <p:spPr bwMode="auto">
          <a:xfrm>
            <a:off x="9700401" y="4038600"/>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16" name="Freeform 79">
            <a:extLst>
              <a:ext uri="{FF2B5EF4-FFF2-40B4-BE49-F238E27FC236}">
                <a16:creationId xmlns:a16="http://schemas.microsoft.com/office/drawing/2014/main" id="{6A7715A3-D72D-43FA-BEA7-AD78319C8A36}"/>
              </a:ext>
            </a:extLst>
          </p:cNvPr>
          <p:cNvSpPr>
            <a:spLocks noEditPoints="1"/>
          </p:cNvSpPr>
          <p:nvPr/>
        </p:nvSpPr>
        <p:spPr bwMode="auto">
          <a:xfrm>
            <a:off x="9700401" y="2188460"/>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17" name="Freeform 79">
            <a:extLst>
              <a:ext uri="{FF2B5EF4-FFF2-40B4-BE49-F238E27FC236}">
                <a16:creationId xmlns:a16="http://schemas.microsoft.com/office/drawing/2014/main" id="{C8FAC793-7F5F-4B69-A14F-4A00B24AE4EF}"/>
              </a:ext>
            </a:extLst>
          </p:cNvPr>
          <p:cNvSpPr>
            <a:spLocks noEditPoints="1"/>
          </p:cNvSpPr>
          <p:nvPr/>
        </p:nvSpPr>
        <p:spPr bwMode="auto">
          <a:xfrm>
            <a:off x="9700401" y="2564935"/>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18" name="Freeform 79">
            <a:extLst>
              <a:ext uri="{FF2B5EF4-FFF2-40B4-BE49-F238E27FC236}">
                <a16:creationId xmlns:a16="http://schemas.microsoft.com/office/drawing/2014/main" id="{A3FFB65D-93F2-4EE8-BC43-6D3150B62229}"/>
              </a:ext>
            </a:extLst>
          </p:cNvPr>
          <p:cNvSpPr>
            <a:spLocks noEditPoints="1"/>
          </p:cNvSpPr>
          <p:nvPr/>
        </p:nvSpPr>
        <p:spPr bwMode="auto">
          <a:xfrm>
            <a:off x="5880318" y="2564935"/>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79">
            <a:extLst>
              <a:ext uri="{FF2B5EF4-FFF2-40B4-BE49-F238E27FC236}">
                <a16:creationId xmlns:a16="http://schemas.microsoft.com/office/drawing/2014/main" id="{163B6AC3-AFDC-487A-90E0-5CE6C0D1952E}"/>
              </a:ext>
            </a:extLst>
          </p:cNvPr>
          <p:cNvSpPr>
            <a:spLocks noEditPoints="1"/>
          </p:cNvSpPr>
          <p:nvPr/>
        </p:nvSpPr>
        <p:spPr bwMode="auto">
          <a:xfrm>
            <a:off x="9700401" y="2924935"/>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dirty="0"/>
          </a:p>
        </p:txBody>
      </p:sp>
      <p:sp>
        <p:nvSpPr>
          <p:cNvPr id="21" name="Freeform 79">
            <a:extLst>
              <a:ext uri="{FF2B5EF4-FFF2-40B4-BE49-F238E27FC236}">
                <a16:creationId xmlns:a16="http://schemas.microsoft.com/office/drawing/2014/main" id="{51274BC0-1080-47E6-B760-A10F65558931}"/>
              </a:ext>
            </a:extLst>
          </p:cNvPr>
          <p:cNvSpPr>
            <a:spLocks noEditPoints="1"/>
          </p:cNvSpPr>
          <p:nvPr/>
        </p:nvSpPr>
        <p:spPr bwMode="auto">
          <a:xfrm>
            <a:off x="5868185" y="3297600"/>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22" name="Freeform 79">
            <a:extLst>
              <a:ext uri="{FF2B5EF4-FFF2-40B4-BE49-F238E27FC236}">
                <a16:creationId xmlns:a16="http://schemas.microsoft.com/office/drawing/2014/main" id="{2DE67E35-F499-4D35-A751-095DD783F9C6}"/>
              </a:ext>
            </a:extLst>
          </p:cNvPr>
          <p:cNvSpPr>
            <a:spLocks noEditPoints="1"/>
          </p:cNvSpPr>
          <p:nvPr/>
        </p:nvSpPr>
        <p:spPr bwMode="auto">
          <a:xfrm>
            <a:off x="5856053" y="4406058"/>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23" name="Freeform 79">
            <a:extLst>
              <a:ext uri="{FF2B5EF4-FFF2-40B4-BE49-F238E27FC236}">
                <a16:creationId xmlns:a16="http://schemas.microsoft.com/office/drawing/2014/main" id="{69AE5D97-5CB6-4E55-A7AE-FDFC46A8822B}"/>
              </a:ext>
            </a:extLst>
          </p:cNvPr>
          <p:cNvSpPr>
            <a:spLocks noEditPoints="1"/>
          </p:cNvSpPr>
          <p:nvPr/>
        </p:nvSpPr>
        <p:spPr bwMode="auto">
          <a:xfrm>
            <a:off x="5880318" y="4762676"/>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25" name="Freeform 79">
            <a:extLst>
              <a:ext uri="{FF2B5EF4-FFF2-40B4-BE49-F238E27FC236}">
                <a16:creationId xmlns:a16="http://schemas.microsoft.com/office/drawing/2014/main" id="{98FBE838-6514-4CA7-9AB3-3D9B8C678921}"/>
              </a:ext>
            </a:extLst>
          </p:cNvPr>
          <p:cNvSpPr>
            <a:spLocks noEditPoints="1"/>
          </p:cNvSpPr>
          <p:nvPr/>
        </p:nvSpPr>
        <p:spPr bwMode="auto">
          <a:xfrm>
            <a:off x="5844931" y="5122676"/>
            <a:ext cx="432000" cy="360000"/>
          </a:xfrm>
          <a:custGeom>
            <a:avLst/>
            <a:gdLst>
              <a:gd name="T0" fmla="*/ 124 w 360"/>
              <a:gd name="T1" fmla="*/ 306 h 306"/>
              <a:gd name="T2" fmla="*/ 118 w 360"/>
              <a:gd name="T3" fmla="*/ 302 h 306"/>
              <a:gd name="T4" fmla="*/ 0 w 360"/>
              <a:gd name="T5" fmla="*/ 184 h 306"/>
              <a:gd name="T6" fmla="*/ 72 w 360"/>
              <a:gd name="T7" fmla="*/ 112 h 306"/>
              <a:gd name="T8" fmla="*/ 124 w 360"/>
              <a:gd name="T9" fmla="*/ 166 h 306"/>
              <a:gd name="T10" fmla="*/ 288 w 360"/>
              <a:gd name="T11" fmla="*/ 0 h 306"/>
              <a:gd name="T12" fmla="*/ 360 w 360"/>
              <a:gd name="T13" fmla="*/ 72 h 306"/>
              <a:gd name="T14" fmla="*/ 130 w 360"/>
              <a:gd name="T15" fmla="*/ 302 h 306"/>
              <a:gd name="T16" fmla="*/ 124 w 360"/>
              <a:gd name="T17" fmla="*/ 306 h 306"/>
              <a:gd name="T18" fmla="*/ 24 w 360"/>
              <a:gd name="T19" fmla="*/ 184 h 306"/>
              <a:gd name="T20" fmla="*/ 124 w 360"/>
              <a:gd name="T21" fmla="*/ 284 h 306"/>
              <a:gd name="T22" fmla="*/ 336 w 360"/>
              <a:gd name="T23" fmla="*/ 72 h 306"/>
              <a:gd name="T24" fmla="*/ 288 w 360"/>
              <a:gd name="T25" fmla="*/ 26 h 306"/>
              <a:gd name="T26" fmla="*/ 124 w 360"/>
              <a:gd name="T27" fmla="*/ 190 h 306"/>
              <a:gd name="T28" fmla="*/ 72 w 360"/>
              <a:gd name="T29" fmla="*/ 138 h 306"/>
              <a:gd name="T30" fmla="*/ 24 w 360"/>
              <a:gd name="T31" fmla="*/ 18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0" h="306">
                <a:moveTo>
                  <a:pt x="124" y="306"/>
                </a:moveTo>
                <a:lnTo>
                  <a:pt x="118" y="302"/>
                </a:lnTo>
                <a:lnTo>
                  <a:pt x="0" y="184"/>
                </a:lnTo>
                <a:lnTo>
                  <a:pt x="72" y="112"/>
                </a:lnTo>
                <a:lnTo>
                  <a:pt x="124" y="166"/>
                </a:lnTo>
                <a:lnTo>
                  <a:pt x="288" y="0"/>
                </a:lnTo>
                <a:lnTo>
                  <a:pt x="360" y="72"/>
                </a:lnTo>
                <a:lnTo>
                  <a:pt x="130" y="302"/>
                </a:lnTo>
                <a:lnTo>
                  <a:pt x="124" y="306"/>
                </a:lnTo>
                <a:close/>
                <a:moveTo>
                  <a:pt x="24" y="184"/>
                </a:moveTo>
                <a:lnTo>
                  <a:pt x="124" y="284"/>
                </a:lnTo>
                <a:lnTo>
                  <a:pt x="336" y="72"/>
                </a:lnTo>
                <a:lnTo>
                  <a:pt x="288" y="26"/>
                </a:lnTo>
                <a:lnTo>
                  <a:pt x="124" y="190"/>
                </a:lnTo>
                <a:lnTo>
                  <a:pt x="72" y="138"/>
                </a:lnTo>
                <a:lnTo>
                  <a:pt x="24" y="18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a:p>
        </p:txBody>
      </p:sp>
      <p:sp>
        <p:nvSpPr>
          <p:cNvPr id="27" name="Rectangle 26">
            <a:extLst>
              <a:ext uri="{FF2B5EF4-FFF2-40B4-BE49-F238E27FC236}">
                <a16:creationId xmlns:a16="http://schemas.microsoft.com/office/drawing/2014/main" id="{865CD4AD-8000-4805-AED6-9CB7D7A78697}"/>
              </a:ext>
            </a:extLst>
          </p:cNvPr>
          <p:cNvSpPr/>
          <p:nvPr/>
        </p:nvSpPr>
        <p:spPr>
          <a:xfrm>
            <a:off x="674509" y="4411378"/>
            <a:ext cx="10913924" cy="329053"/>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dirty="0">
              <a:ln>
                <a:noFill/>
              </a:ln>
              <a:solidFill>
                <a:srgbClr val="2E2E38"/>
              </a:solidFill>
              <a:effectLst/>
              <a:uLnTx/>
              <a:uFillTx/>
            </a:endParaRPr>
          </a:p>
        </p:txBody>
      </p:sp>
      <p:sp>
        <p:nvSpPr>
          <p:cNvPr id="28" name="Rectangle 27">
            <a:extLst>
              <a:ext uri="{FF2B5EF4-FFF2-40B4-BE49-F238E27FC236}">
                <a16:creationId xmlns:a16="http://schemas.microsoft.com/office/drawing/2014/main" id="{6DAA0A66-54DB-48B7-ABCA-BBA6BA23A82B}"/>
              </a:ext>
            </a:extLst>
          </p:cNvPr>
          <p:cNvSpPr/>
          <p:nvPr/>
        </p:nvSpPr>
        <p:spPr>
          <a:xfrm>
            <a:off x="686323" y="3691941"/>
            <a:ext cx="10913924" cy="329053"/>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dirty="0">
              <a:ln>
                <a:noFill/>
              </a:ln>
              <a:solidFill>
                <a:srgbClr val="2E2E38"/>
              </a:solidFill>
              <a:effectLst/>
              <a:uLnTx/>
              <a:uFillTx/>
            </a:endParaRPr>
          </a:p>
        </p:txBody>
      </p:sp>
      <p:sp>
        <p:nvSpPr>
          <p:cNvPr id="50" name="Rectangle 49">
            <a:extLst>
              <a:ext uri="{FF2B5EF4-FFF2-40B4-BE49-F238E27FC236}">
                <a16:creationId xmlns:a16="http://schemas.microsoft.com/office/drawing/2014/main" id="{05DB9041-3301-4D59-9476-5175516FDB84}"/>
              </a:ext>
            </a:extLst>
          </p:cNvPr>
          <p:cNvSpPr/>
          <p:nvPr/>
        </p:nvSpPr>
        <p:spPr>
          <a:xfrm>
            <a:off x="9376272" y="60253"/>
            <a:ext cx="2666503" cy="548910"/>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000" b="0" i="0" u="none" strike="noStrike" kern="0" cap="none" spc="0" normalizeH="0" baseline="0" dirty="0">
              <a:ln>
                <a:noFill/>
              </a:ln>
              <a:solidFill>
                <a:srgbClr val="2E2E38"/>
              </a:solidFill>
              <a:effectLst/>
              <a:uLnTx/>
              <a:uFillTx/>
            </a:endParaRPr>
          </a:p>
        </p:txBody>
      </p:sp>
      <p:grpSp>
        <p:nvGrpSpPr>
          <p:cNvPr id="51" name="Group 50">
            <a:extLst>
              <a:ext uri="{FF2B5EF4-FFF2-40B4-BE49-F238E27FC236}">
                <a16:creationId xmlns:a16="http://schemas.microsoft.com/office/drawing/2014/main" id="{50632D22-F59E-448E-829F-431D68AD8D67}"/>
              </a:ext>
            </a:extLst>
          </p:cNvPr>
          <p:cNvGrpSpPr/>
          <p:nvPr/>
        </p:nvGrpSpPr>
        <p:grpSpPr>
          <a:xfrm>
            <a:off x="9524218" y="76200"/>
            <a:ext cx="2518557" cy="757017"/>
            <a:chOff x="9524218" y="76200"/>
            <a:chExt cx="2518557" cy="757017"/>
          </a:xfrm>
        </p:grpSpPr>
        <p:sp>
          <p:nvSpPr>
            <p:cNvPr id="52" name="Oval 51">
              <a:extLst>
                <a:ext uri="{FF2B5EF4-FFF2-40B4-BE49-F238E27FC236}">
                  <a16:creationId xmlns:a16="http://schemas.microsoft.com/office/drawing/2014/main" id="{FB2F1D39-2A63-4CEB-B327-4AF19074036C}"/>
                </a:ext>
              </a:extLst>
            </p:cNvPr>
            <p:cNvSpPr/>
            <p:nvPr/>
          </p:nvSpPr>
          <p:spPr>
            <a:xfrm>
              <a:off x="9524218" y="76200"/>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A</a:t>
              </a:r>
            </a:p>
          </p:txBody>
        </p:sp>
        <p:sp>
          <p:nvSpPr>
            <p:cNvPr id="53" name="TextBox 52">
              <a:extLst>
                <a:ext uri="{FF2B5EF4-FFF2-40B4-BE49-F238E27FC236}">
                  <a16:creationId xmlns:a16="http://schemas.microsoft.com/office/drawing/2014/main" id="{CCB0EA37-8C85-4E91-BCAD-14E42A667BE5}"/>
                </a:ext>
              </a:extLst>
            </p:cNvPr>
            <p:cNvSpPr txBox="1"/>
            <p:nvPr/>
          </p:nvSpPr>
          <p:spPr>
            <a:xfrm>
              <a:off x="9942836" y="117578"/>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Distortions on the Claims Pattern</a:t>
              </a:r>
            </a:p>
          </p:txBody>
        </p:sp>
        <p:sp>
          <p:nvSpPr>
            <p:cNvPr id="54" name="Oval 53">
              <a:extLst>
                <a:ext uri="{FF2B5EF4-FFF2-40B4-BE49-F238E27FC236}">
                  <a16:creationId xmlns:a16="http://schemas.microsoft.com/office/drawing/2014/main" id="{BBB8C490-FDA1-47C0-BFBE-AECAA47F415B}"/>
                </a:ext>
              </a:extLst>
            </p:cNvPr>
            <p:cNvSpPr/>
            <p:nvPr/>
          </p:nvSpPr>
          <p:spPr>
            <a:xfrm>
              <a:off x="9524218" y="342681"/>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B</a:t>
              </a:r>
            </a:p>
          </p:txBody>
        </p:sp>
        <p:sp>
          <p:nvSpPr>
            <p:cNvPr id="55" name="TextBox 54">
              <a:extLst>
                <a:ext uri="{FF2B5EF4-FFF2-40B4-BE49-F238E27FC236}">
                  <a16:creationId xmlns:a16="http://schemas.microsoft.com/office/drawing/2014/main" id="{054C68EB-CF8C-4425-8548-EF49971E181B}"/>
                </a:ext>
              </a:extLst>
            </p:cNvPr>
            <p:cNvSpPr txBox="1"/>
            <p:nvPr/>
          </p:nvSpPr>
          <p:spPr>
            <a:xfrm>
              <a:off x="9942836" y="384059"/>
              <a:ext cx="2099939"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dirty="0">
                  <a:ln>
                    <a:noFill/>
                  </a:ln>
                  <a:solidFill>
                    <a:schemeClr val="bg1"/>
                  </a:solidFill>
                  <a:effectLst/>
                  <a:uLnTx/>
                  <a:uFillTx/>
                </a:rPr>
                <a:t>Distortions on the Loss Ratios</a:t>
              </a:r>
            </a:p>
          </p:txBody>
        </p:sp>
        <p:sp>
          <p:nvSpPr>
            <p:cNvPr id="56" name="Oval 55">
              <a:extLst>
                <a:ext uri="{FF2B5EF4-FFF2-40B4-BE49-F238E27FC236}">
                  <a16:creationId xmlns:a16="http://schemas.microsoft.com/office/drawing/2014/main" id="{13309923-E490-483D-9505-FF88B9527D91}"/>
                </a:ext>
              </a:extLst>
            </p:cNvPr>
            <p:cNvSpPr/>
            <p:nvPr/>
          </p:nvSpPr>
          <p:spPr>
            <a:xfrm>
              <a:off x="9524218" y="609163"/>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en-US" sz="1000" kern="0">
                  <a:solidFill>
                    <a:schemeClr val="tx2">
                      <a:lumMod val="100000"/>
                    </a:schemeClr>
                  </a:solidFill>
                </a:rPr>
                <a:t>C</a:t>
              </a:r>
              <a:endParaRPr kumimoji="0" lang="en-US" sz="1000" b="0" i="0" u="none" strike="noStrike" kern="0" cap="none" spc="0" normalizeH="0" baseline="0">
                <a:ln>
                  <a:noFill/>
                </a:ln>
                <a:solidFill>
                  <a:schemeClr val="tx2">
                    <a:lumMod val="100000"/>
                  </a:schemeClr>
                </a:solidFill>
                <a:effectLst/>
                <a:uLnTx/>
                <a:uFillTx/>
              </a:endParaRPr>
            </a:p>
          </p:txBody>
        </p:sp>
        <p:sp>
          <p:nvSpPr>
            <p:cNvPr id="57" name="TextBox 56">
              <a:extLst>
                <a:ext uri="{FF2B5EF4-FFF2-40B4-BE49-F238E27FC236}">
                  <a16:creationId xmlns:a16="http://schemas.microsoft.com/office/drawing/2014/main" id="{34BEFADD-90B3-4353-A290-AC7863121149}"/>
                </a:ext>
              </a:extLst>
            </p:cNvPr>
            <p:cNvSpPr txBox="1"/>
            <p:nvPr/>
          </p:nvSpPr>
          <p:spPr>
            <a:xfrm>
              <a:off x="9942836" y="650541"/>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Forward Looking challenges</a:t>
              </a:r>
            </a:p>
          </p:txBody>
        </p:sp>
      </p:grpSp>
    </p:spTree>
    <p:extLst>
      <p:ext uri="{BB962C8B-B14F-4D97-AF65-F5344CB8AC3E}">
        <p14:creationId xmlns:p14="http://schemas.microsoft.com/office/powerpoint/2010/main" val="3973044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2" imgH="353" progId="TCLayout.ActiveDocument.1">
                  <p:embed/>
                </p:oleObj>
              </mc:Choice>
              <mc:Fallback>
                <p:oleObj name="think-cell Folie" r:id="rId4" imgW="352" imgH="353" progId="TCLayout.ActiveDocument.1">
                  <p:embed/>
                  <p:pic>
                    <p:nvPicPr>
                      <p:cNvPr id="7" name="Objek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Rechteck 5"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kern="0" dirty="0"/>
              <a:t>How were the claims patterns impacted by the pandemic?</a:t>
            </a:r>
            <a:br>
              <a:rPr lang="en-US" kern="0" dirty="0"/>
            </a:br>
            <a:r>
              <a:rPr lang="en-US" kern="0" dirty="0"/>
              <a:t>Business Interruption</a:t>
            </a:r>
            <a:endParaRPr lang="en-US" dirty="0"/>
          </a:p>
        </p:txBody>
      </p:sp>
      <p:sp>
        <p:nvSpPr>
          <p:cNvPr id="4" name="Foliennummernplatzhalter 3"/>
          <p:cNvSpPr>
            <a:spLocks noGrp="1"/>
          </p:cNvSpPr>
          <p:nvPr>
            <p:ph type="sldNum" sz="quarter" idx="12"/>
          </p:nvPr>
        </p:nvSpPr>
        <p:spPr/>
        <p:txBody>
          <a:bodyPr/>
          <a:lstStyle/>
          <a:p>
            <a:r>
              <a:rPr lang="en-US" dirty="0"/>
              <a:t>Page </a:t>
            </a:r>
            <a:fld id="{F1BC30E3-FFE5-4B91-AA19-87A149EBB9EE}" type="slidenum">
              <a:rPr lang="en-US" smtClean="0"/>
              <a:pPr/>
              <a:t>18</a:t>
            </a:fld>
            <a:endParaRPr lang="en-US" dirty="0"/>
          </a:p>
        </p:txBody>
      </p:sp>
      <p:grpSp>
        <p:nvGrpSpPr>
          <p:cNvPr id="19" name="Group 18">
            <a:extLst>
              <a:ext uri="{FF2B5EF4-FFF2-40B4-BE49-F238E27FC236}">
                <a16:creationId xmlns:a16="http://schemas.microsoft.com/office/drawing/2014/main" id="{EEE3A971-20E6-46B4-9472-3979870A62EC}"/>
              </a:ext>
            </a:extLst>
          </p:cNvPr>
          <p:cNvGrpSpPr/>
          <p:nvPr/>
        </p:nvGrpSpPr>
        <p:grpSpPr>
          <a:xfrm>
            <a:off x="350620" y="1529735"/>
            <a:ext cx="11518616" cy="1518265"/>
            <a:chOff x="350620" y="1106384"/>
            <a:chExt cx="11518616" cy="1518265"/>
          </a:xfrm>
        </p:grpSpPr>
        <p:sp>
          <p:nvSpPr>
            <p:cNvPr id="18" name="TextBox 17">
              <a:extLst>
                <a:ext uri="{FF2B5EF4-FFF2-40B4-BE49-F238E27FC236}">
                  <a16:creationId xmlns:a16="http://schemas.microsoft.com/office/drawing/2014/main" id="{D55BE5A4-F319-44C9-8649-90E1370BC64B}"/>
                </a:ext>
              </a:extLst>
            </p:cNvPr>
            <p:cNvSpPr txBox="1"/>
            <p:nvPr/>
          </p:nvSpPr>
          <p:spPr>
            <a:xfrm>
              <a:off x="602999" y="1289974"/>
              <a:ext cx="11252015" cy="1154162"/>
            </a:xfrm>
            <a:prstGeom prst="rect">
              <a:avLst/>
            </a:prstGeom>
            <a:noFill/>
            <a:ln w="12700" cap="sq">
              <a:noFill/>
              <a:miter lim="800000"/>
            </a:ln>
          </p:spPr>
          <p:txBody>
            <a:bodyPr wrap="square">
              <a:spAutoFit/>
            </a:bodyPr>
            <a:lstStyle/>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kumimoji="0" lang="en-US" sz="1600" b="0" i="0" u="none" strike="noStrike" kern="1200" cap="none" spc="0" normalizeH="0" baseline="0" dirty="0">
                  <a:ln>
                    <a:noFill/>
                  </a:ln>
                  <a:solidFill>
                    <a:prstClr val="white"/>
                  </a:solidFill>
                  <a:effectLst/>
                  <a:uLnTx/>
                  <a:uFillTx/>
                  <a:latin typeface="EYInterstate Light" panose="02000506000000020004" pitchFamily="2" charset="0"/>
                  <a:ea typeface="+mn-ea"/>
                  <a:cs typeface="+mn-cs"/>
                </a:rPr>
                <a:t>Business interruption insurance is meant to help offset the financial losses when operations are temporarily halted due to a covered event. </a:t>
              </a:r>
            </a:p>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kumimoji="0" lang="en-US" sz="1600" b="0" i="0" u="none" strike="noStrike" kern="1200" cap="none" spc="0" normalizeH="0" baseline="0" dirty="0">
                  <a:ln>
                    <a:noFill/>
                  </a:ln>
                  <a:solidFill>
                    <a:prstClr val="white"/>
                  </a:solidFill>
                  <a:effectLst/>
                  <a:uLnTx/>
                  <a:uFillTx/>
                  <a:latin typeface="EYInterstate Light" panose="02000506000000020004" pitchFamily="2" charset="0"/>
                  <a:ea typeface="+mn-ea"/>
                  <a:cs typeface="+mn-cs"/>
                </a:rPr>
                <a:t>Usually this covers the losses after a relatively short waiting period (36-72h) from the event till the business is back to normal. </a:t>
              </a:r>
            </a:p>
          </p:txBody>
        </p:sp>
        <p:sp>
          <p:nvSpPr>
            <p:cNvPr id="15" name="Rectangle 14">
              <a:extLst>
                <a:ext uri="{FF2B5EF4-FFF2-40B4-BE49-F238E27FC236}">
                  <a16:creationId xmlns:a16="http://schemas.microsoft.com/office/drawing/2014/main" id="{CCEB124E-0228-4360-B4D0-25AEE10AA083}"/>
                </a:ext>
              </a:extLst>
            </p:cNvPr>
            <p:cNvSpPr/>
            <p:nvPr/>
          </p:nvSpPr>
          <p:spPr>
            <a:xfrm>
              <a:off x="588777" y="1258043"/>
              <a:ext cx="11280459" cy="1366606"/>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BB7F762D-D9D0-416C-B73F-94D0DD331F6B}"/>
                </a:ext>
              </a:extLst>
            </p:cNvPr>
            <p:cNvSpPr/>
            <p:nvPr/>
          </p:nvSpPr>
          <p:spPr>
            <a:xfrm>
              <a:off x="350620" y="1106384"/>
              <a:ext cx="1272637" cy="265216"/>
            </a:xfrm>
            <a:prstGeom prst="rect">
              <a:avLst/>
            </a:prstGeom>
            <a:solidFill>
              <a:schemeClr val="tx2"/>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0" lang="en-US" sz="900" b="0" i="0" u="none" strike="noStrike" kern="0" cap="none" spc="0" normalizeH="0" baseline="0" dirty="0">
                  <a:ln>
                    <a:noFill/>
                  </a:ln>
                  <a:solidFill>
                    <a:srgbClr val="2E2E38"/>
                  </a:solidFill>
                  <a:effectLst/>
                  <a:uLnTx/>
                  <a:uFillTx/>
                </a:rPr>
                <a:t>Key considerations</a:t>
              </a:r>
            </a:p>
          </p:txBody>
        </p:sp>
      </p:grpSp>
      <p:grpSp>
        <p:nvGrpSpPr>
          <p:cNvPr id="3" name="Group 2">
            <a:extLst>
              <a:ext uri="{FF2B5EF4-FFF2-40B4-BE49-F238E27FC236}">
                <a16:creationId xmlns:a16="http://schemas.microsoft.com/office/drawing/2014/main" id="{11CED073-0195-48BF-82FF-6644BEAF3AD3}"/>
              </a:ext>
            </a:extLst>
          </p:cNvPr>
          <p:cNvGrpSpPr/>
          <p:nvPr/>
        </p:nvGrpSpPr>
        <p:grpSpPr>
          <a:xfrm>
            <a:off x="350620" y="3697184"/>
            <a:ext cx="11547060" cy="2559612"/>
            <a:chOff x="350620" y="3697184"/>
            <a:chExt cx="11547060" cy="2559612"/>
          </a:xfrm>
        </p:grpSpPr>
        <p:sp>
          <p:nvSpPr>
            <p:cNvPr id="14" name="TextBox 13">
              <a:extLst>
                <a:ext uri="{FF2B5EF4-FFF2-40B4-BE49-F238E27FC236}">
                  <a16:creationId xmlns:a16="http://schemas.microsoft.com/office/drawing/2014/main" id="{8C2335C3-54A3-458A-A687-E725A04E8450}"/>
                </a:ext>
              </a:extLst>
            </p:cNvPr>
            <p:cNvSpPr txBox="1"/>
            <p:nvPr/>
          </p:nvSpPr>
          <p:spPr>
            <a:xfrm>
              <a:off x="594354" y="3963861"/>
              <a:ext cx="11274881" cy="1723549"/>
            </a:xfrm>
            <a:prstGeom prst="rect">
              <a:avLst/>
            </a:prstGeom>
            <a:noFill/>
            <a:ln w="12700" cap="sq">
              <a:noFill/>
              <a:miter lim="800000"/>
            </a:ln>
          </p:spPr>
          <p:txBody>
            <a:bodyPr wrap="square">
              <a:spAutoFit/>
            </a:bodyPr>
            <a:lstStyle/>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kumimoji="0" lang="en-US" sz="1600" b="0" i="0" u="none" strike="noStrike" kern="1200" cap="none" spc="0" normalizeH="0" baseline="0" dirty="0">
                  <a:ln>
                    <a:noFill/>
                  </a:ln>
                  <a:solidFill>
                    <a:prstClr val="white"/>
                  </a:solidFill>
                  <a:effectLst/>
                  <a:uLnTx/>
                  <a:uFillTx/>
                  <a:latin typeface="EYInterstate Light" panose="02000506000000020004" pitchFamily="2" charset="0"/>
                  <a:ea typeface="+mn-ea"/>
                  <a:cs typeface="+mn-cs"/>
                </a:rPr>
                <a:t>The challenge for the insurance industry during the COVID 19 pandemic was that many SMEs went bankrupt due to the pandemic and in some cases the business interruption policies were / will be triggered depending on the following variants:</a:t>
              </a:r>
            </a:p>
            <a:p>
              <a:pPr marL="742950" lvl="1"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rPr>
                <a:t>Policy wording </a:t>
              </a:r>
              <a:r>
                <a:rPr lang="en-US" sz="1600" dirty="0">
                  <a:solidFill>
                    <a:prstClr val="white"/>
                  </a:solidFill>
                  <a:latin typeface="EYInterstate Light" panose="02000506000000020004" pitchFamily="2" charset="0"/>
                  <a:sym typeface="Wingdings" panose="05000000000000000000" pitchFamily="2" charset="2"/>
                </a:rPr>
                <a:t> some policies deliberately excluded pandemics, others did not.</a:t>
              </a:r>
            </a:p>
            <a:p>
              <a:pPr marL="742950" lvl="1" indent="-285750">
                <a:spcAft>
                  <a:spcPts val="600"/>
                </a:spcAft>
                <a:buClr>
                  <a:srgbClr val="FFE600"/>
                </a:buClr>
                <a:buSzPct val="70000"/>
                <a:buFont typeface="Arial" panose="020B0604020202020204" pitchFamily="34" charset="0"/>
                <a:buChar char="•"/>
                <a:defRPr/>
              </a:pPr>
              <a:r>
                <a:rPr kumimoji="0" lang="en-US" sz="1600" b="0" i="0" u="none" strike="noStrike" kern="1200" cap="none" spc="0" normalizeH="0" baseline="0" dirty="0">
                  <a:ln>
                    <a:noFill/>
                  </a:ln>
                  <a:solidFill>
                    <a:prstClr val="white"/>
                  </a:solidFill>
                  <a:effectLst/>
                  <a:uLnTx/>
                  <a:uFillTx/>
                  <a:latin typeface="EYInterstate Light" panose="02000506000000020004" pitchFamily="2" charset="0"/>
                  <a:ea typeface="+mn-ea"/>
                  <a:cs typeface="+mn-cs"/>
                </a:rPr>
                <a:t>Country Jurisdiction </a:t>
              </a:r>
              <a:r>
                <a:rPr kumimoji="0" lang="en-US" sz="1600" b="0" i="0" u="none" strike="noStrike" kern="1200" cap="none" spc="0" normalizeH="0" baseline="0" dirty="0">
                  <a:ln>
                    <a:noFill/>
                  </a:ln>
                  <a:solidFill>
                    <a:prstClr val="white"/>
                  </a:solidFill>
                  <a:effectLst/>
                  <a:uLnTx/>
                  <a:uFillTx/>
                  <a:latin typeface="EYInterstate Light" panose="02000506000000020004" pitchFamily="2" charset="0"/>
                  <a:ea typeface="+mn-ea"/>
                  <a:cs typeface="+mn-cs"/>
                  <a:sym typeface="Wingdings" panose="05000000000000000000" pitchFamily="2" charset="2"/>
                </a:rPr>
                <a:t> definition and interpretation of what a business interruption policy should or should not cover.</a:t>
              </a:r>
              <a:endParaRPr kumimoji="0" lang="en-US" sz="1600" b="0" i="0" u="none" strike="noStrike" kern="1200" cap="none" spc="0" normalizeH="0" baseline="0" dirty="0">
                <a:ln>
                  <a:noFill/>
                </a:ln>
                <a:solidFill>
                  <a:prstClr val="white"/>
                </a:solidFill>
                <a:effectLst/>
                <a:uLnTx/>
                <a:uFillTx/>
                <a:latin typeface="EYInterstate Light" panose="02000506000000020004" pitchFamily="2" charset="0"/>
                <a:ea typeface="+mn-ea"/>
                <a:cs typeface="+mn-cs"/>
              </a:endParaRPr>
            </a:p>
          </p:txBody>
        </p:sp>
        <p:sp>
          <p:nvSpPr>
            <p:cNvPr id="13" name="Rectangle 12">
              <a:extLst>
                <a:ext uri="{FF2B5EF4-FFF2-40B4-BE49-F238E27FC236}">
                  <a16:creationId xmlns:a16="http://schemas.microsoft.com/office/drawing/2014/main" id="{DBB7FEAA-7C70-4193-B3FE-9A009432DF11}"/>
                </a:ext>
              </a:extLst>
            </p:cNvPr>
            <p:cNvSpPr/>
            <p:nvPr/>
          </p:nvSpPr>
          <p:spPr>
            <a:xfrm>
              <a:off x="617221" y="3830756"/>
              <a:ext cx="11280459" cy="2426040"/>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endParaRPr lang="en-US" sz="1600"/>
            </a:p>
          </p:txBody>
        </p:sp>
        <p:sp>
          <p:nvSpPr>
            <p:cNvPr id="17" name="Rectangle 16">
              <a:extLst>
                <a:ext uri="{FF2B5EF4-FFF2-40B4-BE49-F238E27FC236}">
                  <a16:creationId xmlns:a16="http://schemas.microsoft.com/office/drawing/2014/main" id="{BEC7CB39-A376-4278-A4F4-6484FF539984}"/>
                </a:ext>
              </a:extLst>
            </p:cNvPr>
            <p:cNvSpPr/>
            <p:nvPr/>
          </p:nvSpPr>
          <p:spPr>
            <a:xfrm>
              <a:off x="350620" y="3697184"/>
              <a:ext cx="1272637" cy="265216"/>
            </a:xfrm>
            <a:prstGeom prst="rect">
              <a:avLst/>
            </a:prstGeom>
            <a:solidFill>
              <a:schemeClr val="tx2"/>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en-US" sz="900" kern="0">
                  <a:solidFill>
                    <a:srgbClr val="2E2E38"/>
                  </a:solidFill>
                </a:rPr>
                <a:t>Challenge</a:t>
              </a:r>
            </a:p>
          </p:txBody>
        </p:sp>
      </p:grpSp>
      <p:sp>
        <p:nvSpPr>
          <p:cNvPr id="40" name="Rectangle 39">
            <a:extLst>
              <a:ext uri="{FF2B5EF4-FFF2-40B4-BE49-F238E27FC236}">
                <a16:creationId xmlns:a16="http://schemas.microsoft.com/office/drawing/2014/main" id="{70EDC334-7084-4A66-AEF9-6AEB027D619B}"/>
              </a:ext>
            </a:extLst>
          </p:cNvPr>
          <p:cNvSpPr/>
          <p:nvPr/>
        </p:nvSpPr>
        <p:spPr>
          <a:xfrm>
            <a:off x="9376272" y="60253"/>
            <a:ext cx="2666503" cy="548910"/>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000" b="0" i="0" u="none" strike="noStrike" kern="0" cap="none" spc="0" normalizeH="0" baseline="0" dirty="0">
              <a:ln>
                <a:noFill/>
              </a:ln>
              <a:solidFill>
                <a:srgbClr val="2E2E38"/>
              </a:solidFill>
              <a:effectLst/>
              <a:uLnTx/>
              <a:uFillTx/>
            </a:endParaRPr>
          </a:p>
        </p:txBody>
      </p:sp>
      <p:grpSp>
        <p:nvGrpSpPr>
          <p:cNvPr id="41" name="Group 40">
            <a:extLst>
              <a:ext uri="{FF2B5EF4-FFF2-40B4-BE49-F238E27FC236}">
                <a16:creationId xmlns:a16="http://schemas.microsoft.com/office/drawing/2014/main" id="{97F20EC6-D6A5-4DBE-B94B-F12A30D20500}"/>
              </a:ext>
            </a:extLst>
          </p:cNvPr>
          <p:cNvGrpSpPr/>
          <p:nvPr/>
        </p:nvGrpSpPr>
        <p:grpSpPr>
          <a:xfrm>
            <a:off x="9524218" y="76200"/>
            <a:ext cx="2518557" cy="757017"/>
            <a:chOff x="9524218" y="76200"/>
            <a:chExt cx="2518557" cy="757017"/>
          </a:xfrm>
        </p:grpSpPr>
        <p:sp>
          <p:nvSpPr>
            <p:cNvPr id="42" name="Oval 41">
              <a:extLst>
                <a:ext uri="{FF2B5EF4-FFF2-40B4-BE49-F238E27FC236}">
                  <a16:creationId xmlns:a16="http://schemas.microsoft.com/office/drawing/2014/main" id="{B23CFE0C-9BD5-4240-AB36-50B9BE929D6D}"/>
                </a:ext>
              </a:extLst>
            </p:cNvPr>
            <p:cNvSpPr/>
            <p:nvPr/>
          </p:nvSpPr>
          <p:spPr>
            <a:xfrm>
              <a:off x="9524218" y="76200"/>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A</a:t>
              </a:r>
            </a:p>
          </p:txBody>
        </p:sp>
        <p:sp>
          <p:nvSpPr>
            <p:cNvPr id="43" name="TextBox 42">
              <a:extLst>
                <a:ext uri="{FF2B5EF4-FFF2-40B4-BE49-F238E27FC236}">
                  <a16:creationId xmlns:a16="http://schemas.microsoft.com/office/drawing/2014/main" id="{BA9604C0-D8BF-4086-988D-0CF2D7B3060A}"/>
                </a:ext>
              </a:extLst>
            </p:cNvPr>
            <p:cNvSpPr txBox="1"/>
            <p:nvPr/>
          </p:nvSpPr>
          <p:spPr>
            <a:xfrm>
              <a:off x="9942836" y="117578"/>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Distortions on the Claims Pattern</a:t>
              </a:r>
            </a:p>
          </p:txBody>
        </p:sp>
        <p:sp>
          <p:nvSpPr>
            <p:cNvPr id="44" name="Oval 43">
              <a:extLst>
                <a:ext uri="{FF2B5EF4-FFF2-40B4-BE49-F238E27FC236}">
                  <a16:creationId xmlns:a16="http://schemas.microsoft.com/office/drawing/2014/main" id="{AA29EAD5-70AD-4CCE-85A1-9A78FECF8F9A}"/>
                </a:ext>
              </a:extLst>
            </p:cNvPr>
            <p:cNvSpPr/>
            <p:nvPr/>
          </p:nvSpPr>
          <p:spPr>
            <a:xfrm>
              <a:off x="9524218" y="342681"/>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B</a:t>
              </a:r>
            </a:p>
          </p:txBody>
        </p:sp>
        <p:sp>
          <p:nvSpPr>
            <p:cNvPr id="45" name="TextBox 44">
              <a:extLst>
                <a:ext uri="{FF2B5EF4-FFF2-40B4-BE49-F238E27FC236}">
                  <a16:creationId xmlns:a16="http://schemas.microsoft.com/office/drawing/2014/main" id="{60D1386F-5E05-4B5B-BF1A-9E1F6DD32559}"/>
                </a:ext>
              </a:extLst>
            </p:cNvPr>
            <p:cNvSpPr txBox="1"/>
            <p:nvPr/>
          </p:nvSpPr>
          <p:spPr>
            <a:xfrm>
              <a:off x="9942836" y="384059"/>
              <a:ext cx="2099939"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dirty="0">
                  <a:ln>
                    <a:noFill/>
                  </a:ln>
                  <a:solidFill>
                    <a:schemeClr val="bg1"/>
                  </a:solidFill>
                  <a:effectLst/>
                  <a:uLnTx/>
                  <a:uFillTx/>
                </a:rPr>
                <a:t>Distortions on the Loss Ratios</a:t>
              </a:r>
            </a:p>
          </p:txBody>
        </p:sp>
        <p:sp>
          <p:nvSpPr>
            <p:cNvPr id="46" name="Oval 45">
              <a:extLst>
                <a:ext uri="{FF2B5EF4-FFF2-40B4-BE49-F238E27FC236}">
                  <a16:creationId xmlns:a16="http://schemas.microsoft.com/office/drawing/2014/main" id="{B1757C82-0067-40D2-B0C5-49CB16672F01}"/>
                </a:ext>
              </a:extLst>
            </p:cNvPr>
            <p:cNvSpPr/>
            <p:nvPr/>
          </p:nvSpPr>
          <p:spPr>
            <a:xfrm>
              <a:off x="9524218" y="609163"/>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en-US" sz="1000" kern="0">
                  <a:solidFill>
                    <a:schemeClr val="tx2">
                      <a:lumMod val="100000"/>
                    </a:schemeClr>
                  </a:solidFill>
                </a:rPr>
                <a:t>C</a:t>
              </a:r>
              <a:endParaRPr kumimoji="0" lang="en-US" sz="1000" b="0" i="0" u="none" strike="noStrike" kern="0" cap="none" spc="0" normalizeH="0" baseline="0">
                <a:ln>
                  <a:noFill/>
                </a:ln>
                <a:solidFill>
                  <a:schemeClr val="tx2">
                    <a:lumMod val="100000"/>
                  </a:schemeClr>
                </a:solidFill>
                <a:effectLst/>
                <a:uLnTx/>
                <a:uFillTx/>
              </a:endParaRPr>
            </a:p>
          </p:txBody>
        </p:sp>
        <p:sp>
          <p:nvSpPr>
            <p:cNvPr id="47" name="TextBox 46">
              <a:extLst>
                <a:ext uri="{FF2B5EF4-FFF2-40B4-BE49-F238E27FC236}">
                  <a16:creationId xmlns:a16="http://schemas.microsoft.com/office/drawing/2014/main" id="{8A5678AB-0355-45C0-8555-1A4773A9ED54}"/>
                </a:ext>
              </a:extLst>
            </p:cNvPr>
            <p:cNvSpPr txBox="1"/>
            <p:nvPr/>
          </p:nvSpPr>
          <p:spPr>
            <a:xfrm>
              <a:off x="9942836" y="650541"/>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Forward Looking challenges</a:t>
              </a:r>
            </a:p>
          </p:txBody>
        </p:sp>
      </p:grpSp>
    </p:spTree>
    <p:extLst>
      <p:ext uri="{BB962C8B-B14F-4D97-AF65-F5344CB8AC3E}">
        <p14:creationId xmlns:p14="http://schemas.microsoft.com/office/powerpoint/2010/main" val="2515285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53" progId="TCLayout.ActiveDocument.1">
                  <p:embed/>
                </p:oleObj>
              </mc:Choice>
              <mc:Fallback>
                <p:oleObj name="think-cell Folie" r:id="rId5" imgW="352" imgH="353" progId="TCLayout.ActiveDocument.1">
                  <p:embed/>
                  <p:pic>
                    <p:nvPicPr>
                      <p:cNvPr id="7" name="Objek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hteck 5"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kern="0" dirty="0"/>
              <a:t>How were the claims patterns impacted by the pandemic?</a:t>
            </a:r>
            <a:br>
              <a:rPr lang="en-US" kern="0" dirty="0"/>
            </a:br>
            <a:r>
              <a:rPr lang="en-US" dirty="0"/>
              <a:t>Business Interruption – Key Example</a:t>
            </a:r>
          </a:p>
        </p:txBody>
      </p:sp>
      <p:sp>
        <p:nvSpPr>
          <p:cNvPr id="30" name="TextBox 29">
            <a:extLst>
              <a:ext uri="{FF2B5EF4-FFF2-40B4-BE49-F238E27FC236}">
                <a16:creationId xmlns:a16="http://schemas.microsoft.com/office/drawing/2014/main" id="{A4662217-EF31-409D-81D1-B17B903569DB}"/>
              </a:ext>
            </a:extLst>
          </p:cNvPr>
          <p:cNvSpPr txBox="1"/>
          <p:nvPr/>
        </p:nvSpPr>
        <p:spPr>
          <a:xfrm>
            <a:off x="1630683" y="1121164"/>
            <a:ext cx="9924127" cy="4324261"/>
          </a:xfrm>
          <a:prstGeom prst="rect">
            <a:avLst/>
          </a:prstGeom>
          <a:noFill/>
          <a:ln w="12700" cap="sq">
            <a:noFill/>
            <a:miter lim="800000"/>
          </a:ln>
        </p:spPr>
        <p:txBody>
          <a:bodyPr wrap="square">
            <a:spAutoFit/>
          </a:bodyPr>
          <a:lstStyle/>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kumimoji="0" lang="en-US" sz="1600" b="0" i="0" u="none" strike="noStrike" kern="1200" cap="none" spc="0" normalizeH="0" baseline="0" dirty="0">
                <a:ln>
                  <a:noFill/>
                </a:ln>
                <a:solidFill>
                  <a:prstClr val="white"/>
                </a:solidFill>
                <a:effectLst/>
                <a:uLnTx/>
                <a:uFillTx/>
                <a:latin typeface="EYInterstate Light" panose="02000506000000020004" pitchFamily="2" charset="0"/>
              </a:rPr>
              <a:t>Helvetia as many other insurers had decided to voluntarily pay some policyholders due to Business Interruption for COVID 19 losses. </a:t>
            </a:r>
          </a:p>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endParaRPr lang="en-US" sz="1600" dirty="0">
              <a:solidFill>
                <a:prstClr val="white"/>
              </a:solidFill>
              <a:latin typeface="EYInterstate Light" panose="02000506000000020004" pitchFamily="2" charset="0"/>
            </a:endParaRPr>
          </a:p>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lang="en-US" sz="1600" dirty="0">
                <a:solidFill>
                  <a:prstClr val="white"/>
                </a:solidFill>
                <a:latin typeface="EYInterstate Light" panose="02000506000000020004" pitchFamily="2" charset="0"/>
              </a:rPr>
              <a:t>While some policyholders accepted the payments, some others did not and one of them actually sued Helvetia for not fully covering the COVID 19 losses. The Restaurant owner Colombo from Baden decided to challenge the exceptions of a pandemic vs. </a:t>
            </a:r>
            <a:r>
              <a:rPr lang="en-US" sz="1600" dirty="0" err="1">
                <a:solidFill>
                  <a:prstClr val="white"/>
                </a:solidFill>
                <a:latin typeface="EYInterstate Light" panose="02000506000000020004" pitchFamily="2" charset="0"/>
              </a:rPr>
              <a:t>epidemie</a:t>
            </a:r>
            <a:r>
              <a:rPr lang="en-US" sz="1600" dirty="0">
                <a:solidFill>
                  <a:prstClr val="white"/>
                </a:solidFill>
                <a:latin typeface="EYInterstate Light" panose="02000506000000020004" pitchFamily="2" charset="0"/>
              </a:rPr>
              <a:t> in the contract.</a:t>
            </a:r>
          </a:p>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endParaRPr kumimoji="0" lang="en-US" sz="1600" b="0" i="0" u="none" strike="noStrike" kern="1200" cap="none" spc="0" normalizeH="0" baseline="0" dirty="0">
              <a:ln>
                <a:noFill/>
              </a:ln>
              <a:solidFill>
                <a:prstClr val="white"/>
              </a:solidFill>
              <a:effectLst/>
              <a:uLnTx/>
              <a:uFillTx/>
              <a:latin typeface="EYInterstate Light" panose="02000506000000020004" pitchFamily="2" charset="0"/>
            </a:endParaRPr>
          </a:p>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kumimoji="0" lang="en-US" sz="1600" b="0" i="0" u="none" strike="noStrike" kern="1200" cap="none" spc="0" normalizeH="0" baseline="0" dirty="0">
                <a:ln>
                  <a:noFill/>
                </a:ln>
                <a:solidFill>
                  <a:prstClr val="white"/>
                </a:solidFill>
                <a:effectLst/>
                <a:uLnTx/>
                <a:uFillTx/>
                <a:latin typeface="EYInterstate Light" panose="02000506000000020004" pitchFamily="2" charset="0"/>
              </a:rPr>
              <a:t>Although the </a:t>
            </a:r>
            <a:r>
              <a:rPr lang="en-US" sz="1600" dirty="0">
                <a:solidFill>
                  <a:prstClr val="white"/>
                </a:solidFill>
                <a:latin typeface="EYInterstate Light" panose="02000506000000020004" pitchFamily="2" charset="0"/>
              </a:rPr>
              <a:t>Aargau Commerce Tribunal had ruled for the insured in 2021, after the appeal made by Helvetia to the Federal Tribunal, the Federal Tribunal ruled in </a:t>
            </a:r>
            <a:r>
              <a:rPr lang="en-US" sz="1600" dirty="0" err="1">
                <a:solidFill>
                  <a:prstClr val="white"/>
                </a:solidFill>
                <a:latin typeface="EYInterstate Light" panose="02000506000000020004" pitchFamily="2" charset="0"/>
              </a:rPr>
              <a:t>favour</a:t>
            </a:r>
            <a:r>
              <a:rPr lang="en-US" sz="1600" dirty="0">
                <a:solidFill>
                  <a:prstClr val="white"/>
                </a:solidFill>
                <a:latin typeface="EYInterstate Light" panose="02000506000000020004" pitchFamily="2" charset="0"/>
              </a:rPr>
              <a:t> of the Insurer, stating that the wording excluding phase 5 or 6 of the WHO was clear in the contract.</a:t>
            </a:r>
          </a:p>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endParaRPr lang="en-US" sz="1600" dirty="0">
              <a:solidFill>
                <a:prstClr val="white"/>
              </a:solidFill>
              <a:latin typeface="EYInterstate Light" panose="02000506000000020004" pitchFamily="2" charset="0"/>
            </a:endParaRPr>
          </a:p>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lang="en-US" sz="1600" dirty="0">
                <a:solidFill>
                  <a:prstClr val="white"/>
                </a:solidFill>
                <a:latin typeface="EYInterstate Light" panose="02000506000000020004" pitchFamily="2" charset="0"/>
              </a:rPr>
              <a:t>This gives clarity and precedence not only for Helvetia, but for all of the insurance industry that have this exclusion in their policies, hence allowing for a more clear sensitivity around their reserving process.</a:t>
            </a:r>
            <a:endParaRPr kumimoji="0" lang="en-US" sz="1600" b="0" i="0" u="none" strike="noStrike" kern="1200" cap="none" spc="0" normalizeH="0" baseline="0" dirty="0">
              <a:ln>
                <a:noFill/>
              </a:ln>
              <a:solidFill>
                <a:prstClr val="white"/>
              </a:solidFill>
              <a:effectLst/>
              <a:uLnTx/>
              <a:uFillTx/>
              <a:latin typeface="EYInterstate Light" panose="02000506000000020004" pitchFamily="2" charset="0"/>
            </a:endParaRPr>
          </a:p>
          <a:p>
            <a:pPr marL="742950" lvl="1" indent="-285750">
              <a:spcAft>
                <a:spcPts val="600"/>
              </a:spcAft>
              <a:buClr>
                <a:srgbClr val="FFE600"/>
              </a:buClr>
              <a:buSzPct val="70000"/>
              <a:buFont typeface="Arial" panose="020B0604020202020204" pitchFamily="34" charset="0"/>
              <a:buChar char="•"/>
              <a:defRPr/>
            </a:pPr>
            <a:endParaRPr kumimoji="0" lang="en-US" sz="1600" b="0" i="0" u="none" strike="noStrike" kern="1200" cap="none" spc="0" normalizeH="0" baseline="0" dirty="0">
              <a:ln>
                <a:noFill/>
              </a:ln>
              <a:solidFill>
                <a:prstClr val="white"/>
              </a:solidFill>
              <a:effectLst/>
              <a:uLnTx/>
              <a:uFillTx/>
              <a:latin typeface="EYInterstate Light" panose="02000506000000020004" pitchFamily="2" charset="0"/>
            </a:endParaRPr>
          </a:p>
        </p:txBody>
      </p:sp>
      <p:grpSp>
        <p:nvGrpSpPr>
          <p:cNvPr id="3" name="Group 2">
            <a:extLst>
              <a:ext uri="{FF2B5EF4-FFF2-40B4-BE49-F238E27FC236}">
                <a16:creationId xmlns:a16="http://schemas.microsoft.com/office/drawing/2014/main" id="{3941266B-5583-455E-8648-A56A282315D8}"/>
              </a:ext>
            </a:extLst>
          </p:cNvPr>
          <p:cNvGrpSpPr/>
          <p:nvPr/>
        </p:nvGrpSpPr>
        <p:grpSpPr>
          <a:xfrm>
            <a:off x="512826" y="1395814"/>
            <a:ext cx="1319149" cy="1112709"/>
            <a:chOff x="231775" y="1395814"/>
            <a:chExt cx="1319149" cy="1112709"/>
          </a:xfrm>
        </p:grpSpPr>
        <p:sp>
          <p:nvSpPr>
            <p:cNvPr id="19" name="Rectangle 3">
              <a:extLst>
                <a:ext uri="{FF2B5EF4-FFF2-40B4-BE49-F238E27FC236}">
                  <a16:creationId xmlns:a16="http://schemas.microsoft.com/office/drawing/2014/main" id="{49BDC9C2-07C5-4439-AED4-79951001B6CA}"/>
                </a:ext>
              </a:extLst>
            </p:cNvPr>
            <p:cNvSpPr txBox="1">
              <a:spLocks noChangeArrowheads="1"/>
            </p:cNvSpPr>
            <p:nvPr/>
          </p:nvSpPr>
          <p:spPr bwMode="gray">
            <a:xfrm>
              <a:off x="231775" y="2102631"/>
              <a:ext cx="1319149" cy="405892"/>
            </a:xfrm>
            <a:prstGeom prst="rect">
              <a:avLst/>
            </a:prstGeom>
            <a:noFill/>
            <a:ln w="9525">
              <a:noFill/>
              <a:miter lim="800000"/>
              <a:headEnd/>
              <a:tailEnd/>
            </a:ln>
            <a:effectLst/>
          </p:spPr>
          <p:txBody>
            <a:bodyPr lIns="0" tIns="0" rIns="0" bIns="0"/>
            <a:lstStyle/>
            <a:p>
              <a:pPr algn="ctr" defTabSz="995363">
                <a:spcBef>
                  <a:spcPct val="20000"/>
                </a:spcBef>
                <a:buClr>
                  <a:srgbClr val="FFD200"/>
                </a:buClr>
                <a:defRPr/>
              </a:pPr>
              <a:r>
                <a:rPr lang="en-US" sz="1200" b="1" kern="0" dirty="0">
                  <a:solidFill>
                    <a:schemeClr val="bg1"/>
                  </a:solidFill>
                  <a:latin typeface="EYInterstate Light" panose="02000506000000020004" pitchFamily="2" charset="0"/>
                </a:rPr>
                <a:t>Helvetia </a:t>
              </a:r>
            </a:p>
            <a:p>
              <a:pPr algn="ctr" defTabSz="995363">
                <a:spcBef>
                  <a:spcPct val="20000"/>
                </a:spcBef>
                <a:buClr>
                  <a:srgbClr val="FFD200"/>
                </a:buClr>
                <a:defRPr/>
              </a:pPr>
              <a:r>
                <a:rPr lang="en-US" sz="1200" b="1" kern="0" dirty="0">
                  <a:solidFill>
                    <a:schemeClr val="bg1"/>
                  </a:solidFill>
                  <a:latin typeface="EYInterstate Light" panose="02000506000000020004" pitchFamily="2" charset="0"/>
                </a:rPr>
                <a:t>case</a:t>
              </a:r>
            </a:p>
          </p:txBody>
        </p:sp>
        <p:grpSp>
          <p:nvGrpSpPr>
            <p:cNvPr id="33" name="Group 37">
              <a:extLst>
                <a:ext uri="{FF2B5EF4-FFF2-40B4-BE49-F238E27FC236}">
                  <a16:creationId xmlns:a16="http://schemas.microsoft.com/office/drawing/2014/main" id="{A1178A90-11EC-4E00-979D-487048D9691D}"/>
                </a:ext>
              </a:extLst>
            </p:cNvPr>
            <p:cNvGrpSpPr/>
            <p:nvPr/>
          </p:nvGrpSpPr>
          <p:grpSpPr>
            <a:xfrm>
              <a:off x="614149" y="1395814"/>
              <a:ext cx="554400" cy="552450"/>
              <a:chOff x="487800" y="1534868"/>
              <a:chExt cx="554400" cy="552450"/>
            </a:xfrm>
          </p:grpSpPr>
          <p:grpSp>
            <p:nvGrpSpPr>
              <p:cNvPr id="34" name="Group 36">
                <a:extLst>
                  <a:ext uri="{FF2B5EF4-FFF2-40B4-BE49-F238E27FC236}">
                    <a16:creationId xmlns:a16="http://schemas.microsoft.com/office/drawing/2014/main" id="{BA902DF6-4633-4632-B044-625741FB6474}"/>
                  </a:ext>
                </a:extLst>
              </p:cNvPr>
              <p:cNvGrpSpPr/>
              <p:nvPr/>
            </p:nvGrpSpPr>
            <p:grpSpPr>
              <a:xfrm>
                <a:off x="487800" y="1534868"/>
                <a:ext cx="554400" cy="552450"/>
                <a:chOff x="624745" y="1534868"/>
                <a:chExt cx="554400" cy="552450"/>
              </a:xfrm>
            </p:grpSpPr>
            <p:sp>
              <p:nvSpPr>
                <p:cNvPr id="36" name="Rectangle 5">
                  <a:extLst>
                    <a:ext uri="{FF2B5EF4-FFF2-40B4-BE49-F238E27FC236}">
                      <a16:creationId xmlns:a16="http://schemas.microsoft.com/office/drawing/2014/main" id="{500E2F8E-AF7C-4347-A0D9-D98B480AD2CC}"/>
                    </a:ext>
                  </a:extLst>
                </p:cNvPr>
                <p:cNvSpPr>
                  <a:spLocks noChangeArrowheads="1"/>
                </p:cNvSpPr>
                <p:nvPr/>
              </p:nvSpPr>
              <p:spPr bwMode="auto">
                <a:xfrm>
                  <a:off x="624745" y="1534868"/>
                  <a:ext cx="554400" cy="552450"/>
                </a:xfrm>
                <a:prstGeom prst="rect">
                  <a:avLst/>
                </a:prstGeom>
                <a:solidFill>
                  <a:srgbClr val="D9231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6">
                  <a:extLst>
                    <a:ext uri="{FF2B5EF4-FFF2-40B4-BE49-F238E27FC236}">
                      <a16:creationId xmlns:a16="http://schemas.microsoft.com/office/drawing/2014/main" id="{45186E34-0B10-4A9A-AE17-2768C5E17B06}"/>
                    </a:ext>
                  </a:extLst>
                </p:cNvPr>
                <p:cNvSpPr>
                  <a:spLocks/>
                </p:cNvSpPr>
                <p:nvPr/>
              </p:nvSpPr>
              <p:spPr bwMode="auto">
                <a:xfrm>
                  <a:off x="732876" y="1642024"/>
                  <a:ext cx="338138" cy="338138"/>
                </a:xfrm>
                <a:custGeom>
                  <a:avLst/>
                  <a:gdLst>
                    <a:gd name="T0" fmla="*/ 523 w 1496"/>
                    <a:gd name="T1" fmla="*/ 0 h 1496"/>
                    <a:gd name="T2" fmla="*/ 523 w 1496"/>
                    <a:gd name="T3" fmla="*/ 524 h 1496"/>
                    <a:gd name="T4" fmla="*/ 0 w 1496"/>
                    <a:gd name="T5" fmla="*/ 524 h 1496"/>
                    <a:gd name="T6" fmla="*/ 0 w 1496"/>
                    <a:gd name="T7" fmla="*/ 973 h 1496"/>
                    <a:gd name="T8" fmla="*/ 523 w 1496"/>
                    <a:gd name="T9" fmla="*/ 973 h 1496"/>
                    <a:gd name="T10" fmla="*/ 523 w 1496"/>
                    <a:gd name="T11" fmla="*/ 1496 h 1496"/>
                    <a:gd name="T12" fmla="*/ 973 w 1496"/>
                    <a:gd name="T13" fmla="*/ 1496 h 1496"/>
                    <a:gd name="T14" fmla="*/ 973 w 1496"/>
                    <a:gd name="T15" fmla="*/ 973 h 1496"/>
                    <a:gd name="T16" fmla="*/ 1496 w 1496"/>
                    <a:gd name="T17" fmla="*/ 973 h 1496"/>
                    <a:gd name="T18" fmla="*/ 1496 w 1496"/>
                    <a:gd name="T19" fmla="*/ 524 h 1496"/>
                    <a:gd name="T20" fmla="*/ 973 w 1496"/>
                    <a:gd name="T21" fmla="*/ 524 h 1496"/>
                    <a:gd name="T22" fmla="*/ 973 w 1496"/>
                    <a:gd name="T23" fmla="*/ 0 h 1496"/>
                    <a:gd name="T24" fmla="*/ 523 w 1496"/>
                    <a:gd name="T25" fmla="*/ 0 h 1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96" h="1496">
                      <a:moveTo>
                        <a:pt x="523" y="0"/>
                      </a:moveTo>
                      <a:lnTo>
                        <a:pt x="523" y="524"/>
                      </a:lnTo>
                      <a:lnTo>
                        <a:pt x="0" y="524"/>
                      </a:lnTo>
                      <a:lnTo>
                        <a:pt x="0" y="973"/>
                      </a:lnTo>
                      <a:lnTo>
                        <a:pt x="523" y="973"/>
                      </a:lnTo>
                      <a:lnTo>
                        <a:pt x="523" y="1496"/>
                      </a:lnTo>
                      <a:lnTo>
                        <a:pt x="973" y="1496"/>
                      </a:lnTo>
                      <a:lnTo>
                        <a:pt x="973" y="973"/>
                      </a:lnTo>
                      <a:lnTo>
                        <a:pt x="1496" y="973"/>
                      </a:lnTo>
                      <a:lnTo>
                        <a:pt x="1496" y="524"/>
                      </a:lnTo>
                      <a:lnTo>
                        <a:pt x="973" y="524"/>
                      </a:lnTo>
                      <a:lnTo>
                        <a:pt x="973" y="0"/>
                      </a:lnTo>
                      <a:lnTo>
                        <a:pt x="52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35" name="Rectangle 64">
                <a:extLst>
                  <a:ext uri="{FF2B5EF4-FFF2-40B4-BE49-F238E27FC236}">
                    <a16:creationId xmlns:a16="http://schemas.microsoft.com/office/drawing/2014/main" id="{6D1FA8F3-3705-4788-9380-2F7E54263BE0}"/>
                  </a:ext>
                </a:extLst>
              </p:cNvPr>
              <p:cNvSpPr/>
              <p:nvPr/>
            </p:nvSpPr>
            <p:spPr>
              <a:xfrm>
                <a:off x="487800" y="1534868"/>
                <a:ext cx="554400" cy="550800"/>
              </a:xfrm>
              <a:prstGeom prst="rect">
                <a:avLst/>
              </a:prstGeom>
              <a:no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grpSp>
      </p:grpSp>
      <p:grpSp>
        <p:nvGrpSpPr>
          <p:cNvPr id="4" name="Group 3">
            <a:extLst>
              <a:ext uri="{FF2B5EF4-FFF2-40B4-BE49-F238E27FC236}">
                <a16:creationId xmlns:a16="http://schemas.microsoft.com/office/drawing/2014/main" id="{4732745E-BB7B-47FC-A343-AD98BD879E8C}"/>
              </a:ext>
            </a:extLst>
          </p:cNvPr>
          <p:cNvGrpSpPr/>
          <p:nvPr/>
        </p:nvGrpSpPr>
        <p:grpSpPr>
          <a:xfrm>
            <a:off x="155575" y="5181600"/>
            <a:ext cx="11701763" cy="1277588"/>
            <a:chOff x="155575" y="5181600"/>
            <a:chExt cx="11701763" cy="1277588"/>
          </a:xfrm>
        </p:grpSpPr>
        <p:sp>
          <p:nvSpPr>
            <p:cNvPr id="38" name="Rectangle 37">
              <a:extLst>
                <a:ext uri="{FF2B5EF4-FFF2-40B4-BE49-F238E27FC236}">
                  <a16:creationId xmlns:a16="http://schemas.microsoft.com/office/drawing/2014/main" id="{B3A3C8A6-4DA9-4F7E-A805-9619FE17E3F4}"/>
                </a:ext>
              </a:extLst>
            </p:cNvPr>
            <p:cNvSpPr/>
            <p:nvPr/>
          </p:nvSpPr>
          <p:spPr>
            <a:xfrm>
              <a:off x="576879" y="5355030"/>
              <a:ext cx="11280459" cy="1104158"/>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71463" lvl="1"/>
              <a:r>
                <a:rPr lang="en-US" sz="1400" dirty="0">
                  <a:solidFill>
                    <a:schemeClr val="bg1">
                      <a:lumMod val="100000"/>
                    </a:schemeClr>
                  </a:solidFill>
                </a:rPr>
                <a:t>The reserving challenge for the insurance industry is to determine the probability of success or failure from the Legal team and therefore determine the best estimate of losses.</a:t>
              </a:r>
            </a:p>
          </p:txBody>
        </p:sp>
        <p:sp>
          <p:nvSpPr>
            <p:cNvPr id="39" name="Rectangle 38">
              <a:extLst>
                <a:ext uri="{FF2B5EF4-FFF2-40B4-BE49-F238E27FC236}">
                  <a16:creationId xmlns:a16="http://schemas.microsoft.com/office/drawing/2014/main" id="{3ACD48A5-CB5A-4A72-B40D-487AD042C04C}"/>
                </a:ext>
              </a:extLst>
            </p:cNvPr>
            <p:cNvSpPr/>
            <p:nvPr/>
          </p:nvSpPr>
          <p:spPr>
            <a:xfrm>
              <a:off x="155575" y="5181600"/>
              <a:ext cx="1272637" cy="265216"/>
            </a:xfrm>
            <a:prstGeom prst="rect">
              <a:avLst/>
            </a:prstGeom>
            <a:solidFill>
              <a:schemeClr val="tx2"/>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900" b="0" i="0" u="none" strike="noStrike" kern="0" cap="none" spc="0" normalizeH="0" baseline="0" dirty="0">
                  <a:ln>
                    <a:noFill/>
                  </a:ln>
                  <a:solidFill>
                    <a:srgbClr val="2E2E38"/>
                  </a:solidFill>
                  <a:effectLst/>
                  <a:uLnTx/>
                  <a:uFillTx/>
                </a:rPr>
                <a:t>Challenge</a:t>
              </a:r>
              <a:endParaRPr kumimoji="0" lang="en-US" sz="1600" b="0" i="0" u="none" strike="noStrike" kern="0" cap="none" spc="0" normalizeH="0" baseline="0" dirty="0">
                <a:ln>
                  <a:noFill/>
                </a:ln>
                <a:solidFill>
                  <a:srgbClr val="2E2E38"/>
                </a:solidFill>
                <a:effectLst/>
                <a:uLnTx/>
                <a:uFillTx/>
              </a:endParaRPr>
            </a:p>
          </p:txBody>
        </p:sp>
      </p:grpSp>
      <p:sp>
        <p:nvSpPr>
          <p:cNvPr id="56" name="Rectangle 55">
            <a:extLst>
              <a:ext uri="{FF2B5EF4-FFF2-40B4-BE49-F238E27FC236}">
                <a16:creationId xmlns:a16="http://schemas.microsoft.com/office/drawing/2014/main" id="{8ED07620-4647-4EAB-B12A-811C38473A39}"/>
              </a:ext>
            </a:extLst>
          </p:cNvPr>
          <p:cNvSpPr/>
          <p:nvPr/>
        </p:nvSpPr>
        <p:spPr>
          <a:xfrm>
            <a:off x="9376272" y="60253"/>
            <a:ext cx="2666503" cy="548910"/>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000" b="0" i="0" u="none" strike="noStrike" kern="0" cap="none" spc="0" normalizeH="0" baseline="0" dirty="0">
              <a:ln>
                <a:noFill/>
              </a:ln>
              <a:solidFill>
                <a:srgbClr val="2E2E38"/>
              </a:solidFill>
              <a:effectLst/>
              <a:uLnTx/>
              <a:uFillTx/>
            </a:endParaRPr>
          </a:p>
        </p:txBody>
      </p:sp>
      <p:grpSp>
        <p:nvGrpSpPr>
          <p:cNvPr id="57" name="Group 56">
            <a:extLst>
              <a:ext uri="{FF2B5EF4-FFF2-40B4-BE49-F238E27FC236}">
                <a16:creationId xmlns:a16="http://schemas.microsoft.com/office/drawing/2014/main" id="{79E29F4D-1B97-43FB-A8F9-A1C1EA547B76}"/>
              </a:ext>
            </a:extLst>
          </p:cNvPr>
          <p:cNvGrpSpPr/>
          <p:nvPr/>
        </p:nvGrpSpPr>
        <p:grpSpPr>
          <a:xfrm>
            <a:off x="9524218" y="76200"/>
            <a:ext cx="2518557" cy="757017"/>
            <a:chOff x="9524218" y="76200"/>
            <a:chExt cx="2518557" cy="757017"/>
          </a:xfrm>
        </p:grpSpPr>
        <p:sp>
          <p:nvSpPr>
            <p:cNvPr id="58" name="Oval 57">
              <a:extLst>
                <a:ext uri="{FF2B5EF4-FFF2-40B4-BE49-F238E27FC236}">
                  <a16:creationId xmlns:a16="http://schemas.microsoft.com/office/drawing/2014/main" id="{CDC3D150-047C-487B-935A-90B04302CE0E}"/>
                </a:ext>
              </a:extLst>
            </p:cNvPr>
            <p:cNvSpPr/>
            <p:nvPr/>
          </p:nvSpPr>
          <p:spPr>
            <a:xfrm>
              <a:off x="9524218" y="76200"/>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A</a:t>
              </a:r>
            </a:p>
          </p:txBody>
        </p:sp>
        <p:sp>
          <p:nvSpPr>
            <p:cNvPr id="59" name="TextBox 58">
              <a:extLst>
                <a:ext uri="{FF2B5EF4-FFF2-40B4-BE49-F238E27FC236}">
                  <a16:creationId xmlns:a16="http://schemas.microsoft.com/office/drawing/2014/main" id="{AE88B041-E418-43DB-A91E-28F7C61A0EBA}"/>
                </a:ext>
              </a:extLst>
            </p:cNvPr>
            <p:cNvSpPr txBox="1"/>
            <p:nvPr/>
          </p:nvSpPr>
          <p:spPr>
            <a:xfrm>
              <a:off x="9942836" y="117578"/>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Distortions on the Claims Pattern</a:t>
              </a:r>
            </a:p>
          </p:txBody>
        </p:sp>
        <p:sp>
          <p:nvSpPr>
            <p:cNvPr id="60" name="Oval 59">
              <a:extLst>
                <a:ext uri="{FF2B5EF4-FFF2-40B4-BE49-F238E27FC236}">
                  <a16:creationId xmlns:a16="http://schemas.microsoft.com/office/drawing/2014/main" id="{118F8295-A746-41D7-ADE5-1BF6B335358C}"/>
                </a:ext>
              </a:extLst>
            </p:cNvPr>
            <p:cNvSpPr/>
            <p:nvPr/>
          </p:nvSpPr>
          <p:spPr>
            <a:xfrm>
              <a:off x="9524218" y="342681"/>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B</a:t>
              </a:r>
            </a:p>
          </p:txBody>
        </p:sp>
        <p:sp>
          <p:nvSpPr>
            <p:cNvPr id="61" name="TextBox 60">
              <a:extLst>
                <a:ext uri="{FF2B5EF4-FFF2-40B4-BE49-F238E27FC236}">
                  <a16:creationId xmlns:a16="http://schemas.microsoft.com/office/drawing/2014/main" id="{BEB65520-EA91-4663-A2DE-2C0138EE04BB}"/>
                </a:ext>
              </a:extLst>
            </p:cNvPr>
            <p:cNvSpPr txBox="1"/>
            <p:nvPr/>
          </p:nvSpPr>
          <p:spPr>
            <a:xfrm>
              <a:off x="9942836" y="384059"/>
              <a:ext cx="2099939"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dirty="0">
                  <a:ln>
                    <a:noFill/>
                  </a:ln>
                  <a:solidFill>
                    <a:schemeClr val="bg1"/>
                  </a:solidFill>
                  <a:effectLst/>
                  <a:uLnTx/>
                  <a:uFillTx/>
                </a:rPr>
                <a:t>Distortions on the Loss Ratios</a:t>
              </a:r>
            </a:p>
          </p:txBody>
        </p:sp>
        <p:sp>
          <p:nvSpPr>
            <p:cNvPr id="62" name="Oval 61">
              <a:extLst>
                <a:ext uri="{FF2B5EF4-FFF2-40B4-BE49-F238E27FC236}">
                  <a16:creationId xmlns:a16="http://schemas.microsoft.com/office/drawing/2014/main" id="{AC525AE2-ECA5-42BA-95CF-97EF010A4116}"/>
                </a:ext>
              </a:extLst>
            </p:cNvPr>
            <p:cNvSpPr/>
            <p:nvPr/>
          </p:nvSpPr>
          <p:spPr>
            <a:xfrm>
              <a:off x="9524218" y="609163"/>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en-US" sz="1000" kern="0">
                  <a:solidFill>
                    <a:schemeClr val="tx2">
                      <a:lumMod val="100000"/>
                    </a:schemeClr>
                  </a:solidFill>
                </a:rPr>
                <a:t>C</a:t>
              </a:r>
              <a:endParaRPr kumimoji="0" lang="en-US" sz="1000" b="0" i="0" u="none" strike="noStrike" kern="0" cap="none" spc="0" normalizeH="0" baseline="0">
                <a:ln>
                  <a:noFill/>
                </a:ln>
                <a:solidFill>
                  <a:schemeClr val="tx2">
                    <a:lumMod val="100000"/>
                  </a:schemeClr>
                </a:solidFill>
                <a:effectLst/>
                <a:uLnTx/>
                <a:uFillTx/>
              </a:endParaRPr>
            </a:p>
          </p:txBody>
        </p:sp>
        <p:sp>
          <p:nvSpPr>
            <p:cNvPr id="63" name="TextBox 62">
              <a:extLst>
                <a:ext uri="{FF2B5EF4-FFF2-40B4-BE49-F238E27FC236}">
                  <a16:creationId xmlns:a16="http://schemas.microsoft.com/office/drawing/2014/main" id="{D26FFF5C-6041-49DD-86F6-5CCA84447A1E}"/>
                </a:ext>
              </a:extLst>
            </p:cNvPr>
            <p:cNvSpPr txBox="1"/>
            <p:nvPr/>
          </p:nvSpPr>
          <p:spPr>
            <a:xfrm>
              <a:off x="9942836" y="650541"/>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Forward Looking challenges</a:t>
              </a:r>
            </a:p>
          </p:txBody>
        </p:sp>
      </p:grpSp>
    </p:spTree>
    <p:extLst>
      <p:ext uri="{BB962C8B-B14F-4D97-AF65-F5344CB8AC3E}">
        <p14:creationId xmlns:p14="http://schemas.microsoft.com/office/powerpoint/2010/main" val="201489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18" progId="TCLayout.ActiveDocument.1">
                  <p:embed/>
                </p:oleObj>
              </mc:Choice>
              <mc:Fallback>
                <p:oleObj name="think-cell Folie" r:id="rId5" imgW="352" imgH="318" progId="TCLayout.ActiveDocument.1">
                  <p:embed/>
                  <p:pic>
                    <p:nvPicPr>
                      <p:cNvPr id="9" name="Objekt 8"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hteck 2"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dirty="0"/>
              <a:t>Agenda</a:t>
            </a:r>
          </a:p>
        </p:txBody>
      </p:sp>
      <p:sp>
        <p:nvSpPr>
          <p:cNvPr id="11" name="Foliennummernplatzhalter 10"/>
          <p:cNvSpPr>
            <a:spLocks noGrp="1"/>
          </p:cNvSpPr>
          <p:nvPr>
            <p:ph type="sldNum" sz="quarter" idx="12"/>
          </p:nvPr>
        </p:nvSpPr>
        <p:spPr/>
        <p:txBody>
          <a:bodyPr/>
          <a:lstStyle/>
          <a:p>
            <a:r>
              <a:rPr lang="en-US" dirty="0"/>
              <a:t>Page </a:t>
            </a:r>
            <a:fld id="{F1BC30E3-FFE5-4B91-AA19-87A149EBB9EE}" type="slidenum">
              <a:rPr lang="en-US" smtClean="0"/>
              <a:pPr/>
              <a:t>2</a:t>
            </a:fld>
            <a:endParaRPr lang="en-US" dirty="0"/>
          </a:p>
        </p:txBody>
      </p:sp>
      <p:graphicFrame>
        <p:nvGraphicFramePr>
          <p:cNvPr id="13" name="Content Placeholder 20">
            <a:extLst>
              <a:ext uri="{FF2B5EF4-FFF2-40B4-BE49-F238E27FC236}">
                <a16:creationId xmlns:a16="http://schemas.microsoft.com/office/drawing/2014/main" id="{C48B5C5C-37A9-4300-B3C0-F9BE781F2D5E}"/>
              </a:ext>
            </a:extLst>
          </p:cNvPr>
          <p:cNvGraphicFramePr>
            <a:graphicFrameLocks/>
          </p:cNvGraphicFramePr>
          <p:nvPr>
            <p:extLst>
              <p:ext uri="{D42A27DB-BD31-4B8C-83A1-F6EECF244321}">
                <p14:modId xmlns:p14="http://schemas.microsoft.com/office/powerpoint/2010/main" val="1314286960"/>
              </p:ext>
            </p:extLst>
          </p:nvPr>
        </p:nvGraphicFramePr>
        <p:xfrm>
          <a:off x="609599" y="1138238"/>
          <a:ext cx="7851776" cy="3003427"/>
        </p:xfrm>
        <a:graphic>
          <a:graphicData uri="http://schemas.openxmlformats.org/drawingml/2006/table">
            <a:tbl>
              <a:tblPr firstRow="1" bandRow="1"/>
              <a:tblGrid>
                <a:gridCol w="569752">
                  <a:extLst>
                    <a:ext uri="{9D8B030D-6E8A-4147-A177-3AD203B41FA5}">
                      <a16:colId xmlns:a16="http://schemas.microsoft.com/office/drawing/2014/main" val="20000"/>
                    </a:ext>
                  </a:extLst>
                </a:gridCol>
                <a:gridCol w="7282024">
                  <a:extLst>
                    <a:ext uri="{9D8B030D-6E8A-4147-A177-3AD203B41FA5}">
                      <a16:colId xmlns:a16="http://schemas.microsoft.com/office/drawing/2014/main" val="20001"/>
                    </a:ext>
                  </a:extLst>
                </a:gridCol>
              </a:tblGrid>
              <a:tr h="429061">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noProof="0" dirty="0">
                          <a:solidFill>
                            <a:schemeClr val="bg1"/>
                          </a:solidFill>
                          <a:latin typeface="EYInterstate Light" panose="02000506000000020004" pitchFamily="2" charset="0"/>
                        </a:rPr>
                        <a:t>1.</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r>
                        <a:rPr lang="en-US" sz="1600" b="0" kern="1200" noProof="0" dirty="0">
                          <a:solidFill>
                            <a:schemeClr val="bg1"/>
                          </a:solidFill>
                          <a:latin typeface="EYInterstate Light" panose="02000506000000020004" pitchFamily="2" charset="0"/>
                          <a:ea typeface="+mn-ea"/>
                          <a:cs typeface="+mn-cs"/>
                        </a:rPr>
                        <a:t>The impacts of the pandemic in the insurance industry + Reserving  process</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2.</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dirty="0"/>
                        <a:t>What are the main challenges for the different reserve types ?</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3.</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are the main challenges for IBNR reserving?</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9061">
                <a:tc>
                  <a:txBody>
                    <a:bodyPr/>
                    <a:lstStyle/>
                    <a:p>
                      <a:pPr algn="l"/>
                      <a:r>
                        <a:rPr lang="en-US" sz="1600" b="0" noProof="0" dirty="0">
                          <a:solidFill>
                            <a:schemeClr val="bg1"/>
                          </a:solidFill>
                          <a:latin typeface="EYInterstate Light" panose="02000506000000020004" pitchFamily="2" charset="0"/>
                        </a:rPr>
                        <a:t>4.</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kern="0" dirty="0">
                          <a:solidFill>
                            <a:schemeClr val="bg1"/>
                          </a:solidFill>
                        </a:rPr>
                        <a:t>How were the claims patterns impacted by the pandemic?</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8825036"/>
                  </a:ext>
                </a:extLst>
              </a:tr>
              <a:tr h="429061">
                <a:tc>
                  <a:txBody>
                    <a:bodyPr/>
                    <a:lstStyle/>
                    <a:p>
                      <a:pPr algn="l"/>
                      <a:r>
                        <a:rPr lang="en-US" sz="1600" b="0" noProof="0" dirty="0">
                          <a:solidFill>
                            <a:schemeClr val="bg1"/>
                          </a:solidFill>
                          <a:latin typeface="EYInterstate Light" panose="02000506000000020004" pitchFamily="2" charset="0"/>
                        </a:rPr>
                        <a:t>5.</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is one of the main forward looking challenges?</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9361168"/>
                  </a:ext>
                </a:extLst>
              </a:tr>
              <a:tr h="429061">
                <a:tc>
                  <a:txBody>
                    <a:bodyPr/>
                    <a:lstStyle/>
                    <a:p>
                      <a:pPr algn="l"/>
                      <a:r>
                        <a:rPr lang="en-US" sz="1600" b="0" noProof="0" dirty="0">
                          <a:solidFill>
                            <a:schemeClr val="bg1"/>
                          </a:solidFill>
                          <a:latin typeface="EYInterstate Light" panose="02000506000000020004" pitchFamily="2" charset="0"/>
                        </a:rPr>
                        <a:t>6.</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What does it mean for the Actuary?</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2875080"/>
                  </a:ext>
                </a:extLst>
              </a:tr>
              <a:tr h="429061">
                <a:tc>
                  <a:txBody>
                    <a:bodyPr/>
                    <a:lstStyle/>
                    <a:p>
                      <a:pPr algn="l"/>
                      <a:r>
                        <a:rPr lang="en-US" sz="1600" b="0" noProof="0" dirty="0">
                          <a:solidFill>
                            <a:schemeClr val="bg1"/>
                          </a:solidFill>
                          <a:latin typeface="EYInterstate Light" panose="02000506000000020004" pitchFamily="2" charset="0"/>
                        </a:rPr>
                        <a:t>7.</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Conclusions</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4382956"/>
                  </a:ext>
                </a:extLst>
              </a:tr>
            </a:tbl>
          </a:graphicData>
        </a:graphic>
      </p:graphicFrame>
      <p:sp>
        <p:nvSpPr>
          <p:cNvPr id="5" name="Rectangle 4">
            <a:extLst>
              <a:ext uri="{FF2B5EF4-FFF2-40B4-BE49-F238E27FC236}">
                <a16:creationId xmlns:a16="http://schemas.microsoft.com/office/drawing/2014/main" id="{DA655005-F4CE-45E6-8BC8-53AA9B5D4AAD}"/>
              </a:ext>
            </a:extLst>
          </p:cNvPr>
          <p:cNvSpPr/>
          <p:nvPr/>
        </p:nvSpPr>
        <p:spPr>
          <a:xfrm>
            <a:off x="364568" y="1138238"/>
            <a:ext cx="7895434" cy="385762"/>
          </a:xfrm>
          <a:prstGeom prst="rect">
            <a:avLst/>
          </a:prstGeom>
          <a:no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dirty="0">
              <a:ln>
                <a:noFill/>
              </a:ln>
              <a:solidFill>
                <a:srgbClr val="2E2E38"/>
              </a:solidFill>
              <a:effectLst/>
              <a:uLnTx/>
              <a:uFillTx/>
            </a:endParaRPr>
          </a:p>
        </p:txBody>
      </p:sp>
    </p:spTree>
    <p:extLst>
      <p:ext uri="{BB962C8B-B14F-4D97-AF65-F5344CB8AC3E}">
        <p14:creationId xmlns:p14="http://schemas.microsoft.com/office/powerpoint/2010/main" val="2800208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B6B4F-AB09-4410-A28A-18AA31D530ED}"/>
              </a:ext>
            </a:extLst>
          </p:cNvPr>
          <p:cNvSpPr>
            <a:spLocks noGrp="1"/>
          </p:cNvSpPr>
          <p:nvPr>
            <p:ph type="title"/>
          </p:nvPr>
        </p:nvSpPr>
        <p:spPr/>
        <p:txBody>
          <a:bodyPr/>
          <a:lstStyle/>
          <a:p>
            <a:r>
              <a:rPr lang="en-US" kern="0" dirty="0"/>
              <a:t>How were the claims patterns impacted by the pandemic?</a:t>
            </a:r>
            <a:br>
              <a:rPr lang="en-US" kern="0" dirty="0"/>
            </a:br>
            <a:r>
              <a:rPr lang="en-US" dirty="0"/>
              <a:t>Delays in the claims handling process</a:t>
            </a:r>
          </a:p>
        </p:txBody>
      </p:sp>
      <p:sp>
        <p:nvSpPr>
          <p:cNvPr id="4" name="Slide Number Placeholder 3">
            <a:extLst>
              <a:ext uri="{FF2B5EF4-FFF2-40B4-BE49-F238E27FC236}">
                <a16:creationId xmlns:a16="http://schemas.microsoft.com/office/drawing/2014/main" id="{E6B8393C-B0E1-4E13-BEC9-FB9E23ED3252}"/>
              </a:ext>
            </a:extLst>
          </p:cNvPr>
          <p:cNvSpPr>
            <a:spLocks noGrp="1"/>
          </p:cNvSpPr>
          <p:nvPr>
            <p:ph type="sldNum" sz="quarter" idx="12"/>
          </p:nvPr>
        </p:nvSpPr>
        <p:spPr/>
        <p:txBody>
          <a:bodyPr/>
          <a:lstStyle/>
          <a:p>
            <a:r>
              <a:rPr lang="en-US" dirty="0"/>
              <a:t>Page </a:t>
            </a:r>
            <a:fld id="{F1BC30E3-FFE5-4B91-AA19-87A149EBB9EE}" type="slidenum">
              <a:rPr lang="en-US" smtClean="0"/>
              <a:pPr/>
              <a:t>20</a:t>
            </a:fld>
            <a:endParaRPr lang="en-US" dirty="0"/>
          </a:p>
        </p:txBody>
      </p:sp>
      <p:sp>
        <p:nvSpPr>
          <p:cNvPr id="3" name="Footer Placeholder 2">
            <a:extLst>
              <a:ext uri="{FF2B5EF4-FFF2-40B4-BE49-F238E27FC236}">
                <a16:creationId xmlns:a16="http://schemas.microsoft.com/office/drawing/2014/main" id="{08ADE2A1-F9AC-4F9D-A920-743888F93D30}"/>
              </a:ext>
            </a:extLst>
          </p:cNvPr>
          <p:cNvSpPr>
            <a:spLocks noGrp="1"/>
          </p:cNvSpPr>
          <p:nvPr>
            <p:ph type="ftr" sz="quarter" idx="4294967295"/>
          </p:nvPr>
        </p:nvSpPr>
        <p:spPr>
          <a:xfrm>
            <a:off x="0" y="6470650"/>
            <a:ext cx="3086100" cy="180975"/>
          </a:xfrm>
          <a:prstGeom prst="rect">
            <a:avLst/>
          </a:prstGeom>
        </p:spPr>
        <p:txBody>
          <a:bodyPr/>
          <a:lstStyle/>
          <a:p>
            <a:r>
              <a:rPr lang="en-US" dirty="0"/>
              <a:t>Presentation title</a:t>
            </a:r>
          </a:p>
        </p:txBody>
      </p:sp>
      <p:sp>
        <p:nvSpPr>
          <p:cNvPr id="180" name="TextBox 179">
            <a:extLst>
              <a:ext uri="{FF2B5EF4-FFF2-40B4-BE49-F238E27FC236}">
                <a16:creationId xmlns:a16="http://schemas.microsoft.com/office/drawing/2014/main" id="{1FBB4EAA-AD29-4413-837F-E4E63CC985D5}"/>
              </a:ext>
            </a:extLst>
          </p:cNvPr>
          <p:cNvSpPr txBox="1"/>
          <p:nvPr/>
        </p:nvSpPr>
        <p:spPr>
          <a:xfrm>
            <a:off x="6571223" y="3202815"/>
            <a:ext cx="2921488" cy="711765"/>
          </a:xfrm>
          <a:prstGeom prst="rect">
            <a:avLst/>
          </a:prstGeom>
          <a:noFill/>
          <a:ln w="12700" cap="sq">
            <a:noFill/>
            <a:miter lim="800000"/>
          </a:ln>
        </p:spPr>
        <p:txBody>
          <a:bodyPr wrap="square" lIns="0" tIns="0" rIns="0" bIns="0" rtlCol="0">
            <a:noAutofit/>
          </a:bodyPr>
          <a:lstStyle/>
          <a:p>
            <a:pPr algn="ctr" defTabSz="685434">
              <a:spcBef>
                <a:spcPct val="20000"/>
              </a:spcBef>
              <a:buClr>
                <a:srgbClr val="FFE600"/>
              </a:buClr>
              <a:buSzPct val="80000"/>
            </a:pPr>
            <a:r>
              <a:rPr lang="en-US" sz="1400" kern="0" dirty="0">
                <a:solidFill>
                  <a:schemeClr val="bg1"/>
                </a:solidFill>
              </a:rPr>
              <a:t>Delays due to court decisions or disruptions in the supply chain</a:t>
            </a:r>
          </a:p>
        </p:txBody>
      </p:sp>
      <p:grpSp>
        <p:nvGrpSpPr>
          <p:cNvPr id="211" name="Group 210">
            <a:extLst>
              <a:ext uri="{FF2B5EF4-FFF2-40B4-BE49-F238E27FC236}">
                <a16:creationId xmlns:a16="http://schemas.microsoft.com/office/drawing/2014/main" id="{1C919F5A-4614-4D28-8118-8A9C51ED2B7D}"/>
              </a:ext>
            </a:extLst>
          </p:cNvPr>
          <p:cNvGrpSpPr/>
          <p:nvPr/>
        </p:nvGrpSpPr>
        <p:grpSpPr>
          <a:xfrm>
            <a:off x="1869221" y="2604891"/>
            <a:ext cx="1198751" cy="2218358"/>
            <a:chOff x="435031" y="2604891"/>
            <a:chExt cx="1198751" cy="2218358"/>
          </a:xfrm>
        </p:grpSpPr>
        <p:grpSp>
          <p:nvGrpSpPr>
            <p:cNvPr id="102" name="Group 42">
              <a:extLst>
                <a:ext uri="{FF2B5EF4-FFF2-40B4-BE49-F238E27FC236}">
                  <a16:creationId xmlns:a16="http://schemas.microsoft.com/office/drawing/2014/main" id="{771194B1-6445-408A-835A-AA97C24C6EC5}"/>
                </a:ext>
              </a:extLst>
            </p:cNvPr>
            <p:cNvGrpSpPr>
              <a:grpSpLocks noChangeAspect="1"/>
            </p:cNvGrpSpPr>
            <p:nvPr/>
          </p:nvGrpSpPr>
          <p:grpSpPr bwMode="auto">
            <a:xfrm>
              <a:off x="662241" y="3088470"/>
              <a:ext cx="744331" cy="612775"/>
              <a:chOff x="4375" y="833"/>
              <a:chExt cx="860" cy="708"/>
            </a:xfrm>
            <a:solidFill>
              <a:schemeClr val="bg1"/>
            </a:solidFill>
          </p:grpSpPr>
          <p:sp>
            <p:nvSpPr>
              <p:cNvPr id="103" name="Freeform 43">
                <a:extLst>
                  <a:ext uri="{FF2B5EF4-FFF2-40B4-BE49-F238E27FC236}">
                    <a16:creationId xmlns:a16="http://schemas.microsoft.com/office/drawing/2014/main" id="{8A4BF7A7-DE1C-4580-9CF1-128620E22A88}"/>
                  </a:ext>
                </a:extLst>
              </p:cNvPr>
              <p:cNvSpPr>
                <a:spLocks noEditPoints="1"/>
              </p:cNvSpPr>
              <p:nvPr/>
            </p:nvSpPr>
            <p:spPr bwMode="auto">
              <a:xfrm>
                <a:off x="4375" y="833"/>
                <a:ext cx="860" cy="708"/>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Freeform 44">
                <a:extLst>
                  <a:ext uri="{FF2B5EF4-FFF2-40B4-BE49-F238E27FC236}">
                    <a16:creationId xmlns:a16="http://schemas.microsoft.com/office/drawing/2014/main" id="{DD5BD26B-40EB-4098-B7C5-5DB5414D2FE0}"/>
                  </a:ext>
                </a:extLst>
              </p:cNvPr>
              <p:cNvSpPr>
                <a:spLocks/>
              </p:cNvSpPr>
              <p:nvPr/>
            </p:nvSpPr>
            <p:spPr bwMode="auto">
              <a:xfrm>
                <a:off x="4495" y="963"/>
                <a:ext cx="618" cy="514"/>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Freeform 45">
                <a:extLst>
                  <a:ext uri="{FF2B5EF4-FFF2-40B4-BE49-F238E27FC236}">
                    <a16:creationId xmlns:a16="http://schemas.microsoft.com/office/drawing/2014/main" id="{F936636F-B0B6-4D94-8012-A66989BE2884}"/>
                  </a:ext>
                </a:extLst>
              </p:cNvPr>
              <p:cNvSpPr>
                <a:spLocks noEditPoints="1"/>
              </p:cNvSpPr>
              <p:nvPr/>
            </p:nvSpPr>
            <p:spPr bwMode="auto">
              <a:xfrm>
                <a:off x="4757" y="1155"/>
                <a:ext cx="96" cy="258"/>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Freeform 46">
                <a:extLst>
                  <a:ext uri="{FF2B5EF4-FFF2-40B4-BE49-F238E27FC236}">
                    <a16:creationId xmlns:a16="http://schemas.microsoft.com/office/drawing/2014/main" id="{D26B14EC-B5AB-42E7-8C02-673629A19C14}"/>
                  </a:ext>
                </a:extLst>
              </p:cNvPr>
              <p:cNvSpPr>
                <a:spLocks noEditPoints="1"/>
              </p:cNvSpPr>
              <p:nvPr/>
            </p:nvSpPr>
            <p:spPr bwMode="auto">
              <a:xfrm>
                <a:off x="4763" y="1427"/>
                <a:ext cx="84" cy="84"/>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Freeform 47">
                <a:extLst>
                  <a:ext uri="{FF2B5EF4-FFF2-40B4-BE49-F238E27FC236}">
                    <a16:creationId xmlns:a16="http://schemas.microsoft.com/office/drawing/2014/main" id="{BAE074EF-EBA3-491C-8598-826A8B26AC3D}"/>
                  </a:ext>
                </a:extLst>
              </p:cNvPr>
              <p:cNvSpPr>
                <a:spLocks noEditPoints="1"/>
              </p:cNvSpPr>
              <p:nvPr/>
            </p:nvSpPr>
            <p:spPr bwMode="auto">
              <a:xfrm>
                <a:off x="4375" y="833"/>
                <a:ext cx="860" cy="708"/>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Freeform 48">
                <a:extLst>
                  <a:ext uri="{FF2B5EF4-FFF2-40B4-BE49-F238E27FC236}">
                    <a16:creationId xmlns:a16="http://schemas.microsoft.com/office/drawing/2014/main" id="{EE383F61-E7CD-4478-9F27-1EFD5935DE98}"/>
                  </a:ext>
                </a:extLst>
              </p:cNvPr>
              <p:cNvSpPr>
                <a:spLocks/>
              </p:cNvSpPr>
              <p:nvPr/>
            </p:nvSpPr>
            <p:spPr bwMode="auto">
              <a:xfrm>
                <a:off x="4495" y="963"/>
                <a:ext cx="618" cy="514"/>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Freeform 49">
                <a:extLst>
                  <a:ext uri="{FF2B5EF4-FFF2-40B4-BE49-F238E27FC236}">
                    <a16:creationId xmlns:a16="http://schemas.microsoft.com/office/drawing/2014/main" id="{765FB705-EB38-4D87-8660-9C3B526367FE}"/>
                  </a:ext>
                </a:extLst>
              </p:cNvPr>
              <p:cNvSpPr>
                <a:spLocks noEditPoints="1"/>
              </p:cNvSpPr>
              <p:nvPr/>
            </p:nvSpPr>
            <p:spPr bwMode="auto">
              <a:xfrm>
                <a:off x="4757" y="1155"/>
                <a:ext cx="96" cy="258"/>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Freeform 50">
                <a:extLst>
                  <a:ext uri="{FF2B5EF4-FFF2-40B4-BE49-F238E27FC236}">
                    <a16:creationId xmlns:a16="http://schemas.microsoft.com/office/drawing/2014/main" id="{1B7F2A46-166E-46AE-9485-8E5B18E9A0F3}"/>
                  </a:ext>
                </a:extLst>
              </p:cNvPr>
              <p:cNvSpPr>
                <a:spLocks noEditPoints="1"/>
              </p:cNvSpPr>
              <p:nvPr/>
            </p:nvSpPr>
            <p:spPr bwMode="auto">
              <a:xfrm>
                <a:off x="4763" y="1427"/>
                <a:ext cx="84" cy="84"/>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77" name="TextBox 176">
              <a:extLst>
                <a:ext uri="{FF2B5EF4-FFF2-40B4-BE49-F238E27FC236}">
                  <a16:creationId xmlns:a16="http://schemas.microsoft.com/office/drawing/2014/main" id="{89B214C5-8943-4830-B297-A98BC44F1779}"/>
                </a:ext>
              </a:extLst>
            </p:cNvPr>
            <p:cNvSpPr txBox="1"/>
            <p:nvPr/>
          </p:nvSpPr>
          <p:spPr>
            <a:xfrm>
              <a:off x="435031" y="3860235"/>
              <a:ext cx="1198751" cy="963014"/>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Accident</a:t>
              </a:r>
              <a:r>
                <a:rPr lang="en-US" sz="1400" kern="0" dirty="0">
                  <a:solidFill>
                    <a:schemeClr val="bg1"/>
                  </a:solidFill>
                </a:rPr>
                <a:t> /</a:t>
              </a:r>
              <a:r>
                <a:rPr kumimoji="0" lang="en-US" sz="1400" b="0" i="0" u="none" strike="noStrike" kern="0" cap="none" spc="0" normalizeH="0" baseline="0" dirty="0">
                  <a:ln>
                    <a:noFill/>
                  </a:ln>
                  <a:solidFill>
                    <a:schemeClr val="bg1"/>
                  </a:solidFill>
                  <a:effectLst/>
                  <a:uLnTx/>
                  <a:uFillTx/>
                </a:rPr>
                <a:t> event happens i.e. the claim is incurred.</a:t>
              </a:r>
            </a:p>
          </p:txBody>
        </p:sp>
        <p:cxnSp>
          <p:nvCxnSpPr>
            <p:cNvPr id="187" name="Straight Connector 186">
              <a:extLst>
                <a:ext uri="{FF2B5EF4-FFF2-40B4-BE49-F238E27FC236}">
                  <a16:creationId xmlns:a16="http://schemas.microsoft.com/office/drawing/2014/main" id="{B1B86367-9D58-4E4B-B5F2-C2ED3E90E871}"/>
                </a:ext>
              </a:extLst>
            </p:cNvPr>
            <p:cNvCxnSpPr>
              <a:cxnSpLocks/>
            </p:cNvCxnSpPr>
            <p:nvPr/>
          </p:nvCxnSpPr>
          <p:spPr>
            <a:xfrm>
              <a:off x="1034406" y="2604891"/>
              <a:ext cx="0" cy="332044"/>
            </a:xfrm>
            <a:prstGeom prst="line">
              <a:avLst/>
            </a:prstGeom>
            <a:noFill/>
            <a:ln w="12700" cap="sq" cmpd="sng" algn="ctr">
              <a:solidFill>
                <a:srgbClr val="D2D2DA"/>
              </a:solidFill>
              <a:prstDash val="solid"/>
              <a:miter lim="800000"/>
              <a:tailEnd type="none"/>
            </a:ln>
            <a:effectLst/>
          </p:spPr>
        </p:cxnSp>
      </p:grpSp>
      <p:grpSp>
        <p:nvGrpSpPr>
          <p:cNvPr id="212" name="Group 211">
            <a:extLst>
              <a:ext uri="{FF2B5EF4-FFF2-40B4-BE49-F238E27FC236}">
                <a16:creationId xmlns:a16="http://schemas.microsoft.com/office/drawing/2014/main" id="{1678DD92-3385-42F3-8D4E-7A605E349EF9}"/>
              </a:ext>
            </a:extLst>
          </p:cNvPr>
          <p:cNvGrpSpPr/>
          <p:nvPr/>
        </p:nvGrpSpPr>
        <p:grpSpPr>
          <a:xfrm>
            <a:off x="3457745" y="2604891"/>
            <a:ext cx="818764" cy="1967108"/>
            <a:chOff x="2795512" y="2604891"/>
            <a:chExt cx="818764" cy="1967108"/>
          </a:xfrm>
        </p:grpSpPr>
        <p:grpSp>
          <p:nvGrpSpPr>
            <p:cNvPr id="15" name="Group 20">
              <a:extLst>
                <a:ext uri="{FF2B5EF4-FFF2-40B4-BE49-F238E27FC236}">
                  <a16:creationId xmlns:a16="http://schemas.microsoft.com/office/drawing/2014/main" id="{5F285FB3-8F80-4E2C-994D-0B6A9020CE2B}"/>
                </a:ext>
              </a:extLst>
            </p:cNvPr>
            <p:cNvGrpSpPr>
              <a:grpSpLocks noChangeAspect="1"/>
            </p:cNvGrpSpPr>
            <p:nvPr/>
          </p:nvGrpSpPr>
          <p:grpSpPr bwMode="auto">
            <a:xfrm>
              <a:off x="2915446" y="3143044"/>
              <a:ext cx="578896" cy="503626"/>
              <a:chOff x="3085" y="863"/>
              <a:chExt cx="846" cy="736"/>
            </a:xfrm>
            <a:solidFill>
              <a:schemeClr val="bg1"/>
            </a:solidFill>
          </p:grpSpPr>
          <p:sp>
            <p:nvSpPr>
              <p:cNvPr id="16" name="Freeform 21">
                <a:extLst>
                  <a:ext uri="{FF2B5EF4-FFF2-40B4-BE49-F238E27FC236}">
                    <a16:creationId xmlns:a16="http://schemas.microsoft.com/office/drawing/2014/main" id="{BAC14C74-A8E0-41A5-A284-C3F8D762D20C}"/>
                  </a:ext>
                </a:extLst>
              </p:cNvPr>
              <p:cNvSpPr>
                <a:spLocks noEditPoints="1"/>
              </p:cNvSpPr>
              <p:nvPr/>
            </p:nvSpPr>
            <p:spPr bwMode="auto">
              <a:xfrm>
                <a:off x="3163" y="1061"/>
                <a:ext cx="308" cy="246"/>
              </a:xfrm>
              <a:custGeom>
                <a:avLst/>
                <a:gdLst>
                  <a:gd name="T0" fmla="*/ 308 w 308"/>
                  <a:gd name="T1" fmla="*/ 246 h 246"/>
                  <a:gd name="T2" fmla="*/ 0 w 308"/>
                  <a:gd name="T3" fmla="*/ 246 h 246"/>
                  <a:gd name="T4" fmla="*/ 0 w 308"/>
                  <a:gd name="T5" fmla="*/ 0 h 246"/>
                  <a:gd name="T6" fmla="*/ 308 w 308"/>
                  <a:gd name="T7" fmla="*/ 0 h 246"/>
                  <a:gd name="T8" fmla="*/ 308 w 308"/>
                  <a:gd name="T9" fmla="*/ 246 h 246"/>
                  <a:gd name="T10" fmla="*/ 18 w 308"/>
                  <a:gd name="T11" fmla="*/ 228 h 246"/>
                  <a:gd name="T12" fmla="*/ 290 w 308"/>
                  <a:gd name="T13" fmla="*/ 228 h 246"/>
                  <a:gd name="T14" fmla="*/ 290 w 308"/>
                  <a:gd name="T15" fmla="*/ 18 h 246"/>
                  <a:gd name="T16" fmla="*/ 18 w 308"/>
                  <a:gd name="T17" fmla="*/ 18 h 246"/>
                  <a:gd name="T18" fmla="*/ 18 w 308"/>
                  <a:gd name="T19" fmla="*/ 228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8" h="246">
                    <a:moveTo>
                      <a:pt x="308" y="246"/>
                    </a:moveTo>
                    <a:lnTo>
                      <a:pt x="0" y="246"/>
                    </a:lnTo>
                    <a:lnTo>
                      <a:pt x="0" y="0"/>
                    </a:lnTo>
                    <a:lnTo>
                      <a:pt x="308" y="0"/>
                    </a:lnTo>
                    <a:lnTo>
                      <a:pt x="308" y="246"/>
                    </a:lnTo>
                    <a:close/>
                    <a:moveTo>
                      <a:pt x="18" y="228"/>
                    </a:moveTo>
                    <a:lnTo>
                      <a:pt x="290" y="228"/>
                    </a:lnTo>
                    <a:lnTo>
                      <a:pt x="290" y="18"/>
                    </a:lnTo>
                    <a:lnTo>
                      <a:pt x="18" y="18"/>
                    </a:lnTo>
                    <a:lnTo>
                      <a:pt x="18" y="22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22">
                <a:extLst>
                  <a:ext uri="{FF2B5EF4-FFF2-40B4-BE49-F238E27FC236}">
                    <a16:creationId xmlns:a16="http://schemas.microsoft.com/office/drawing/2014/main" id="{E1981887-5B04-4302-A019-F165FAC77CEA}"/>
                  </a:ext>
                </a:extLst>
              </p:cNvPr>
              <p:cNvSpPr>
                <a:spLocks noEditPoints="1"/>
              </p:cNvSpPr>
              <p:nvPr/>
            </p:nvSpPr>
            <p:spPr bwMode="auto">
              <a:xfrm>
                <a:off x="3085" y="1099"/>
                <a:ext cx="96" cy="170"/>
              </a:xfrm>
              <a:custGeom>
                <a:avLst/>
                <a:gdLst>
                  <a:gd name="T0" fmla="*/ 96 w 96"/>
                  <a:gd name="T1" fmla="*/ 170 h 170"/>
                  <a:gd name="T2" fmla="*/ 0 w 96"/>
                  <a:gd name="T3" fmla="*/ 170 h 170"/>
                  <a:gd name="T4" fmla="*/ 0 w 96"/>
                  <a:gd name="T5" fmla="*/ 0 h 170"/>
                  <a:gd name="T6" fmla="*/ 96 w 96"/>
                  <a:gd name="T7" fmla="*/ 0 h 170"/>
                  <a:gd name="T8" fmla="*/ 96 w 96"/>
                  <a:gd name="T9" fmla="*/ 170 h 170"/>
                  <a:gd name="T10" fmla="*/ 18 w 96"/>
                  <a:gd name="T11" fmla="*/ 152 h 170"/>
                  <a:gd name="T12" fmla="*/ 78 w 96"/>
                  <a:gd name="T13" fmla="*/ 152 h 170"/>
                  <a:gd name="T14" fmla="*/ 78 w 96"/>
                  <a:gd name="T15" fmla="*/ 18 h 170"/>
                  <a:gd name="T16" fmla="*/ 18 w 96"/>
                  <a:gd name="T17" fmla="*/ 18 h 170"/>
                  <a:gd name="T18" fmla="*/ 18 w 96"/>
                  <a:gd name="T19" fmla="*/ 15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170">
                    <a:moveTo>
                      <a:pt x="96" y="170"/>
                    </a:moveTo>
                    <a:lnTo>
                      <a:pt x="0" y="170"/>
                    </a:lnTo>
                    <a:lnTo>
                      <a:pt x="0" y="0"/>
                    </a:lnTo>
                    <a:lnTo>
                      <a:pt x="96" y="0"/>
                    </a:lnTo>
                    <a:lnTo>
                      <a:pt x="96" y="170"/>
                    </a:lnTo>
                    <a:close/>
                    <a:moveTo>
                      <a:pt x="18" y="152"/>
                    </a:moveTo>
                    <a:lnTo>
                      <a:pt x="78" y="152"/>
                    </a:lnTo>
                    <a:lnTo>
                      <a:pt x="78" y="18"/>
                    </a:lnTo>
                    <a:lnTo>
                      <a:pt x="18" y="18"/>
                    </a:lnTo>
                    <a:lnTo>
                      <a:pt x="18"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23">
                <a:extLst>
                  <a:ext uri="{FF2B5EF4-FFF2-40B4-BE49-F238E27FC236}">
                    <a16:creationId xmlns:a16="http://schemas.microsoft.com/office/drawing/2014/main" id="{F60F9A8E-73AC-4900-B7C0-85281E637418}"/>
                  </a:ext>
                </a:extLst>
              </p:cNvPr>
              <p:cNvSpPr>
                <a:spLocks noEditPoints="1"/>
              </p:cNvSpPr>
              <p:nvPr/>
            </p:nvSpPr>
            <p:spPr bwMode="auto">
              <a:xfrm>
                <a:off x="3453" y="863"/>
                <a:ext cx="478" cy="644"/>
              </a:xfrm>
              <a:custGeom>
                <a:avLst/>
                <a:gdLst>
                  <a:gd name="T0" fmla="*/ 476 w 478"/>
                  <a:gd name="T1" fmla="*/ 644 h 644"/>
                  <a:gd name="T2" fmla="*/ 0 w 478"/>
                  <a:gd name="T3" fmla="*/ 442 h 644"/>
                  <a:gd name="T4" fmla="*/ 0 w 478"/>
                  <a:gd name="T5" fmla="*/ 202 h 644"/>
                  <a:gd name="T6" fmla="*/ 478 w 478"/>
                  <a:gd name="T7" fmla="*/ 0 h 644"/>
                  <a:gd name="T8" fmla="*/ 476 w 478"/>
                  <a:gd name="T9" fmla="*/ 644 h 644"/>
                  <a:gd name="T10" fmla="*/ 18 w 478"/>
                  <a:gd name="T11" fmla="*/ 430 h 644"/>
                  <a:gd name="T12" fmla="*/ 458 w 478"/>
                  <a:gd name="T13" fmla="*/ 616 h 644"/>
                  <a:gd name="T14" fmla="*/ 460 w 478"/>
                  <a:gd name="T15" fmla="*/ 26 h 644"/>
                  <a:gd name="T16" fmla="*/ 18 w 478"/>
                  <a:gd name="T17" fmla="*/ 212 h 644"/>
                  <a:gd name="T18" fmla="*/ 18 w 478"/>
                  <a:gd name="T19" fmla="*/ 430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8" h="644">
                    <a:moveTo>
                      <a:pt x="476" y="644"/>
                    </a:moveTo>
                    <a:lnTo>
                      <a:pt x="0" y="442"/>
                    </a:lnTo>
                    <a:lnTo>
                      <a:pt x="0" y="202"/>
                    </a:lnTo>
                    <a:lnTo>
                      <a:pt x="478" y="0"/>
                    </a:lnTo>
                    <a:lnTo>
                      <a:pt x="476" y="644"/>
                    </a:lnTo>
                    <a:close/>
                    <a:moveTo>
                      <a:pt x="18" y="430"/>
                    </a:moveTo>
                    <a:lnTo>
                      <a:pt x="458" y="616"/>
                    </a:lnTo>
                    <a:lnTo>
                      <a:pt x="460" y="26"/>
                    </a:lnTo>
                    <a:lnTo>
                      <a:pt x="18" y="212"/>
                    </a:lnTo>
                    <a:lnTo>
                      <a:pt x="18" y="4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24">
                <a:extLst>
                  <a:ext uri="{FF2B5EF4-FFF2-40B4-BE49-F238E27FC236}">
                    <a16:creationId xmlns:a16="http://schemas.microsoft.com/office/drawing/2014/main" id="{C4DAFAF0-2F2B-4364-A1DA-5E1F6D4C5139}"/>
                  </a:ext>
                </a:extLst>
              </p:cNvPr>
              <p:cNvSpPr>
                <a:spLocks noEditPoints="1"/>
              </p:cNvSpPr>
              <p:nvPr/>
            </p:nvSpPr>
            <p:spPr bwMode="auto">
              <a:xfrm>
                <a:off x="3229" y="1297"/>
                <a:ext cx="120" cy="50"/>
              </a:xfrm>
              <a:custGeom>
                <a:avLst/>
                <a:gdLst>
                  <a:gd name="T0" fmla="*/ 120 w 120"/>
                  <a:gd name="T1" fmla="*/ 50 h 50"/>
                  <a:gd name="T2" fmla="*/ 0 w 120"/>
                  <a:gd name="T3" fmla="*/ 50 h 50"/>
                  <a:gd name="T4" fmla="*/ 0 w 120"/>
                  <a:gd name="T5" fmla="*/ 0 h 50"/>
                  <a:gd name="T6" fmla="*/ 120 w 120"/>
                  <a:gd name="T7" fmla="*/ 0 h 50"/>
                  <a:gd name="T8" fmla="*/ 120 w 120"/>
                  <a:gd name="T9" fmla="*/ 50 h 50"/>
                  <a:gd name="T10" fmla="*/ 18 w 120"/>
                  <a:gd name="T11" fmla="*/ 32 h 50"/>
                  <a:gd name="T12" fmla="*/ 102 w 120"/>
                  <a:gd name="T13" fmla="*/ 32 h 50"/>
                  <a:gd name="T14" fmla="*/ 102 w 120"/>
                  <a:gd name="T15" fmla="*/ 18 h 50"/>
                  <a:gd name="T16" fmla="*/ 18 w 120"/>
                  <a:gd name="T17" fmla="*/ 18 h 50"/>
                  <a:gd name="T18" fmla="*/ 18 w 120"/>
                  <a:gd name="T19" fmla="*/ 3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0" h="50">
                    <a:moveTo>
                      <a:pt x="120" y="50"/>
                    </a:moveTo>
                    <a:lnTo>
                      <a:pt x="0" y="50"/>
                    </a:lnTo>
                    <a:lnTo>
                      <a:pt x="0" y="0"/>
                    </a:lnTo>
                    <a:lnTo>
                      <a:pt x="120" y="0"/>
                    </a:lnTo>
                    <a:lnTo>
                      <a:pt x="120" y="50"/>
                    </a:lnTo>
                    <a:close/>
                    <a:moveTo>
                      <a:pt x="18" y="32"/>
                    </a:moveTo>
                    <a:lnTo>
                      <a:pt x="102" y="32"/>
                    </a:lnTo>
                    <a:lnTo>
                      <a:pt x="102" y="18"/>
                    </a:lnTo>
                    <a:lnTo>
                      <a:pt x="18" y="18"/>
                    </a:lnTo>
                    <a:lnTo>
                      <a:pt x="18"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25">
                <a:extLst>
                  <a:ext uri="{FF2B5EF4-FFF2-40B4-BE49-F238E27FC236}">
                    <a16:creationId xmlns:a16="http://schemas.microsoft.com/office/drawing/2014/main" id="{095F6527-1A6C-4F1E-84D6-938AF2CC3FF2}"/>
                  </a:ext>
                </a:extLst>
              </p:cNvPr>
              <p:cNvSpPr>
                <a:spLocks noEditPoints="1"/>
              </p:cNvSpPr>
              <p:nvPr/>
            </p:nvSpPr>
            <p:spPr bwMode="auto">
              <a:xfrm>
                <a:off x="3229" y="1395"/>
                <a:ext cx="122" cy="204"/>
              </a:xfrm>
              <a:custGeom>
                <a:avLst/>
                <a:gdLst>
                  <a:gd name="T0" fmla="*/ 122 w 122"/>
                  <a:gd name="T1" fmla="*/ 204 h 204"/>
                  <a:gd name="T2" fmla="*/ 0 w 122"/>
                  <a:gd name="T3" fmla="*/ 204 h 204"/>
                  <a:gd name="T4" fmla="*/ 0 w 122"/>
                  <a:gd name="T5" fmla="*/ 0 h 204"/>
                  <a:gd name="T6" fmla="*/ 120 w 122"/>
                  <a:gd name="T7" fmla="*/ 0 h 204"/>
                  <a:gd name="T8" fmla="*/ 122 w 122"/>
                  <a:gd name="T9" fmla="*/ 204 h 204"/>
                  <a:gd name="T10" fmla="*/ 18 w 122"/>
                  <a:gd name="T11" fmla="*/ 186 h 204"/>
                  <a:gd name="T12" fmla="*/ 104 w 122"/>
                  <a:gd name="T13" fmla="*/ 186 h 204"/>
                  <a:gd name="T14" fmla="*/ 102 w 122"/>
                  <a:gd name="T15" fmla="*/ 18 h 204"/>
                  <a:gd name="T16" fmla="*/ 18 w 122"/>
                  <a:gd name="T17" fmla="*/ 18 h 204"/>
                  <a:gd name="T18" fmla="*/ 18 w 122"/>
                  <a:gd name="T19" fmla="*/ 18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204">
                    <a:moveTo>
                      <a:pt x="122" y="204"/>
                    </a:moveTo>
                    <a:lnTo>
                      <a:pt x="0" y="204"/>
                    </a:lnTo>
                    <a:lnTo>
                      <a:pt x="0" y="0"/>
                    </a:lnTo>
                    <a:lnTo>
                      <a:pt x="120" y="0"/>
                    </a:lnTo>
                    <a:lnTo>
                      <a:pt x="122" y="204"/>
                    </a:lnTo>
                    <a:close/>
                    <a:moveTo>
                      <a:pt x="18" y="186"/>
                    </a:moveTo>
                    <a:lnTo>
                      <a:pt x="104" y="186"/>
                    </a:lnTo>
                    <a:lnTo>
                      <a:pt x="102" y="18"/>
                    </a:lnTo>
                    <a:lnTo>
                      <a:pt x="18" y="18"/>
                    </a:lnTo>
                    <a:lnTo>
                      <a:pt x="18"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26">
                <a:extLst>
                  <a:ext uri="{FF2B5EF4-FFF2-40B4-BE49-F238E27FC236}">
                    <a16:creationId xmlns:a16="http://schemas.microsoft.com/office/drawing/2014/main" id="{F694EBF3-582F-4C6F-ACA2-488B5C939196}"/>
                  </a:ext>
                </a:extLst>
              </p:cNvPr>
              <p:cNvSpPr>
                <a:spLocks noEditPoints="1"/>
              </p:cNvSpPr>
              <p:nvPr/>
            </p:nvSpPr>
            <p:spPr bwMode="auto">
              <a:xfrm>
                <a:off x="3251" y="1329"/>
                <a:ext cx="76" cy="84"/>
              </a:xfrm>
              <a:custGeom>
                <a:avLst/>
                <a:gdLst>
                  <a:gd name="T0" fmla="*/ 76 w 76"/>
                  <a:gd name="T1" fmla="*/ 84 h 84"/>
                  <a:gd name="T2" fmla="*/ 0 w 76"/>
                  <a:gd name="T3" fmla="*/ 84 h 84"/>
                  <a:gd name="T4" fmla="*/ 0 w 76"/>
                  <a:gd name="T5" fmla="*/ 0 h 84"/>
                  <a:gd name="T6" fmla="*/ 76 w 76"/>
                  <a:gd name="T7" fmla="*/ 0 h 84"/>
                  <a:gd name="T8" fmla="*/ 76 w 76"/>
                  <a:gd name="T9" fmla="*/ 84 h 84"/>
                  <a:gd name="T10" fmla="*/ 18 w 76"/>
                  <a:gd name="T11" fmla="*/ 66 h 84"/>
                  <a:gd name="T12" fmla="*/ 58 w 76"/>
                  <a:gd name="T13" fmla="*/ 66 h 84"/>
                  <a:gd name="T14" fmla="*/ 58 w 76"/>
                  <a:gd name="T15" fmla="*/ 18 h 84"/>
                  <a:gd name="T16" fmla="*/ 18 w 76"/>
                  <a:gd name="T17" fmla="*/ 18 h 84"/>
                  <a:gd name="T18" fmla="*/ 18 w 76"/>
                  <a:gd name="T19" fmla="*/ 66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6" h="84">
                    <a:moveTo>
                      <a:pt x="76" y="84"/>
                    </a:moveTo>
                    <a:lnTo>
                      <a:pt x="0" y="84"/>
                    </a:lnTo>
                    <a:lnTo>
                      <a:pt x="0" y="0"/>
                    </a:lnTo>
                    <a:lnTo>
                      <a:pt x="76" y="0"/>
                    </a:lnTo>
                    <a:lnTo>
                      <a:pt x="76" y="84"/>
                    </a:lnTo>
                    <a:close/>
                    <a:moveTo>
                      <a:pt x="18" y="66"/>
                    </a:moveTo>
                    <a:lnTo>
                      <a:pt x="58" y="66"/>
                    </a:lnTo>
                    <a:lnTo>
                      <a:pt x="58" y="18"/>
                    </a:lnTo>
                    <a:lnTo>
                      <a:pt x="18" y="18"/>
                    </a:lnTo>
                    <a:lnTo>
                      <a:pt x="18" y="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Rectangle 27">
                <a:extLst>
                  <a:ext uri="{FF2B5EF4-FFF2-40B4-BE49-F238E27FC236}">
                    <a16:creationId xmlns:a16="http://schemas.microsoft.com/office/drawing/2014/main" id="{DEAB1951-D5AA-4DDD-A6DC-4477D851321F}"/>
                  </a:ext>
                </a:extLst>
              </p:cNvPr>
              <p:cNvSpPr>
                <a:spLocks noChangeArrowheads="1"/>
              </p:cNvSpPr>
              <p:nvPr/>
            </p:nvSpPr>
            <p:spPr bwMode="auto">
              <a:xfrm>
                <a:off x="3213" y="1111"/>
                <a:ext cx="19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78" name="TextBox 177">
              <a:extLst>
                <a:ext uri="{FF2B5EF4-FFF2-40B4-BE49-F238E27FC236}">
                  <a16:creationId xmlns:a16="http://schemas.microsoft.com/office/drawing/2014/main" id="{C207EBF2-8FC5-4482-9B26-49FE2CF7B659}"/>
                </a:ext>
              </a:extLst>
            </p:cNvPr>
            <p:cNvSpPr txBox="1"/>
            <p:nvPr/>
          </p:nvSpPr>
          <p:spPr>
            <a:xfrm>
              <a:off x="2795512" y="3860234"/>
              <a:ext cx="818764" cy="711765"/>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Accident</a:t>
              </a:r>
              <a:r>
                <a:rPr lang="en-US" sz="1400" kern="0" dirty="0">
                  <a:solidFill>
                    <a:schemeClr val="bg1"/>
                  </a:solidFill>
                </a:rPr>
                <a:t> /</a:t>
              </a:r>
              <a:r>
                <a:rPr kumimoji="0" lang="en-US" sz="1400" b="0" i="0" u="none" strike="noStrike" kern="0" cap="none" spc="0" normalizeH="0" baseline="0" dirty="0">
                  <a:ln>
                    <a:noFill/>
                  </a:ln>
                  <a:solidFill>
                    <a:schemeClr val="bg1"/>
                  </a:solidFill>
                  <a:effectLst/>
                  <a:uLnTx/>
                  <a:uFillTx/>
                </a:rPr>
                <a:t> event is reported</a:t>
              </a:r>
            </a:p>
          </p:txBody>
        </p:sp>
        <p:cxnSp>
          <p:nvCxnSpPr>
            <p:cNvPr id="188" name="Straight Connector 187">
              <a:extLst>
                <a:ext uri="{FF2B5EF4-FFF2-40B4-BE49-F238E27FC236}">
                  <a16:creationId xmlns:a16="http://schemas.microsoft.com/office/drawing/2014/main" id="{BDE8316C-ED11-49C9-AB4C-CD83F9152CC1}"/>
                </a:ext>
              </a:extLst>
            </p:cNvPr>
            <p:cNvCxnSpPr>
              <a:cxnSpLocks/>
            </p:cNvCxnSpPr>
            <p:nvPr/>
          </p:nvCxnSpPr>
          <p:spPr>
            <a:xfrm>
              <a:off x="3204894" y="2604891"/>
              <a:ext cx="0" cy="332044"/>
            </a:xfrm>
            <a:prstGeom prst="line">
              <a:avLst/>
            </a:prstGeom>
            <a:noFill/>
            <a:ln w="12700" cap="sq" cmpd="sng" algn="ctr">
              <a:solidFill>
                <a:srgbClr val="D2D2DA"/>
              </a:solidFill>
              <a:prstDash val="solid"/>
              <a:miter lim="800000"/>
              <a:tailEnd type="none"/>
            </a:ln>
            <a:effectLst/>
          </p:spPr>
        </p:cxnSp>
      </p:grpSp>
      <p:grpSp>
        <p:nvGrpSpPr>
          <p:cNvPr id="233" name="Group 232">
            <a:extLst>
              <a:ext uri="{FF2B5EF4-FFF2-40B4-BE49-F238E27FC236}">
                <a16:creationId xmlns:a16="http://schemas.microsoft.com/office/drawing/2014/main" id="{4082D283-058F-4382-B0BB-52977ECC3C91}"/>
              </a:ext>
            </a:extLst>
          </p:cNvPr>
          <p:cNvGrpSpPr/>
          <p:nvPr/>
        </p:nvGrpSpPr>
        <p:grpSpPr>
          <a:xfrm>
            <a:off x="5068350" y="1219200"/>
            <a:ext cx="5938796" cy="1911715"/>
            <a:chOff x="5068350" y="1219200"/>
            <a:chExt cx="5938796" cy="1911715"/>
          </a:xfrm>
        </p:grpSpPr>
        <p:sp>
          <p:nvSpPr>
            <p:cNvPr id="228" name="Rectangle 227">
              <a:extLst>
                <a:ext uri="{FF2B5EF4-FFF2-40B4-BE49-F238E27FC236}">
                  <a16:creationId xmlns:a16="http://schemas.microsoft.com/office/drawing/2014/main" id="{623E1ACE-11F1-40D3-ABBD-D723818F4C6C}"/>
                </a:ext>
              </a:extLst>
            </p:cNvPr>
            <p:cNvSpPr/>
            <p:nvPr/>
          </p:nvSpPr>
          <p:spPr>
            <a:xfrm>
              <a:off x="5083954" y="2499484"/>
              <a:ext cx="5923192" cy="631431"/>
            </a:xfrm>
            <a:prstGeom prst="rect">
              <a:avLst/>
            </a:prstGeom>
            <a:solidFill>
              <a:schemeClr val="tx1">
                <a:lumMod val="100000"/>
              </a:schemeClr>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cxnSp>
          <p:nvCxnSpPr>
            <p:cNvPr id="220" name="Straight Connector 219">
              <a:extLst>
                <a:ext uri="{FF2B5EF4-FFF2-40B4-BE49-F238E27FC236}">
                  <a16:creationId xmlns:a16="http://schemas.microsoft.com/office/drawing/2014/main" id="{915039BA-005D-48B3-A3E6-C402D60165B8}"/>
                </a:ext>
              </a:extLst>
            </p:cNvPr>
            <p:cNvCxnSpPr>
              <a:cxnSpLocks/>
            </p:cNvCxnSpPr>
            <p:nvPr/>
          </p:nvCxnSpPr>
          <p:spPr>
            <a:xfrm>
              <a:off x="5068350" y="1514399"/>
              <a:ext cx="5923193" cy="0"/>
            </a:xfrm>
            <a:prstGeom prst="line">
              <a:avLst/>
            </a:prstGeom>
            <a:noFill/>
            <a:ln w="12700" cap="sq" cmpd="sng" algn="ctr">
              <a:solidFill>
                <a:schemeClr val="tx2"/>
              </a:solidFill>
              <a:prstDash val="solid"/>
              <a:miter lim="800000"/>
              <a:tailEnd type="none"/>
            </a:ln>
            <a:effectLst/>
          </p:spPr>
        </p:cxnSp>
        <p:cxnSp>
          <p:nvCxnSpPr>
            <p:cNvPr id="209" name="Straight Connector 208">
              <a:extLst>
                <a:ext uri="{FF2B5EF4-FFF2-40B4-BE49-F238E27FC236}">
                  <a16:creationId xmlns:a16="http://schemas.microsoft.com/office/drawing/2014/main" id="{108B9FC3-4822-4B88-8952-7A125AC374CE}"/>
                </a:ext>
              </a:extLst>
            </p:cNvPr>
            <p:cNvCxnSpPr>
              <a:cxnSpLocks/>
            </p:cNvCxnSpPr>
            <p:nvPr/>
          </p:nvCxnSpPr>
          <p:spPr>
            <a:xfrm>
              <a:off x="10991543" y="1520273"/>
              <a:ext cx="0" cy="1146307"/>
            </a:xfrm>
            <a:prstGeom prst="line">
              <a:avLst/>
            </a:prstGeom>
            <a:noFill/>
            <a:ln w="12700" cap="sq" cmpd="sng" algn="ctr">
              <a:solidFill>
                <a:schemeClr val="tx2"/>
              </a:solidFill>
              <a:prstDash val="solid"/>
              <a:miter lim="800000"/>
              <a:tailEnd type="none"/>
            </a:ln>
            <a:effectLst/>
          </p:spPr>
        </p:cxnSp>
        <p:cxnSp>
          <p:nvCxnSpPr>
            <p:cNvPr id="215" name="Straight Connector 214">
              <a:extLst>
                <a:ext uri="{FF2B5EF4-FFF2-40B4-BE49-F238E27FC236}">
                  <a16:creationId xmlns:a16="http://schemas.microsoft.com/office/drawing/2014/main" id="{7C94610A-8719-489C-BE0C-EB2B3EA546E8}"/>
                </a:ext>
              </a:extLst>
            </p:cNvPr>
            <p:cNvCxnSpPr>
              <a:cxnSpLocks/>
            </p:cNvCxnSpPr>
            <p:nvPr/>
          </p:nvCxnSpPr>
          <p:spPr>
            <a:xfrm>
              <a:off x="5075664" y="1520273"/>
              <a:ext cx="0" cy="1146307"/>
            </a:xfrm>
            <a:prstGeom prst="line">
              <a:avLst/>
            </a:prstGeom>
            <a:noFill/>
            <a:ln w="12700" cap="sq" cmpd="sng" algn="ctr">
              <a:solidFill>
                <a:schemeClr val="tx2"/>
              </a:solidFill>
              <a:prstDash val="solid"/>
              <a:miter lim="800000"/>
              <a:tailEnd type="none"/>
            </a:ln>
            <a:effectLst/>
          </p:spPr>
        </p:cxnSp>
        <p:grpSp>
          <p:nvGrpSpPr>
            <p:cNvPr id="232" name="Group 231">
              <a:extLst>
                <a:ext uri="{FF2B5EF4-FFF2-40B4-BE49-F238E27FC236}">
                  <a16:creationId xmlns:a16="http://schemas.microsoft.com/office/drawing/2014/main" id="{A3D1E998-069F-44A4-BB43-B496FA51BC40}"/>
                </a:ext>
              </a:extLst>
            </p:cNvPr>
            <p:cNvGrpSpPr/>
            <p:nvPr/>
          </p:nvGrpSpPr>
          <p:grpSpPr>
            <a:xfrm>
              <a:off x="7522043" y="1219200"/>
              <a:ext cx="1019848" cy="590398"/>
              <a:chOff x="7522043" y="1219200"/>
              <a:chExt cx="1019848" cy="590398"/>
            </a:xfrm>
          </p:grpSpPr>
          <p:sp>
            <p:nvSpPr>
              <p:cNvPr id="221" name="Rectangle 220">
                <a:extLst>
                  <a:ext uri="{FF2B5EF4-FFF2-40B4-BE49-F238E27FC236}">
                    <a16:creationId xmlns:a16="http://schemas.microsoft.com/office/drawing/2014/main" id="{4A9AF557-8946-4E00-A5F5-B17816F45035}"/>
                  </a:ext>
                </a:extLst>
              </p:cNvPr>
              <p:cNvSpPr/>
              <p:nvPr/>
            </p:nvSpPr>
            <p:spPr>
              <a:xfrm>
                <a:off x="7522043" y="1219200"/>
                <a:ext cx="1019848" cy="590398"/>
              </a:xfrm>
              <a:prstGeom prst="rect">
                <a:avLst/>
              </a:prstGeom>
              <a:solidFill>
                <a:schemeClr val="tx1">
                  <a:lumMod val="100000"/>
                </a:schemeClr>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grpSp>
            <p:nvGrpSpPr>
              <p:cNvPr id="6" name="Group 5">
                <a:extLst>
                  <a:ext uri="{FF2B5EF4-FFF2-40B4-BE49-F238E27FC236}">
                    <a16:creationId xmlns:a16="http://schemas.microsoft.com/office/drawing/2014/main" id="{42AAA950-D8AD-42DF-80FE-EE1FA55C7FAF}"/>
                  </a:ext>
                </a:extLst>
              </p:cNvPr>
              <p:cNvGrpSpPr/>
              <p:nvPr/>
            </p:nvGrpSpPr>
            <p:grpSpPr>
              <a:xfrm>
                <a:off x="7815354" y="1306815"/>
                <a:ext cx="433226" cy="415168"/>
                <a:chOff x="2973388" y="1390650"/>
                <a:chExt cx="1095375" cy="1092200"/>
              </a:xfrm>
              <a:solidFill>
                <a:schemeClr val="bg1"/>
              </a:solidFill>
            </p:grpSpPr>
            <p:sp>
              <p:nvSpPr>
                <p:cNvPr id="7" name="Freeform 80">
                  <a:extLst>
                    <a:ext uri="{FF2B5EF4-FFF2-40B4-BE49-F238E27FC236}">
                      <a16:creationId xmlns:a16="http://schemas.microsoft.com/office/drawing/2014/main" id="{E695F842-BD61-4844-8A81-C3C729E6FC14}"/>
                    </a:ext>
                  </a:extLst>
                </p:cNvPr>
                <p:cNvSpPr>
                  <a:spLocks/>
                </p:cNvSpPr>
                <p:nvPr/>
              </p:nvSpPr>
              <p:spPr bwMode="auto">
                <a:xfrm>
                  <a:off x="3563938" y="1933575"/>
                  <a:ext cx="495300" cy="549275"/>
                </a:xfrm>
                <a:custGeom>
                  <a:avLst/>
                  <a:gdLst>
                    <a:gd name="T0" fmla="*/ 182 w 312"/>
                    <a:gd name="T1" fmla="*/ 346 h 346"/>
                    <a:gd name="T2" fmla="*/ 156 w 312"/>
                    <a:gd name="T3" fmla="*/ 344 h 346"/>
                    <a:gd name="T4" fmla="*/ 132 w 312"/>
                    <a:gd name="T5" fmla="*/ 336 h 346"/>
                    <a:gd name="T6" fmla="*/ 110 w 312"/>
                    <a:gd name="T7" fmla="*/ 324 h 346"/>
                    <a:gd name="T8" fmla="*/ 88 w 312"/>
                    <a:gd name="T9" fmla="*/ 308 h 346"/>
                    <a:gd name="T10" fmla="*/ 78 w 312"/>
                    <a:gd name="T11" fmla="*/ 294 h 346"/>
                    <a:gd name="T12" fmla="*/ 60 w 312"/>
                    <a:gd name="T13" fmla="*/ 264 h 346"/>
                    <a:gd name="T14" fmla="*/ 52 w 312"/>
                    <a:gd name="T15" fmla="*/ 230 h 346"/>
                    <a:gd name="T16" fmla="*/ 52 w 312"/>
                    <a:gd name="T17" fmla="*/ 196 h 346"/>
                    <a:gd name="T18" fmla="*/ 0 w 312"/>
                    <a:gd name="T19" fmla="*/ 122 h 346"/>
                    <a:gd name="T20" fmla="*/ 76 w 312"/>
                    <a:gd name="T21" fmla="*/ 174 h 346"/>
                    <a:gd name="T22" fmla="*/ 74 w 312"/>
                    <a:gd name="T23" fmla="*/ 178 h 346"/>
                    <a:gd name="T24" fmla="*/ 68 w 312"/>
                    <a:gd name="T25" fmla="*/ 210 h 346"/>
                    <a:gd name="T26" fmla="*/ 72 w 312"/>
                    <a:gd name="T27" fmla="*/ 240 h 346"/>
                    <a:gd name="T28" fmla="*/ 82 w 312"/>
                    <a:gd name="T29" fmla="*/ 270 h 346"/>
                    <a:gd name="T30" fmla="*/ 102 w 312"/>
                    <a:gd name="T31" fmla="*/ 294 h 346"/>
                    <a:gd name="T32" fmla="*/ 112 w 312"/>
                    <a:gd name="T33" fmla="*/ 304 h 346"/>
                    <a:gd name="T34" fmla="*/ 138 w 312"/>
                    <a:gd name="T35" fmla="*/ 318 h 346"/>
                    <a:gd name="T36" fmla="*/ 164 w 312"/>
                    <a:gd name="T37" fmla="*/ 326 h 346"/>
                    <a:gd name="T38" fmla="*/ 194 w 312"/>
                    <a:gd name="T39" fmla="*/ 328 h 346"/>
                    <a:gd name="T40" fmla="*/ 160 w 312"/>
                    <a:gd name="T41" fmla="*/ 278 h 346"/>
                    <a:gd name="T42" fmla="*/ 156 w 312"/>
                    <a:gd name="T43" fmla="*/ 272 h 346"/>
                    <a:gd name="T44" fmla="*/ 150 w 312"/>
                    <a:gd name="T45" fmla="*/ 258 h 346"/>
                    <a:gd name="T46" fmla="*/ 150 w 312"/>
                    <a:gd name="T47" fmla="*/ 242 h 346"/>
                    <a:gd name="T48" fmla="*/ 156 w 312"/>
                    <a:gd name="T49" fmla="*/ 228 h 346"/>
                    <a:gd name="T50" fmla="*/ 190 w 312"/>
                    <a:gd name="T51" fmla="*/ 194 h 346"/>
                    <a:gd name="T52" fmla="*/ 196 w 312"/>
                    <a:gd name="T53" fmla="*/ 188 h 346"/>
                    <a:gd name="T54" fmla="*/ 210 w 312"/>
                    <a:gd name="T55" fmla="*/ 184 h 346"/>
                    <a:gd name="T56" fmla="*/ 224 w 312"/>
                    <a:gd name="T57" fmla="*/ 184 h 346"/>
                    <a:gd name="T58" fmla="*/ 238 w 312"/>
                    <a:gd name="T59" fmla="*/ 188 h 346"/>
                    <a:gd name="T60" fmla="*/ 292 w 312"/>
                    <a:gd name="T61" fmla="*/ 240 h 346"/>
                    <a:gd name="T62" fmla="*/ 294 w 312"/>
                    <a:gd name="T63" fmla="*/ 226 h 346"/>
                    <a:gd name="T64" fmla="*/ 294 w 312"/>
                    <a:gd name="T65" fmla="*/ 198 h 346"/>
                    <a:gd name="T66" fmla="*/ 286 w 312"/>
                    <a:gd name="T67" fmla="*/ 170 h 346"/>
                    <a:gd name="T68" fmla="*/ 272 w 312"/>
                    <a:gd name="T69" fmla="*/ 146 h 346"/>
                    <a:gd name="T70" fmla="*/ 262 w 312"/>
                    <a:gd name="T71" fmla="*/ 134 h 346"/>
                    <a:gd name="T72" fmla="*/ 236 w 312"/>
                    <a:gd name="T73" fmla="*/ 116 h 346"/>
                    <a:gd name="T74" fmla="*/ 208 w 312"/>
                    <a:gd name="T75" fmla="*/ 104 h 346"/>
                    <a:gd name="T76" fmla="*/ 176 w 312"/>
                    <a:gd name="T77" fmla="*/ 102 h 346"/>
                    <a:gd name="T78" fmla="*/ 146 w 312"/>
                    <a:gd name="T79" fmla="*/ 108 h 346"/>
                    <a:gd name="T80" fmla="*/ 44 w 312"/>
                    <a:gd name="T81" fmla="*/ 12 h 346"/>
                    <a:gd name="T82" fmla="*/ 146 w 312"/>
                    <a:gd name="T83" fmla="*/ 88 h 346"/>
                    <a:gd name="T84" fmla="*/ 162 w 312"/>
                    <a:gd name="T85" fmla="*/ 86 h 346"/>
                    <a:gd name="T86" fmla="*/ 198 w 312"/>
                    <a:gd name="T87" fmla="*/ 84 h 346"/>
                    <a:gd name="T88" fmla="*/ 230 w 312"/>
                    <a:gd name="T89" fmla="*/ 94 h 346"/>
                    <a:gd name="T90" fmla="*/ 260 w 312"/>
                    <a:gd name="T91" fmla="*/ 110 h 346"/>
                    <a:gd name="T92" fmla="*/ 274 w 312"/>
                    <a:gd name="T93" fmla="*/ 122 h 346"/>
                    <a:gd name="T94" fmla="*/ 296 w 312"/>
                    <a:gd name="T95" fmla="*/ 152 h 346"/>
                    <a:gd name="T96" fmla="*/ 310 w 312"/>
                    <a:gd name="T97" fmla="*/ 186 h 346"/>
                    <a:gd name="T98" fmla="*/ 312 w 312"/>
                    <a:gd name="T99" fmla="*/ 224 h 346"/>
                    <a:gd name="T100" fmla="*/ 304 w 312"/>
                    <a:gd name="T101" fmla="*/ 260 h 346"/>
                    <a:gd name="T102" fmla="*/ 232 w 312"/>
                    <a:gd name="T103" fmla="*/ 206 h 346"/>
                    <a:gd name="T104" fmla="*/ 226 w 312"/>
                    <a:gd name="T105" fmla="*/ 202 h 346"/>
                    <a:gd name="T106" fmla="*/ 210 w 312"/>
                    <a:gd name="T107" fmla="*/ 202 h 346"/>
                    <a:gd name="T108" fmla="*/ 174 w 312"/>
                    <a:gd name="T109" fmla="*/ 236 h 346"/>
                    <a:gd name="T110" fmla="*/ 170 w 312"/>
                    <a:gd name="T111" fmla="*/ 242 h 346"/>
                    <a:gd name="T112" fmla="*/ 170 w 312"/>
                    <a:gd name="T113" fmla="*/ 258 h 346"/>
                    <a:gd name="T114" fmla="*/ 240 w 312"/>
                    <a:gd name="T115" fmla="*/ 332 h 346"/>
                    <a:gd name="T116" fmla="*/ 228 w 312"/>
                    <a:gd name="T117" fmla="*/ 338 h 346"/>
                    <a:gd name="T118" fmla="*/ 182 w 312"/>
                    <a:gd name="T119" fmla="*/ 346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12" h="346">
                      <a:moveTo>
                        <a:pt x="182" y="346"/>
                      </a:moveTo>
                      <a:lnTo>
                        <a:pt x="182" y="346"/>
                      </a:lnTo>
                      <a:lnTo>
                        <a:pt x="168" y="344"/>
                      </a:lnTo>
                      <a:lnTo>
                        <a:pt x="156" y="344"/>
                      </a:lnTo>
                      <a:lnTo>
                        <a:pt x="144" y="340"/>
                      </a:lnTo>
                      <a:lnTo>
                        <a:pt x="132" y="336"/>
                      </a:lnTo>
                      <a:lnTo>
                        <a:pt x="120" y="330"/>
                      </a:lnTo>
                      <a:lnTo>
                        <a:pt x="110" y="324"/>
                      </a:lnTo>
                      <a:lnTo>
                        <a:pt x="98" y="316"/>
                      </a:lnTo>
                      <a:lnTo>
                        <a:pt x="88" y="308"/>
                      </a:lnTo>
                      <a:lnTo>
                        <a:pt x="88" y="308"/>
                      </a:lnTo>
                      <a:lnTo>
                        <a:pt x="78" y="294"/>
                      </a:lnTo>
                      <a:lnTo>
                        <a:pt x="68" y="280"/>
                      </a:lnTo>
                      <a:lnTo>
                        <a:pt x="60" y="264"/>
                      </a:lnTo>
                      <a:lnTo>
                        <a:pt x="54" y="248"/>
                      </a:lnTo>
                      <a:lnTo>
                        <a:pt x="52" y="230"/>
                      </a:lnTo>
                      <a:lnTo>
                        <a:pt x="50" y="214"/>
                      </a:lnTo>
                      <a:lnTo>
                        <a:pt x="52" y="196"/>
                      </a:lnTo>
                      <a:lnTo>
                        <a:pt x="56" y="178"/>
                      </a:lnTo>
                      <a:lnTo>
                        <a:pt x="0" y="122"/>
                      </a:lnTo>
                      <a:lnTo>
                        <a:pt x="12" y="110"/>
                      </a:lnTo>
                      <a:lnTo>
                        <a:pt x="76" y="174"/>
                      </a:lnTo>
                      <a:lnTo>
                        <a:pt x="74" y="178"/>
                      </a:lnTo>
                      <a:lnTo>
                        <a:pt x="74" y="178"/>
                      </a:lnTo>
                      <a:lnTo>
                        <a:pt x="70" y="194"/>
                      </a:lnTo>
                      <a:lnTo>
                        <a:pt x="68" y="210"/>
                      </a:lnTo>
                      <a:lnTo>
                        <a:pt x="70" y="226"/>
                      </a:lnTo>
                      <a:lnTo>
                        <a:pt x="72" y="240"/>
                      </a:lnTo>
                      <a:lnTo>
                        <a:pt x="76" y="256"/>
                      </a:lnTo>
                      <a:lnTo>
                        <a:pt x="82" y="270"/>
                      </a:lnTo>
                      <a:lnTo>
                        <a:pt x="92" y="282"/>
                      </a:lnTo>
                      <a:lnTo>
                        <a:pt x="102" y="294"/>
                      </a:lnTo>
                      <a:lnTo>
                        <a:pt x="102" y="294"/>
                      </a:lnTo>
                      <a:lnTo>
                        <a:pt x="112" y="304"/>
                      </a:lnTo>
                      <a:lnTo>
                        <a:pt x="124" y="312"/>
                      </a:lnTo>
                      <a:lnTo>
                        <a:pt x="138" y="318"/>
                      </a:lnTo>
                      <a:lnTo>
                        <a:pt x="150" y="324"/>
                      </a:lnTo>
                      <a:lnTo>
                        <a:pt x="164" y="326"/>
                      </a:lnTo>
                      <a:lnTo>
                        <a:pt x="180" y="328"/>
                      </a:lnTo>
                      <a:lnTo>
                        <a:pt x="194" y="328"/>
                      </a:lnTo>
                      <a:lnTo>
                        <a:pt x="208" y="324"/>
                      </a:lnTo>
                      <a:lnTo>
                        <a:pt x="160" y="278"/>
                      </a:lnTo>
                      <a:lnTo>
                        <a:pt x="160" y="278"/>
                      </a:lnTo>
                      <a:lnTo>
                        <a:pt x="156" y="272"/>
                      </a:lnTo>
                      <a:lnTo>
                        <a:pt x="152" y="264"/>
                      </a:lnTo>
                      <a:lnTo>
                        <a:pt x="150" y="258"/>
                      </a:lnTo>
                      <a:lnTo>
                        <a:pt x="150" y="250"/>
                      </a:lnTo>
                      <a:lnTo>
                        <a:pt x="150" y="242"/>
                      </a:lnTo>
                      <a:lnTo>
                        <a:pt x="152" y="236"/>
                      </a:lnTo>
                      <a:lnTo>
                        <a:pt x="156" y="228"/>
                      </a:lnTo>
                      <a:lnTo>
                        <a:pt x="160" y="222"/>
                      </a:lnTo>
                      <a:lnTo>
                        <a:pt x="190" y="194"/>
                      </a:lnTo>
                      <a:lnTo>
                        <a:pt x="190" y="194"/>
                      </a:lnTo>
                      <a:lnTo>
                        <a:pt x="196" y="188"/>
                      </a:lnTo>
                      <a:lnTo>
                        <a:pt x="202" y="186"/>
                      </a:lnTo>
                      <a:lnTo>
                        <a:pt x="210" y="184"/>
                      </a:lnTo>
                      <a:lnTo>
                        <a:pt x="218" y="182"/>
                      </a:lnTo>
                      <a:lnTo>
                        <a:pt x="224" y="184"/>
                      </a:lnTo>
                      <a:lnTo>
                        <a:pt x="232" y="186"/>
                      </a:lnTo>
                      <a:lnTo>
                        <a:pt x="238" y="188"/>
                      </a:lnTo>
                      <a:lnTo>
                        <a:pt x="244" y="194"/>
                      </a:lnTo>
                      <a:lnTo>
                        <a:pt x="292" y="240"/>
                      </a:lnTo>
                      <a:lnTo>
                        <a:pt x="292" y="240"/>
                      </a:lnTo>
                      <a:lnTo>
                        <a:pt x="294" y="226"/>
                      </a:lnTo>
                      <a:lnTo>
                        <a:pt x="294" y="212"/>
                      </a:lnTo>
                      <a:lnTo>
                        <a:pt x="294" y="198"/>
                      </a:lnTo>
                      <a:lnTo>
                        <a:pt x="290" y="184"/>
                      </a:lnTo>
                      <a:lnTo>
                        <a:pt x="286" y="170"/>
                      </a:lnTo>
                      <a:lnTo>
                        <a:pt x="280" y="158"/>
                      </a:lnTo>
                      <a:lnTo>
                        <a:pt x="272" y="146"/>
                      </a:lnTo>
                      <a:lnTo>
                        <a:pt x="262" y="134"/>
                      </a:lnTo>
                      <a:lnTo>
                        <a:pt x="262" y="134"/>
                      </a:lnTo>
                      <a:lnTo>
                        <a:pt x="250" y="124"/>
                      </a:lnTo>
                      <a:lnTo>
                        <a:pt x="236" y="116"/>
                      </a:lnTo>
                      <a:lnTo>
                        <a:pt x="222" y="110"/>
                      </a:lnTo>
                      <a:lnTo>
                        <a:pt x="208" y="104"/>
                      </a:lnTo>
                      <a:lnTo>
                        <a:pt x="192" y="102"/>
                      </a:lnTo>
                      <a:lnTo>
                        <a:pt x="176" y="102"/>
                      </a:lnTo>
                      <a:lnTo>
                        <a:pt x="162" y="104"/>
                      </a:lnTo>
                      <a:lnTo>
                        <a:pt x="146" y="108"/>
                      </a:lnTo>
                      <a:lnTo>
                        <a:pt x="140" y="110"/>
                      </a:lnTo>
                      <a:lnTo>
                        <a:pt x="44" y="12"/>
                      </a:lnTo>
                      <a:lnTo>
                        <a:pt x="56" y="0"/>
                      </a:lnTo>
                      <a:lnTo>
                        <a:pt x="146" y="88"/>
                      </a:lnTo>
                      <a:lnTo>
                        <a:pt x="146" y="88"/>
                      </a:lnTo>
                      <a:lnTo>
                        <a:pt x="162" y="86"/>
                      </a:lnTo>
                      <a:lnTo>
                        <a:pt x="180" y="84"/>
                      </a:lnTo>
                      <a:lnTo>
                        <a:pt x="198" y="84"/>
                      </a:lnTo>
                      <a:lnTo>
                        <a:pt x="214" y="88"/>
                      </a:lnTo>
                      <a:lnTo>
                        <a:pt x="230" y="94"/>
                      </a:lnTo>
                      <a:lnTo>
                        <a:pt x="246" y="100"/>
                      </a:lnTo>
                      <a:lnTo>
                        <a:pt x="260" y="110"/>
                      </a:lnTo>
                      <a:lnTo>
                        <a:pt x="274" y="122"/>
                      </a:lnTo>
                      <a:lnTo>
                        <a:pt x="274" y="122"/>
                      </a:lnTo>
                      <a:lnTo>
                        <a:pt x="286" y="136"/>
                      </a:lnTo>
                      <a:lnTo>
                        <a:pt x="296" y="152"/>
                      </a:lnTo>
                      <a:lnTo>
                        <a:pt x="304" y="170"/>
                      </a:lnTo>
                      <a:lnTo>
                        <a:pt x="310" y="186"/>
                      </a:lnTo>
                      <a:lnTo>
                        <a:pt x="312" y="206"/>
                      </a:lnTo>
                      <a:lnTo>
                        <a:pt x="312" y="224"/>
                      </a:lnTo>
                      <a:lnTo>
                        <a:pt x="310" y="242"/>
                      </a:lnTo>
                      <a:lnTo>
                        <a:pt x="304" y="260"/>
                      </a:lnTo>
                      <a:lnTo>
                        <a:pt x="300" y="274"/>
                      </a:lnTo>
                      <a:lnTo>
                        <a:pt x="232" y="206"/>
                      </a:lnTo>
                      <a:lnTo>
                        <a:pt x="232" y="206"/>
                      </a:lnTo>
                      <a:lnTo>
                        <a:pt x="226" y="202"/>
                      </a:lnTo>
                      <a:lnTo>
                        <a:pt x="218" y="200"/>
                      </a:lnTo>
                      <a:lnTo>
                        <a:pt x="210" y="202"/>
                      </a:lnTo>
                      <a:lnTo>
                        <a:pt x="202" y="206"/>
                      </a:lnTo>
                      <a:lnTo>
                        <a:pt x="174" y="236"/>
                      </a:lnTo>
                      <a:lnTo>
                        <a:pt x="174" y="236"/>
                      </a:lnTo>
                      <a:lnTo>
                        <a:pt x="170" y="242"/>
                      </a:lnTo>
                      <a:lnTo>
                        <a:pt x="168" y="250"/>
                      </a:lnTo>
                      <a:lnTo>
                        <a:pt x="170" y="258"/>
                      </a:lnTo>
                      <a:lnTo>
                        <a:pt x="174" y="266"/>
                      </a:lnTo>
                      <a:lnTo>
                        <a:pt x="240" y="332"/>
                      </a:lnTo>
                      <a:lnTo>
                        <a:pt x="228" y="338"/>
                      </a:lnTo>
                      <a:lnTo>
                        <a:pt x="228" y="338"/>
                      </a:lnTo>
                      <a:lnTo>
                        <a:pt x="204" y="344"/>
                      </a:lnTo>
                      <a:lnTo>
                        <a:pt x="182" y="346"/>
                      </a:lnTo>
                      <a:lnTo>
                        <a:pt x="182" y="346"/>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 name="Freeform 81">
                  <a:extLst>
                    <a:ext uri="{FF2B5EF4-FFF2-40B4-BE49-F238E27FC236}">
                      <a16:creationId xmlns:a16="http://schemas.microsoft.com/office/drawing/2014/main" id="{EF181154-9BC3-4882-925D-2049ADAD3973}"/>
                    </a:ext>
                  </a:extLst>
                </p:cNvPr>
                <p:cNvSpPr>
                  <a:spLocks/>
                </p:cNvSpPr>
                <p:nvPr/>
              </p:nvSpPr>
              <p:spPr bwMode="auto">
                <a:xfrm>
                  <a:off x="2973388" y="1397000"/>
                  <a:ext cx="539750" cy="504825"/>
                </a:xfrm>
                <a:custGeom>
                  <a:avLst/>
                  <a:gdLst>
                    <a:gd name="T0" fmla="*/ 168 w 340"/>
                    <a:gd name="T1" fmla="*/ 256 h 318"/>
                    <a:gd name="T2" fmla="*/ 150 w 340"/>
                    <a:gd name="T3" fmla="*/ 260 h 318"/>
                    <a:gd name="T4" fmla="*/ 116 w 340"/>
                    <a:gd name="T5" fmla="*/ 260 h 318"/>
                    <a:gd name="T6" fmla="*/ 82 w 340"/>
                    <a:gd name="T7" fmla="*/ 252 h 318"/>
                    <a:gd name="T8" fmla="*/ 52 w 340"/>
                    <a:gd name="T9" fmla="*/ 234 h 318"/>
                    <a:gd name="T10" fmla="*/ 38 w 340"/>
                    <a:gd name="T11" fmla="*/ 224 h 318"/>
                    <a:gd name="T12" fmla="*/ 16 w 340"/>
                    <a:gd name="T13" fmla="*/ 194 h 318"/>
                    <a:gd name="T14" fmla="*/ 4 w 340"/>
                    <a:gd name="T15" fmla="*/ 158 h 318"/>
                    <a:gd name="T16" fmla="*/ 0 w 340"/>
                    <a:gd name="T17" fmla="*/ 122 h 318"/>
                    <a:gd name="T18" fmla="*/ 8 w 340"/>
                    <a:gd name="T19" fmla="*/ 84 h 318"/>
                    <a:gd name="T20" fmla="*/ 82 w 340"/>
                    <a:gd name="T21" fmla="*/ 138 h 318"/>
                    <a:gd name="T22" fmla="*/ 88 w 340"/>
                    <a:gd name="T23" fmla="*/ 144 h 318"/>
                    <a:gd name="T24" fmla="*/ 104 w 340"/>
                    <a:gd name="T25" fmla="*/ 144 h 318"/>
                    <a:gd name="T26" fmla="*/ 140 w 340"/>
                    <a:gd name="T27" fmla="*/ 110 h 318"/>
                    <a:gd name="T28" fmla="*/ 144 w 340"/>
                    <a:gd name="T29" fmla="*/ 102 h 318"/>
                    <a:gd name="T30" fmla="*/ 144 w 340"/>
                    <a:gd name="T31" fmla="*/ 88 h 318"/>
                    <a:gd name="T32" fmla="*/ 72 w 340"/>
                    <a:gd name="T33" fmla="*/ 12 h 318"/>
                    <a:gd name="T34" fmla="*/ 86 w 340"/>
                    <a:gd name="T35" fmla="*/ 8 h 318"/>
                    <a:gd name="T36" fmla="*/ 122 w 340"/>
                    <a:gd name="T37" fmla="*/ 0 h 318"/>
                    <a:gd name="T38" fmla="*/ 160 w 340"/>
                    <a:gd name="T39" fmla="*/ 2 h 318"/>
                    <a:gd name="T40" fmla="*/ 194 w 340"/>
                    <a:gd name="T41" fmla="*/ 16 h 318"/>
                    <a:gd name="T42" fmla="*/ 224 w 340"/>
                    <a:gd name="T43" fmla="*/ 38 h 318"/>
                    <a:gd name="T44" fmla="*/ 236 w 340"/>
                    <a:gd name="T45" fmla="*/ 52 h 318"/>
                    <a:gd name="T46" fmla="*/ 254 w 340"/>
                    <a:gd name="T47" fmla="*/ 82 h 318"/>
                    <a:gd name="T48" fmla="*/ 262 w 340"/>
                    <a:gd name="T49" fmla="*/ 114 h 318"/>
                    <a:gd name="T50" fmla="*/ 262 w 340"/>
                    <a:gd name="T51" fmla="*/ 150 h 318"/>
                    <a:gd name="T52" fmla="*/ 340 w 340"/>
                    <a:gd name="T53" fmla="*/ 250 h 318"/>
                    <a:gd name="T54" fmla="*/ 236 w 340"/>
                    <a:gd name="T55" fmla="*/ 172 h 318"/>
                    <a:gd name="T56" fmla="*/ 238 w 340"/>
                    <a:gd name="T57" fmla="*/ 166 h 318"/>
                    <a:gd name="T58" fmla="*/ 244 w 340"/>
                    <a:gd name="T59" fmla="*/ 136 h 318"/>
                    <a:gd name="T60" fmla="*/ 242 w 340"/>
                    <a:gd name="T61" fmla="*/ 104 h 318"/>
                    <a:gd name="T62" fmla="*/ 230 w 340"/>
                    <a:gd name="T63" fmla="*/ 76 h 318"/>
                    <a:gd name="T64" fmla="*/ 212 w 340"/>
                    <a:gd name="T65" fmla="*/ 50 h 318"/>
                    <a:gd name="T66" fmla="*/ 200 w 340"/>
                    <a:gd name="T67" fmla="*/ 40 h 318"/>
                    <a:gd name="T68" fmla="*/ 176 w 340"/>
                    <a:gd name="T69" fmla="*/ 26 h 318"/>
                    <a:gd name="T70" fmla="*/ 148 w 340"/>
                    <a:gd name="T71" fmla="*/ 18 h 318"/>
                    <a:gd name="T72" fmla="*/ 120 w 340"/>
                    <a:gd name="T73" fmla="*/ 18 h 318"/>
                    <a:gd name="T74" fmla="*/ 152 w 340"/>
                    <a:gd name="T75" fmla="*/ 68 h 318"/>
                    <a:gd name="T76" fmla="*/ 158 w 340"/>
                    <a:gd name="T77" fmla="*/ 74 h 318"/>
                    <a:gd name="T78" fmla="*/ 162 w 340"/>
                    <a:gd name="T79" fmla="*/ 88 h 318"/>
                    <a:gd name="T80" fmla="*/ 162 w 340"/>
                    <a:gd name="T81" fmla="*/ 102 h 318"/>
                    <a:gd name="T82" fmla="*/ 158 w 340"/>
                    <a:gd name="T83" fmla="*/ 116 h 318"/>
                    <a:gd name="T84" fmla="*/ 124 w 340"/>
                    <a:gd name="T85" fmla="*/ 152 h 318"/>
                    <a:gd name="T86" fmla="*/ 118 w 340"/>
                    <a:gd name="T87" fmla="*/ 156 h 318"/>
                    <a:gd name="T88" fmla="*/ 104 w 340"/>
                    <a:gd name="T89" fmla="*/ 162 h 318"/>
                    <a:gd name="T90" fmla="*/ 88 w 340"/>
                    <a:gd name="T91" fmla="*/ 162 h 318"/>
                    <a:gd name="T92" fmla="*/ 74 w 340"/>
                    <a:gd name="T93" fmla="*/ 156 h 318"/>
                    <a:gd name="T94" fmla="*/ 22 w 340"/>
                    <a:gd name="T95" fmla="*/ 104 h 318"/>
                    <a:gd name="T96" fmla="*/ 20 w 340"/>
                    <a:gd name="T97" fmla="*/ 118 h 318"/>
                    <a:gd name="T98" fmla="*/ 20 w 340"/>
                    <a:gd name="T99" fmla="*/ 148 h 318"/>
                    <a:gd name="T100" fmla="*/ 28 w 340"/>
                    <a:gd name="T101" fmla="*/ 174 h 318"/>
                    <a:gd name="T102" fmla="*/ 42 w 340"/>
                    <a:gd name="T103" fmla="*/ 200 h 318"/>
                    <a:gd name="T104" fmla="*/ 52 w 340"/>
                    <a:gd name="T105" fmla="*/ 210 h 318"/>
                    <a:gd name="T106" fmla="*/ 76 w 340"/>
                    <a:gd name="T107" fmla="*/ 230 h 318"/>
                    <a:gd name="T108" fmla="*/ 106 w 340"/>
                    <a:gd name="T109" fmla="*/ 240 h 318"/>
                    <a:gd name="T110" fmla="*/ 136 w 340"/>
                    <a:gd name="T111" fmla="*/ 244 h 318"/>
                    <a:gd name="T112" fmla="*/ 168 w 340"/>
                    <a:gd name="T113" fmla="*/ 238 h 318"/>
                    <a:gd name="T114" fmla="*/ 244 w 340"/>
                    <a:gd name="T115" fmla="*/ 306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40" h="318">
                      <a:moveTo>
                        <a:pt x="230" y="318"/>
                      </a:moveTo>
                      <a:lnTo>
                        <a:pt x="168" y="256"/>
                      </a:lnTo>
                      <a:lnTo>
                        <a:pt x="168" y="256"/>
                      </a:lnTo>
                      <a:lnTo>
                        <a:pt x="150" y="260"/>
                      </a:lnTo>
                      <a:lnTo>
                        <a:pt x="132" y="262"/>
                      </a:lnTo>
                      <a:lnTo>
                        <a:pt x="116" y="260"/>
                      </a:lnTo>
                      <a:lnTo>
                        <a:pt x="98" y="258"/>
                      </a:lnTo>
                      <a:lnTo>
                        <a:pt x="82" y="252"/>
                      </a:lnTo>
                      <a:lnTo>
                        <a:pt x="66" y="244"/>
                      </a:lnTo>
                      <a:lnTo>
                        <a:pt x="52" y="234"/>
                      </a:lnTo>
                      <a:lnTo>
                        <a:pt x="38" y="224"/>
                      </a:lnTo>
                      <a:lnTo>
                        <a:pt x="38" y="224"/>
                      </a:lnTo>
                      <a:lnTo>
                        <a:pt x="26" y="208"/>
                      </a:lnTo>
                      <a:lnTo>
                        <a:pt x="16" y="194"/>
                      </a:lnTo>
                      <a:lnTo>
                        <a:pt x="8" y="176"/>
                      </a:lnTo>
                      <a:lnTo>
                        <a:pt x="4" y="158"/>
                      </a:lnTo>
                      <a:lnTo>
                        <a:pt x="0" y="140"/>
                      </a:lnTo>
                      <a:lnTo>
                        <a:pt x="0" y="122"/>
                      </a:lnTo>
                      <a:lnTo>
                        <a:pt x="4" y="102"/>
                      </a:lnTo>
                      <a:lnTo>
                        <a:pt x="8" y="84"/>
                      </a:lnTo>
                      <a:lnTo>
                        <a:pt x="14" y="72"/>
                      </a:lnTo>
                      <a:lnTo>
                        <a:pt x="82" y="138"/>
                      </a:lnTo>
                      <a:lnTo>
                        <a:pt x="82" y="138"/>
                      </a:lnTo>
                      <a:lnTo>
                        <a:pt x="88" y="144"/>
                      </a:lnTo>
                      <a:lnTo>
                        <a:pt x="96" y="144"/>
                      </a:lnTo>
                      <a:lnTo>
                        <a:pt x="104" y="144"/>
                      </a:lnTo>
                      <a:lnTo>
                        <a:pt x="110" y="138"/>
                      </a:lnTo>
                      <a:lnTo>
                        <a:pt x="140" y="110"/>
                      </a:lnTo>
                      <a:lnTo>
                        <a:pt x="140" y="110"/>
                      </a:lnTo>
                      <a:lnTo>
                        <a:pt x="144" y="102"/>
                      </a:lnTo>
                      <a:lnTo>
                        <a:pt x="146" y="94"/>
                      </a:lnTo>
                      <a:lnTo>
                        <a:pt x="144" y="88"/>
                      </a:lnTo>
                      <a:lnTo>
                        <a:pt x="140" y="80"/>
                      </a:lnTo>
                      <a:lnTo>
                        <a:pt x="72" y="12"/>
                      </a:lnTo>
                      <a:lnTo>
                        <a:pt x="86" y="8"/>
                      </a:lnTo>
                      <a:lnTo>
                        <a:pt x="86" y="8"/>
                      </a:lnTo>
                      <a:lnTo>
                        <a:pt x="104" y="2"/>
                      </a:lnTo>
                      <a:lnTo>
                        <a:pt x="122" y="0"/>
                      </a:lnTo>
                      <a:lnTo>
                        <a:pt x="140" y="0"/>
                      </a:lnTo>
                      <a:lnTo>
                        <a:pt x="160" y="2"/>
                      </a:lnTo>
                      <a:lnTo>
                        <a:pt x="178" y="8"/>
                      </a:lnTo>
                      <a:lnTo>
                        <a:pt x="194" y="16"/>
                      </a:lnTo>
                      <a:lnTo>
                        <a:pt x="210" y="26"/>
                      </a:lnTo>
                      <a:lnTo>
                        <a:pt x="224" y="38"/>
                      </a:lnTo>
                      <a:lnTo>
                        <a:pt x="224" y="38"/>
                      </a:lnTo>
                      <a:lnTo>
                        <a:pt x="236" y="52"/>
                      </a:lnTo>
                      <a:lnTo>
                        <a:pt x="246" y="66"/>
                      </a:lnTo>
                      <a:lnTo>
                        <a:pt x="254" y="82"/>
                      </a:lnTo>
                      <a:lnTo>
                        <a:pt x="258" y="98"/>
                      </a:lnTo>
                      <a:lnTo>
                        <a:pt x="262" y="114"/>
                      </a:lnTo>
                      <a:lnTo>
                        <a:pt x="262" y="132"/>
                      </a:lnTo>
                      <a:lnTo>
                        <a:pt x="262" y="150"/>
                      </a:lnTo>
                      <a:lnTo>
                        <a:pt x="258" y="166"/>
                      </a:lnTo>
                      <a:lnTo>
                        <a:pt x="340" y="250"/>
                      </a:lnTo>
                      <a:lnTo>
                        <a:pt x="328" y="264"/>
                      </a:lnTo>
                      <a:lnTo>
                        <a:pt x="236" y="172"/>
                      </a:lnTo>
                      <a:lnTo>
                        <a:pt x="238" y="166"/>
                      </a:lnTo>
                      <a:lnTo>
                        <a:pt x="238" y="166"/>
                      </a:lnTo>
                      <a:lnTo>
                        <a:pt x="242" y="150"/>
                      </a:lnTo>
                      <a:lnTo>
                        <a:pt x="244" y="136"/>
                      </a:lnTo>
                      <a:lnTo>
                        <a:pt x="244" y="120"/>
                      </a:lnTo>
                      <a:lnTo>
                        <a:pt x="242" y="104"/>
                      </a:lnTo>
                      <a:lnTo>
                        <a:pt x="238" y="90"/>
                      </a:lnTo>
                      <a:lnTo>
                        <a:pt x="230" y="76"/>
                      </a:lnTo>
                      <a:lnTo>
                        <a:pt x="222" y="62"/>
                      </a:lnTo>
                      <a:lnTo>
                        <a:pt x="212" y="50"/>
                      </a:lnTo>
                      <a:lnTo>
                        <a:pt x="212" y="50"/>
                      </a:lnTo>
                      <a:lnTo>
                        <a:pt x="200" y="40"/>
                      </a:lnTo>
                      <a:lnTo>
                        <a:pt x="188" y="32"/>
                      </a:lnTo>
                      <a:lnTo>
                        <a:pt x="176" y="26"/>
                      </a:lnTo>
                      <a:lnTo>
                        <a:pt x="162" y="22"/>
                      </a:lnTo>
                      <a:lnTo>
                        <a:pt x="148" y="18"/>
                      </a:lnTo>
                      <a:lnTo>
                        <a:pt x="134" y="18"/>
                      </a:lnTo>
                      <a:lnTo>
                        <a:pt x="120" y="18"/>
                      </a:lnTo>
                      <a:lnTo>
                        <a:pt x="106" y="20"/>
                      </a:lnTo>
                      <a:lnTo>
                        <a:pt x="152" y="68"/>
                      </a:lnTo>
                      <a:lnTo>
                        <a:pt x="152" y="68"/>
                      </a:lnTo>
                      <a:lnTo>
                        <a:pt x="158" y="74"/>
                      </a:lnTo>
                      <a:lnTo>
                        <a:pt x="160" y="80"/>
                      </a:lnTo>
                      <a:lnTo>
                        <a:pt x="162" y="88"/>
                      </a:lnTo>
                      <a:lnTo>
                        <a:pt x="164" y="94"/>
                      </a:lnTo>
                      <a:lnTo>
                        <a:pt x="162" y="102"/>
                      </a:lnTo>
                      <a:lnTo>
                        <a:pt x="160" y="110"/>
                      </a:lnTo>
                      <a:lnTo>
                        <a:pt x="158" y="116"/>
                      </a:lnTo>
                      <a:lnTo>
                        <a:pt x="152" y="122"/>
                      </a:lnTo>
                      <a:lnTo>
                        <a:pt x="124" y="152"/>
                      </a:lnTo>
                      <a:lnTo>
                        <a:pt x="124" y="152"/>
                      </a:lnTo>
                      <a:lnTo>
                        <a:pt x="118" y="156"/>
                      </a:lnTo>
                      <a:lnTo>
                        <a:pt x="110" y="160"/>
                      </a:lnTo>
                      <a:lnTo>
                        <a:pt x="104" y="162"/>
                      </a:lnTo>
                      <a:lnTo>
                        <a:pt x="96" y="162"/>
                      </a:lnTo>
                      <a:lnTo>
                        <a:pt x="88" y="162"/>
                      </a:lnTo>
                      <a:lnTo>
                        <a:pt x="82" y="160"/>
                      </a:lnTo>
                      <a:lnTo>
                        <a:pt x="74" y="156"/>
                      </a:lnTo>
                      <a:lnTo>
                        <a:pt x="68" y="152"/>
                      </a:lnTo>
                      <a:lnTo>
                        <a:pt x="22" y="104"/>
                      </a:lnTo>
                      <a:lnTo>
                        <a:pt x="22" y="104"/>
                      </a:lnTo>
                      <a:lnTo>
                        <a:pt x="20" y="118"/>
                      </a:lnTo>
                      <a:lnTo>
                        <a:pt x="18" y="134"/>
                      </a:lnTo>
                      <a:lnTo>
                        <a:pt x="20" y="148"/>
                      </a:lnTo>
                      <a:lnTo>
                        <a:pt x="22" y="162"/>
                      </a:lnTo>
                      <a:lnTo>
                        <a:pt x="28" y="174"/>
                      </a:lnTo>
                      <a:lnTo>
                        <a:pt x="34" y="188"/>
                      </a:lnTo>
                      <a:lnTo>
                        <a:pt x="42" y="200"/>
                      </a:lnTo>
                      <a:lnTo>
                        <a:pt x="52" y="210"/>
                      </a:lnTo>
                      <a:lnTo>
                        <a:pt x="52" y="210"/>
                      </a:lnTo>
                      <a:lnTo>
                        <a:pt x="64" y="220"/>
                      </a:lnTo>
                      <a:lnTo>
                        <a:pt x="76" y="230"/>
                      </a:lnTo>
                      <a:lnTo>
                        <a:pt x="90" y="236"/>
                      </a:lnTo>
                      <a:lnTo>
                        <a:pt x="106" y="240"/>
                      </a:lnTo>
                      <a:lnTo>
                        <a:pt x="120" y="244"/>
                      </a:lnTo>
                      <a:lnTo>
                        <a:pt x="136" y="244"/>
                      </a:lnTo>
                      <a:lnTo>
                        <a:pt x="152" y="242"/>
                      </a:lnTo>
                      <a:lnTo>
                        <a:pt x="168" y="238"/>
                      </a:lnTo>
                      <a:lnTo>
                        <a:pt x="172" y="236"/>
                      </a:lnTo>
                      <a:lnTo>
                        <a:pt x="244" y="306"/>
                      </a:lnTo>
                      <a:lnTo>
                        <a:pt x="230" y="31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9" name="Freeform 82">
                  <a:extLst>
                    <a:ext uri="{FF2B5EF4-FFF2-40B4-BE49-F238E27FC236}">
                      <a16:creationId xmlns:a16="http://schemas.microsoft.com/office/drawing/2014/main" id="{66AADBA3-8615-41D4-9710-6F90A6BC6734}"/>
                    </a:ext>
                  </a:extLst>
                </p:cNvPr>
                <p:cNvSpPr>
                  <a:spLocks noEditPoints="1"/>
                </p:cNvSpPr>
                <p:nvPr/>
              </p:nvSpPr>
              <p:spPr bwMode="auto">
                <a:xfrm>
                  <a:off x="2986088" y="1876425"/>
                  <a:ext cx="596900" cy="596900"/>
                </a:xfrm>
                <a:custGeom>
                  <a:avLst/>
                  <a:gdLst>
                    <a:gd name="T0" fmla="*/ 102 w 376"/>
                    <a:gd name="T1" fmla="*/ 376 h 376"/>
                    <a:gd name="T2" fmla="*/ 102 w 376"/>
                    <a:gd name="T3" fmla="*/ 376 h 376"/>
                    <a:gd name="T4" fmla="*/ 92 w 376"/>
                    <a:gd name="T5" fmla="*/ 376 h 376"/>
                    <a:gd name="T6" fmla="*/ 84 w 376"/>
                    <a:gd name="T7" fmla="*/ 372 h 376"/>
                    <a:gd name="T8" fmla="*/ 76 w 376"/>
                    <a:gd name="T9" fmla="*/ 368 h 376"/>
                    <a:gd name="T10" fmla="*/ 68 w 376"/>
                    <a:gd name="T11" fmla="*/ 362 h 376"/>
                    <a:gd name="T12" fmla="*/ 14 w 376"/>
                    <a:gd name="T13" fmla="*/ 310 h 376"/>
                    <a:gd name="T14" fmla="*/ 14 w 376"/>
                    <a:gd name="T15" fmla="*/ 310 h 376"/>
                    <a:gd name="T16" fmla="*/ 8 w 376"/>
                    <a:gd name="T17" fmla="*/ 302 h 376"/>
                    <a:gd name="T18" fmla="*/ 4 w 376"/>
                    <a:gd name="T19" fmla="*/ 292 h 376"/>
                    <a:gd name="T20" fmla="*/ 2 w 376"/>
                    <a:gd name="T21" fmla="*/ 284 h 376"/>
                    <a:gd name="T22" fmla="*/ 0 w 376"/>
                    <a:gd name="T23" fmla="*/ 274 h 376"/>
                    <a:gd name="T24" fmla="*/ 2 w 376"/>
                    <a:gd name="T25" fmla="*/ 264 h 376"/>
                    <a:gd name="T26" fmla="*/ 4 w 376"/>
                    <a:gd name="T27" fmla="*/ 256 h 376"/>
                    <a:gd name="T28" fmla="*/ 8 w 376"/>
                    <a:gd name="T29" fmla="*/ 248 h 376"/>
                    <a:gd name="T30" fmla="*/ 14 w 376"/>
                    <a:gd name="T31" fmla="*/ 240 h 376"/>
                    <a:gd name="T32" fmla="*/ 224 w 376"/>
                    <a:gd name="T33" fmla="*/ 30 h 376"/>
                    <a:gd name="T34" fmla="*/ 318 w 376"/>
                    <a:gd name="T35" fmla="*/ 0 h 376"/>
                    <a:gd name="T36" fmla="*/ 376 w 376"/>
                    <a:gd name="T37" fmla="*/ 58 h 376"/>
                    <a:gd name="T38" fmla="*/ 346 w 376"/>
                    <a:gd name="T39" fmla="*/ 152 h 376"/>
                    <a:gd name="T40" fmla="*/ 138 w 376"/>
                    <a:gd name="T41" fmla="*/ 362 h 376"/>
                    <a:gd name="T42" fmla="*/ 138 w 376"/>
                    <a:gd name="T43" fmla="*/ 362 h 376"/>
                    <a:gd name="T44" fmla="*/ 130 w 376"/>
                    <a:gd name="T45" fmla="*/ 368 h 376"/>
                    <a:gd name="T46" fmla="*/ 120 w 376"/>
                    <a:gd name="T47" fmla="*/ 372 h 376"/>
                    <a:gd name="T48" fmla="*/ 112 w 376"/>
                    <a:gd name="T49" fmla="*/ 376 h 376"/>
                    <a:gd name="T50" fmla="*/ 102 w 376"/>
                    <a:gd name="T51" fmla="*/ 376 h 376"/>
                    <a:gd name="T52" fmla="*/ 102 w 376"/>
                    <a:gd name="T53" fmla="*/ 376 h 376"/>
                    <a:gd name="T54" fmla="*/ 234 w 376"/>
                    <a:gd name="T55" fmla="*/ 46 h 376"/>
                    <a:gd name="T56" fmla="*/ 28 w 376"/>
                    <a:gd name="T57" fmla="*/ 252 h 376"/>
                    <a:gd name="T58" fmla="*/ 28 w 376"/>
                    <a:gd name="T59" fmla="*/ 252 h 376"/>
                    <a:gd name="T60" fmla="*/ 24 w 376"/>
                    <a:gd name="T61" fmla="*/ 258 h 376"/>
                    <a:gd name="T62" fmla="*/ 20 w 376"/>
                    <a:gd name="T63" fmla="*/ 262 h 376"/>
                    <a:gd name="T64" fmla="*/ 18 w 376"/>
                    <a:gd name="T65" fmla="*/ 274 h 376"/>
                    <a:gd name="T66" fmla="*/ 20 w 376"/>
                    <a:gd name="T67" fmla="*/ 286 h 376"/>
                    <a:gd name="T68" fmla="*/ 24 w 376"/>
                    <a:gd name="T69" fmla="*/ 292 h 376"/>
                    <a:gd name="T70" fmla="*/ 28 w 376"/>
                    <a:gd name="T71" fmla="*/ 296 h 376"/>
                    <a:gd name="T72" fmla="*/ 80 w 376"/>
                    <a:gd name="T73" fmla="*/ 348 h 376"/>
                    <a:gd name="T74" fmla="*/ 80 w 376"/>
                    <a:gd name="T75" fmla="*/ 348 h 376"/>
                    <a:gd name="T76" fmla="*/ 86 w 376"/>
                    <a:gd name="T77" fmla="*/ 352 h 376"/>
                    <a:gd name="T78" fmla="*/ 90 w 376"/>
                    <a:gd name="T79" fmla="*/ 356 h 376"/>
                    <a:gd name="T80" fmla="*/ 102 w 376"/>
                    <a:gd name="T81" fmla="*/ 358 h 376"/>
                    <a:gd name="T82" fmla="*/ 114 w 376"/>
                    <a:gd name="T83" fmla="*/ 356 h 376"/>
                    <a:gd name="T84" fmla="*/ 120 w 376"/>
                    <a:gd name="T85" fmla="*/ 352 h 376"/>
                    <a:gd name="T86" fmla="*/ 124 w 376"/>
                    <a:gd name="T87" fmla="*/ 348 h 376"/>
                    <a:gd name="T88" fmla="*/ 330 w 376"/>
                    <a:gd name="T89" fmla="*/ 144 h 376"/>
                    <a:gd name="T90" fmla="*/ 356 w 376"/>
                    <a:gd name="T91" fmla="*/ 62 h 376"/>
                    <a:gd name="T92" fmla="*/ 314 w 376"/>
                    <a:gd name="T93" fmla="*/ 22 h 376"/>
                    <a:gd name="T94" fmla="*/ 234 w 376"/>
                    <a:gd name="T95" fmla="*/ 46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6" h="376">
                      <a:moveTo>
                        <a:pt x="102" y="376"/>
                      </a:moveTo>
                      <a:lnTo>
                        <a:pt x="102" y="376"/>
                      </a:lnTo>
                      <a:lnTo>
                        <a:pt x="92" y="376"/>
                      </a:lnTo>
                      <a:lnTo>
                        <a:pt x="84" y="372"/>
                      </a:lnTo>
                      <a:lnTo>
                        <a:pt x="76" y="368"/>
                      </a:lnTo>
                      <a:lnTo>
                        <a:pt x="68" y="362"/>
                      </a:lnTo>
                      <a:lnTo>
                        <a:pt x="14" y="310"/>
                      </a:lnTo>
                      <a:lnTo>
                        <a:pt x="14" y="310"/>
                      </a:lnTo>
                      <a:lnTo>
                        <a:pt x="8" y="302"/>
                      </a:lnTo>
                      <a:lnTo>
                        <a:pt x="4" y="292"/>
                      </a:lnTo>
                      <a:lnTo>
                        <a:pt x="2" y="284"/>
                      </a:lnTo>
                      <a:lnTo>
                        <a:pt x="0" y="274"/>
                      </a:lnTo>
                      <a:lnTo>
                        <a:pt x="2" y="264"/>
                      </a:lnTo>
                      <a:lnTo>
                        <a:pt x="4" y="256"/>
                      </a:lnTo>
                      <a:lnTo>
                        <a:pt x="8" y="248"/>
                      </a:lnTo>
                      <a:lnTo>
                        <a:pt x="14" y="240"/>
                      </a:lnTo>
                      <a:lnTo>
                        <a:pt x="224" y="30"/>
                      </a:lnTo>
                      <a:lnTo>
                        <a:pt x="318" y="0"/>
                      </a:lnTo>
                      <a:lnTo>
                        <a:pt x="376" y="58"/>
                      </a:lnTo>
                      <a:lnTo>
                        <a:pt x="346" y="152"/>
                      </a:lnTo>
                      <a:lnTo>
                        <a:pt x="138" y="362"/>
                      </a:lnTo>
                      <a:lnTo>
                        <a:pt x="138" y="362"/>
                      </a:lnTo>
                      <a:lnTo>
                        <a:pt x="130" y="368"/>
                      </a:lnTo>
                      <a:lnTo>
                        <a:pt x="120" y="372"/>
                      </a:lnTo>
                      <a:lnTo>
                        <a:pt x="112" y="376"/>
                      </a:lnTo>
                      <a:lnTo>
                        <a:pt x="102" y="376"/>
                      </a:lnTo>
                      <a:lnTo>
                        <a:pt x="102" y="376"/>
                      </a:lnTo>
                      <a:close/>
                      <a:moveTo>
                        <a:pt x="234" y="46"/>
                      </a:moveTo>
                      <a:lnTo>
                        <a:pt x="28" y="252"/>
                      </a:lnTo>
                      <a:lnTo>
                        <a:pt x="28" y="252"/>
                      </a:lnTo>
                      <a:lnTo>
                        <a:pt x="24" y="258"/>
                      </a:lnTo>
                      <a:lnTo>
                        <a:pt x="20" y="262"/>
                      </a:lnTo>
                      <a:lnTo>
                        <a:pt x="18" y="274"/>
                      </a:lnTo>
                      <a:lnTo>
                        <a:pt x="20" y="286"/>
                      </a:lnTo>
                      <a:lnTo>
                        <a:pt x="24" y="292"/>
                      </a:lnTo>
                      <a:lnTo>
                        <a:pt x="28" y="296"/>
                      </a:lnTo>
                      <a:lnTo>
                        <a:pt x="80" y="348"/>
                      </a:lnTo>
                      <a:lnTo>
                        <a:pt x="80" y="348"/>
                      </a:lnTo>
                      <a:lnTo>
                        <a:pt x="86" y="352"/>
                      </a:lnTo>
                      <a:lnTo>
                        <a:pt x="90" y="356"/>
                      </a:lnTo>
                      <a:lnTo>
                        <a:pt x="102" y="358"/>
                      </a:lnTo>
                      <a:lnTo>
                        <a:pt x="114" y="356"/>
                      </a:lnTo>
                      <a:lnTo>
                        <a:pt x="120" y="352"/>
                      </a:lnTo>
                      <a:lnTo>
                        <a:pt x="124" y="348"/>
                      </a:lnTo>
                      <a:lnTo>
                        <a:pt x="330" y="144"/>
                      </a:lnTo>
                      <a:lnTo>
                        <a:pt x="356" y="62"/>
                      </a:lnTo>
                      <a:lnTo>
                        <a:pt x="314" y="22"/>
                      </a:lnTo>
                      <a:lnTo>
                        <a:pt x="234" y="46"/>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0" name="Freeform 83">
                  <a:extLst>
                    <a:ext uri="{FF2B5EF4-FFF2-40B4-BE49-F238E27FC236}">
                      <a16:creationId xmlns:a16="http://schemas.microsoft.com/office/drawing/2014/main" id="{C93E9F9A-4D77-4A27-AA81-E63AE0971D80}"/>
                    </a:ext>
                  </a:extLst>
                </p:cNvPr>
                <p:cNvSpPr>
                  <a:spLocks noEditPoints="1"/>
                </p:cNvSpPr>
                <p:nvPr/>
              </p:nvSpPr>
              <p:spPr bwMode="auto">
                <a:xfrm>
                  <a:off x="3478213" y="1539875"/>
                  <a:ext cx="441325" cy="441325"/>
                </a:xfrm>
                <a:custGeom>
                  <a:avLst/>
                  <a:gdLst>
                    <a:gd name="T0" fmla="*/ 48 w 278"/>
                    <a:gd name="T1" fmla="*/ 278 h 278"/>
                    <a:gd name="T2" fmla="*/ 0 w 278"/>
                    <a:gd name="T3" fmla="*/ 230 h 278"/>
                    <a:gd name="T4" fmla="*/ 230 w 278"/>
                    <a:gd name="T5" fmla="*/ 0 h 278"/>
                    <a:gd name="T6" fmla="*/ 278 w 278"/>
                    <a:gd name="T7" fmla="*/ 48 h 278"/>
                    <a:gd name="T8" fmla="*/ 48 w 278"/>
                    <a:gd name="T9" fmla="*/ 278 h 278"/>
                    <a:gd name="T10" fmla="*/ 26 w 278"/>
                    <a:gd name="T11" fmla="*/ 230 h 278"/>
                    <a:gd name="T12" fmla="*/ 48 w 278"/>
                    <a:gd name="T13" fmla="*/ 252 h 278"/>
                    <a:gd name="T14" fmla="*/ 254 w 278"/>
                    <a:gd name="T15" fmla="*/ 48 h 278"/>
                    <a:gd name="T16" fmla="*/ 230 w 278"/>
                    <a:gd name="T17" fmla="*/ 26 h 278"/>
                    <a:gd name="T18" fmla="*/ 26 w 278"/>
                    <a:gd name="T19" fmla="*/ 230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8" h="278">
                      <a:moveTo>
                        <a:pt x="48" y="278"/>
                      </a:moveTo>
                      <a:lnTo>
                        <a:pt x="0" y="230"/>
                      </a:lnTo>
                      <a:lnTo>
                        <a:pt x="230" y="0"/>
                      </a:lnTo>
                      <a:lnTo>
                        <a:pt x="278" y="48"/>
                      </a:lnTo>
                      <a:lnTo>
                        <a:pt x="48" y="278"/>
                      </a:lnTo>
                      <a:close/>
                      <a:moveTo>
                        <a:pt x="26" y="230"/>
                      </a:moveTo>
                      <a:lnTo>
                        <a:pt x="48" y="252"/>
                      </a:lnTo>
                      <a:lnTo>
                        <a:pt x="254" y="48"/>
                      </a:lnTo>
                      <a:lnTo>
                        <a:pt x="230" y="26"/>
                      </a:lnTo>
                      <a:lnTo>
                        <a:pt x="26" y="230"/>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1" name="Freeform 84">
                  <a:extLst>
                    <a:ext uri="{FF2B5EF4-FFF2-40B4-BE49-F238E27FC236}">
                      <a16:creationId xmlns:a16="http://schemas.microsoft.com/office/drawing/2014/main" id="{81B8F6AD-91CD-4F06-A9CD-A48527C97183}"/>
                    </a:ext>
                  </a:extLst>
                </p:cNvPr>
                <p:cNvSpPr>
                  <a:spLocks noEditPoints="1"/>
                </p:cNvSpPr>
                <p:nvPr/>
              </p:nvSpPr>
              <p:spPr bwMode="auto">
                <a:xfrm>
                  <a:off x="3827463" y="1390650"/>
                  <a:ext cx="241300" cy="241300"/>
                </a:xfrm>
                <a:custGeom>
                  <a:avLst/>
                  <a:gdLst>
                    <a:gd name="T0" fmla="*/ 44 w 152"/>
                    <a:gd name="T1" fmla="*/ 152 h 152"/>
                    <a:gd name="T2" fmla="*/ 0 w 152"/>
                    <a:gd name="T3" fmla="*/ 110 h 152"/>
                    <a:gd name="T4" fmla="*/ 10 w 152"/>
                    <a:gd name="T5" fmla="*/ 72 h 152"/>
                    <a:gd name="T6" fmla="*/ 100 w 152"/>
                    <a:gd name="T7" fmla="*/ 0 h 152"/>
                    <a:gd name="T8" fmla="*/ 152 w 152"/>
                    <a:gd name="T9" fmla="*/ 52 h 152"/>
                    <a:gd name="T10" fmla="*/ 82 w 152"/>
                    <a:gd name="T11" fmla="*/ 142 h 152"/>
                    <a:gd name="T12" fmla="*/ 44 w 152"/>
                    <a:gd name="T13" fmla="*/ 152 h 152"/>
                    <a:gd name="T14" fmla="*/ 20 w 152"/>
                    <a:gd name="T15" fmla="*/ 104 h 152"/>
                    <a:gd name="T16" fmla="*/ 48 w 152"/>
                    <a:gd name="T17" fmla="*/ 132 h 152"/>
                    <a:gd name="T18" fmla="*/ 72 w 152"/>
                    <a:gd name="T19" fmla="*/ 126 h 152"/>
                    <a:gd name="T20" fmla="*/ 128 w 152"/>
                    <a:gd name="T21" fmla="*/ 54 h 152"/>
                    <a:gd name="T22" fmla="*/ 98 w 152"/>
                    <a:gd name="T23" fmla="*/ 24 h 152"/>
                    <a:gd name="T24" fmla="*/ 26 w 152"/>
                    <a:gd name="T25" fmla="*/ 82 h 152"/>
                    <a:gd name="T26" fmla="*/ 20 w 152"/>
                    <a:gd name="T27" fmla="*/ 104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2" h="152">
                      <a:moveTo>
                        <a:pt x="44" y="152"/>
                      </a:moveTo>
                      <a:lnTo>
                        <a:pt x="0" y="110"/>
                      </a:lnTo>
                      <a:lnTo>
                        <a:pt x="10" y="72"/>
                      </a:lnTo>
                      <a:lnTo>
                        <a:pt x="100" y="0"/>
                      </a:lnTo>
                      <a:lnTo>
                        <a:pt x="152" y="52"/>
                      </a:lnTo>
                      <a:lnTo>
                        <a:pt x="82" y="142"/>
                      </a:lnTo>
                      <a:lnTo>
                        <a:pt x="44" y="152"/>
                      </a:lnTo>
                      <a:close/>
                      <a:moveTo>
                        <a:pt x="20" y="104"/>
                      </a:moveTo>
                      <a:lnTo>
                        <a:pt x="48" y="132"/>
                      </a:lnTo>
                      <a:lnTo>
                        <a:pt x="72" y="126"/>
                      </a:lnTo>
                      <a:lnTo>
                        <a:pt x="128" y="54"/>
                      </a:lnTo>
                      <a:lnTo>
                        <a:pt x="98" y="24"/>
                      </a:lnTo>
                      <a:lnTo>
                        <a:pt x="26" y="82"/>
                      </a:lnTo>
                      <a:lnTo>
                        <a:pt x="20" y="104"/>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Freeform 85">
                  <a:extLst>
                    <a:ext uri="{FF2B5EF4-FFF2-40B4-BE49-F238E27FC236}">
                      <a16:creationId xmlns:a16="http://schemas.microsoft.com/office/drawing/2014/main" id="{7B933257-4695-459B-8450-BED101E00CB3}"/>
                    </a:ext>
                  </a:extLst>
                </p:cNvPr>
                <p:cNvSpPr>
                  <a:spLocks/>
                </p:cNvSpPr>
                <p:nvPr/>
              </p:nvSpPr>
              <p:spPr bwMode="auto">
                <a:xfrm>
                  <a:off x="3049588" y="1990725"/>
                  <a:ext cx="333375" cy="333375"/>
                </a:xfrm>
                <a:custGeom>
                  <a:avLst/>
                  <a:gdLst>
                    <a:gd name="T0" fmla="*/ 14 w 210"/>
                    <a:gd name="T1" fmla="*/ 210 h 210"/>
                    <a:gd name="T2" fmla="*/ 0 w 210"/>
                    <a:gd name="T3" fmla="*/ 196 h 210"/>
                    <a:gd name="T4" fmla="*/ 196 w 210"/>
                    <a:gd name="T5" fmla="*/ 0 h 210"/>
                    <a:gd name="T6" fmla="*/ 210 w 210"/>
                    <a:gd name="T7" fmla="*/ 12 h 210"/>
                    <a:gd name="T8" fmla="*/ 14 w 210"/>
                    <a:gd name="T9" fmla="*/ 210 h 210"/>
                  </a:gdLst>
                  <a:ahLst/>
                  <a:cxnLst>
                    <a:cxn ang="0">
                      <a:pos x="T0" y="T1"/>
                    </a:cxn>
                    <a:cxn ang="0">
                      <a:pos x="T2" y="T3"/>
                    </a:cxn>
                    <a:cxn ang="0">
                      <a:pos x="T4" y="T5"/>
                    </a:cxn>
                    <a:cxn ang="0">
                      <a:pos x="T6" y="T7"/>
                    </a:cxn>
                    <a:cxn ang="0">
                      <a:pos x="T8" y="T9"/>
                    </a:cxn>
                  </a:cxnLst>
                  <a:rect l="0" t="0" r="r" b="b"/>
                  <a:pathLst>
                    <a:path w="210" h="210">
                      <a:moveTo>
                        <a:pt x="14" y="210"/>
                      </a:moveTo>
                      <a:lnTo>
                        <a:pt x="0" y="196"/>
                      </a:lnTo>
                      <a:lnTo>
                        <a:pt x="196" y="0"/>
                      </a:lnTo>
                      <a:lnTo>
                        <a:pt x="210" y="12"/>
                      </a:lnTo>
                      <a:lnTo>
                        <a:pt x="14" y="210"/>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Freeform 86">
                  <a:extLst>
                    <a:ext uri="{FF2B5EF4-FFF2-40B4-BE49-F238E27FC236}">
                      <a16:creationId xmlns:a16="http://schemas.microsoft.com/office/drawing/2014/main" id="{A28A5406-7E3B-4703-A4B8-F2DD2BE8F3C6}"/>
                    </a:ext>
                  </a:extLst>
                </p:cNvPr>
                <p:cNvSpPr>
                  <a:spLocks/>
                </p:cNvSpPr>
                <p:nvPr/>
              </p:nvSpPr>
              <p:spPr bwMode="auto">
                <a:xfrm>
                  <a:off x="3094038" y="2035175"/>
                  <a:ext cx="333375" cy="330200"/>
                </a:xfrm>
                <a:custGeom>
                  <a:avLst/>
                  <a:gdLst>
                    <a:gd name="T0" fmla="*/ 12 w 210"/>
                    <a:gd name="T1" fmla="*/ 208 h 208"/>
                    <a:gd name="T2" fmla="*/ 0 w 210"/>
                    <a:gd name="T3" fmla="*/ 196 h 208"/>
                    <a:gd name="T4" fmla="*/ 196 w 210"/>
                    <a:gd name="T5" fmla="*/ 0 h 208"/>
                    <a:gd name="T6" fmla="*/ 210 w 210"/>
                    <a:gd name="T7" fmla="*/ 12 h 208"/>
                    <a:gd name="T8" fmla="*/ 12 w 210"/>
                    <a:gd name="T9" fmla="*/ 208 h 208"/>
                  </a:gdLst>
                  <a:ahLst/>
                  <a:cxnLst>
                    <a:cxn ang="0">
                      <a:pos x="T0" y="T1"/>
                    </a:cxn>
                    <a:cxn ang="0">
                      <a:pos x="T2" y="T3"/>
                    </a:cxn>
                    <a:cxn ang="0">
                      <a:pos x="T4" y="T5"/>
                    </a:cxn>
                    <a:cxn ang="0">
                      <a:pos x="T6" y="T7"/>
                    </a:cxn>
                    <a:cxn ang="0">
                      <a:pos x="T8" y="T9"/>
                    </a:cxn>
                  </a:cxnLst>
                  <a:rect l="0" t="0" r="r" b="b"/>
                  <a:pathLst>
                    <a:path w="210" h="208">
                      <a:moveTo>
                        <a:pt x="12" y="208"/>
                      </a:moveTo>
                      <a:lnTo>
                        <a:pt x="0" y="196"/>
                      </a:lnTo>
                      <a:lnTo>
                        <a:pt x="196" y="0"/>
                      </a:lnTo>
                      <a:lnTo>
                        <a:pt x="210" y="12"/>
                      </a:lnTo>
                      <a:lnTo>
                        <a:pt x="12" y="20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Freeform 87">
                  <a:extLst>
                    <a:ext uri="{FF2B5EF4-FFF2-40B4-BE49-F238E27FC236}">
                      <a16:creationId xmlns:a16="http://schemas.microsoft.com/office/drawing/2014/main" id="{C8D41B9F-5600-46ED-A023-A1F3F40E558C}"/>
                    </a:ext>
                  </a:extLst>
                </p:cNvPr>
                <p:cNvSpPr>
                  <a:spLocks/>
                </p:cNvSpPr>
                <p:nvPr/>
              </p:nvSpPr>
              <p:spPr bwMode="auto">
                <a:xfrm>
                  <a:off x="3138488" y="2076450"/>
                  <a:ext cx="330200" cy="333375"/>
                </a:xfrm>
                <a:custGeom>
                  <a:avLst/>
                  <a:gdLst>
                    <a:gd name="T0" fmla="*/ 12 w 208"/>
                    <a:gd name="T1" fmla="*/ 210 h 210"/>
                    <a:gd name="T2" fmla="*/ 0 w 208"/>
                    <a:gd name="T3" fmla="*/ 198 h 210"/>
                    <a:gd name="T4" fmla="*/ 196 w 208"/>
                    <a:gd name="T5" fmla="*/ 0 h 210"/>
                    <a:gd name="T6" fmla="*/ 208 w 208"/>
                    <a:gd name="T7" fmla="*/ 14 h 210"/>
                    <a:gd name="T8" fmla="*/ 12 w 208"/>
                    <a:gd name="T9" fmla="*/ 210 h 210"/>
                  </a:gdLst>
                  <a:ahLst/>
                  <a:cxnLst>
                    <a:cxn ang="0">
                      <a:pos x="T0" y="T1"/>
                    </a:cxn>
                    <a:cxn ang="0">
                      <a:pos x="T2" y="T3"/>
                    </a:cxn>
                    <a:cxn ang="0">
                      <a:pos x="T4" y="T5"/>
                    </a:cxn>
                    <a:cxn ang="0">
                      <a:pos x="T6" y="T7"/>
                    </a:cxn>
                    <a:cxn ang="0">
                      <a:pos x="T8" y="T9"/>
                    </a:cxn>
                  </a:cxnLst>
                  <a:rect l="0" t="0" r="r" b="b"/>
                  <a:pathLst>
                    <a:path w="208" h="210">
                      <a:moveTo>
                        <a:pt x="12" y="210"/>
                      </a:moveTo>
                      <a:lnTo>
                        <a:pt x="0" y="198"/>
                      </a:lnTo>
                      <a:lnTo>
                        <a:pt x="196" y="0"/>
                      </a:lnTo>
                      <a:lnTo>
                        <a:pt x="208" y="14"/>
                      </a:lnTo>
                      <a:lnTo>
                        <a:pt x="12" y="210"/>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grpSp>
        <p:sp>
          <p:nvSpPr>
            <p:cNvPr id="230" name="TextBox 229">
              <a:extLst>
                <a:ext uri="{FF2B5EF4-FFF2-40B4-BE49-F238E27FC236}">
                  <a16:creationId xmlns:a16="http://schemas.microsoft.com/office/drawing/2014/main" id="{03EF5770-C0A2-4ACD-8D62-BB525453496D}"/>
                </a:ext>
              </a:extLst>
            </p:cNvPr>
            <p:cNvSpPr txBox="1"/>
            <p:nvPr/>
          </p:nvSpPr>
          <p:spPr>
            <a:xfrm>
              <a:off x="7612647" y="1825288"/>
              <a:ext cx="818764" cy="470031"/>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Motor Damages</a:t>
              </a:r>
            </a:p>
          </p:txBody>
        </p:sp>
      </p:grpSp>
      <p:grpSp>
        <p:nvGrpSpPr>
          <p:cNvPr id="234" name="Group 233">
            <a:extLst>
              <a:ext uri="{FF2B5EF4-FFF2-40B4-BE49-F238E27FC236}">
                <a16:creationId xmlns:a16="http://schemas.microsoft.com/office/drawing/2014/main" id="{4B9E07E6-5F6F-4070-A96C-400C054FCDEC}"/>
              </a:ext>
            </a:extLst>
          </p:cNvPr>
          <p:cNvGrpSpPr/>
          <p:nvPr/>
        </p:nvGrpSpPr>
        <p:grpSpPr>
          <a:xfrm>
            <a:off x="5068350" y="3962400"/>
            <a:ext cx="5923193" cy="1754741"/>
            <a:chOff x="5068350" y="4586096"/>
            <a:chExt cx="5923193" cy="1754741"/>
          </a:xfrm>
        </p:grpSpPr>
        <p:cxnSp>
          <p:nvCxnSpPr>
            <p:cNvPr id="223" name="Straight Connector 222">
              <a:extLst>
                <a:ext uri="{FF2B5EF4-FFF2-40B4-BE49-F238E27FC236}">
                  <a16:creationId xmlns:a16="http://schemas.microsoft.com/office/drawing/2014/main" id="{DDD97665-D4D5-457F-B4FA-52E97E7AB9A0}"/>
                </a:ext>
              </a:extLst>
            </p:cNvPr>
            <p:cNvCxnSpPr>
              <a:cxnSpLocks/>
            </p:cNvCxnSpPr>
            <p:nvPr/>
          </p:nvCxnSpPr>
          <p:spPr>
            <a:xfrm>
              <a:off x="5068350" y="5739999"/>
              <a:ext cx="5923193" cy="0"/>
            </a:xfrm>
            <a:prstGeom prst="line">
              <a:avLst/>
            </a:prstGeom>
            <a:noFill/>
            <a:ln w="12700" cap="sq" cmpd="sng" algn="ctr">
              <a:solidFill>
                <a:schemeClr val="tx2"/>
              </a:solidFill>
              <a:prstDash val="solid"/>
              <a:miter lim="800000"/>
              <a:tailEnd type="none"/>
            </a:ln>
            <a:effectLst/>
          </p:spPr>
        </p:cxnSp>
        <p:grpSp>
          <p:nvGrpSpPr>
            <p:cNvPr id="226" name="Group 225">
              <a:extLst>
                <a:ext uri="{FF2B5EF4-FFF2-40B4-BE49-F238E27FC236}">
                  <a16:creationId xmlns:a16="http://schemas.microsoft.com/office/drawing/2014/main" id="{387F9081-3B79-474D-8442-804FB38D2EB1}"/>
                </a:ext>
              </a:extLst>
            </p:cNvPr>
            <p:cNvGrpSpPr/>
            <p:nvPr/>
          </p:nvGrpSpPr>
          <p:grpSpPr>
            <a:xfrm>
              <a:off x="6495129" y="5307798"/>
              <a:ext cx="1019848" cy="864402"/>
              <a:chOff x="6495129" y="5277867"/>
              <a:chExt cx="1019848" cy="864402"/>
            </a:xfrm>
          </p:grpSpPr>
          <p:sp>
            <p:nvSpPr>
              <p:cNvPr id="225" name="Rectangle 224">
                <a:extLst>
                  <a:ext uri="{FF2B5EF4-FFF2-40B4-BE49-F238E27FC236}">
                    <a16:creationId xmlns:a16="http://schemas.microsoft.com/office/drawing/2014/main" id="{A1135B52-2A0C-4F41-824B-E570729A4EB2}"/>
                  </a:ext>
                </a:extLst>
              </p:cNvPr>
              <p:cNvSpPr/>
              <p:nvPr/>
            </p:nvSpPr>
            <p:spPr>
              <a:xfrm>
                <a:off x="6495129" y="5277867"/>
                <a:ext cx="1019848" cy="864402"/>
              </a:xfrm>
              <a:prstGeom prst="rect">
                <a:avLst/>
              </a:prstGeom>
              <a:solidFill>
                <a:schemeClr val="tx1">
                  <a:lumMod val="100000"/>
                </a:schemeClr>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grpSp>
            <p:nvGrpSpPr>
              <p:cNvPr id="111" name="Group 378">
                <a:extLst>
                  <a:ext uri="{FF2B5EF4-FFF2-40B4-BE49-F238E27FC236}">
                    <a16:creationId xmlns:a16="http://schemas.microsoft.com/office/drawing/2014/main" id="{0EC16578-FEBD-4901-9F4A-0F89AA9FC6AF}"/>
                  </a:ext>
                </a:extLst>
              </p:cNvPr>
              <p:cNvGrpSpPr>
                <a:grpSpLocks noChangeAspect="1"/>
              </p:cNvGrpSpPr>
              <p:nvPr/>
            </p:nvGrpSpPr>
            <p:grpSpPr bwMode="auto">
              <a:xfrm>
                <a:off x="6769996" y="5340829"/>
                <a:ext cx="470114" cy="738478"/>
                <a:chOff x="3344" y="912"/>
                <a:chExt cx="741" cy="1164"/>
              </a:xfrm>
              <a:solidFill>
                <a:schemeClr val="bg1"/>
              </a:solidFill>
            </p:grpSpPr>
            <p:sp>
              <p:nvSpPr>
                <p:cNvPr id="112" name="Rectangle 379">
                  <a:extLst>
                    <a:ext uri="{FF2B5EF4-FFF2-40B4-BE49-F238E27FC236}">
                      <a16:creationId xmlns:a16="http://schemas.microsoft.com/office/drawing/2014/main" id="{88B5DDE4-4399-4BFB-AFCA-BF81B2DDD710}"/>
                    </a:ext>
                  </a:extLst>
                </p:cNvPr>
                <p:cNvSpPr>
                  <a:spLocks noChangeArrowheads="1"/>
                </p:cNvSpPr>
                <p:nvPr/>
              </p:nvSpPr>
              <p:spPr bwMode="auto">
                <a:xfrm>
                  <a:off x="3776" y="2000"/>
                  <a:ext cx="7" cy="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Rectangle 380">
                  <a:extLst>
                    <a:ext uri="{FF2B5EF4-FFF2-40B4-BE49-F238E27FC236}">
                      <a16:creationId xmlns:a16="http://schemas.microsoft.com/office/drawing/2014/main" id="{E4B6D64B-F112-4B10-82B9-66634537270B}"/>
                    </a:ext>
                  </a:extLst>
                </p:cNvPr>
                <p:cNvSpPr>
                  <a:spLocks noChangeArrowheads="1"/>
                </p:cNvSpPr>
                <p:nvPr/>
              </p:nvSpPr>
              <p:spPr bwMode="auto">
                <a:xfrm>
                  <a:off x="3609" y="1603"/>
                  <a:ext cx="211"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Freeform 381">
                  <a:extLst>
                    <a:ext uri="{FF2B5EF4-FFF2-40B4-BE49-F238E27FC236}">
                      <a16:creationId xmlns:a16="http://schemas.microsoft.com/office/drawing/2014/main" id="{BCB5A455-0C6C-43B0-B4EF-98775671316B}"/>
                    </a:ext>
                  </a:extLst>
                </p:cNvPr>
                <p:cNvSpPr>
                  <a:spLocks noEditPoints="1"/>
                </p:cNvSpPr>
                <p:nvPr/>
              </p:nvSpPr>
              <p:spPr bwMode="auto">
                <a:xfrm>
                  <a:off x="3604" y="1598"/>
                  <a:ext cx="220" cy="25"/>
                </a:xfrm>
                <a:custGeom>
                  <a:avLst/>
                  <a:gdLst>
                    <a:gd name="T0" fmla="*/ 220 w 220"/>
                    <a:gd name="T1" fmla="*/ 25 h 25"/>
                    <a:gd name="T2" fmla="*/ 0 w 220"/>
                    <a:gd name="T3" fmla="*/ 25 h 25"/>
                    <a:gd name="T4" fmla="*/ 0 w 220"/>
                    <a:gd name="T5" fmla="*/ 0 h 25"/>
                    <a:gd name="T6" fmla="*/ 220 w 220"/>
                    <a:gd name="T7" fmla="*/ 0 h 25"/>
                    <a:gd name="T8" fmla="*/ 220 w 220"/>
                    <a:gd name="T9" fmla="*/ 25 h 25"/>
                    <a:gd name="T10" fmla="*/ 10 w 220"/>
                    <a:gd name="T11" fmla="*/ 15 h 25"/>
                    <a:gd name="T12" fmla="*/ 211 w 220"/>
                    <a:gd name="T13" fmla="*/ 15 h 25"/>
                    <a:gd name="T14" fmla="*/ 211 w 220"/>
                    <a:gd name="T15" fmla="*/ 10 h 25"/>
                    <a:gd name="T16" fmla="*/ 10 w 220"/>
                    <a:gd name="T17" fmla="*/ 10 h 25"/>
                    <a:gd name="T18" fmla="*/ 10 w 220"/>
                    <a:gd name="T19" fmla="*/ 1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0" h="25">
                      <a:moveTo>
                        <a:pt x="220" y="25"/>
                      </a:moveTo>
                      <a:lnTo>
                        <a:pt x="0" y="25"/>
                      </a:lnTo>
                      <a:lnTo>
                        <a:pt x="0" y="0"/>
                      </a:lnTo>
                      <a:lnTo>
                        <a:pt x="220" y="0"/>
                      </a:lnTo>
                      <a:lnTo>
                        <a:pt x="220" y="25"/>
                      </a:lnTo>
                      <a:close/>
                      <a:moveTo>
                        <a:pt x="10" y="15"/>
                      </a:moveTo>
                      <a:lnTo>
                        <a:pt x="211" y="15"/>
                      </a:lnTo>
                      <a:lnTo>
                        <a:pt x="211" y="10"/>
                      </a:lnTo>
                      <a:lnTo>
                        <a:pt x="10" y="10"/>
                      </a:lnTo>
                      <a:lnTo>
                        <a:pt x="10" y="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Rectangle 382">
                  <a:extLst>
                    <a:ext uri="{FF2B5EF4-FFF2-40B4-BE49-F238E27FC236}">
                      <a16:creationId xmlns:a16="http://schemas.microsoft.com/office/drawing/2014/main" id="{903887DD-3EAF-4D22-B5EA-5F758532C4F3}"/>
                    </a:ext>
                  </a:extLst>
                </p:cNvPr>
                <p:cNvSpPr>
                  <a:spLocks noChangeArrowheads="1"/>
                </p:cNvSpPr>
                <p:nvPr/>
              </p:nvSpPr>
              <p:spPr bwMode="auto">
                <a:xfrm>
                  <a:off x="3609" y="1671"/>
                  <a:ext cx="211"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Freeform 383">
                  <a:extLst>
                    <a:ext uri="{FF2B5EF4-FFF2-40B4-BE49-F238E27FC236}">
                      <a16:creationId xmlns:a16="http://schemas.microsoft.com/office/drawing/2014/main" id="{90206779-25FA-4427-9385-64DF889988DD}"/>
                    </a:ext>
                  </a:extLst>
                </p:cNvPr>
                <p:cNvSpPr>
                  <a:spLocks noEditPoints="1"/>
                </p:cNvSpPr>
                <p:nvPr/>
              </p:nvSpPr>
              <p:spPr bwMode="auto">
                <a:xfrm>
                  <a:off x="3604" y="1667"/>
                  <a:ext cx="220" cy="24"/>
                </a:xfrm>
                <a:custGeom>
                  <a:avLst/>
                  <a:gdLst>
                    <a:gd name="T0" fmla="*/ 220 w 220"/>
                    <a:gd name="T1" fmla="*/ 24 h 24"/>
                    <a:gd name="T2" fmla="*/ 0 w 220"/>
                    <a:gd name="T3" fmla="*/ 24 h 24"/>
                    <a:gd name="T4" fmla="*/ 0 w 220"/>
                    <a:gd name="T5" fmla="*/ 0 h 24"/>
                    <a:gd name="T6" fmla="*/ 220 w 220"/>
                    <a:gd name="T7" fmla="*/ 0 h 24"/>
                    <a:gd name="T8" fmla="*/ 220 w 220"/>
                    <a:gd name="T9" fmla="*/ 24 h 24"/>
                    <a:gd name="T10" fmla="*/ 10 w 220"/>
                    <a:gd name="T11" fmla="*/ 15 h 24"/>
                    <a:gd name="T12" fmla="*/ 211 w 220"/>
                    <a:gd name="T13" fmla="*/ 15 h 24"/>
                    <a:gd name="T14" fmla="*/ 211 w 220"/>
                    <a:gd name="T15" fmla="*/ 9 h 24"/>
                    <a:gd name="T16" fmla="*/ 10 w 220"/>
                    <a:gd name="T17" fmla="*/ 9 h 24"/>
                    <a:gd name="T18" fmla="*/ 10 w 220"/>
                    <a:gd name="T19" fmla="*/ 15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0" h="24">
                      <a:moveTo>
                        <a:pt x="220" y="24"/>
                      </a:moveTo>
                      <a:lnTo>
                        <a:pt x="0" y="24"/>
                      </a:lnTo>
                      <a:lnTo>
                        <a:pt x="0" y="0"/>
                      </a:lnTo>
                      <a:lnTo>
                        <a:pt x="220" y="0"/>
                      </a:lnTo>
                      <a:lnTo>
                        <a:pt x="220" y="24"/>
                      </a:lnTo>
                      <a:close/>
                      <a:moveTo>
                        <a:pt x="10" y="15"/>
                      </a:moveTo>
                      <a:lnTo>
                        <a:pt x="211" y="15"/>
                      </a:lnTo>
                      <a:lnTo>
                        <a:pt x="211" y="9"/>
                      </a:lnTo>
                      <a:lnTo>
                        <a:pt x="10" y="9"/>
                      </a:lnTo>
                      <a:lnTo>
                        <a:pt x="10" y="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Rectangle 384">
                  <a:extLst>
                    <a:ext uri="{FF2B5EF4-FFF2-40B4-BE49-F238E27FC236}">
                      <a16:creationId xmlns:a16="http://schemas.microsoft.com/office/drawing/2014/main" id="{56FA6FEA-0D0A-42BA-95B4-242F9F9342B0}"/>
                    </a:ext>
                  </a:extLst>
                </p:cNvPr>
                <p:cNvSpPr>
                  <a:spLocks noChangeArrowheads="1"/>
                </p:cNvSpPr>
                <p:nvPr/>
              </p:nvSpPr>
              <p:spPr bwMode="auto">
                <a:xfrm>
                  <a:off x="3551" y="1447"/>
                  <a:ext cx="327" cy="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 name="Freeform 385">
                  <a:extLst>
                    <a:ext uri="{FF2B5EF4-FFF2-40B4-BE49-F238E27FC236}">
                      <a16:creationId xmlns:a16="http://schemas.microsoft.com/office/drawing/2014/main" id="{F5F35A49-A983-4256-A8CB-28DB32EACFD3}"/>
                    </a:ext>
                  </a:extLst>
                </p:cNvPr>
                <p:cNvSpPr>
                  <a:spLocks noEditPoints="1"/>
                </p:cNvSpPr>
                <p:nvPr/>
              </p:nvSpPr>
              <p:spPr bwMode="auto">
                <a:xfrm>
                  <a:off x="3349" y="1447"/>
                  <a:ext cx="731" cy="345"/>
                </a:xfrm>
                <a:custGeom>
                  <a:avLst/>
                  <a:gdLst>
                    <a:gd name="T0" fmla="*/ 730 w 731"/>
                    <a:gd name="T1" fmla="*/ 0 h 345"/>
                    <a:gd name="T2" fmla="*/ 554 w 731"/>
                    <a:gd name="T3" fmla="*/ 0 h 345"/>
                    <a:gd name="T4" fmla="*/ 554 w 731"/>
                    <a:gd name="T5" fmla="*/ 0 h 345"/>
                    <a:gd name="T6" fmla="*/ 554 w 731"/>
                    <a:gd name="T7" fmla="*/ 0 h 345"/>
                    <a:gd name="T8" fmla="*/ 529 w 731"/>
                    <a:gd name="T9" fmla="*/ 0 h 345"/>
                    <a:gd name="T10" fmla="*/ 528 w 731"/>
                    <a:gd name="T11" fmla="*/ 0 h 345"/>
                    <a:gd name="T12" fmla="*/ 528 w 731"/>
                    <a:gd name="T13" fmla="*/ 0 h 345"/>
                    <a:gd name="T14" fmla="*/ 202 w 731"/>
                    <a:gd name="T15" fmla="*/ 0 h 345"/>
                    <a:gd name="T16" fmla="*/ 202 w 731"/>
                    <a:gd name="T17" fmla="*/ 0 h 345"/>
                    <a:gd name="T18" fmla="*/ 201 w 731"/>
                    <a:gd name="T19" fmla="*/ 0 h 345"/>
                    <a:gd name="T20" fmla="*/ 177 w 731"/>
                    <a:gd name="T21" fmla="*/ 0 h 345"/>
                    <a:gd name="T22" fmla="*/ 176 w 731"/>
                    <a:gd name="T23" fmla="*/ 0 h 345"/>
                    <a:gd name="T24" fmla="*/ 176 w 731"/>
                    <a:gd name="T25" fmla="*/ 0 h 345"/>
                    <a:gd name="T26" fmla="*/ 0 w 731"/>
                    <a:gd name="T27" fmla="*/ 0 h 345"/>
                    <a:gd name="T28" fmla="*/ 0 w 731"/>
                    <a:gd name="T29" fmla="*/ 0 h 345"/>
                    <a:gd name="T30" fmla="*/ 0 w 731"/>
                    <a:gd name="T31" fmla="*/ 100 h 345"/>
                    <a:gd name="T32" fmla="*/ 0 w 731"/>
                    <a:gd name="T33" fmla="*/ 100 h 345"/>
                    <a:gd name="T34" fmla="*/ 24 w 731"/>
                    <a:gd name="T35" fmla="*/ 100 h 345"/>
                    <a:gd name="T36" fmla="*/ 48 w 731"/>
                    <a:gd name="T37" fmla="*/ 100 h 345"/>
                    <a:gd name="T38" fmla="*/ 89 w 731"/>
                    <a:gd name="T39" fmla="*/ 166 h 345"/>
                    <a:gd name="T40" fmla="*/ 89 w 731"/>
                    <a:gd name="T41" fmla="*/ 345 h 345"/>
                    <a:gd name="T42" fmla="*/ 103 w 731"/>
                    <a:gd name="T43" fmla="*/ 345 h 345"/>
                    <a:gd name="T44" fmla="*/ 103 w 731"/>
                    <a:gd name="T45" fmla="*/ 161 h 345"/>
                    <a:gd name="T46" fmla="*/ 67 w 731"/>
                    <a:gd name="T47" fmla="*/ 100 h 345"/>
                    <a:gd name="T48" fmla="*/ 114 w 731"/>
                    <a:gd name="T49" fmla="*/ 100 h 345"/>
                    <a:gd name="T50" fmla="*/ 124 w 731"/>
                    <a:gd name="T51" fmla="*/ 100 h 345"/>
                    <a:gd name="T52" fmla="*/ 606 w 731"/>
                    <a:gd name="T53" fmla="*/ 100 h 345"/>
                    <a:gd name="T54" fmla="*/ 617 w 731"/>
                    <a:gd name="T55" fmla="*/ 100 h 345"/>
                    <a:gd name="T56" fmla="*/ 664 w 731"/>
                    <a:gd name="T57" fmla="*/ 100 h 345"/>
                    <a:gd name="T58" fmla="*/ 627 w 731"/>
                    <a:gd name="T59" fmla="*/ 161 h 345"/>
                    <a:gd name="T60" fmla="*/ 627 w 731"/>
                    <a:gd name="T61" fmla="*/ 345 h 345"/>
                    <a:gd name="T62" fmla="*/ 642 w 731"/>
                    <a:gd name="T63" fmla="*/ 345 h 345"/>
                    <a:gd name="T64" fmla="*/ 642 w 731"/>
                    <a:gd name="T65" fmla="*/ 166 h 345"/>
                    <a:gd name="T66" fmla="*/ 682 w 731"/>
                    <a:gd name="T67" fmla="*/ 100 h 345"/>
                    <a:gd name="T68" fmla="*/ 706 w 731"/>
                    <a:gd name="T69" fmla="*/ 100 h 345"/>
                    <a:gd name="T70" fmla="*/ 730 w 731"/>
                    <a:gd name="T71" fmla="*/ 100 h 345"/>
                    <a:gd name="T72" fmla="*/ 731 w 731"/>
                    <a:gd name="T73" fmla="*/ 100 h 345"/>
                    <a:gd name="T74" fmla="*/ 731 w 731"/>
                    <a:gd name="T75" fmla="*/ 0 h 345"/>
                    <a:gd name="T76" fmla="*/ 730 w 731"/>
                    <a:gd name="T77" fmla="*/ 0 h 345"/>
                    <a:gd name="T78" fmla="*/ 15 w 731"/>
                    <a:gd name="T79" fmla="*/ 85 h 345"/>
                    <a:gd name="T80" fmla="*/ 15 w 731"/>
                    <a:gd name="T81" fmla="*/ 14 h 345"/>
                    <a:gd name="T82" fmla="*/ 715 w 731"/>
                    <a:gd name="T83" fmla="*/ 14 h 345"/>
                    <a:gd name="T84" fmla="*/ 715 w 731"/>
                    <a:gd name="T85" fmla="*/ 85 h 345"/>
                    <a:gd name="T86" fmla="*/ 15 w 731"/>
                    <a:gd name="T87" fmla="*/ 85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31" h="345">
                      <a:moveTo>
                        <a:pt x="730" y="0"/>
                      </a:moveTo>
                      <a:lnTo>
                        <a:pt x="554" y="0"/>
                      </a:lnTo>
                      <a:lnTo>
                        <a:pt x="554" y="0"/>
                      </a:lnTo>
                      <a:lnTo>
                        <a:pt x="554" y="0"/>
                      </a:lnTo>
                      <a:lnTo>
                        <a:pt x="529" y="0"/>
                      </a:lnTo>
                      <a:lnTo>
                        <a:pt x="528" y="0"/>
                      </a:lnTo>
                      <a:lnTo>
                        <a:pt x="528" y="0"/>
                      </a:lnTo>
                      <a:lnTo>
                        <a:pt x="202" y="0"/>
                      </a:lnTo>
                      <a:lnTo>
                        <a:pt x="202" y="0"/>
                      </a:lnTo>
                      <a:lnTo>
                        <a:pt x="201" y="0"/>
                      </a:lnTo>
                      <a:lnTo>
                        <a:pt x="177" y="0"/>
                      </a:lnTo>
                      <a:lnTo>
                        <a:pt x="176" y="0"/>
                      </a:lnTo>
                      <a:lnTo>
                        <a:pt x="176" y="0"/>
                      </a:lnTo>
                      <a:lnTo>
                        <a:pt x="0" y="0"/>
                      </a:lnTo>
                      <a:lnTo>
                        <a:pt x="0" y="0"/>
                      </a:lnTo>
                      <a:lnTo>
                        <a:pt x="0" y="100"/>
                      </a:lnTo>
                      <a:lnTo>
                        <a:pt x="0" y="100"/>
                      </a:lnTo>
                      <a:lnTo>
                        <a:pt x="24" y="100"/>
                      </a:lnTo>
                      <a:lnTo>
                        <a:pt x="48" y="100"/>
                      </a:lnTo>
                      <a:lnTo>
                        <a:pt x="89" y="166"/>
                      </a:lnTo>
                      <a:lnTo>
                        <a:pt x="89" y="345"/>
                      </a:lnTo>
                      <a:lnTo>
                        <a:pt x="103" y="345"/>
                      </a:lnTo>
                      <a:lnTo>
                        <a:pt x="103" y="161"/>
                      </a:lnTo>
                      <a:lnTo>
                        <a:pt x="67" y="100"/>
                      </a:lnTo>
                      <a:lnTo>
                        <a:pt x="114" y="100"/>
                      </a:lnTo>
                      <a:lnTo>
                        <a:pt x="124" y="100"/>
                      </a:lnTo>
                      <a:lnTo>
                        <a:pt x="606" y="100"/>
                      </a:lnTo>
                      <a:lnTo>
                        <a:pt x="617" y="100"/>
                      </a:lnTo>
                      <a:lnTo>
                        <a:pt x="664" y="100"/>
                      </a:lnTo>
                      <a:lnTo>
                        <a:pt x="627" y="161"/>
                      </a:lnTo>
                      <a:lnTo>
                        <a:pt x="627" y="345"/>
                      </a:lnTo>
                      <a:lnTo>
                        <a:pt x="642" y="345"/>
                      </a:lnTo>
                      <a:lnTo>
                        <a:pt x="642" y="166"/>
                      </a:lnTo>
                      <a:lnTo>
                        <a:pt x="682" y="100"/>
                      </a:lnTo>
                      <a:lnTo>
                        <a:pt x="706" y="100"/>
                      </a:lnTo>
                      <a:lnTo>
                        <a:pt x="730" y="100"/>
                      </a:lnTo>
                      <a:lnTo>
                        <a:pt x="731" y="100"/>
                      </a:lnTo>
                      <a:lnTo>
                        <a:pt x="731" y="0"/>
                      </a:lnTo>
                      <a:lnTo>
                        <a:pt x="730" y="0"/>
                      </a:lnTo>
                      <a:close/>
                      <a:moveTo>
                        <a:pt x="15" y="85"/>
                      </a:moveTo>
                      <a:lnTo>
                        <a:pt x="15" y="14"/>
                      </a:lnTo>
                      <a:lnTo>
                        <a:pt x="715" y="14"/>
                      </a:lnTo>
                      <a:lnTo>
                        <a:pt x="715" y="85"/>
                      </a:lnTo>
                      <a:lnTo>
                        <a:pt x="15" y="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 name="Freeform 386">
                  <a:extLst>
                    <a:ext uri="{FF2B5EF4-FFF2-40B4-BE49-F238E27FC236}">
                      <a16:creationId xmlns:a16="http://schemas.microsoft.com/office/drawing/2014/main" id="{A169A3F7-D85A-4456-A70E-F74F46E2BAE0}"/>
                    </a:ext>
                  </a:extLst>
                </p:cNvPr>
                <p:cNvSpPr>
                  <a:spLocks noEditPoints="1"/>
                </p:cNvSpPr>
                <p:nvPr/>
              </p:nvSpPr>
              <p:spPr bwMode="auto">
                <a:xfrm>
                  <a:off x="3344" y="1442"/>
                  <a:ext cx="741" cy="355"/>
                </a:xfrm>
                <a:custGeom>
                  <a:avLst/>
                  <a:gdLst>
                    <a:gd name="T0" fmla="*/ 652 w 741"/>
                    <a:gd name="T1" fmla="*/ 355 h 355"/>
                    <a:gd name="T2" fmla="*/ 627 w 741"/>
                    <a:gd name="T3" fmla="*/ 355 h 355"/>
                    <a:gd name="T4" fmla="*/ 627 w 741"/>
                    <a:gd name="T5" fmla="*/ 165 h 355"/>
                    <a:gd name="T6" fmla="*/ 660 w 741"/>
                    <a:gd name="T7" fmla="*/ 110 h 355"/>
                    <a:gd name="T8" fmla="*/ 119 w 741"/>
                    <a:gd name="T9" fmla="*/ 110 h 355"/>
                    <a:gd name="T10" fmla="*/ 80 w 741"/>
                    <a:gd name="T11" fmla="*/ 110 h 355"/>
                    <a:gd name="T12" fmla="*/ 113 w 741"/>
                    <a:gd name="T13" fmla="*/ 165 h 355"/>
                    <a:gd name="T14" fmla="*/ 113 w 741"/>
                    <a:gd name="T15" fmla="*/ 355 h 355"/>
                    <a:gd name="T16" fmla="*/ 88 w 741"/>
                    <a:gd name="T17" fmla="*/ 355 h 355"/>
                    <a:gd name="T18" fmla="*/ 88 w 741"/>
                    <a:gd name="T19" fmla="*/ 172 h 355"/>
                    <a:gd name="T20" fmla="*/ 51 w 741"/>
                    <a:gd name="T21" fmla="*/ 110 h 355"/>
                    <a:gd name="T22" fmla="*/ 0 w 741"/>
                    <a:gd name="T23" fmla="*/ 110 h 355"/>
                    <a:gd name="T24" fmla="*/ 0 w 741"/>
                    <a:gd name="T25" fmla="*/ 105 h 355"/>
                    <a:gd name="T26" fmla="*/ 0 w 741"/>
                    <a:gd name="T27" fmla="*/ 0 h 355"/>
                    <a:gd name="T28" fmla="*/ 741 w 741"/>
                    <a:gd name="T29" fmla="*/ 0 h 355"/>
                    <a:gd name="T30" fmla="*/ 741 w 741"/>
                    <a:gd name="T31" fmla="*/ 110 h 355"/>
                    <a:gd name="T32" fmla="*/ 689 w 741"/>
                    <a:gd name="T33" fmla="*/ 110 h 355"/>
                    <a:gd name="T34" fmla="*/ 652 w 741"/>
                    <a:gd name="T35" fmla="*/ 172 h 355"/>
                    <a:gd name="T36" fmla="*/ 652 w 741"/>
                    <a:gd name="T37" fmla="*/ 355 h 355"/>
                    <a:gd name="T38" fmla="*/ 637 w 741"/>
                    <a:gd name="T39" fmla="*/ 345 h 355"/>
                    <a:gd name="T40" fmla="*/ 642 w 741"/>
                    <a:gd name="T41" fmla="*/ 345 h 355"/>
                    <a:gd name="T42" fmla="*/ 642 w 741"/>
                    <a:gd name="T43" fmla="*/ 170 h 355"/>
                    <a:gd name="T44" fmla="*/ 684 w 741"/>
                    <a:gd name="T45" fmla="*/ 101 h 355"/>
                    <a:gd name="T46" fmla="*/ 731 w 741"/>
                    <a:gd name="T47" fmla="*/ 101 h 355"/>
                    <a:gd name="T48" fmla="*/ 731 w 741"/>
                    <a:gd name="T49" fmla="*/ 10 h 355"/>
                    <a:gd name="T50" fmla="*/ 9 w 741"/>
                    <a:gd name="T51" fmla="*/ 10 h 355"/>
                    <a:gd name="T52" fmla="*/ 9 w 741"/>
                    <a:gd name="T53" fmla="*/ 101 h 355"/>
                    <a:gd name="T54" fmla="*/ 56 w 741"/>
                    <a:gd name="T55" fmla="*/ 101 h 355"/>
                    <a:gd name="T56" fmla="*/ 98 w 741"/>
                    <a:gd name="T57" fmla="*/ 170 h 355"/>
                    <a:gd name="T58" fmla="*/ 98 w 741"/>
                    <a:gd name="T59" fmla="*/ 345 h 355"/>
                    <a:gd name="T60" fmla="*/ 103 w 741"/>
                    <a:gd name="T61" fmla="*/ 345 h 355"/>
                    <a:gd name="T62" fmla="*/ 103 w 741"/>
                    <a:gd name="T63" fmla="*/ 168 h 355"/>
                    <a:gd name="T64" fmla="*/ 64 w 741"/>
                    <a:gd name="T65" fmla="*/ 101 h 355"/>
                    <a:gd name="T66" fmla="*/ 677 w 741"/>
                    <a:gd name="T67" fmla="*/ 101 h 355"/>
                    <a:gd name="T68" fmla="*/ 637 w 741"/>
                    <a:gd name="T69" fmla="*/ 168 h 355"/>
                    <a:gd name="T70" fmla="*/ 637 w 741"/>
                    <a:gd name="T71" fmla="*/ 345 h 355"/>
                    <a:gd name="T72" fmla="*/ 725 w 741"/>
                    <a:gd name="T73" fmla="*/ 95 h 355"/>
                    <a:gd name="T74" fmla="*/ 15 w 741"/>
                    <a:gd name="T75" fmla="*/ 95 h 355"/>
                    <a:gd name="T76" fmla="*/ 15 w 741"/>
                    <a:gd name="T77" fmla="*/ 15 h 355"/>
                    <a:gd name="T78" fmla="*/ 725 w 741"/>
                    <a:gd name="T79" fmla="*/ 15 h 355"/>
                    <a:gd name="T80" fmla="*/ 725 w 741"/>
                    <a:gd name="T81" fmla="*/ 95 h 355"/>
                    <a:gd name="T82" fmla="*/ 25 w 741"/>
                    <a:gd name="T83" fmla="*/ 86 h 355"/>
                    <a:gd name="T84" fmla="*/ 716 w 741"/>
                    <a:gd name="T85" fmla="*/ 86 h 355"/>
                    <a:gd name="T86" fmla="*/ 716 w 741"/>
                    <a:gd name="T87" fmla="*/ 25 h 355"/>
                    <a:gd name="T88" fmla="*/ 25 w 741"/>
                    <a:gd name="T89" fmla="*/ 25 h 355"/>
                    <a:gd name="T90" fmla="*/ 25 w 741"/>
                    <a:gd name="T91" fmla="*/ 86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41" h="355">
                      <a:moveTo>
                        <a:pt x="652" y="355"/>
                      </a:moveTo>
                      <a:lnTo>
                        <a:pt x="627" y="355"/>
                      </a:lnTo>
                      <a:lnTo>
                        <a:pt x="627" y="165"/>
                      </a:lnTo>
                      <a:lnTo>
                        <a:pt x="660" y="110"/>
                      </a:lnTo>
                      <a:lnTo>
                        <a:pt x="119" y="110"/>
                      </a:lnTo>
                      <a:lnTo>
                        <a:pt x="80" y="110"/>
                      </a:lnTo>
                      <a:lnTo>
                        <a:pt x="113" y="165"/>
                      </a:lnTo>
                      <a:lnTo>
                        <a:pt x="113" y="355"/>
                      </a:lnTo>
                      <a:lnTo>
                        <a:pt x="88" y="355"/>
                      </a:lnTo>
                      <a:lnTo>
                        <a:pt x="88" y="172"/>
                      </a:lnTo>
                      <a:lnTo>
                        <a:pt x="51" y="110"/>
                      </a:lnTo>
                      <a:lnTo>
                        <a:pt x="0" y="110"/>
                      </a:lnTo>
                      <a:lnTo>
                        <a:pt x="0" y="105"/>
                      </a:lnTo>
                      <a:lnTo>
                        <a:pt x="0" y="0"/>
                      </a:lnTo>
                      <a:lnTo>
                        <a:pt x="741" y="0"/>
                      </a:lnTo>
                      <a:lnTo>
                        <a:pt x="741" y="110"/>
                      </a:lnTo>
                      <a:lnTo>
                        <a:pt x="689" y="110"/>
                      </a:lnTo>
                      <a:lnTo>
                        <a:pt x="652" y="172"/>
                      </a:lnTo>
                      <a:lnTo>
                        <a:pt x="652" y="355"/>
                      </a:lnTo>
                      <a:close/>
                      <a:moveTo>
                        <a:pt x="637" y="345"/>
                      </a:moveTo>
                      <a:lnTo>
                        <a:pt x="642" y="345"/>
                      </a:lnTo>
                      <a:lnTo>
                        <a:pt x="642" y="170"/>
                      </a:lnTo>
                      <a:lnTo>
                        <a:pt x="684" y="101"/>
                      </a:lnTo>
                      <a:lnTo>
                        <a:pt x="731" y="101"/>
                      </a:lnTo>
                      <a:lnTo>
                        <a:pt x="731" y="10"/>
                      </a:lnTo>
                      <a:lnTo>
                        <a:pt x="9" y="10"/>
                      </a:lnTo>
                      <a:lnTo>
                        <a:pt x="9" y="101"/>
                      </a:lnTo>
                      <a:lnTo>
                        <a:pt x="56" y="101"/>
                      </a:lnTo>
                      <a:lnTo>
                        <a:pt x="98" y="170"/>
                      </a:lnTo>
                      <a:lnTo>
                        <a:pt x="98" y="345"/>
                      </a:lnTo>
                      <a:lnTo>
                        <a:pt x="103" y="345"/>
                      </a:lnTo>
                      <a:lnTo>
                        <a:pt x="103" y="168"/>
                      </a:lnTo>
                      <a:lnTo>
                        <a:pt x="64" y="101"/>
                      </a:lnTo>
                      <a:lnTo>
                        <a:pt x="677" y="101"/>
                      </a:lnTo>
                      <a:lnTo>
                        <a:pt x="637" y="168"/>
                      </a:lnTo>
                      <a:lnTo>
                        <a:pt x="637" y="345"/>
                      </a:lnTo>
                      <a:close/>
                      <a:moveTo>
                        <a:pt x="725" y="95"/>
                      </a:moveTo>
                      <a:lnTo>
                        <a:pt x="15" y="95"/>
                      </a:lnTo>
                      <a:lnTo>
                        <a:pt x="15" y="15"/>
                      </a:lnTo>
                      <a:lnTo>
                        <a:pt x="725" y="15"/>
                      </a:lnTo>
                      <a:lnTo>
                        <a:pt x="725" y="95"/>
                      </a:lnTo>
                      <a:close/>
                      <a:moveTo>
                        <a:pt x="25" y="86"/>
                      </a:moveTo>
                      <a:lnTo>
                        <a:pt x="716" y="86"/>
                      </a:lnTo>
                      <a:lnTo>
                        <a:pt x="716" y="25"/>
                      </a:lnTo>
                      <a:lnTo>
                        <a:pt x="25" y="25"/>
                      </a:lnTo>
                      <a:lnTo>
                        <a:pt x="25" y="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Freeform 387">
                  <a:extLst>
                    <a:ext uri="{FF2B5EF4-FFF2-40B4-BE49-F238E27FC236}">
                      <a16:creationId xmlns:a16="http://schemas.microsoft.com/office/drawing/2014/main" id="{ECE3AEC1-07F8-4891-A2F1-C0DBDD1800EC}"/>
                    </a:ext>
                  </a:extLst>
                </p:cNvPr>
                <p:cNvSpPr>
                  <a:spLocks noEditPoints="1"/>
                </p:cNvSpPr>
                <p:nvPr/>
              </p:nvSpPr>
              <p:spPr bwMode="auto">
                <a:xfrm>
                  <a:off x="3611" y="1021"/>
                  <a:ext cx="205" cy="203"/>
                </a:xfrm>
                <a:custGeom>
                  <a:avLst/>
                  <a:gdLst>
                    <a:gd name="T0" fmla="*/ 198 w 396"/>
                    <a:gd name="T1" fmla="*/ 395 h 395"/>
                    <a:gd name="T2" fmla="*/ 0 w 396"/>
                    <a:gd name="T3" fmla="*/ 156 h 395"/>
                    <a:gd name="T4" fmla="*/ 0 w 396"/>
                    <a:gd name="T5" fmla="*/ 70 h 395"/>
                    <a:gd name="T6" fmla="*/ 5 w 396"/>
                    <a:gd name="T7" fmla="*/ 66 h 395"/>
                    <a:gd name="T8" fmla="*/ 54 w 396"/>
                    <a:gd name="T9" fmla="*/ 18 h 395"/>
                    <a:gd name="T10" fmla="*/ 92 w 396"/>
                    <a:gd name="T11" fmla="*/ 8 h 395"/>
                    <a:gd name="T12" fmla="*/ 327 w 396"/>
                    <a:gd name="T13" fmla="*/ 47 h 395"/>
                    <a:gd name="T14" fmla="*/ 347 w 396"/>
                    <a:gd name="T15" fmla="*/ 48 h 395"/>
                    <a:gd name="T16" fmla="*/ 396 w 396"/>
                    <a:gd name="T17" fmla="*/ 91 h 395"/>
                    <a:gd name="T18" fmla="*/ 396 w 396"/>
                    <a:gd name="T19" fmla="*/ 156 h 395"/>
                    <a:gd name="T20" fmla="*/ 198 w 396"/>
                    <a:gd name="T21" fmla="*/ 395 h 395"/>
                    <a:gd name="T22" fmla="*/ 23 w 396"/>
                    <a:gd name="T23" fmla="*/ 82 h 395"/>
                    <a:gd name="T24" fmla="*/ 23 w 396"/>
                    <a:gd name="T25" fmla="*/ 156 h 395"/>
                    <a:gd name="T26" fmla="*/ 198 w 396"/>
                    <a:gd name="T27" fmla="*/ 371 h 395"/>
                    <a:gd name="T28" fmla="*/ 372 w 396"/>
                    <a:gd name="T29" fmla="*/ 156 h 395"/>
                    <a:gd name="T30" fmla="*/ 372 w 396"/>
                    <a:gd name="T31" fmla="*/ 91 h 395"/>
                    <a:gd name="T32" fmla="*/ 340 w 396"/>
                    <a:gd name="T33" fmla="*/ 70 h 395"/>
                    <a:gd name="T34" fmla="*/ 331 w 396"/>
                    <a:gd name="T35" fmla="*/ 70 h 395"/>
                    <a:gd name="T36" fmla="*/ 81 w 396"/>
                    <a:gd name="T37" fmla="*/ 28 h 395"/>
                    <a:gd name="T38" fmla="*/ 74 w 396"/>
                    <a:gd name="T39" fmla="*/ 30 h 395"/>
                    <a:gd name="T40" fmla="*/ 23 w 396"/>
                    <a:gd name="T41" fmla="*/ 82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96" h="395">
                      <a:moveTo>
                        <a:pt x="198" y="395"/>
                      </a:moveTo>
                      <a:cubicBezTo>
                        <a:pt x="89" y="395"/>
                        <a:pt x="0" y="288"/>
                        <a:pt x="0" y="156"/>
                      </a:cubicBezTo>
                      <a:cubicBezTo>
                        <a:pt x="0" y="70"/>
                        <a:pt x="0" y="70"/>
                        <a:pt x="0" y="70"/>
                      </a:cubicBezTo>
                      <a:cubicBezTo>
                        <a:pt x="5" y="66"/>
                        <a:pt x="5" y="66"/>
                        <a:pt x="5" y="66"/>
                      </a:cubicBezTo>
                      <a:cubicBezTo>
                        <a:pt x="6" y="66"/>
                        <a:pt x="38" y="45"/>
                        <a:pt x="54" y="18"/>
                      </a:cubicBezTo>
                      <a:cubicBezTo>
                        <a:pt x="62" y="5"/>
                        <a:pt x="79" y="0"/>
                        <a:pt x="92" y="8"/>
                      </a:cubicBezTo>
                      <a:cubicBezTo>
                        <a:pt x="125" y="26"/>
                        <a:pt x="214" y="67"/>
                        <a:pt x="327" y="47"/>
                      </a:cubicBezTo>
                      <a:cubicBezTo>
                        <a:pt x="334" y="45"/>
                        <a:pt x="341" y="46"/>
                        <a:pt x="347" y="48"/>
                      </a:cubicBezTo>
                      <a:cubicBezTo>
                        <a:pt x="369" y="56"/>
                        <a:pt x="396" y="69"/>
                        <a:pt x="396" y="91"/>
                      </a:cubicBezTo>
                      <a:cubicBezTo>
                        <a:pt x="396" y="156"/>
                        <a:pt x="396" y="156"/>
                        <a:pt x="396" y="156"/>
                      </a:cubicBezTo>
                      <a:cubicBezTo>
                        <a:pt x="396" y="288"/>
                        <a:pt x="307" y="395"/>
                        <a:pt x="198" y="395"/>
                      </a:cubicBezTo>
                      <a:close/>
                      <a:moveTo>
                        <a:pt x="23" y="82"/>
                      </a:moveTo>
                      <a:cubicBezTo>
                        <a:pt x="23" y="156"/>
                        <a:pt x="23" y="156"/>
                        <a:pt x="23" y="156"/>
                      </a:cubicBezTo>
                      <a:cubicBezTo>
                        <a:pt x="23" y="275"/>
                        <a:pt x="102" y="371"/>
                        <a:pt x="198" y="371"/>
                      </a:cubicBezTo>
                      <a:cubicBezTo>
                        <a:pt x="294" y="371"/>
                        <a:pt x="372" y="275"/>
                        <a:pt x="372" y="156"/>
                      </a:cubicBezTo>
                      <a:cubicBezTo>
                        <a:pt x="372" y="91"/>
                        <a:pt x="372" y="91"/>
                        <a:pt x="372" y="91"/>
                      </a:cubicBezTo>
                      <a:cubicBezTo>
                        <a:pt x="372" y="88"/>
                        <a:pt x="365" y="79"/>
                        <a:pt x="340" y="70"/>
                      </a:cubicBezTo>
                      <a:cubicBezTo>
                        <a:pt x="337" y="69"/>
                        <a:pt x="334" y="69"/>
                        <a:pt x="331" y="70"/>
                      </a:cubicBezTo>
                      <a:cubicBezTo>
                        <a:pt x="211" y="91"/>
                        <a:pt x="116" y="48"/>
                        <a:pt x="81" y="28"/>
                      </a:cubicBezTo>
                      <a:cubicBezTo>
                        <a:pt x="79" y="27"/>
                        <a:pt x="75" y="27"/>
                        <a:pt x="74" y="30"/>
                      </a:cubicBezTo>
                      <a:cubicBezTo>
                        <a:pt x="60" y="54"/>
                        <a:pt x="34" y="74"/>
                        <a:pt x="23"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Freeform 388">
                  <a:extLst>
                    <a:ext uri="{FF2B5EF4-FFF2-40B4-BE49-F238E27FC236}">
                      <a16:creationId xmlns:a16="http://schemas.microsoft.com/office/drawing/2014/main" id="{E97E1697-58AB-45FC-9391-47149EE3C647}"/>
                    </a:ext>
                  </a:extLst>
                </p:cNvPr>
                <p:cNvSpPr>
                  <a:spLocks noEditPoints="1"/>
                </p:cNvSpPr>
                <p:nvPr/>
              </p:nvSpPr>
              <p:spPr bwMode="auto">
                <a:xfrm>
                  <a:off x="3607" y="1016"/>
                  <a:ext cx="214" cy="213"/>
                </a:xfrm>
                <a:custGeom>
                  <a:avLst/>
                  <a:gdLst>
                    <a:gd name="T0" fmla="*/ 207 w 414"/>
                    <a:gd name="T1" fmla="*/ 414 h 414"/>
                    <a:gd name="T2" fmla="*/ 0 w 414"/>
                    <a:gd name="T3" fmla="*/ 166 h 414"/>
                    <a:gd name="T4" fmla="*/ 0 w 414"/>
                    <a:gd name="T5" fmla="*/ 75 h 414"/>
                    <a:gd name="T6" fmla="*/ 9 w 414"/>
                    <a:gd name="T7" fmla="*/ 68 h 414"/>
                    <a:gd name="T8" fmla="*/ 55 w 414"/>
                    <a:gd name="T9" fmla="*/ 23 h 414"/>
                    <a:gd name="T10" fmla="*/ 106 w 414"/>
                    <a:gd name="T11" fmla="*/ 10 h 414"/>
                    <a:gd name="T12" fmla="*/ 335 w 414"/>
                    <a:gd name="T13" fmla="*/ 48 h 414"/>
                    <a:gd name="T14" fmla="*/ 359 w 414"/>
                    <a:gd name="T15" fmla="*/ 49 h 414"/>
                    <a:gd name="T16" fmla="*/ 414 w 414"/>
                    <a:gd name="T17" fmla="*/ 101 h 414"/>
                    <a:gd name="T18" fmla="*/ 414 w 414"/>
                    <a:gd name="T19" fmla="*/ 166 h 414"/>
                    <a:gd name="T20" fmla="*/ 207 w 414"/>
                    <a:gd name="T21" fmla="*/ 414 h 414"/>
                    <a:gd name="T22" fmla="*/ 18 w 414"/>
                    <a:gd name="T23" fmla="*/ 85 h 414"/>
                    <a:gd name="T24" fmla="*/ 18 w 414"/>
                    <a:gd name="T25" fmla="*/ 166 h 414"/>
                    <a:gd name="T26" fmla="*/ 207 w 414"/>
                    <a:gd name="T27" fmla="*/ 395 h 414"/>
                    <a:gd name="T28" fmla="*/ 396 w 414"/>
                    <a:gd name="T29" fmla="*/ 166 h 414"/>
                    <a:gd name="T30" fmla="*/ 396 w 414"/>
                    <a:gd name="T31" fmla="*/ 101 h 414"/>
                    <a:gd name="T32" fmla="*/ 353 w 414"/>
                    <a:gd name="T33" fmla="*/ 67 h 414"/>
                    <a:gd name="T34" fmla="*/ 338 w 414"/>
                    <a:gd name="T35" fmla="*/ 66 h 414"/>
                    <a:gd name="T36" fmla="*/ 97 w 414"/>
                    <a:gd name="T37" fmla="*/ 26 h 414"/>
                    <a:gd name="T38" fmla="*/ 71 w 414"/>
                    <a:gd name="T39" fmla="*/ 33 h 414"/>
                    <a:gd name="T40" fmla="*/ 20 w 414"/>
                    <a:gd name="T41" fmla="*/ 84 h 414"/>
                    <a:gd name="T42" fmla="*/ 18 w 414"/>
                    <a:gd name="T43" fmla="*/ 85 h 414"/>
                    <a:gd name="T44" fmla="*/ 207 w 414"/>
                    <a:gd name="T45" fmla="*/ 391 h 414"/>
                    <a:gd name="T46" fmla="*/ 23 w 414"/>
                    <a:gd name="T47" fmla="*/ 166 h 414"/>
                    <a:gd name="T48" fmla="*/ 23 w 414"/>
                    <a:gd name="T49" fmla="*/ 87 h 414"/>
                    <a:gd name="T50" fmla="*/ 27 w 414"/>
                    <a:gd name="T51" fmla="*/ 84 h 414"/>
                    <a:gd name="T52" fmla="*/ 75 w 414"/>
                    <a:gd name="T53" fmla="*/ 35 h 414"/>
                    <a:gd name="T54" fmla="*/ 95 w 414"/>
                    <a:gd name="T55" fmla="*/ 30 h 414"/>
                    <a:gd name="T56" fmla="*/ 339 w 414"/>
                    <a:gd name="T57" fmla="*/ 70 h 414"/>
                    <a:gd name="T58" fmla="*/ 352 w 414"/>
                    <a:gd name="T59" fmla="*/ 71 h 414"/>
                    <a:gd name="T60" fmla="*/ 391 w 414"/>
                    <a:gd name="T61" fmla="*/ 101 h 414"/>
                    <a:gd name="T62" fmla="*/ 391 w 414"/>
                    <a:gd name="T63" fmla="*/ 166 h 414"/>
                    <a:gd name="T64" fmla="*/ 207 w 414"/>
                    <a:gd name="T65" fmla="*/ 391 h 414"/>
                    <a:gd name="T66" fmla="*/ 42 w 414"/>
                    <a:gd name="T67" fmla="*/ 97 h 414"/>
                    <a:gd name="T68" fmla="*/ 42 w 414"/>
                    <a:gd name="T69" fmla="*/ 166 h 414"/>
                    <a:gd name="T70" fmla="*/ 207 w 414"/>
                    <a:gd name="T71" fmla="*/ 372 h 414"/>
                    <a:gd name="T72" fmla="*/ 372 w 414"/>
                    <a:gd name="T73" fmla="*/ 166 h 414"/>
                    <a:gd name="T74" fmla="*/ 372 w 414"/>
                    <a:gd name="T75" fmla="*/ 103 h 414"/>
                    <a:gd name="T76" fmla="*/ 346 w 414"/>
                    <a:gd name="T77" fmla="*/ 89 h 414"/>
                    <a:gd name="T78" fmla="*/ 342 w 414"/>
                    <a:gd name="T79" fmla="*/ 89 h 414"/>
                    <a:gd name="T80" fmla="*/ 89 w 414"/>
                    <a:gd name="T81" fmla="*/ 48 h 414"/>
                    <a:gd name="T82" fmla="*/ 42 w 414"/>
                    <a:gd name="T83" fmla="*/ 97 h 414"/>
                    <a:gd name="T84" fmla="*/ 85 w 414"/>
                    <a:gd name="T85" fmla="*/ 46 h 414"/>
                    <a:gd name="T86" fmla="*/ 85 w 414"/>
                    <a:gd name="T87" fmla="*/ 46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14" h="414">
                      <a:moveTo>
                        <a:pt x="207" y="414"/>
                      </a:moveTo>
                      <a:cubicBezTo>
                        <a:pt x="93" y="414"/>
                        <a:pt x="0" y="303"/>
                        <a:pt x="0" y="166"/>
                      </a:cubicBezTo>
                      <a:cubicBezTo>
                        <a:pt x="0" y="75"/>
                        <a:pt x="0" y="75"/>
                        <a:pt x="0" y="75"/>
                      </a:cubicBezTo>
                      <a:cubicBezTo>
                        <a:pt x="9" y="68"/>
                        <a:pt x="9" y="68"/>
                        <a:pt x="9" y="68"/>
                      </a:cubicBezTo>
                      <a:cubicBezTo>
                        <a:pt x="11" y="68"/>
                        <a:pt x="41" y="47"/>
                        <a:pt x="55" y="23"/>
                      </a:cubicBezTo>
                      <a:cubicBezTo>
                        <a:pt x="65" y="6"/>
                        <a:pt x="88" y="0"/>
                        <a:pt x="106" y="10"/>
                      </a:cubicBezTo>
                      <a:cubicBezTo>
                        <a:pt x="138" y="28"/>
                        <a:pt x="224" y="67"/>
                        <a:pt x="335" y="48"/>
                      </a:cubicBezTo>
                      <a:cubicBezTo>
                        <a:pt x="343" y="46"/>
                        <a:pt x="352" y="47"/>
                        <a:pt x="359" y="49"/>
                      </a:cubicBezTo>
                      <a:cubicBezTo>
                        <a:pt x="405" y="65"/>
                        <a:pt x="414" y="86"/>
                        <a:pt x="414" y="101"/>
                      </a:cubicBezTo>
                      <a:cubicBezTo>
                        <a:pt x="414" y="166"/>
                        <a:pt x="414" y="166"/>
                        <a:pt x="414" y="166"/>
                      </a:cubicBezTo>
                      <a:cubicBezTo>
                        <a:pt x="414" y="303"/>
                        <a:pt x="321" y="414"/>
                        <a:pt x="207" y="414"/>
                      </a:cubicBezTo>
                      <a:close/>
                      <a:moveTo>
                        <a:pt x="18" y="85"/>
                      </a:moveTo>
                      <a:cubicBezTo>
                        <a:pt x="18" y="166"/>
                        <a:pt x="18" y="166"/>
                        <a:pt x="18" y="166"/>
                      </a:cubicBezTo>
                      <a:cubicBezTo>
                        <a:pt x="18" y="292"/>
                        <a:pt x="103" y="395"/>
                        <a:pt x="207" y="395"/>
                      </a:cubicBezTo>
                      <a:cubicBezTo>
                        <a:pt x="311" y="395"/>
                        <a:pt x="396" y="292"/>
                        <a:pt x="396" y="166"/>
                      </a:cubicBezTo>
                      <a:cubicBezTo>
                        <a:pt x="396" y="101"/>
                        <a:pt x="396" y="101"/>
                        <a:pt x="396" y="101"/>
                      </a:cubicBezTo>
                      <a:cubicBezTo>
                        <a:pt x="396" y="84"/>
                        <a:pt x="369" y="72"/>
                        <a:pt x="353" y="67"/>
                      </a:cubicBezTo>
                      <a:cubicBezTo>
                        <a:pt x="349" y="65"/>
                        <a:pt x="343" y="65"/>
                        <a:pt x="338" y="66"/>
                      </a:cubicBezTo>
                      <a:cubicBezTo>
                        <a:pt x="222" y="87"/>
                        <a:pt x="131" y="45"/>
                        <a:pt x="97" y="26"/>
                      </a:cubicBezTo>
                      <a:cubicBezTo>
                        <a:pt x="88" y="21"/>
                        <a:pt x="76" y="24"/>
                        <a:pt x="71" y="33"/>
                      </a:cubicBezTo>
                      <a:cubicBezTo>
                        <a:pt x="55" y="60"/>
                        <a:pt x="23" y="81"/>
                        <a:pt x="20" y="84"/>
                      </a:cubicBezTo>
                      <a:lnTo>
                        <a:pt x="18" y="85"/>
                      </a:lnTo>
                      <a:close/>
                      <a:moveTo>
                        <a:pt x="207" y="391"/>
                      </a:moveTo>
                      <a:cubicBezTo>
                        <a:pt x="106" y="391"/>
                        <a:pt x="23" y="290"/>
                        <a:pt x="23" y="166"/>
                      </a:cubicBezTo>
                      <a:cubicBezTo>
                        <a:pt x="23" y="87"/>
                        <a:pt x="23" y="87"/>
                        <a:pt x="23" y="87"/>
                      </a:cubicBezTo>
                      <a:cubicBezTo>
                        <a:pt x="27" y="84"/>
                        <a:pt x="27" y="84"/>
                        <a:pt x="27" y="84"/>
                      </a:cubicBezTo>
                      <a:cubicBezTo>
                        <a:pt x="37" y="77"/>
                        <a:pt x="61" y="58"/>
                        <a:pt x="75" y="35"/>
                      </a:cubicBezTo>
                      <a:cubicBezTo>
                        <a:pt x="79" y="28"/>
                        <a:pt x="88" y="26"/>
                        <a:pt x="95" y="30"/>
                      </a:cubicBezTo>
                      <a:cubicBezTo>
                        <a:pt x="129" y="49"/>
                        <a:pt x="221" y="92"/>
                        <a:pt x="339" y="70"/>
                      </a:cubicBezTo>
                      <a:cubicBezTo>
                        <a:pt x="343" y="70"/>
                        <a:pt x="348" y="70"/>
                        <a:pt x="352" y="71"/>
                      </a:cubicBezTo>
                      <a:cubicBezTo>
                        <a:pt x="364" y="75"/>
                        <a:pt x="391" y="86"/>
                        <a:pt x="391" y="101"/>
                      </a:cubicBezTo>
                      <a:cubicBezTo>
                        <a:pt x="391" y="166"/>
                        <a:pt x="391" y="166"/>
                        <a:pt x="391" y="166"/>
                      </a:cubicBezTo>
                      <a:cubicBezTo>
                        <a:pt x="391" y="290"/>
                        <a:pt x="308" y="391"/>
                        <a:pt x="207" y="391"/>
                      </a:cubicBezTo>
                      <a:close/>
                      <a:moveTo>
                        <a:pt x="42" y="97"/>
                      </a:moveTo>
                      <a:cubicBezTo>
                        <a:pt x="42" y="166"/>
                        <a:pt x="42" y="166"/>
                        <a:pt x="42" y="166"/>
                      </a:cubicBezTo>
                      <a:cubicBezTo>
                        <a:pt x="42" y="280"/>
                        <a:pt x="116" y="372"/>
                        <a:pt x="207" y="372"/>
                      </a:cubicBezTo>
                      <a:cubicBezTo>
                        <a:pt x="298" y="372"/>
                        <a:pt x="372" y="280"/>
                        <a:pt x="372" y="166"/>
                      </a:cubicBezTo>
                      <a:cubicBezTo>
                        <a:pt x="372" y="103"/>
                        <a:pt x="372" y="103"/>
                        <a:pt x="372" y="103"/>
                      </a:cubicBezTo>
                      <a:cubicBezTo>
                        <a:pt x="370" y="101"/>
                        <a:pt x="364" y="95"/>
                        <a:pt x="346" y="89"/>
                      </a:cubicBezTo>
                      <a:cubicBezTo>
                        <a:pt x="345" y="88"/>
                        <a:pt x="344" y="88"/>
                        <a:pt x="342" y="89"/>
                      </a:cubicBezTo>
                      <a:cubicBezTo>
                        <a:pt x="222" y="110"/>
                        <a:pt x="127" y="69"/>
                        <a:pt x="89" y="48"/>
                      </a:cubicBezTo>
                      <a:cubicBezTo>
                        <a:pt x="75" y="69"/>
                        <a:pt x="55" y="87"/>
                        <a:pt x="42" y="97"/>
                      </a:cubicBezTo>
                      <a:close/>
                      <a:moveTo>
                        <a:pt x="85" y="46"/>
                      </a:moveTo>
                      <a:cubicBezTo>
                        <a:pt x="85" y="46"/>
                        <a:pt x="85" y="46"/>
                        <a:pt x="85"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Freeform 389">
                  <a:extLst>
                    <a:ext uri="{FF2B5EF4-FFF2-40B4-BE49-F238E27FC236}">
                      <a16:creationId xmlns:a16="http://schemas.microsoft.com/office/drawing/2014/main" id="{4B3E77C3-8908-4C80-8B27-FAA0A24F9995}"/>
                    </a:ext>
                  </a:extLst>
                </p:cNvPr>
                <p:cNvSpPr>
                  <a:spLocks/>
                </p:cNvSpPr>
                <p:nvPr/>
              </p:nvSpPr>
              <p:spPr bwMode="auto">
                <a:xfrm>
                  <a:off x="3656" y="1197"/>
                  <a:ext cx="116" cy="92"/>
                </a:xfrm>
                <a:custGeom>
                  <a:avLst/>
                  <a:gdLst>
                    <a:gd name="T0" fmla="*/ 112 w 224"/>
                    <a:gd name="T1" fmla="*/ 178 h 178"/>
                    <a:gd name="T2" fmla="*/ 0 w 224"/>
                    <a:gd name="T3" fmla="*/ 121 h 178"/>
                    <a:gd name="T4" fmla="*/ 0 w 224"/>
                    <a:gd name="T5" fmla="*/ 0 h 178"/>
                    <a:gd name="T6" fmla="*/ 21 w 224"/>
                    <a:gd name="T7" fmla="*/ 0 h 178"/>
                    <a:gd name="T8" fmla="*/ 21 w 224"/>
                    <a:gd name="T9" fmla="*/ 121 h 178"/>
                    <a:gd name="T10" fmla="*/ 112 w 224"/>
                    <a:gd name="T11" fmla="*/ 154 h 178"/>
                    <a:gd name="T12" fmla="*/ 203 w 224"/>
                    <a:gd name="T13" fmla="*/ 121 h 178"/>
                    <a:gd name="T14" fmla="*/ 203 w 224"/>
                    <a:gd name="T15" fmla="*/ 2 h 178"/>
                    <a:gd name="T16" fmla="*/ 224 w 224"/>
                    <a:gd name="T17" fmla="*/ 2 h 178"/>
                    <a:gd name="T18" fmla="*/ 224 w 224"/>
                    <a:gd name="T19" fmla="*/ 121 h 178"/>
                    <a:gd name="T20" fmla="*/ 112 w 224"/>
                    <a:gd name="T21" fmla="*/ 17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4" h="178">
                      <a:moveTo>
                        <a:pt x="112" y="178"/>
                      </a:moveTo>
                      <a:cubicBezTo>
                        <a:pt x="56" y="178"/>
                        <a:pt x="0" y="158"/>
                        <a:pt x="0" y="121"/>
                      </a:cubicBezTo>
                      <a:cubicBezTo>
                        <a:pt x="0" y="0"/>
                        <a:pt x="0" y="0"/>
                        <a:pt x="0" y="0"/>
                      </a:cubicBezTo>
                      <a:cubicBezTo>
                        <a:pt x="21" y="0"/>
                        <a:pt x="21" y="0"/>
                        <a:pt x="21" y="0"/>
                      </a:cubicBezTo>
                      <a:cubicBezTo>
                        <a:pt x="21" y="121"/>
                        <a:pt x="21" y="121"/>
                        <a:pt x="21" y="121"/>
                      </a:cubicBezTo>
                      <a:cubicBezTo>
                        <a:pt x="21" y="135"/>
                        <a:pt x="57" y="154"/>
                        <a:pt x="112" y="154"/>
                      </a:cubicBezTo>
                      <a:cubicBezTo>
                        <a:pt x="168" y="154"/>
                        <a:pt x="203" y="135"/>
                        <a:pt x="203" y="121"/>
                      </a:cubicBezTo>
                      <a:cubicBezTo>
                        <a:pt x="203" y="2"/>
                        <a:pt x="203" y="2"/>
                        <a:pt x="203" y="2"/>
                      </a:cubicBezTo>
                      <a:cubicBezTo>
                        <a:pt x="224" y="2"/>
                        <a:pt x="224" y="2"/>
                        <a:pt x="224" y="2"/>
                      </a:cubicBezTo>
                      <a:cubicBezTo>
                        <a:pt x="224" y="121"/>
                        <a:pt x="224" y="121"/>
                        <a:pt x="224" y="121"/>
                      </a:cubicBezTo>
                      <a:cubicBezTo>
                        <a:pt x="224" y="158"/>
                        <a:pt x="168" y="178"/>
                        <a:pt x="112" y="17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Freeform 390">
                  <a:extLst>
                    <a:ext uri="{FF2B5EF4-FFF2-40B4-BE49-F238E27FC236}">
                      <a16:creationId xmlns:a16="http://schemas.microsoft.com/office/drawing/2014/main" id="{6C588B8B-5E4D-4CC1-954A-E150D24112E9}"/>
                    </a:ext>
                  </a:extLst>
                </p:cNvPr>
                <p:cNvSpPr>
                  <a:spLocks noEditPoints="1"/>
                </p:cNvSpPr>
                <p:nvPr/>
              </p:nvSpPr>
              <p:spPr bwMode="auto">
                <a:xfrm>
                  <a:off x="3651" y="1193"/>
                  <a:ext cx="126" cy="100"/>
                </a:xfrm>
                <a:custGeom>
                  <a:avLst/>
                  <a:gdLst>
                    <a:gd name="T0" fmla="*/ 121 w 243"/>
                    <a:gd name="T1" fmla="*/ 196 h 196"/>
                    <a:gd name="T2" fmla="*/ 0 w 243"/>
                    <a:gd name="T3" fmla="*/ 130 h 196"/>
                    <a:gd name="T4" fmla="*/ 0 w 243"/>
                    <a:gd name="T5" fmla="*/ 0 h 196"/>
                    <a:gd name="T6" fmla="*/ 39 w 243"/>
                    <a:gd name="T7" fmla="*/ 0 h 196"/>
                    <a:gd name="T8" fmla="*/ 39 w 243"/>
                    <a:gd name="T9" fmla="*/ 130 h 196"/>
                    <a:gd name="T10" fmla="*/ 121 w 243"/>
                    <a:gd name="T11" fmla="*/ 154 h 196"/>
                    <a:gd name="T12" fmla="*/ 203 w 243"/>
                    <a:gd name="T13" fmla="*/ 130 h 196"/>
                    <a:gd name="T14" fmla="*/ 203 w 243"/>
                    <a:gd name="T15" fmla="*/ 2 h 196"/>
                    <a:gd name="T16" fmla="*/ 243 w 243"/>
                    <a:gd name="T17" fmla="*/ 2 h 196"/>
                    <a:gd name="T18" fmla="*/ 243 w 243"/>
                    <a:gd name="T19" fmla="*/ 130 h 196"/>
                    <a:gd name="T20" fmla="*/ 121 w 243"/>
                    <a:gd name="T21" fmla="*/ 196 h 196"/>
                    <a:gd name="T22" fmla="*/ 18 w 243"/>
                    <a:gd name="T23" fmla="*/ 19 h 196"/>
                    <a:gd name="T24" fmla="*/ 18 w 243"/>
                    <a:gd name="T25" fmla="*/ 130 h 196"/>
                    <a:gd name="T26" fmla="*/ 121 w 243"/>
                    <a:gd name="T27" fmla="*/ 177 h 196"/>
                    <a:gd name="T28" fmla="*/ 224 w 243"/>
                    <a:gd name="T29" fmla="*/ 130 h 196"/>
                    <a:gd name="T30" fmla="*/ 224 w 243"/>
                    <a:gd name="T31" fmla="*/ 20 h 196"/>
                    <a:gd name="T32" fmla="*/ 222 w 243"/>
                    <a:gd name="T33" fmla="*/ 20 h 196"/>
                    <a:gd name="T34" fmla="*/ 222 w 243"/>
                    <a:gd name="T35" fmla="*/ 130 h 196"/>
                    <a:gd name="T36" fmla="*/ 121 w 243"/>
                    <a:gd name="T37" fmla="*/ 173 h 196"/>
                    <a:gd name="T38" fmla="*/ 21 w 243"/>
                    <a:gd name="T39" fmla="*/ 130 h 196"/>
                    <a:gd name="T40" fmla="*/ 21 w 243"/>
                    <a:gd name="T41" fmla="*/ 19 h 196"/>
                    <a:gd name="T42" fmla="*/ 18 w 243"/>
                    <a:gd name="T43" fmla="*/ 19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196">
                      <a:moveTo>
                        <a:pt x="121" y="196"/>
                      </a:moveTo>
                      <a:cubicBezTo>
                        <a:pt x="63" y="196"/>
                        <a:pt x="0" y="175"/>
                        <a:pt x="0" y="130"/>
                      </a:cubicBezTo>
                      <a:cubicBezTo>
                        <a:pt x="0" y="0"/>
                        <a:pt x="0" y="0"/>
                        <a:pt x="0" y="0"/>
                      </a:cubicBezTo>
                      <a:cubicBezTo>
                        <a:pt x="39" y="0"/>
                        <a:pt x="39" y="0"/>
                        <a:pt x="39" y="0"/>
                      </a:cubicBezTo>
                      <a:cubicBezTo>
                        <a:pt x="39" y="130"/>
                        <a:pt x="39" y="130"/>
                        <a:pt x="39" y="130"/>
                      </a:cubicBezTo>
                      <a:cubicBezTo>
                        <a:pt x="40" y="136"/>
                        <a:pt x="67" y="154"/>
                        <a:pt x="121" y="154"/>
                      </a:cubicBezTo>
                      <a:cubicBezTo>
                        <a:pt x="175" y="154"/>
                        <a:pt x="202" y="136"/>
                        <a:pt x="203" y="130"/>
                      </a:cubicBezTo>
                      <a:cubicBezTo>
                        <a:pt x="203" y="2"/>
                        <a:pt x="203" y="2"/>
                        <a:pt x="203" y="2"/>
                      </a:cubicBezTo>
                      <a:cubicBezTo>
                        <a:pt x="243" y="2"/>
                        <a:pt x="243" y="2"/>
                        <a:pt x="243" y="2"/>
                      </a:cubicBezTo>
                      <a:cubicBezTo>
                        <a:pt x="243" y="130"/>
                        <a:pt x="243" y="130"/>
                        <a:pt x="243" y="130"/>
                      </a:cubicBezTo>
                      <a:cubicBezTo>
                        <a:pt x="243" y="175"/>
                        <a:pt x="180" y="196"/>
                        <a:pt x="121" y="196"/>
                      </a:cubicBezTo>
                      <a:close/>
                      <a:moveTo>
                        <a:pt x="18" y="19"/>
                      </a:moveTo>
                      <a:cubicBezTo>
                        <a:pt x="18" y="130"/>
                        <a:pt x="18" y="130"/>
                        <a:pt x="18" y="130"/>
                      </a:cubicBezTo>
                      <a:cubicBezTo>
                        <a:pt x="18" y="161"/>
                        <a:pt x="71" y="177"/>
                        <a:pt x="121" y="177"/>
                      </a:cubicBezTo>
                      <a:cubicBezTo>
                        <a:pt x="171" y="177"/>
                        <a:pt x="224" y="161"/>
                        <a:pt x="224" y="130"/>
                      </a:cubicBezTo>
                      <a:cubicBezTo>
                        <a:pt x="224" y="20"/>
                        <a:pt x="224" y="20"/>
                        <a:pt x="224" y="20"/>
                      </a:cubicBezTo>
                      <a:cubicBezTo>
                        <a:pt x="222" y="20"/>
                        <a:pt x="222" y="20"/>
                        <a:pt x="222" y="20"/>
                      </a:cubicBezTo>
                      <a:cubicBezTo>
                        <a:pt x="222" y="130"/>
                        <a:pt x="222" y="130"/>
                        <a:pt x="222" y="130"/>
                      </a:cubicBezTo>
                      <a:cubicBezTo>
                        <a:pt x="222" y="153"/>
                        <a:pt x="176" y="173"/>
                        <a:pt x="121" y="173"/>
                      </a:cubicBezTo>
                      <a:cubicBezTo>
                        <a:pt x="67" y="173"/>
                        <a:pt x="21" y="153"/>
                        <a:pt x="21" y="130"/>
                      </a:cubicBezTo>
                      <a:cubicBezTo>
                        <a:pt x="21" y="19"/>
                        <a:pt x="21" y="19"/>
                        <a:pt x="21" y="19"/>
                      </a:cubicBezTo>
                      <a:lnTo>
                        <a:pt x="18" y="1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Freeform 391">
                  <a:extLst>
                    <a:ext uri="{FF2B5EF4-FFF2-40B4-BE49-F238E27FC236}">
                      <a16:creationId xmlns:a16="http://schemas.microsoft.com/office/drawing/2014/main" id="{0C9F7EB5-00C8-4369-8ECF-101029A4A304}"/>
                    </a:ext>
                  </a:extLst>
                </p:cNvPr>
                <p:cNvSpPr>
                  <a:spLocks/>
                </p:cNvSpPr>
                <p:nvPr/>
              </p:nvSpPr>
              <p:spPr bwMode="auto">
                <a:xfrm>
                  <a:off x="3592" y="917"/>
                  <a:ext cx="236" cy="152"/>
                </a:xfrm>
                <a:custGeom>
                  <a:avLst/>
                  <a:gdLst>
                    <a:gd name="T0" fmla="*/ 433 w 456"/>
                    <a:gd name="T1" fmla="*/ 296 h 296"/>
                    <a:gd name="T2" fmla="*/ 411 w 456"/>
                    <a:gd name="T3" fmla="*/ 291 h 296"/>
                    <a:gd name="T4" fmla="*/ 414 w 456"/>
                    <a:gd name="T5" fmla="*/ 279 h 296"/>
                    <a:gd name="T6" fmla="*/ 396 w 456"/>
                    <a:gd name="T7" fmla="*/ 106 h 296"/>
                    <a:gd name="T8" fmla="*/ 257 w 456"/>
                    <a:gd name="T9" fmla="*/ 35 h 296"/>
                    <a:gd name="T10" fmla="*/ 100 w 456"/>
                    <a:gd name="T11" fmla="*/ 105 h 296"/>
                    <a:gd name="T12" fmla="*/ 98 w 456"/>
                    <a:gd name="T13" fmla="*/ 110 h 296"/>
                    <a:gd name="T14" fmla="*/ 91 w 456"/>
                    <a:gd name="T15" fmla="*/ 111 h 296"/>
                    <a:gd name="T16" fmla="*/ 37 w 456"/>
                    <a:gd name="T17" fmla="*/ 175 h 296"/>
                    <a:gd name="T18" fmla="*/ 58 w 456"/>
                    <a:gd name="T19" fmla="*/ 272 h 296"/>
                    <a:gd name="T20" fmla="*/ 66 w 456"/>
                    <a:gd name="T21" fmla="*/ 280 h 296"/>
                    <a:gd name="T22" fmla="*/ 49 w 456"/>
                    <a:gd name="T23" fmla="*/ 296 h 296"/>
                    <a:gd name="T24" fmla="*/ 41 w 456"/>
                    <a:gd name="T25" fmla="*/ 288 h 296"/>
                    <a:gd name="T26" fmla="*/ 14 w 456"/>
                    <a:gd name="T27" fmla="*/ 171 h 296"/>
                    <a:gd name="T28" fmla="*/ 83 w 456"/>
                    <a:gd name="T29" fmla="*/ 89 h 296"/>
                    <a:gd name="T30" fmla="*/ 260 w 456"/>
                    <a:gd name="T31" fmla="*/ 12 h 296"/>
                    <a:gd name="T32" fmla="*/ 415 w 456"/>
                    <a:gd name="T33" fmla="*/ 92 h 296"/>
                    <a:gd name="T34" fmla="*/ 436 w 456"/>
                    <a:gd name="T35" fmla="*/ 285 h 296"/>
                    <a:gd name="T36" fmla="*/ 433 w 456"/>
                    <a:gd name="T37" fmla="*/ 296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6" h="296">
                      <a:moveTo>
                        <a:pt x="433" y="296"/>
                      </a:moveTo>
                      <a:cubicBezTo>
                        <a:pt x="411" y="291"/>
                        <a:pt x="411" y="291"/>
                        <a:pt x="411" y="291"/>
                      </a:cubicBezTo>
                      <a:cubicBezTo>
                        <a:pt x="414" y="279"/>
                        <a:pt x="414" y="279"/>
                        <a:pt x="414" y="279"/>
                      </a:cubicBezTo>
                      <a:cubicBezTo>
                        <a:pt x="432" y="207"/>
                        <a:pt x="426" y="149"/>
                        <a:pt x="396" y="106"/>
                      </a:cubicBezTo>
                      <a:cubicBezTo>
                        <a:pt x="368" y="66"/>
                        <a:pt x="320" y="42"/>
                        <a:pt x="257" y="35"/>
                      </a:cubicBezTo>
                      <a:cubicBezTo>
                        <a:pt x="142" y="23"/>
                        <a:pt x="102" y="101"/>
                        <a:pt x="100" y="105"/>
                      </a:cubicBezTo>
                      <a:cubicBezTo>
                        <a:pt x="98" y="110"/>
                        <a:pt x="98" y="110"/>
                        <a:pt x="98" y="110"/>
                      </a:cubicBezTo>
                      <a:cubicBezTo>
                        <a:pt x="91" y="111"/>
                        <a:pt x="91" y="111"/>
                        <a:pt x="91" y="111"/>
                      </a:cubicBezTo>
                      <a:cubicBezTo>
                        <a:pt x="90" y="111"/>
                        <a:pt x="48" y="117"/>
                        <a:pt x="37" y="175"/>
                      </a:cubicBezTo>
                      <a:cubicBezTo>
                        <a:pt x="25" y="235"/>
                        <a:pt x="57" y="270"/>
                        <a:pt x="58" y="272"/>
                      </a:cubicBezTo>
                      <a:cubicBezTo>
                        <a:pt x="66" y="280"/>
                        <a:pt x="66" y="280"/>
                        <a:pt x="66" y="280"/>
                      </a:cubicBezTo>
                      <a:cubicBezTo>
                        <a:pt x="49" y="296"/>
                        <a:pt x="49" y="296"/>
                        <a:pt x="49" y="296"/>
                      </a:cubicBezTo>
                      <a:cubicBezTo>
                        <a:pt x="41" y="288"/>
                        <a:pt x="41" y="288"/>
                        <a:pt x="41" y="288"/>
                      </a:cubicBezTo>
                      <a:cubicBezTo>
                        <a:pt x="40" y="286"/>
                        <a:pt x="0" y="243"/>
                        <a:pt x="14" y="171"/>
                      </a:cubicBezTo>
                      <a:cubicBezTo>
                        <a:pt x="26" y="109"/>
                        <a:pt x="67" y="93"/>
                        <a:pt x="83" y="89"/>
                      </a:cubicBezTo>
                      <a:cubicBezTo>
                        <a:pt x="95" y="69"/>
                        <a:pt x="146" y="0"/>
                        <a:pt x="260" y="12"/>
                      </a:cubicBezTo>
                      <a:cubicBezTo>
                        <a:pt x="330" y="19"/>
                        <a:pt x="383" y="47"/>
                        <a:pt x="415" y="92"/>
                      </a:cubicBezTo>
                      <a:cubicBezTo>
                        <a:pt x="449" y="141"/>
                        <a:pt x="456" y="206"/>
                        <a:pt x="436" y="285"/>
                      </a:cubicBezTo>
                      <a:lnTo>
                        <a:pt x="433" y="2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Freeform 392">
                  <a:extLst>
                    <a:ext uri="{FF2B5EF4-FFF2-40B4-BE49-F238E27FC236}">
                      <a16:creationId xmlns:a16="http://schemas.microsoft.com/office/drawing/2014/main" id="{1E91BCD7-D415-4B8D-B830-193F6B5445CA}"/>
                    </a:ext>
                  </a:extLst>
                </p:cNvPr>
                <p:cNvSpPr>
                  <a:spLocks noEditPoints="1"/>
                </p:cNvSpPr>
                <p:nvPr/>
              </p:nvSpPr>
              <p:spPr bwMode="auto">
                <a:xfrm>
                  <a:off x="3587" y="912"/>
                  <a:ext cx="246" cy="163"/>
                </a:xfrm>
                <a:custGeom>
                  <a:avLst/>
                  <a:gdLst>
                    <a:gd name="T0" fmla="*/ 59 w 476"/>
                    <a:gd name="T1" fmla="*/ 318 h 318"/>
                    <a:gd name="T2" fmla="*/ 45 w 476"/>
                    <a:gd name="T3" fmla="*/ 303 h 318"/>
                    <a:gd name="T4" fmla="*/ 15 w 476"/>
                    <a:gd name="T5" fmla="*/ 178 h 318"/>
                    <a:gd name="T6" fmla="*/ 87 w 476"/>
                    <a:gd name="T7" fmla="*/ 90 h 318"/>
                    <a:gd name="T8" fmla="*/ 271 w 476"/>
                    <a:gd name="T9" fmla="*/ 12 h 318"/>
                    <a:gd name="T10" fmla="*/ 433 w 476"/>
                    <a:gd name="T11" fmla="*/ 96 h 318"/>
                    <a:gd name="T12" fmla="*/ 455 w 476"/>
                    <a:gd name="T13" fmla="*/ 296 h 318"/>
                    <a:gd name="T14" fmla="*/ 450 w 476"/>
                    <a:gd name="T15" fmla="*/ 316 h 318"/>
                    <a:gd name="T16" fmla="*/ 410 w 476"/>
                    <a:gd name="T17" fmla="*/ 306 h 318"/>
                    <a:gd name="T18" fmla="*/ 415 w 476"/>
                    <a:gd name="T19" fmla="*/ 286 h 318"/>
                    <a:gd name="T20" fmla="*/ 398 w 476"/>
                    <a:gd name="T21" fmla="*/ 120 h 318"/>
                    <a:gd name="T22" fmla="*/ 266 w 476"/>
                    <a:gd name="T23" fmla="*/ 53 h 318"/>
                    <a:gd name="T24" fmla="*/ 119 w 476"/>
                    <a:gd name="T25" fmla="*/ 118 h 318"/>
                    <a:gd name="T26" fmla="*/ 114 w 476"/>
                    <a:gd name="T27" fmla="*/ 128 h 318"/>
                    <a:gd name="T28" fmla="*/ 102 w 476"/>
                    <a:gd name="T29" fmla="*/ 129 h 318"/>
                    <a:gd name="T30" fmla="*/ 56 w 476"/>
                    <a:gd name="T31" fmla="*/ 186 h 318"/>
                    <a:gd name="T32" fmla="*/ 75 w 476"/>
                    <a:gd name="T33" fmla="*/ 275 h 318"/>
                    <a:gd name="T34" fmla="*/ 89 w 476"/>
                    <a:gd name="T35" fmla="*/ 290 h 318"/>
                    <a:gd name="T36" fmla="*/ 59 w 476"/>
                    <a:gd name="T37" fmla="*/ 318 h 318"/>
                    <a:gd name="T38" fmla="*/ 432 w 476"/>
                    <a:gd name="T39" fmla="*/ 293 h 318"/>
                    <a:gd name="T40" fmla="*/ 437 w 476"/>
                    <a:gd name="T41" fmla="*/ 294 h 318"/>
                    <a:gd name="T42" fmla="*/ 437 w 476"/>
                    <a:gd name="T43" fmla="*/ 292 h 318"/>
                    <a:gd name="T44" fmla="*/ 417 w 476"/>
                    <a:gd name="T45" fmla="*/ 107 h 318"/>
                    <a:gd name="T46" fmla="*/ 269 w 476"/>
                    <a:gd name="T47" fmla="*/ 30 h 318"/>
                    <a:gd name="T48" fmla="*/ 100 w 476"/>
                    <a:gd name="T49" fmla="*/ 103 h 318"/>
                    <a:gd name="T50" fmla="*/ 98 w 476"/>
                    <a:gd name="T51" fmla="*/ 106 h 318"/>
                    <a:gd name="T52" fmla="*/ 95 w 476"/>
                    <a:gd name="T53" fmla="*/ 107 h 318"/>
                    <a:gd name="T54" fmla="*/ 33 w 476"/>
                    <a:gd name="T55" fmla="*/ 181 h 318"/>
                    <a:gd name="T56" fmla="*/ 58 w 476"/>
                    <a:gd name="T57" fmla="*/ 291 h 318"/>
                    <a:gd name="T58" fmla="*/ 60 w 476"/>
                    <a:gd name="T59" fmla="*/ 292 h 318"/>
                    <a:gd name="T60" fmla="*/ 63 w 476"/>
                    <a:gd name="T61" fmla="*/ 289 h 318"/>
                    <a:gd name="T62" fmla="*/ 62 w 476"/>
                    <a:gd name="T63" fmla="*/ 287 h 318"/>
                    <a:gd name="T64" fmla="*/ 38 w 476"/>
                    <a:gd name="T65" fmla="*/ 182 h 318"/>
                    <a:gd name="T66" fmla="*/ 100 w 476"/>
                    <a:gd name="T67" fmla="*/ 111 h 318"/>
                    <a:gd name="T68" fmla="*/ 102 w 476"/>
                    <a:gd name="T69" fmla="*/ 111 h 318"/>
                    <a:gd name="T70" fmla="*/ 102 w 476"/>
                    <a:gd name="T71" fmla="*/ 110 h 318"/>
                    <a:gd name="T72" fmla="*/ 268 w 476"/>
                    <a:gd name="T73" fmla="*/ 35 h 318"/>
                    <a:gd name="T74" fmla="*/ 413 w 476"/>
                    <a:gd name="T75" fmla="*/ 109 h 318"/>
                    <a:gd name="T76" fmla="*/ 433 w 476"/>
                    <a:gd name="T77" fmla="*/ 291 h 318"/>
                    <a:gd name="T78" fmla="*/ 432 w 476"/>
                    <a:gd name="T79" fmla="*/ 293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76" h="318">
                      <a:moveTo>
                        <a:pt x="59" y="318"/>
                      </a:moveTo>
                      <a:cubicBezTo>
                        <a:pt x="45" y="303"/>
                        <a:pt x="45" y="303"/>
                        <a:pt x="45" y="303"/>
                      </a:cubicBezTo>
                      <a:cubicBezTo>
                        <a:pt x="43" y="301"/>
                        <a:pt x="0" y="255"/>
                        <a:pt x="15" y="178"/>
                      </a:cubicBezTo>
                      <a:cubicBezTo>
                        <a:pt x="27" y="116"/>
                        <a:pt x="67" y="96"/>
                        <a:pt x="87" y="90"/>
                      </a:cubicBezTo>
                      <a:cubicBezTo>
                        <a:pt x="103" y="65"/>
                        <a:pt x="157" y="0"/>
                        <a:pt x="271" y="12"/>
                      </a:cubicBezTo>
                      <a:cubicBezTo>
                        <a:pt x="343" y="19"/>
                        <a:pt x="399" y="48"/>
                        <a:pt x="433" y="96"/>
                      </a:cubicBezTo>
                      <a:cubicBezTo>
                        <a:pt x="468" y="147"/>
                        <a:pt x="476" y="214"/>
                        <a:pt x="455" y="296"/>
                      </a:cubicBezTo>
                      <a:cubicBezTo>
                        <a:pt x="450" y="316"/>
                        <a:pt x="450" y="316"/>
                        <a:pt x="450" y="316"/>
                      </a:cubicBezTo>
                      <a:cubicBezTo>
                        <a:pt x="410" y="306"/>
                        <a:pt x="410" y="306"/>
                        <a:pt x="410" y="306"/>
                      </a:cubicBezTo>
                      <a:cubicBezTo>
                        <a:pt x="415" y="286"/>
                        <a:pt x="415" y="286"/>
                        <a:pt x="415" y="286"/>
                      </a:cubicBezTo>
                      <a:cubicBezTo>
                        <a:pt x="432" y="216"/>
                        <a:pt x="427" y="161"/>
                        <a:pt x="398" y="120"/>
                      </a:cubicBezTo>
                      <a:cubicBezTo>
                        <a:pt x="372" y="83"/>
                        <a:pt x="327" y="59"/>
                        <a:pt x="266" y="53"/>
                      </a:cubicBezTo>
                      <a:cubicBezTo>
                        <a:pt x="157" y="42"/>
                        <a:pt x="120" y="115"/>
                        <a:pt x="119" y="118"/>
                      </a:cubicBezTo>
                      <a:cubicBezTo>
                        <a:pt x="114" y="128"/>
                        <a:pt x="114" y="128"/>
                        <a:pt x="114" y="128"/>
                      </a:cubicBezTo>
                      <a:cubicBezTo>
                        <a:pt x="102" y="129"/>
                        <a:pt x="102" y="129"/>
                        <a:pt x="102" y="129"/>
                      </a:cubicBezTo>
                      <a:cubicBezTo>
                        <a:pt x="101" y="130"/>
                        <a:pt x="66" y="135"/>
                        <a:pt x="56" y="186"/>
                      </a:cubicBezTo>
                      <a:cubicBezTo>
                        <a:pt x="45" y="242"/>
                        <a:pt x="74" y="273"/>
                        <a:pt x="75" y="275"/>
                      </a:cubicBezTo>
                      <a:cubicBezTo>
                        <a:pt x="89" y="290"/>
                        <a:pt x="89" y="290"/>
                        <a:pt x="89" y="290"/>
                      </a:cubicBezTo>
                      <a:lnTo>
                        <a:pt x="59" y="318"/>
                      </a:lnTo>
                      <a:close/>
                      <a:moveTo>
                        <a:pt x="432" y="293"/>
                      </a:moveTo>
                      <a:cubicBezTo>
                        <a:pt x="437" y="294"/>
                        <a:pt x="437" y="294"/>
                        <a:pt x="437" y="294"/>
                      </a:cubicBezTo>
                      <a:cubicBezTo>
                        <a:pt x="437" y="292"/>
                        <a:pt x="437" y="292"/>
                        <a:pt x="437" y="292"/>
                      </a:cubicBezTo>
                      <a:cubicBezTo>
                        <a:pt x="456" y="215"/>
                        <a:pt x="450" y="153"/>
                        <a:pt x="417" y="107"/>
                      </a:cubicBezTo>
                      <a:cubicBezTo>
                        <a:pt x="387" y="64"/>
                        <a:pt x="336" y="37"/>
                        <a:pt x="269" y="30"/>
                      </a:cubicBezTo>
                      <a:cubicBezTo>
                        <a:pt x="161" y="19"/>
                        <a:pt x="113" y="83"/>
                        <a:pt x="100" y="103"/>
                      </a:cubicBezTo>
                      <a:cubicBezTo>
                        <a:pt x="98" y="106"/>
                        <a:pt x="98" y="106"/>
                        <a:pt x="98" y="106"/>
                      </a:cubicBezTo>
                      <a:cubicBezTo>
                        <a:pt x="95" y="107"/>
                        <a:pt x="95" y="107"/>
                        <a:pt x="95" y="107"/>
                      </a:cubicBezTo>
                      <a:cubicBezTo>
                        <a:pt x="80" y="111"/>
                        <a:pt x="44" y="126"/>
                        <a:pt x="33" y="181"/>
                      </a:cubicBezTo>
                      <a:cubicBezTo>
                        <a:pt x="20" y="249"/>
                        <a:pt x="57" y="289"/>
                        <a:pt x="58" y="291"/>
                      </a:cubicBezTo>
                      <a:cubicBezTo>
                        <a:pt x="60" y="292"/>
                        <a:pt x="60" y="292"/>
                        <a:pt x="60" y="292"/>
                      </a:cubicBezTo>
                      <a:cubicBezTo>
                        <a:pt x="63" y="289"/>
                        <a:pt x="63" y="289"/>
                        <a:pt x="63" y="289"/>
                      </a:cubicBezTo>
                      <a:cubicBezTo>
                        <a:pt x="62" y="287"/>
                        <a:pt x="62" y="287"/>
                        <a:pt x="62" y="287"/>
                      </a:cubicBezTo>
                      <a:cubicBezTo>
                        <a:pt x="60" y="286"/>
                        <a:pt x="25" y="247"/>
                        <a:pt x="38" y="182"/>
                      </a:cubicBezTo>
                      <a:cubicBezTo>
                        <a:pt x="50" y="120"/>
                        <a:pt x="95" y="112"/>
                        <a:pt x="100" y="111"/>
                      </a:cubicBezTo>
                      <a:cubicBezTo>
                        <a:pt x="102" y="111"/>
                        <a:pt x="102" y="111"/>
                        <a:pt x="102" y="111"/>
                      </a:cubicBezTo>
                      <a:cubicBezTo>
                        <a:pt x="102" y="110"/>
                        <a:pt x="102" y="110"/>
                        <a:pt x="102" y="110"/>
                      </a:cubicBezTo>
                      <a:cubicBezTo>
                        <a:pt x="104" y="106"/>
                        <a:pt x="146" y="22"/>
                        <a:pt x="268" y="35"/>
                      </a:cubicBezTo>
                      <a:cubicBezTo>
                        <a:pt x="334" y="42"/>
                        <a:pt x="384" y="67"/>
                        <a:pt x="413" y="109"/>
                      </a:cubicBezTo>
                      <a:cubicBezTo>
                        <a:pt x="445" y="155"/>
                        <a:pt x="452" y="216"/>
                        <a:pt x="433" y="291"/>
                      </a:cubicBezTo>
                      <a:lnTo>
                        <a:pt x="432" y="29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Freeform 393">
                  <a:extLst>
                    <a:ext uri="{FF2B5EF4-FFF2-40B4-BE49-F238E27FC236}">
                      <a16:creationId xmlns:a16="http://schemas.microsoft.com/office/drawing/2014/main" id="{13EDB1AB-98FA-4F02-BF3A-B61FDAB7C47A}"/>
                    </a:ext>
                  </a:extLst>
                </p:cNvPr>
                <p:cNvSpPr>
                  <a:spLocks noEditPoints="1"/>
                </p:cNvSpPr>
                <p:nvPr/>
              </p:nvSpPr>
              <p:spPr bwMode="auto">
                <a:xfrm>
                  <a:off x="3689" y="1276"/>
                  <a:ext cx="50" cy="97"/>
                </a:xfrm>
                <a:custGeom>
                  <a:avLst/>
                  <a:gdLst>
                    <a:gd name="T0" fmla="*/ 48 w 96"/>
                    <a:gd name="T1" fmla="*/ 187 h 187"/>
                    <a:gd name="T2" fmla="*/ 17 w 96"/>
                    <a:gd name="T3" fmla="*/ 161 h 187"/>
                    <a:gd name="T4" fmla="*/ 0 w 96"/>
                    <a:gd name="T5" fmla="*/ 64 h 187"/>
                    <a:gd name="T6" fmla="*/ 0 w 96"/>
                    <a:gd name="T7" fmla="*/ 0 h 187"/>
                    <a:gd name="T8" fmla="*/ 96 w 96"/>
                    <a:gd name="T9" fmla="*/ 0 h 187"/>
                    <a:gd name="T10" fmla="*/ 96 w 96"/>
                    <a:gd name="T11" fmla="*/ 62 h 187"/>
                    <a:gd name="T12" fmla="*/ 79 w 96"/>
                    <a:gd name="T13" fmla="*/ 161 h 187"/>
                    <a:gd name="T14" fmla="*/ 48 w 96"/>
                    <a:gd name="T15" fmla="*/ 187 h 187"/>
                    <a:gd name="T16" fmla="*/ 23 w 96"/>
                    <a:gd name="T17" fmla="*/ 24 h 187"/>
                    <a:gd name="T18" fmla="*/ 23 w 96"/>
                    <a:gd name="T19" fmla="*/ 62 h 187"/>
                    <a:gd name="T20" fmla="*/ 40 w 96"/>
                    <a:gd name="T21" fmla="*/ 157 h 187"/>
                    <a:gd name="T22" fmla="*/ 48 w 96"/>
                    <a:gd name="T23" fmla="*/ 164 h 187"/>
                    <a:gd name="T24" fmla="*/ 56 w 96"/>
                    <a:gd name="T25" fmla="*/ 157 h 187"/>
                    <a:gd name="T26" fmla="*/ 73 w 96"/>
                    <a:gd name="T27" fmla="*/ 60 h 187"/>
                    <a:gd name="T28" fmla="*/ 73 w 96"/>
                    <a:gd name="T29" fmla="*/ 24 h 187"/>
                    <a:gd name="T30" fmla="*/ 23 w 96"/>
                    <a:gd name="T31" fmla="*/ 24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 h="187">
                      <a:moveTo>
                        <a:pt x="48" y="187"/>
                      </a:moveTo>
                      <a:cubicBezTo>
                        <a:pt x="32" y="187"/>
                        <a:pt x="19" y="176"/>
                        <a:pt x="17" y="161"/>
                      </a:cubicBezTo>
                      <a:cubicBezTo>
                        <a:pt x="0" y="64"/>
                        <a:pt x="0" y="64"/>
                        <a:pt x="0" y="64"/>
                      </a:cubicBezTo>
                      <a:cubicBezTo>
                        <a:pt x="0" y="0"/>
                        <a:pt x="0" y="0"/>
                        <a:pt x="0" y="0"/>
                      </a:cubicBezTo>
                      <a:cubicBezTo>
                        <a:pt x="96" y="0"/>
                        <a:pt x="96" y="0"/>
                        <a:pt x="96" y="0"/>
                      </a:cubicBezTo>
                      <a:cubicBezTo>
                        <a:pt x="96" y="62"/>
                        <a:pt x="96" y="62"/>
                        <a:pt x="96" y="62"/>
                      </a:cubicBezTo>
                      <a:cubicBezTo>
                        <a:pt x="79" y="161"/>
                        <a:pt x="79" y="161"/>
                        <a:pt x="79" y="161"/>
                      </a:cubicBezTo>
                      <a:cubicBezTo>
                        <a:pt x="77" y="176"/>
                        <a:pt x="64" y="187"/>
                        <a:pt x="48" y="187"/>
                      </a:cubicBezTo>
                      <a:close/>
                      <a:moveTo>
                        <a:pt x="23" y="24"/>
                      </a:moveTo>
                      <a:cubicBezTo>
                        <a:pt x="23" y="62"/>
                        <a:pt x="23" y="62"/>
                        <a:pt x="23" y="62"/>
                      </a:cubicBezTo>
                      <a:cubicBezTo>
                        <a:pt x="40" y="157"/>
                        <a:pt x="40" y="157"/>
                        <a:pt x="40" y="157"/>
                      </a:cubicBezTo>
                      <a:cubicBezTo>
                        <a:pt x="41" y="163"/>
                        <a:pt x="46" y="164"/>
                        <a:pt x="48" y="164"/>
                      </a:cubicBezTo>
                      <a:cubicBezTo>
                        <a:pt x="50" y="164"/>
                        <a:pt x="55" y="163"/>
                        <a:pt x="56" y="157"/>
                      </a:cubicBezTo>
                      <a:cubicBezTo>
                        <a:pt x="73" y="60"/>
                        <a:pt x="73" y="60"/>
                        <a:pt x="73" y="60"/>
                      </a:cubicBezTo>
                      <a:cubicBezTo>
                        <a:pt x="73" y="24"/>
                        <a:pt x="73" y="24"/>
                        <a:pt x="73" y="24"/>
                      </a:cubicBezTo>
                      <a:lnTo>
                        <a:pt x="23"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Freeform 394">
                  <a:extLst>
                    <a:ext uri="{FF2B5EF4-FFF2-40B4-BE49-F238E27FC236}">
                      <a16:creationId xmlns:a16="http://schemas.microsoft.com/office/drawing/2014/main" id="{B576E81D-86D1-4B0F-A575-FAA110FE377E}"/>
                    </a:ext>
                  </a:extLst>
                </p:cNvPr>
                <p:cNvSpPr>
                  <a:spLocks noEditPoints="1"/>
                </p:cNvSpPr>
                <p:nvPr/>
              </p:nvSpPr>
              <p:spPr bwMode="auto">
                <a:xfrm>
                  <a:off x="3684" y="1272"/>
                  <a:ext cx="59" cy="105"/>
                </a:xfrm>
                <a:custGeom>
                  <a:avLst/>
                  <a:gdLst>
                    <a:gd name="T0" fmla="*/ 57 w 114"/>
                    <a:gd name="T1" fmla="*/ 205 h 205"/>
                    <a:gd name="T2" fmla="*/ 16 w 114"/>
                    <a:gd name="T3" fmla="*/ 171 h 205"/>
                    <a:gd name="T4" fmla="*/ 0 w 114"/>
                    <a:gd name="T5" fmla="*/ 75 h 205"/>
                    <a:gd name="T6" fmla="*/ 0 w 114"/>
                    <a:gd name="T7" fmla="*/ 0 h 205"/>
                    <a:gd name="T8" fmla="*/ 114 w 114"/>
                    <a:gd name="T9" fmla="*/ 0 h 205"/>
                    <a:gd name="T10" fmla="*/ 114 w 114"/>
                    <a:gd name="T11" fmla="*/ 71 h 205"/>
                    <a:gd name="T12" fmla="*/ 97 w 114"/>
                    <a:gd name="T13" fmla="*/ 171 h 205"/>
                    <a:gd name="T14" fmla="*/ 57 w 114"/>
                    <a:gd name="T15" fmla="*/ 205 h 205"/>
                    <a:gd name="T16" fmla="*/ 18 w 114"/>
                    <a:gd name="T17" fmla="*/ 19 h 205"/>
                    <a:gd name="T18" fmla="*/ 18 w 114"/>
                    <a:gd name="T19" fmla="*/ 73 h 205"/>
                    <a:gd name="T20" fmla="*/ 35 w 114"/>
                    <a:gd name="T21" fmla="*/ 168 h 205"/>
                    <a:gd name="T22" fmla="*/ 57 w 114"/>
                    <a:gd name="T23" fmla="*/ 187 h 205"/>
                    <a:gd name="T24" fmla="*/ 79 w 114"/>
                    <a:gd name="T25" fmla="*/ 168 h 205"/>
                    <a:gd name="T26" fmla="*/ 96 w 114"/>
                    <a:gd name="T27" fmla="*/ 70 h 205"/>
                    <a:gd name="T28" fmla="*/ 96 w 114"/>
                    <a:gd name="T29" fmla="*/ 19 h 205"/>
                    <a:gd name="T30" fmla="*/ 18 w 114"/>
                    <a:gd name="T31" fmla="*/ 19 h 205"/>
                    <a:gd name="T32" fmla="*/ 57 w 114"/>
                    <a:gd name="T33" fmla="*/ 182 h 205"/>
                    <a:gd name="T34" fmla="*/ 39 w 114"/>
                    <a:gd name="T35" fmla="*/ 167 h 205"/>
                    <a:gd name="T36" fmla="*/ 23 w 114"/>
                    <a:gd name="T37" fmla="*/ 73 h 205"/>
                    <a:gd name="T38" fmla="*/ 23 w 114"/>
                    <a:gd name="T39" fmla="*/ 23 h 205"/>
                    <a:gd name="T40" fmla="*/ 91 w 114"/>
                    <a:gd name="T41" fmla="*/ 23 h 205"/>
                    <a:gd name="T42" fmla="*/ 91 w 114"/>
                    <a:gd name="T43" fmla="*/ 69 h 205"/>
                    <a:gd name="T44" fmla="*/ 75 w 114"/>
                    <a:gd name="T45" fmla="*/ 167 h 205"/>
                    <a:gd name="T46" fmla="*/ 57 w 114"/>
                    <a:gd name="T47" fmla="*/ 182 h 205"/>
                    <a:gd name="T48" fmla="*/ 41 w 114"/>
                    <a:gd name="T49" fmla="*/ 42 h 205"/>
                    <a:gd name="T50" fmla="*/ 41 w 114"/>
                    <a:gd name="T51" fmla="*/ 71 h 205"/>
                    <a:gd name="T52" fmla="*/ 58 w 114"/>
                    <a:gd name="T53" fmla="*/ 164 h 205"/>
                    <a:gd name="T54" fmla="*/ 73 w 114"/>
                    <a:gd name="T55" fmla="*/ 68 h 205"/>
                    <a:gd name="T56" fmla="*/ 73 w 114"/>
                    <a:gd name="T57" fmla="*/ 42 h 205"/>
                    <a:gd name="T58" fmla="*/ 41 w 114"/>
                    <a:gd name="T59" fmla="*/ 42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14" h="205">
                      <a:moveTo>
                        <a:pt x="57" y="205"/>
                      </a:moveTo>
                      <a:cubicBezTo>
                        <a:pt x="37" y="205"/>
                        <a:pt x="20" y="191"/>
                        <a:pt x="16" y="171"/>
                      </a:cubicBezTo>
                      <a:cubicBezTo>
                        <a:pt x="0" y="75"/>
                        <a:pt x="0" y="75"/>
                        <a:pt x="0" y="75"/>
                      </a:cubicBezTo>
                      <a:cubicBezTo>
                        <a:pt x="0" y="0"/>
                        <a:pt x="0" y="0"/>
                        <a:pt x="0" y="0"/>
                      </a:cubicBezTo>
                      <a:cubicBezTo>
                        <a:pt x="114" y="0"/>
                        <a:pt x="114" y="0"/>
                        <a:pt x="114" y="0"/>
                      </a:cubicBezTo>
                      <a:cubicBezTo>
                        <a:pt x="114" y="71"/>
                        <a:pt x="114" y="71"/>
                        <a:pt x="114" y="71"/>
                      </a:cubicBezTo>
                      <a:cubicBezTo>
                        <a:pt x="97" y="171"/>
                        <a:pt x="97" y="171"/>
                        <a:pt x="97" y="171"/>
                      </a:cubicBezTo>
                      <a:cubicBezTo>
                        <a:pt x="94" y="191"/>
                        <a:pt x="77" y="205"/>
                        <a:pt x="57" y="205"/>
                      </a:cubicBezTo>
                      <a:close/>
                      <a:moveTo>
                        <a:pt x="18" y="19"/>
                      </a:moveTo>
                      <a:cubicBezTo>
                        <a:pt x="18" y="73"/>
                        <a:pt x="18" y="73"/>
                        <a:pt x="18" y="73"/>
                      </a:cubicBezTo>
                      <a:cubicBezTo>
                        <a:pt x="35" y="168"/>
                        <a:pt x="35" y="168"/>
                        <a:pt x="35" y="168"/>
                      </a:cubicBezTo>
                      <a:cubicBezTo>
                        <a:pt x="37" y="179"/>
                        <a:pt x="46" y="187"/>
                        <a:pt x="57" y="187"/>
                      </a:cubicBezTo>
                      <a:cubicBezTo>
                        <a:pt x="68" y="187"/>
                        <a:pt x="77" y="179"/>
                        <a:pt x="79" y="168"/>
                      </a:cubicBezTo>
                      <a:cubicBezTo>
                        <a:pt x="96" y="70"/>
                        <a:pt x="96" y="70"/>
                        <a:pt x="96" y="70"/>
                      </a:cubicBezTo>
                      <a:cubicBezTo>
                        <a:pt x="96" y="19"/>
                        <a:pt x="96" y="19"/>
                        <a:pt x="96" y="19"/>
                      </a:cubicBezTo>
                      <a:lnTo>
                        <a:pt x="18" y="19"/>
                      </a:lnTo>
                      <a:close/>
                      <a:moveTo>
                        <a:pt x="57" y="182"/>
                      </a:moveTo>
                      <a:cubicBezTo>
                        <a:pt x="49" y="182"/>
                        <a:pt x="41" y="178"/>
                        <a:pt x="39" y="167"/>
                      </a:cubicBezTo>
                      <a:cubicBezTo>
                        <a:pt x="23" y="73"/>
                        <a:pt x="23" y="73"/>
                        <a:pt x="23" y="73"/>
                      </a:cubicBezTo>
                      <a:cubicBezTo>
                        <a:pt x="23" y="23"/>
                        <a:pt x="23" y="23"/>
                        <a:pt x="23" y="23"/>
                      </a:cubicBezTo>
                      <a:cubicBezTo>
                        <a:pt x="91" y="23"/>
                        <a:pt x="91" y="23"/>
                        <a:pt x="91" y="23"/>
                      </a:cubicBezTo>
                      <a:cubicBezTo>
                        <a:pt x="91" y="69"/>
                        <a:pt x="91" y="69"/>
                        <a:pt x="91" y="69"/>
                      </a:cubicBezTo>
                      <a:cubicBezTo>
                        <a:pt x="75" y="167"/>
                        <a:pt x="75" y="167"/>
                        <a:pt x="75" y="167"/>
                      </a:cubicBezTo>
                      <a:cubicBezTo>
                        <a:pt x="73" y="178"/>
                        <a:pt x="64" y="182"/>
                        <a:pt x="57" y="182"/>
                      </a:cubicBezTo>
                      <a:close/>
                      <a:moveTo>
                        <a:pt x="41" y="42"/>
                      </a:moveTo>
                      <a:cubicBezTo>
                        <a:pt x="41" y="71"/>
                        <a:pt x="41" y="71"/>
                        <a:pt x="41" y="71"/>
                      </a:cubicBezTo>
                      <a:cubicBezTo>
                        <a:pt x="58" y="164"/>
                        <a:pt x="58" y="164"/>
                        <a:pt x="58" y="164"/>
                      </a:cubicBezTo>
                      <a:cubicBezTo>
                        <a:pt x="73" y="68"/>
                        <a:pt x="73" y="68"/>
                        <a:pt x="73" y="68"/>
                      </a:cubicBezTo>
                      <a:cubicBezTo>
                        <a:pt x="73" y="42"/>
                        <a:pt x="73" y="42"/>
                        <a:pt x="73" y="42"/>
                      </a:cubicBezTo>
                      <a:lnTo>
                        <a:pt x="41"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 name="Freeform 395">
                  <a:extLst>
                    <a:ext uri="{FF2B5EF4-FFF2-40B4-BE49-F238E27FC236}">
                      <a16:creationId xmlns:a16="http://schemas.microsoft.com/office/drawing/2014/main" id="{583D7CA5-3F98-4726-9116-A99A5DB43C76}"/>
                    </a:ext>
                  </a:extLst>
                </p:cNvPr>
                <p:cNvSpPr>
                  <a:spLocks/>
                </p:cNvSpPr>
                <p:nvPr/>
              </p:nvSpPr>
              <p:spPr bwMode="auto">
                <a:xfrm>
                  <a:off x="3766" y="1259"/>
                  <a:ext cx="187" cy="188"/>
                </a:xfrm>
                <a:custGeom>
                  <a:avLst/>
                  <a:gdLst>
                    <a:gd name="T0" fmla="*/ 362 w 362"/>
                    <a:gd name="T1" fmla="*/ 365 h 365"/>
                    <a:gd name="T2" fmla="*/ 340 w 362"/>
                    <a:gd name="T3" fmla="*/ 365 h 365"/>
                    <a:gd name="T4" fmla="*/ 0 w 362"/>
                    <a:gd name="T5" fmla="*/ 21 h 365"/>
                    <a:gd name="T6" fmla="*/ 0 w 362"/>
                    <a:gd name="T7" fmla="*/ 0 h 365"/>
                    <a:gd name="T8" fmla="*/ 362 w 362"/>
                    <a:gd name="T9" fmla="*/ 365 h 365"/>
                  </a:gdLst>
                  <a:ahLst/>
                  <a:cxnLst>
                    <a:cxn ang="0">
                      <a:pos x="T0" y="T1"/>
                    </a:cxn>
                    <a:cxn ang="0">
                      <a:pos x="T2" y="T3"/>
                    </a:cxn>
                    <a:cxn ang="0">
                      <a:pos x="T4" y="T5"/>
                    </a:cxn>
                    <a:cxn ang="0">
                      <a:pos x="T6" y="T7"/>
                    </a:cxn>
                    <a:cxn ang="0">
                      <a:pos x="T8" y="T9"/>
                    </a:cxn>
                  </a:cxnLst>
                  <a:rect l="0" t="0" r="r" b="b"/>
                  <a:pathLst>
                    <a:path w="362" h="365">
                      <a:moveTo>
                        <a:pt x="362" y="365"/>
                      </a:moveTo>
                      <a:cubicBezTo>
                        <a:pt x="340" y="365"/>
                        <a:pt x="340" y="365"/>
                        <a:pt x="340" y="365"/>
                      </a:cubicBezTo>
                      <a:cubicBezTo>
                        <a:pt x="340" y="176"/>
                        <a:pt x="188" y="21"/>
                        <a:pt x="0" y="21"/>
                      </a:cubicBezTo>
                      <a:cubicBezTo>
                        <a:pt x="0" y="0"/>
                        <a:pt x="0" y="0"/>
                        <a:pt x="0" y="0"/>
                      </a:cubicBezTo>
                      <a:cubicBezTo>
                        <a:pt x="199" y="0"/>
                        <a:pt x="362" y="164"/>
                        <a:pt x="362" y="3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 name="Freeform 396">
                  <a:extLst>
                    <a:ext uri="{FF2B5EF4-FFF2-40B4-BE49-F238E27FC236}">
                      <a16:creationId xmlns:a16="http://schemas.microsoft.com/office/drawing/2014/main" id="{88BD57B5-4B5A-4FDF-A381-68D4B17FCD2D}"/>
                    </a:ext>
                  </a:extLst>
                </p:cNvPr>
                <p:cNvSpPr>
                  <a:spLocks noEditPoints="1"/>
                </p:cNvSpPr>
                <p:nvPr/>
              </p:nvSpPr>
              <p:spPr bwMode="auto">
                <a:xfrm>
                  <a:off x="3761" y="1254"/>
                  <a:ext cx="197" cy="198"/>
                </a:xfrm>
                <a:custGeom>
                  <a:avLst/>
                  <a:gdLst>
                    <a:gd name="T0" fmla="*/ 380 w 380"/>
                    <a:gd name="T1" fmla="*/ 384 h 384"/>
                    <a:gd name="T2" fmla="*/ 340 w 380"/>
                    <a:gd name="T3" fmla="*/ 384 h 384"/>
                    <a:gd name="T4" fmla="*/ 340 w 380"/>
                    <a:gd name="T5" fmla="*/ 374 h 384"/>
                    <a:gd name="T6" fmla="*/ 9 w 380"/>
                    <a:gd name="T7" fmla="*/ 40 h 384"/>
                    <a:gd name="T8" fmla="*/ 0 w 380"/>
                    <a:gd name="T9" fmla="*/ 40 h 384"/>
                    <a:gd name="T10" fmla="*/ 0 w 380"/>
                    <a:gd name="T11" fmla="*/ 0 h 384"/>
                    <a:gd name="T12" fmla="*/ 9 w 380"/>
                    <a:gd name="T13" fmla="*/ 0 h 384"/>
                    <a:gd name="T14" fmla="*/ 380 w 380"/>
                    <a:gd name="T15" fmla="*/ 374 h 384"/>
                    <a:gd name="T16" fmla="*/ 380 w 380"/>
                    <a:gd name="T17" fmla="*/ 384 h 384"/>
                    <a:gd name="T18" fmla="*/ 359 w 380"/>
                    <a:gd name="T19" fmla="*/ 365 h 384"/>
                    <a:gd name="T20" fmla="*/ 361 w 380"/>
                    <a:gd name="T21" fmla="*/ 365 h 384"/>
                    <a:gd name="T22" fmla="*/ 18 w 380"/>
                    <a:gd name="T23" fmla="*/ 19 h 384"/>
                    <a:gd name="T24" fmla="*/ 18 w 380"/>
                    <a:gd name="T25" fmla="*/ 21 h 384"/>
                    <a:gd name="T26" fmla="*/ 359 w 380"/>
                    <a:gd name="T27" fmla="*/ 365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0" h="384">
                      <a:moveTo>
                        <a:pt x="380" y="384"/>
                      </a:moveTo>
                      <a:cubicBezTo>
                        <a:pt x="340" y="384"/>
                        <a:pt x="340" y="384"/>
                        <a:pt x="340" y="384"/>
                      </a:cubicBezTo>
                      <a:cubicBezTo>
                        <a:pt x="340" y="374"/>
                        <a:pt x="340" y="374"/>
                        <a:pt x="340" y="374"/>
                      </a:cubicBezTo>
                      <a:cubicBezTo>
                        <a:pt x="340" y="190"/>
                        <a:pt x="192" y="40"/>
                        <a:pt x="9" y="40"/>
                      </a:cubicBezTo>
                      <a:cubicBezTo>
                        <a:pt x="0" y="40"/>
                        <a:pt x="0" y="40"/>
                        <a:pt x="0" y="40"/>
                      </a:cubicBezTo>
                      <a:cubicBezTo>
                        <a:pt x="0" y="0"/>
                        <a:pt x="0" y="0"/>
                        <a:pt x="0" y="0"/>
                      </a:cubicBezTo>
                      <a:cubicBezTo>
                        <a:pt x="9" y="0"/>
                        <a:pt x="9" y="0"/>
                        <a:pt x="9" y="0"/>
                      </a:cubicBezTo>
                      <a:cubicBezTo>
                        <a:pt x="213" y="0"/>
                        <a:pt x="380" y="168"/>
                        <a:pt x="380" y="374"/>
                      </a:cubicBezTo>
                      <a:lnTo>
                        <a:pt x="380" y="384"/>
                      </a:lnTo>
                      <a:close/>
                      <a:moveTo>
                        <a:pt x="359" y="365"/>
                      </a:moveTo>
                      <a:cubicBezTo>
                        <a:pt x="361" y="365"/>
                        <a:pt x="361" y="365"/>
                        <a:pt x="361" y="365"/>
                      </a:cubicBezTo>
                      <a:cubicBezTo>
                        <a:pt x="356" y="176"/>
                        <a:pt x="205" y="23"/>
                        <a:pt x="18" y="19"/>
                      </a:cubicBezTo>
                      <a:cubicBezTo>
                        <a:pt x="18" y="21"/>
                        <a:pt x="18" y="21"/>
                        <a:pt x="18" y="21"/>
                      </a:cubicBezTo>
                      <a:cubicBezTo>
                        <a:pt x="204" y="26"/>
                        <a:pt x="354" y="178"/>
                        <a:pt x="359" y="3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Freeform 397">
                  <a:extLst>
                    <a:ext uri="{FF2B5EF4-FFF2-40B4-BE49-F238E27FC236}">
                      <a16:creationId xmlns:a16="http://schemas.microsoft.com/office/drawing/2014/main" id="{E73DE351-1F42-4852-A9CC-0844B7E390AA}"/>
                    </a:ext>
                  </a:extLst>
                </p:cNvPr>
                <p:cNvSpPr>
                  <a:spLocks/>
                </p:cNvSpPr>
                <p:nvPr/>
              </p:nvSpPr>
              <p:spPr bwMode="auto">
                <a:xfrm>
                  <a:off x="3474" y="1259"/>
                  <a:ext cx="188" cy="188"/>
                </a:xfrm>
                <a:custGeom>
                  <a:avLst/>
                  <a:gdLst>
                    <a:gd name="T0" fmla="*/ 21 w 362"/>
                    <a:gd name="T1" fmla="*/ 365 h 365"/>
                    <a:gd name="T2" fmla="*/ 0 w 362"/>
                    <a:gd name="T3" fmla="*/ 365 h 365"/>
                    <a:gd name="T4" fmla="*/ 362 w 362"/>
                    <a:gd name="T5" fmla="*/ 0 h 365"/>
                    <a:gd name="T6" fmla="*/ 362 w 362"/>
                    <a:gd name="T7" fmla="*/ 21 h 365"/>
                    <a:gd name="T8" fmla="*/ 21 w 362"/>
                    <a:gd name="T9" fmla="*/ 365 h 365"/>
                  </a:gdLst>
                  <a:ahLst/>
                  <a:cxnLst>
                    <a:cxn ang="0">
                      <a:pos x="T0" y="T1"/>
                    </a:cxn>
                    <a:cxn ang="0">
                      <a:pos x="T2" y="T3"/>
                    </a:cxn>
                    <a:cxn ang="0">
                      <a:pos x="T4" y="T5"/>
                    </a:cxn>
                    <a:cxn ang="0">
                      <a:pos x="T6" y="T7"/>
                    </a:cxn>
                    <a:cxn ang="0">
                      <a:pos x="T8" y="T9"/>
                    </a:cxn>
                  </a:cxnLst>
                  <a:rect l="0" t="0" r="r" b="b"/>
                  <a:pathLst>
                    <a:path w="362" h="365">
                      <a:moveTo>
                        <a:pt x="21" y="365"/>
                      </a:moveTo>
                      <a:cubicBezTo>
                        <a:pt x="0" y="365"/>
                        <a:pt x="0" y="365"/>
                        <a:pt x="0" y="365"/>
                      </a:cubicBezTo>
                      <a:cubicBezTo>
                        <a:pt x="0" y="164"/>
                        <a:pt x="163" y="0"/>
                        <a:pt x="362" y="0"/>
                      </a:cubicBezTo>
                      <a:cubicBezTo>
                        <a:pt x="362" y="21"/>
                        <a:pt x="362" y="21"/>
                        <a:pt x="362" y="21"/>
                      </a:cubicBezTo>
                      <a:cubicBezTo>
                        <a:pt x="174" y="21"/>
                        <a:pt x="21" y="176"/>
                        <a:pt x="21" y="3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 name="Freeform 398">
                  <a:extLst>
                    <a:ext uri="{FF2B5EF4-FFF2-40B4-BE49-F238E27FC236}">
                      <a16:creationId xmlns:a16="http://schemas.microsoft.com/office/drawing/2014/main" id="{E16BE97D-F97D-4E11-8FF9-463E79D501B0}"/>
                    </a:ext>
                  </a:extLst>
                </p:cNvPr>
                <p:cNvSpPr>
                  <a:spLocks noEditPoints="1"/>
                </p:cNvSpPr>
                <p:nvPr/>
              </p:nvSpPr>
              <p:spPr bwMode="auto">
                <a:xfrm>
                  <a:off x="3470" y="1254"/>
                  <a:ext cx="196" cy="198"/>
                </a:xfrm>
                <a:custGeom>
                  <a:avLst/>
                  <a:gdLst>
                    <a:gd name="T0" fmla="*/ 40 w 380"/>
                    <a:gd name="T1" fmla="*/ 384 h 384"/>
                    <a:gd name="T2" fmla="*/ 0 w 380"/>
                    <a:gd name="T3" fmla="*/ 384 h 384"/>
                    <a:gd name="T4" fmla="*/ 0 w 380"/>
                    <a:gd name="T5" fmla="*/ 374 h 384"/>
                    <a:gd name="T6" fmla="*/ 371 w 380"/>
                    <a:gd name="T7" fmla="*/ 0 h 384"/>
                    <a:gd name="T8" fmla="*/ 380 w 380"/>
                    <a:gd name="T9" fmla="*/ 0 h 384"/>
                    <a:gd name="T10" fmla="*/ 380 w 380"/>
                    <a:gd name="T11" fmla="*/ 40 h 384"/>
                    <a:gd name="T12" fmla="*/ 371 w 380"/>
                    <a:gd name="T13" fmla="*/ 40 h 384"/>
                    <a:gd name="T14" fmla="*/ 40 w 380"/>
                    <a:gd name="T15" fmla="*/ 374 h 384"/>
                    <a:gd name="T16" fmla="*/ 40 w 380"/>
                    <a:gd name="T17" fmla="*/ 384 h 384"/>
                    <a:gd name="T18" fmla="*/ 19 w 380"/>
                    <a:gd name="T19" fmla="*/ 365 h 384"/>
                    <a:gd name="T20" fmla="*/ 21 w 380"/>
                    <a:gd name="T21" fmla="*/ 365 h 384"/>
                    <a:gd name="T22" fmla="*/ 362 w 380"/>
                    <a:gd name="T23" fmla="*/ 21 h 384"/>
                    <a:gd name="T24" fmla="*/ 362 w 380"/>
                    <a:gd name="T25" fmla="*/ 19 h 384"/>
                    <a:gd name="T26" fmla="*/ 19 w 380"/>
                    <a:gd name="T27" fmla="*/ 365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0" h="384">
                      <a:moveTo>
                        <a:pt x="40" y="384"/>
                      </a:moveTo>
                      <a:cubicBezTo>
                        <a:pt x="0" y="384"/>
                        <a:pt x="0" y="384"/>
                        <a:pt x="0" y="384"/>
                      </a:cubicBezTo>
                      <a:cubicBezTo>
                        <a:pt x="0" y="374"/>
                        <a:pt x="0" y="374"/>
                        <a:pt x="0" y="374"/>
                      </a:cubicBezTo>
                      <a:cubicBezTo>
                        <a:pt x="0" y="168"/>
                        <a:pt x="167" y="0"/>
                        <a:pt x="371" y="0"/>
                      </a:cubicBezTo>
                      <a:cubicBezTo>
                        <a:pt x="380" y="0"/>
                        <a:pt x="380" y="0"/>
                        <a:pt x="380" y="0"/>
                      </a:cubicBezTo>
                      <a:cubicBezTo>
                        <a:pt x="380" y="40"/>
                        <a:pt x="380" y="40"/>
                        <a:pt x="380" y="40"/>
                      </a:cubicBezTo>
                      <a:cubicBezTo>
                        <a:pt x="371" y="40"/>
                        <a:pt x="371" y="40"/>
                        <a:pt x="371" y="40"/>
                      </a:cubicBezTo>
                      <a:cubicBezTo>
                        <a:pt x="188" y="40"/>
                        <a:pt x="40" y="190"/>
                        <a:pt x="40" y="374"/>
                      </a:cubicBezTo>
                      <a:lnTo>
                        <a:pt x="40" y="384"/>
                      </a:lnTo>
                      <a:close/>
                      <a:moveTo>
                        <a:pt x="19" y="365"/>
                      </a:moveTo>
                      <a:cubicBezTo>
                        <a:pt x="21" y="365"/>
                        <a:pt x="21" y="365"/>
                        <a:pt x="21" y="365"/>
                      </a:cubicBezTo>
                      <a:cubicBezTo>
                        <a:pt x="26" y="178"/>
                        <a:pt x="176" y="26"/>
                        <a:pt x="362" y="21"/>
                      </a:cubicBezTo>
                      <a:cubicBezTo>
                        <a:pt x="362" y="19"/>
                        <a:pt x="362" y="19"/>
                        <a:pt x="362" y="19"/>
                      </a:cubicBezTo>
                      <a:cubicBezTo>
                        <a:pt x="175" y="23"/>
                        <a:pt x="24" y="176"/>
                        <a:pt x="19" y="3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Freeform 399">
                  <a:extLst>
                    <a:ext uri="{FF2B5EF4-FFF2-40B4-BE49-F238E27FC236}">
                      <a16:creationId xmlns:a16="http://schemas.microsoft.com/office/drawing/2014/main" id="{12EE77A0-2467-496E-9643-9E432EEABA2F}"/>
                    </a:ext>
                  </a:extLst>
                </p:cNvPr>
                <p:cNvSpPr>
                  <a:spLocks noEditPoints="1"/>
                </p:cNvSpPr>
                <p:nvPr/>
              </p:nvSpPr>
              <p:spPr bwMode="auto">
                <a:xfrm>
                  <a:off x="3444" y="1837"/>
                  <a:ext cx="99" cy="140"/>
                </a:xfrm>
                <a:custGeom>
                  <a:avLst/>
                  <a:gdLst>
                    <a:gd name="T0" fmla="*/ 96 w 191"/>
                    <a:gd name="T1" fmla="*/ 272 h 272"/>
                    <a:gd name="T2" fmla="*/ 0 w 191"/>
                    <a:gd name="T3" fmla="*/ 136 h 272"/>
                    <a:gd name="T4" fmla="*/ 96 w 191"/>
                    <a:gd name="T5" fmla="*/ 0 h 272"/>
                    <a:gd name="T6" fmla="*/ 191 w 191"/>
                    <a:gd name="T7" fmla="*/ 136 h 272"/>
                    <a:gd name="T8" fmla="*/ 96 w 191"/>
                    <a:gd name="T9" fmla="*/ 272 h 272"/>
                    <a:gd name="T10" fmla="*/ 96 w 191"/>
                    <a:gd name="T11" fmla="*/ 9 h 272"/>
                    <a:gd name="T12" fmla="*/ 9 w 191"/>
                    <a:gd name="T13" fmla="*/ 136 h 272"/>
                    <a:gd name="T14" fmla="*/ 96 w 191"/>
                    <a:gd name="T15" fmla="*/ 263 h 272"/>
                    <a:gd name="T16" fmla="*/ 182 w 191"/>
                    <a:gd name="T17" fmla="*/ 136 h 272"/>
                    <a:gd name="T18" fmla="*/ 96 w 191"/>
                    <a:gd name="T19" fmla="*/ 9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1" h="272">
                      <a:moveTo>
                        <a:pt x="96" y="272"/>
                      </a:moveTo>
                      <a:cubicBezTo>
                        <a:pt x="43" y="272"/>
                        <a:pt x="0" y="211"/>
                        <a:pt x="0" y="136"/>
                      </a:cubicBezTo>
                      <a:cubicBezTo>
                        <a:pt x="0" y="44"/>
                        <a:pt x="31" y="0"/>
                        <a:pt x="96" y="0"/>
                      </a:cubicBezTo>
                      <a:cubicBezTo>
                        <a:pt x="160" y="0"/>
                        <a:pt x="191" y="44"/>
                        <a:pt x="191" y="136"/>
                      </a:cubicBezTo>
                      <a:cubicBezTo>
                        <a:pt x="191" y="211"/>
                        <a:pt x="148" y="272"/>
                        <a:pt x="96" y="272"/>
                      </a:cubicBezTo>
                      <a:close/>
                      <a:moveTo>
                        <a:pt x="96" y="9"/>
                      </a:moveTo>
                      <a:cubicBezTo>
                        <a:pt x="58" y="9"/>
                        <a:pt x="9" y="22"/>
                        <a:pt x="9" y="136"/>
                      </a:cubicBezTo>
                      <a:cubicBezTo>
                        <a:pt x="9" y="206"/>
                        <a:pt x="48" y="263"/>
                        <a:pt x="96" y="263"/>
                      </a:cubicBezTo>
                      <a:cubicBezTo>
                        <a:pt x="143" y="263"/>
                        <a:pt x="182" y="206"/>
                        <a:pt x="182" y="136"/>
                      </a:cubicBezTo>
                      <a:cubicBezTo>
                        <a:pt x="182" y="22"/>
                        <a:pt x="133" y="9"/>
                        <a:pt x="96"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Freeform 400">
                  <a:extLst>
                    <a:ext uri="{FF2B5EF4-FFF2-40B4-BE49-F238E27FC236}">
                      <a16:creationId xmlns:a16="http://schemas.microsoft.com/office/drawing/2014/main" id="{8BE335D5-93CD-4E33-9043-46F65F04D7D8}"/>
                    </a:ext>
                  </a:extLst>
                </p:cNvPr>
                <p:cNvSpPr>
                  <a:spLocks noEditPoints="1"/>
                </p:cNvSpPr>
                <p:nvPr/>
              </p:nvSpPr>
              <p:spPr bwMode="auto">
                <a:xfrm>
                  <a:off x="3440" y="1834"/>
                  <a:ext cx="106" cy="147"/>
                </a:xfrm>
                <a:custGeom>
                  <a:avLst/>
                  <a:gdLst>
                    <a:gd name="T0" fmla="*/ 103 w 205"/>
                    <a:gd name="T1" fmla="*/ 286 h 286"/>
                    <a:gd name="T2" fmla="*/ 0 w 205"/>
                    <a:gd name="T3" fmla="*/ 143 h 286"/>
                    <a:gd name="T4" fmla="*/ 103 w 205"/>
                    <a:gd name="T5" fmla="*/ 0 h 286"/>
                    <a:gd name="T6" fmla="*/ 205 w 205"/>
                    <a:gd name="T7" fmla="*/ 143 h 286"/>
                    <a:gd name="T8" fmla="*/ 103 w 205"/>
                    <a:gd name="T9" fmla="*/ 286 h 286"/>
                    <a:gd name="T10" fmla="*/ 103 w 205"/>
                    <a:gd name="T11" fmla="*/ 23 h 286"/>
                    <a:gd name="T12" fmla="*/ 23 w 205"/>
                    <a:gd name="T13" fmla="*/ 143 h 286"/>
                    <a:gd name="T14" fmla="*/ 103 w 205"/>
                    <a:gd name="T15" fmla="*/ 263 h 286"/>
                    <a:gd name="T16" fmla="*/ 182 w 205"/>
                    <a:gd name="T17" fmla="*/ 143 h 286"/>
                    <a:gd name="T18" fmla="*/ 103 w 205"/>
                    <a:gd name="T19" fmla="*/ 23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5" h="286">
                      <a:moveTo>
                        <a:pt x="103" y="286"/>
                      </a:moveTo>
                      <a:cubicBezTo>
                        <a:pt x="46" y="286"/>
                        <a:pt x="0" y="222"/>
                        <a:pt x="0" y="143"/>
                      </a:cubicBezTo>
                      <a:cubicBezTo>
                        <a:pt x="0" y="48"/>
                        <a:pt x="35" y="0"/>
                        <a:pt x="103" y="0"/>
                      </a:cubicBezTo>
                      <a:cubicBezTo>
                        <a:pt x="170" y="0"/>
                        <a:pt x="205" y="48"/>
                        <a:pt x="205" y="143"/>
                      </a:cubicBezTo>
                      <a:cubicBezTo>
                        <a:pt x="205" y="222"/>
                        <a:pt x="159" y="286"/>
                        <a:pt x="103" y="286"/>
                      </a:cubicBezTo>
                      <a:close/>
                      <a:moveTo>
                        <a:pt x="103" y="23"/>
                      </a:moveTo>
                      <a:cubicBezTo>
                        <a:pt x="65" y="23"/>
                        <a:pt x="23" y="36"/>
                        <a:pt x="23" y="143"/>
                      </a:cubicBezTo>
                      <a:cubicBezTo>
                        <a:pt x="23" y="209"/>
                        <a:pt x="59" y="263"/>
                        <a:pt x="103" y="263"/>
                      </a:cubicBezTo>
                      <a:cubicBezTo>
                        <a:pt x="146" y="263"/>
                        <a:pt x="182" y="209"/>
                        <a:pt x="182" y="143"/>
                      </a:cubicBezTo>
                      <a:cubicBezTo>
                        <a:pt x="182" y="36"/>
                        <a:pt x="140" y="23"/>
                        <a:pt x="103"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Freeform 401">
                  <a:extLst>
                    <a:ext uri="{FF2B5EF4-FFF2-40B4-BE49-F238E27FC236}">
                      <a16:creationId xmlns:a16="http://schemas.microsoft.com/office/drawing/2014/main" id="{39DC9772-36C8-46BD-8DC8-AFC6E642C5E8}"/>
                    </a:ext>
                  </a:extLst>
                </p:cNvPr>
                <p:cNvSpPr>
                  <a:spLocks noEditPoints="1"/>
                </p:cNvSpPr>
                <p:nvPr/>
              </p:nvSpPr>
              <p:spPr bwMode="auto">
                <a:xfrm>
                  <a:off x="3440" y="1833"/>
                  <a:ext cx="106" cy="148"/>
                </a:xfrm>
                <a:custGeom>
                  <a:avLst/>
                  <a:gdLst>
                    <a:gd name="T0" fmla="*/ 103 w 205"/>
                    <a:gd name="T1" fmla="*/ 280 h 287"/>
                    <a:gd name="T2" fmla="*/ 103 w 205"/>
                    <a:gd name="T3" fmla="*/ 273 h 287"/>
                    <a:gd name="T4" fmla="*/ 41 w 205"/>
                    <a:gd name="T5" fmla="*/ 236 h 287"/>
                    <a:gd name="T6" fmla="*/ 14 w 205"/>
                    <a:gd name="T7" fmla="*/ 144 h 287"/>
                    <a:gd name="T8" fmla="*/ 37 w 205"/>
                    <a:gd name="T9" fmla="*/ 46 h 287"/>
                    <a:gd name="T10" fmla="*/ 103 w 205"/>
                    <a:gd name="T11" fmla="*/ 15 h 287"/>
                    <a:gd name="T12" fmla="*/ 168 w 205"/>
                    <a:gd name="T13" fmla="*/ 46 h 287"/>
                    <a:gd name="T14" fmla="*/ 191 w 205"/>
                    <a:gd name="T15" fmla="*/ 144 h 287"/>
                    <a:gd name="T16" fmla="*/ 164 w 205"/>
                    <a:gd name="T17" fmla="*/ 236 h 287"/>
                    <a:gd name="T18" fmla="*/ 103 w 205"/>
                    <a:gd name="T19" fmla="*/ 273 h 287"/>
                    <a:gd name="T20" fmla="*/ 103 w 205"/>
                    <a:gd name="T21" fmla="*/ 280 h 287"/>
                    <a:gd name="T22" fmla="*/ 103 w 205"/>
                    <a:gd name="T23" fmla="*/ 287 h 287"/>
                    <a:gd name="T24" fmla="*/ 176 w 205"/>
                    <a:gd name="T25" fmla="*/ 244 h 287"/>
                    <a:gd name="T26" fmla="*/ 205 w 205"/>
                    <a:gd name="T27" fmla="*/ 144 h 287"/>
                    <a:gd name="T28" fmla="*/ 180 w 205"/>
                    <a:gd name="T29" fmla="*/ 37 h 287"/>
                    <a:gd name="T30" fmla="*/ 103 w 205"/>
                    <a:gd name="T31" fmla="*/ 0 h 287"/>
                    <a:gd name="T32" fmla="*/ 25 w 205"/>
                    <a:gd name="T33" fmla="*/ 37 h 287"/>
                    <a:gd name="T34" fmla="*/ 0 w 205"/>
                    <a:gd name="T35" fmla="*/ 144 h 287"/>
                    <a:gd name="T36" fmla="*/ 29 w 205"/>
                    <a:gd name="T37" fmla="*/ 244 h 287"/>
                    <a:gd name="T38" fmla="*/ 103 w 205"/>
                    <a:gd name="T39" fmla="*/ 287 h 287"/>
                    <a:gd name="T40" fmla="*/ 103 w 205"/>
                    <a:gd name="T41" fmla="*/ 280 h 287"/>
                    <a:gd name="T42" fmla="*/ 103 w 205"/>
                    <a:gd name="T43" fmla="*/ 17 h 287"/>
                    <a:gd name="T44" fmla="*/ 103 w 205"/>
                    <a:gd name="T45" fmla="*/ 9 h 287"/>
                    <a:gd name="T46" fmla="*/ 71 w 205"/>
                    <a:gd name="T47" fmla="*/ 14 h 287"/>
                    <a:gd name="T48" fmla="*/ 27 w 205"/>
                    <a:gd name="T49" fmla="*/ 50 h 287"/>
                    <a:gd name="T50" fmla="*/ 9 w 205"/>
                    <a:gd name="T51" fmla="*/ 144 h 287"/>
                    <a:gd name="T52" fmla="*/ 35 w 205"/>
                    <a:gd name="T53" fmla="*/ 238 h 287"/>
                    <a:gd name="T54" fmla="*/ 103 w 205"/>
                    <a:gd name="T55" fmla="*/ 278 h 287"/>
                    <a:gd name="T56" fmla="*/ 170 w 205"/>
                    <a:gd name="T57" fmla="*/ 238 h 287"/>
                    <a:gd name="T58" fmla="*/ 196 w 205"/>
                    <a:gd name="T59" fmla="*/ 144 h 287"/>
                    <a:gd name="T60" fmla="*/ 165 w 205"/>
                    <a:gd name="T61" fmla="*/ 32 h 287"/>
                    <a:gd name="T62" fmla="*/ 134 w 205"/>
                    <a:gd name="T63" fmla="*/ 14 h 287"/>
                    <a:gd name="T64" fmla="*/ 103 w 205"/>
                    <a:gd name="T65" fmla="*/ 9 h 287"/>
                    <a:gd name="T66" fmla="*/ 103 w 205"/>
                    <a:gd name="T67" fmla="*/ 17 h 287"/>
                    <a:gd name="T68" fmla="*/ 103 w 205"/>
                    <a:gd name="T69" fmla="*/ 24 h 287"/>
                    <a:gd name="T70" fmla="*/ 130 w 205"/>
                    <a:gd name="T71" fmla="*/ 28 h 287"/>
                    <a:gd name="T72" fmla="*/ 165 w 205"/>
                    <a:gd name="T73" fmla="*/ 57 h 287"/>
                    <a:gd name="T74" fmla="*/ 182 w 205"/>
                    <a:gd name="T75" fmla="*/ 144 h 287"/>
                    <a:gd name="T76" fmla="*/ 158 w 205"/>
                    <a:gd name="T77" fmla="*/ 230 h 287"/>
                    <a:gd name="T78" fmla="*/ 103 w 205"/>
                    <a:gd name="T79" fmla="*/ 264 h 287"/>
                    <a:gd name="T80" fmla="*/ 47 w 205"/>
                    <a:gd name="T81" fmla="*/ 230 h 287"/>
                    <a:gd name="T82" fmla="*/ 23 w 205"/>
                    <a:gd name="T83" fmla="*/ 144 h 287"/>
                    <a:gd name="T84" fmla="*/ 51 w 205"/>
                    <a:gd name="T85" fmla="*/ 43 h 287"/>
                    <a:gd name="T86" fmla="*/ 75 w 205"/>
                    <a:gd name="T87" fmla="*/ 28 h 287"/>
                    <a:gd name="T88" fmla="*/ 103 w 205"/>
                    <a:gd name="T89" fmla="*/ 24 h 287"/>
                    <a:gd name="T90" fmla="*/ 103 w 205"/>
                    <a:gd name="T91" fmla="*/ 17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05" h="287">
                      <a:moveTo>
                        <a:pt x="103" y="280"/>
                      </a:moveTo>
                      <a:cubicBezTo>
                        <a:pt x="103" y="273"/>
                        <a:pt x="103" y="273"/>
                        <a:pt x="103" y="273"/>
                      </a:cubicBezTo>
                      <a:cubicBezTo>
                        <a:pt x="79" y="273"/>
                        <a:pt x="57" y="259"/>
                        <a:pt x="41" y="236"/>
                      </a:cubicBezTo>
                      <a:cubicBezTo>
                        <a:pt x="25" y="213"/>
                        <a:pt x="14" y="180"/>
                        <a:pt x="14" y="144"/>
                      </a:cubicBezTo>
                      <a:cubicBezTo>
                        <a:pt x="14" y="99"/>
                        <a:pt x="22" y="66"/>
                        <a:pt x="37" y="46"/>
                      </a:cubicBezTo>
                      <a:cubicBezTo>
                        <a:pt x="51" y="25"/>
                        <a:pt x="72" y="15"/>
                        <a:pt x="103" y="15"/>
                      </a:cubicBezTo>
                      <a:cubicBezTo>
                        <a:pt x="133" y="15"/>
                        <a:pt x="154" y="25"/>
                        <a:pt x="168" y="46"/>
                      </a:cubicBezTo>
                      <a:cubicBezTo>
                        <a:pt x="183" y="66"/>
                        <a:pt x="191" y="99"/>
                        <a:pt x="191" y="144"/>
                      </a:cubicBezTo>
                      <a:cubicBezTo>
                        <a:pt x="191" y="180"/>
                        <a:pt x="180" y="213"/>
                        <a:pt x="164" y="236"/>
                      </a:cubicBezTo>
                      <a:cubicBezTo>
                        <a:pt x="148" y="259"/>
                        <a:pt x="126" y="273"/>
                        <a:pt x="103" y="273"/>
                      </a:cubicBezTo>
                      <a:cubicBezTo>
                        <a:pt x="103" y="280"/>
                        <a:pt x="103" y="280"/>
                        <a:pt x="103" y="280"/>
                      </a:cubicBezTo>
                      <a:cubicBezTo>
                        <a:pt x="103" y="287"/>
                        <a:pt x="103" y="287"/>
                        <a:pt x="103" y="287"/>
                      </a:cubicBezTo>
                      <a:cubicBezTo>
                        <a:pt x="132" y="287"/>
                        <a:pt x="158" y="270"/>
                        <a:pt x="176" y="244"/>
                      </a:cubicBezTo>
                      <a:cubicBezTo>
                        <a:pt x="194" y="218"/>
                        <a:pt x="205" y="183"/>
                        <a:pt x="205" y="144"/>
                      </a:cubicBezTo>
                      <a:cubicBezTo>
                        <a:pt x="205" y="97"/>
                        <a:pt x="198" y="62"/>
                        <a:pt x="180" y="37"/>
                      </a:cubicBezTo>
                      <a:cubicBezTo>
                        <a:pt x="163" y="13"/>
                        <a:pt x="136" y="0"/>
                        <a:pt x="103" y="0"/>
                      </a:cubicBezTo>
                      <a:cubicBezTo>
                        <a:pt x="69" y="0"/>
                        <a:pt x="42" y="13"/>
                        <a:pt x="25" y="37"/>
                      </a:cubicBezTo>
                      <a:cubicBezTo>
                        <a:pt x="7" y="62"/>
                        <a:pt x="0" y="97"/>
                        <a:pt x="0" y="144"/>
                      </a:cubicBezTo>
                      <a:cubicBezTo>
                        <a:pt x="0" y="183"/>
                        <a:pt x="11" y="218"/>
                        <a:pt x="29" y="244"/>
                      </a:cubicBezTo>
                      <a:cubicBezTo>
                        <a:pt x="47" y="270"/>
                        <a:pt x="73" y="287"/>
                        <a:pt x="103" y="287"/>
                      </a:cubicBezTo>
                      <a:lnTo>
                        <a:pt x="103" y="280"/>
                      </a:lnTo>
                      <a:close/>
                      <a:moveTo>
                        <a:pt x="103" y="17"/>
                      </a:moveTo>
                      <a:cubicBezTo>
                        <a:pt x="103" y="9"/>
                        <a:pt x="103" y="9"/>
                        <a:pt x="103" y="9"/>
                      </a:cubicBezTo>
                      <a:cubicBezTo>
                        <a:pt x="93" y="9"/>
                        <a:pt x="82" y="10"/>
                        <a:pt x="71" y="14"/>
                      </a:cubicBezTo>
                      <a:cubicBezTo>
                        <a:pt x="55" y="18"/>
                        <a:pt x="39" y="29"/>
                        <a:pt x="27" y="50"/>
                      </a:cubicBezTo>
                      <a:cubicBezTo>
                        <a:pt x="16" y="71"/>
                        <a:pt x="9" y="100"/>
                        <a:pt x="9" y="144"/>
                      </a:cubicBezTo>
                      <a:cubicBezTo>
                        <a:pt x="9" y="180"/>
                        <a:pt x="19" y="213"/>
                        <a:pt x="35" y="238"/>
                      </a:cubicBezTo>
                      <a:cubicBezTo>
                        <a:pt x="52" y="262"/>
                        <a:pt x="76" y="278"/>
                        <a:pt x="103" y="278"/>
                      </a:cubicBezTo>
                      <a:cubicBezTo>
                        <a:pt x="129" y="278"/>
                        <a:pt x="153" y="262"/>
                        <a:pt x="170" y="238"/>
                      </a:cubicBezTo>
                      <a:cubicBezTo>
                        <a:pt x="186" y="213"/>
                        <a:pt x="196" y="180"/>
                        <a:pt x="196" y="144"/>
                      </a:cubicBezTo>
                      <a:cubicBezTo>
                        <a:pt x="196" y="86"/>
                        <a:pt x="184" y="52"/>
                        <a:pt x="165" y="32"/>
                      </a:cubicBezTo>
                      <a:cubicBezTo>
                        <a:pt x="156" y="23"/>
                        <a:pt x="145" y="17"/>
                        <a:pt x="134" y="14"/>
                      </a:cubicBezTo>
                      <a:cubicBezTo>
                        <a:pt x="123" y="10"/>
                        <a:pt x="112" y="9"/>
                        <a:pt x="103" y="9"/>
                      </a:cubicBezTo>
                      <a:cubicBezTo>
                        <a:pt x="103" y="17"/>
                        <a:pt x="103" y="17"/>
                        <a:pt x="103" y="17"/>
                      </a:cubicBezTo>
                      <a:cubicBezTo>
                        <a:pt x="103" y="24"/>
                        <a:pt x="103" y="24"/>
                        <a:pt x="103" y="24"/>
                      </a:cubicBezTo>
                      <a:cubicBezTo>
                        <a:pt x="111" y="24"/>
                        <a:pt x="121" y="25"/>
                        <a:pt x="130" y="28"/>
                      </a:cubicBezTo>
                      <a:cubicBezTo>
                        <a:pt x="143" y="32"/>
                        <a:pt x="155" y="40"/>
                        <a:pt x="165" y="57"/>
                      </a:cubicBezTo>
                      <a:cubicBezTo>
                        <a:pt x="175" y="75"/>
                        <a:pt x="182" y="102"/>
                        <a:pt x="182" y="144"/>
                      </a:cubicBezTo>
                      <a:cubicBezTo>
                        <a:pt x="182" y="178"/>
                        <a:pt x="172" y="208"/>
                        <a:pt x="158" y="230"/>
                      </a:cubicBezTo>
                      <a:cubicBezTo>
                        <a:pt x="143" y="251"/>
                        <a:pt x="123" y="264"/>
                        <a:pt x="103" y="264"/>
                      </a:cubicBezTo>
                      <a:cubicBezTo>
                        <a:pt x="82" y="264"/>
                        <a:pt x="62" y="251"/>
                        <a:pt x="47" y="230"/>
                      </a:cubicBezTo>
                      <a:cubicBezTo>
                        <a:pt x="33" y="208"/>
                        <a:pt x="23" y="178"/>
                        <a:pt x="23" y="144"/>
                      </a:cubicBezTo>
                      <a:cubicBezTo>
                        <a:pt x="23" y="88"/>
                        <a:pt x="36" y="58"/>
                        <a:pt x="51" y="43"/>
                      </a:cubicBezTo>
                      <a:cubicBezTo>
                        <a:pt x="58" y="35"/>
                        <a:pt x="67" y="30"/>
                        <a:pt x="75" y="28"/>
                      </a:cubicBezTo>
                      <a:cubicBezTo>
                        <a:pt x="84" y="25"/>
                        <a:pt x="94" y="24"/>
                        <a:pt x="103" y="24"/>
                      </a:cubicBezTo>
                      <a:lnTo>
                        <a:pt x="103"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Freeform 402">
                  <a:extLst>
                    <a:ext uri="{FF2B5EF4-FFF2-40B4-BE49-F238E27FC236}">
                      <a16:creationId xmlns:a16="http://schemas.microsoft.com/office/drawing/2014/main" id="{6E334CC5-7BBF-4BD5-BC8E-0ED75C408874}"/>
                    </a:ext>
                  </a:extLst>
                </p:cNvPr>
                <p:cNvSpPr>
                  <a:spLocks noEditPoints="1"/>
                </p:cNvSpPr>
                <p:nvPr/>
              </p:nvSpPr>
              <p:spPr bwMode="auto">
                <a:xfrm>
                  <a:off x="3437" y="1830"/>
                  <a:ext cx="113" cy="154"/>
                </a:xfrm>
                <a:custGeom>
                  <a:avLst/>
                  <a:gdLst>
                    <a:gd name="T0" fmla="*/ 116 w 219"/>
                    <a:gd name="T1" fmla="*/ 301 h 301"/>
                    <a:gd name="T2" fmla="*/ 103 w 219"/>
                    <a:gd name="T3" fmla="*/ 301 h 301"/>
                    <a:gd name="T4" fmla="*/ 30 w 219"/>
                    <a:gd name="T5" fmla="*/ 255 h 301"/>
                    <a:gd name="T6" fmla="*/ 0 w 219"/>
                    <a:gd name="T7" fmla="*/ 151 h 301"/>
                    <a:gd name="T8" fmla="*/ 26 w 219"/>
                    <a:gd name="T9" fmla="*/ 40 h 301"/>
                    <a:gd name="T10" fmla="*/ 110 w 219"/>
                    <a:gd name="T11" fmla="*/ 0 h 301"/>
                    <a:gd name="T12" fmla="*/ 110 w 219"/>
                    <a:gd name="T13" fmla="*/ 0 h 301"/>
                    <a:gd name="T14" fmla="*/ 193 w 219"/>
                    <a:gd name="T15" fmla="*/ 40 h 301"/>
                    <a:gd name="T16" fmla="*/ 219 w 219"/>
                    <a:gd name="T17" fmla="*/ 151 h 301"/>
                    <a:gd name="T18" fmla="*/ 189 w 219"/>
                    <a:gd name="T19" fmla="*/ 255 h 301"/>
                    <a:gd name="T20" fmla="*/ 116 w 219"/>
                    <a:gd name="T21" fmla="*/ 301 h 301"/>
                    <a:gd name="T22" fmla="*/ 110 w 219"/>
                    <a:gd name="T23" fmla="*/ 264 h 301"/>
                    <a:gd name="T24" fmla="*/ 110 w 219"/>
                    <a:gd name="T25" fmla="*/ 264 h 301"/>
                    <a:gd name="T26" fmla="*/ 159 w 219"/>
                    <a:gd name="T27" fmla="*/ 233 h 301"/>
                    <a:gd name="T28" fmla="*/ 182 w 219"/>
                    <a:gd name="T29" fmla="*/ 151 h 301"/>
                    <a:gd name="T30" fmla="*/ 166 w 219"/>
                    <a:gd name="T31" fmla="*/ 68 h 301"/>
                    <a:gd name="T32" fmla="*/ 134 w 219"/>
                    <a:gd name="T33" fmla="*/ 41 h 301"/>
                    <a:gd name="T34" fmla="*/ 85 w 219"/>
                    <a:gd name="T35" fmla="*/ 41 h 301"/>
                    <a:gd name="T36" fmla="*/ 63 w 219"/>
                    <a:gd name="T37" fmla="*/ 54 h 301"/>
                    <a:gd name="T38" fmla="*/ 37 w 219"/>
                    <a:gd name="T39" fmla="*/ 151 h 301"/>
                    <a:gd name="T40" fmla="*/ 60 w 219"/>
                    <a:gd name="T41" fmla="*/ 233 h 301"/>
                    <a:gd name="T42" fmla="*/ 109 w 219"/>
                    <a:gd name="T43" fmla="*/ 264 h 301"/>
                    <a:gd name="T44" fmla="*/ 110 w 219"/>
                    <a:gd name="T45" fmla="*/ 264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 h="301">
                      <a:moveTo>
                        <a:pt x="116" y="301"/>
                      </a:moveTo>
                      <a:cubicBezTo>
                        <a:pt x="103" y="301"/>
                        <a:pt x="103" y="301"/>
                        <a:pt x="103" y="301"/>
                      </a:cubicBezTo>
                      <a:cubicBezTo>
                        <a:pt x="75" y="299"/>
                        <a:pt x="49" y="282"/>
                        <a:pt x="30" y="255"/>
                      </a:cubicBezTo>
                      <a:cubicBezTo>
                        <a:pt x="11" y="227"/>
                        <a:pt x="0" y="190"/>
                        <a:pt x="0" y="151"/>
                      </a:cubicBezTo>
                      <a:cubicBezTo>
                        <a:pt x="0" y="102"/>
                        <a:pt x="8" y="65"/>
                        <a:pt x="26" y="40"/>
                      </a:cubicBezTo>
                      <a:cubicBezTo>
                        <a:pt x="44" y="14"/>
                        <a:pt x="73" y="1"/>
                        <a:pt x="110" y="0"/>
                      </a:cubicBezTo>
                      <a:cubicBezTo>
                        <a:pt x="110" y="0"/>
                        <a:pt x="110" y="0"/>
                        <a:pt x="110" y="0"/>
                      </a:cubicBezTo>
                      <a:cubicBezTo>
                        <a:pt x="146" y="0"/>
                        <a:pt x="175" y="14"/>
                        <a:pt x="193" y="40"/>
                      </a:cubicBezTo>
                      <a:cubicBezTo>
                        <a:pt x="211" y="65"/>
                        <a:pt x="219" y="102"/>
                        <a:pt x="219" y="151"/>
                      </a:cubicBezTo>
                      <a:cubicBezTo>
                        <a:pt x="219" y="190"/>
                        <a:pt x="208" y="227"/>
                        <a:pt x="189" y="255"/>
                      </a:cubicBezTo>
                      <a:cubicBezTo>
                        <a:pt x="170" y="282"/>
                        <a:pt x="144" y="299"/>
                        <a:pt x="116" y="301"/>
                      </a:cubicBezTo>
                      <a:close/>
                      <a:moveTo>
                        <a:pt x="110" y="264"/>
                      </a:moveTo>
                      <a:cubicBezTo>
                        <a:pt x="110" y="264"/>
                        <a:pt x="110" y="264"/>
                        <a:pt x="110" y="264"/>
                      </a:cubicBezTo>
                      <a:cubicBezTo>
                        <a:pt x="128" y="264"/>
                        <a:pt x="145" y="253"/>
                        <a:pt x="159" y="233"/>
                      </a:cubicBezTo>
                      <a:cubicBezTo>
                        <a:pt x="173" y="211"/>
                        <a:pt x="182" y="181"/>
                        <a:pt x="182" y="151"/>
                      </a:cubicBezTo>
                      <a:cubicBezTo>
                        <a:pt x="182" y="114"/>
                        <a:pt x="176" y="86"/>
                        <a:pt x="166" y="68"/>
                      </a:cubicBezTo>
                      <a:cubicBezTo>
                        <a:pt x="158" y="54"/>
                        <a:pt x="148" y="46"/>
                        <a:pt x="134" y="41"/>
                      </a:cubicBezTo>
                      <a:cubicBezTo>
                        <a:pt x="120" y="37"/>
                        <a:pt x="99" y="37"/>
                        <a:pt x="85" y="41"/>
                      </a:cubicBezTo>
                      <a:cubicBezTo>
                        <a:pt x="76" y="44"/>
                        <a:pt x="69" y="48"/>
                        <a:pt x="63" y="54"/>
                      </a:cubicBezTo>
                      <a:cubicBezTo>
                        <a:pt x="46" y="72"/>
                        <a:pt x="37" y="104"/>
                        <a:pt x="37" y="151"/>
                      </a:cubicBezTo>
                      <a:cubicBezTo>
                        <a:pt x="37" y="182"/>
                        <a:pt x="46" y="211"/>
                        <a:pt x="60" y="233"/>
                      </a:cubicBezTo>
                      <a:cubicBezTo>
                        <a:pt x="74" y="253"/>
                        <a:pt x="91" y="264"/>
                        <a:pt x="109" y="264"/>
                      </a:cubicBezTo>
                      <a:cubicBezTo>
                        <a:pt x="109" y="264"/>
                        <a:pt x="109" y="264"/>
                        <a:pt x="11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Freeform 403">
                  <a:extLst>
                    <a:ext uri="{FF2B5EF4-FFF2-40B4-BE49-F238E27FC236}">
                      <a16:creationId xmlns:a16="http://schemas.microsoft.com/office/drawing/2014/main" id="{D4FB856A-F5CC-4CF0-B698-C44045473FD3}"/>
                    </a:ext>
                  </a:extLst>
                </p:cNvPr>
                <p:cNvSpPr>
                  <a:spLocks/>
                </p:cNvSpPr>
                <p:nvPr/>
              </p:nvSpPr>
              <p:spPr bwMode="auto">
                <a:xfrm>
                  <a:off x="3400" y="1968"/>
                  <a:ext cx="75" cy="101"/>
                </a:xfrm>
                <a:custGeom>
                  <a:avLst/>
                  <a:gdLst>
                    <a:gd name="T0" fmla="*/ 9 w 145"/>
                    <a:gd name="T1" fmla="*/ 195 h 195"/>
                    <a:gd name="T2" fmla="*/ 0 w 145"/>
                    <a:gd name="T3" fmla="*/ 195 h 195"/>
                    <a:gd name="T4" fmla="*/ 135 w 145"/>
                    <a:gd name="T5" fmla="*/ 32 h 195"/>
                    <a:gd name="T6" fmla="*/ 136 w 145"/>
                    <a:gd name="T7" fmla="*/ 0 h 195"/>
                    <a:gd name="T8" fmla="*/ 145 w 145"/>
                    <a:gd name="T9" fmla="*/ 1 h 195"/>
                    <a:gd name="T10" fmla="*/ 143 w 145"/>
                    <a:gd name="T11" fmla="*/ 39 h 195"/>
                    <a:gd name="T12" fmla="*/ 140 w 145"/>
                    <a:gd name="T13" fmla="*/ 40 h 195"/>
                    <a:gd name="T14" fmla="*/ 9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9" y="195"/>
                      </a:moveTo>
                      <a:cubicBezTo>
                        <a:pt x="0" y="195"/>
                        <a:pt x="0" y="195"/>
                        <a:pt x="0" y="195"/>
                      </a:cubicBezTo>
                      <a:cubicBezTo>
                        <a:pt x="0" y="116"/>
                        <a:pt x="56" y="47"/>
                        <a:pt x="135" y="32"/>
                      </a:cubicBezTo>
                      <a:cubicBezTo>
                        <a:pt x="136" y="0"/>
                        <a:pt x="136" y="0"/>
                        <a:pt x="136" y="0"/>
                      </a:cubicBezTo>
                      <a:cubicBezTo>
                        <a:pt x="145" y="1"/>
                        <a:pt x="145" y="1"/>
                        <a:pt x="145" y="1"/>
                      </a:cubicBezTo>
                      <a:cubicBezTo>
                        <a:pt x="143" y="39"/>
                        <a:pt x="143" y="39"/>
                        <a:pt x="143" y="39"/>
                      </a:cubicBezTo>
                      <a:cubicBezTo>
                        <a:pt x="140" y="40"/>
                        <a:pt x="140" y="40"/>
                        <a:pt x="140" y="40"/>
                      </a:cubicBezTo>
                      <a:cubicBezTo>
                        <a:pt x="64" y="53"/>
                        <a:pt x="9" y="119"/>
                        <a:pt x="9"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404">
                  <a:extLst>
                    <a:ext uri="{FF2B5EF4-FFF2-40B4-BE49-F238E27FC236}">
                      <a16:creationId xmlns:a16="http://schemas.microsoft.com/office/drawing/2014/main" id="{192A0E76-5D50-4BCA-B96D-E2DD18FEA9FA}"/>
                    </a:ext>
                  </a:extLst>
                </p:cNvPr>
                <p:cNvSpPr>
                  <a:spLocks/>
                </p:cNvSpPr>
                <p:nvPr/>
              </p:nvSpPr>
              <p:spPr bwMode="auto">
                <a:xfrm>
                  <a:off x="3396" y="1965"/>
                  <a:ext cx="82" cy="107"/>
                </a:xfrm>
                <a:custGeom>
                  <a:avLst/>
                  <a:gdLst>
                    <a:gd name="T0" fmla="*/ 23 w 159"/>
                    <a:gd name="T1" fmla="*/ 209 h 209"/>
                    <a:gd name="T2" fmla="*/ 0 w 159"/>
                    <a:gd name="T3" fmla="*/ 209 h 209"/>
                    <a:gd name="T4" fmla="*/ 0 w 159"/>
                    <a:gd name="T5" fmla="*/ 202 h 209"/>
                    <a:gd name="T6" fmla="*/ 135 w 159"/>
                    <a:gd name="T7" fmla="*/ 33 h 209"/>
                    <a:gd name="T8" fmla="*/ 137 w 159"/>
                    <a:gd name="T9" fmla="*/ 0 h 209"/>
                    <a:gd name="T10" fmla="*/ 159 w 159"/>
                    <a:gd name="T11" fmla="*/ 1 h 209"/>
                    <a:gd name="T12" fmla="*/ 157 w 159"/>
                    <a:gd name="T13" fmla="*/ 52 h 209"/>
                    <a:gd name="T14" fmla="*/ 148 w 159"/>
                    <a:gd name="T15" fmla="*/ 54 h 209"/>
                    <a:gd name="T16" fmla="*/ 23 w 159"/>
                    <a:gd name="T17" fmla="*/ 202 h 209"/>
                    <a:gd name="T18" fmla="*/ 23 w 159"/>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9" h="209">
                      <a:moveTo>
                        <a:pt x="23" y="209"/>
                      </a:moveTo>
                      <a:cubicBezTo>
                        <a:pt x="0" y="209"/>
                        <a:pt x="0" y="209"/>
                        <a:pt x="0" y="209"/>
                      </a:cubicBezTo>
                      <a:cubicBezTo>
                        <a:pt x="0" y="202"/>
                        <a:pt x="0" y="202"/>
                        <a:pt x="0" y="202"/>
                      </a:cubicBezTo>
                      <a:cubicBezTo>
                        <a:pt x="0" y="122"/>
                        <a:pt x="57" y="51"/>
                        <a:pt x="135" y="33"/>
                      </a:cubicBezTo>
                      <a:cubicBezTo>
                        <a:pt x="137" y="0"/>
                        <a:pt x="137" y="0"/>
                        <a:pt x="137" y="0"/>
                      </a:cubicBezTo>
                      <a:cubicBezTo>
                        <a:pt x="159" y="1"/>
                        <a:pt x="159" y="1"/>
                        <a:pt x="159" y="1"/>
                      </a:cubicBezTo>
                      <a:cubicBezTo>
                        <a:pt x="157" y="52"/>
                        <a:pt x="157" y="52"/>
                        <a:pt x="157" y="52"/>
                      </a:cubicBezTo>
                      <a:cubicBezTo>
                        <a:pt x="148" y="54"/>
                        <a:pt x="148" y="54"/>
                        <a:pt x="148" y="54"/>
                      </a:cubicBezTo>
                      <a:cubicBezTo>
                        <a:pt x="75" y="67"/>
                        <a:pt x="23" y="129"/>
                        <a:pt x="23" y="202"/>
                      </a:cubicBezTo>
                      <a:lnTo>
                        <a:pt x="23"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Freeform 405">
                  <a:extLst>
                    <a:ext uri="{FF2B5EF4-FFF2-40B4-BE49-F238E27FC236}">
                      <a16:creationId xmlns:a16="http://schemas.microsoft.com/office/drawing/2014/main" id="{B0741F34-E8AB-483B-835E-FD24B18BD993}"/>
                    </a:ext>
                  </a:extLst>
                </p:cNvPr>
                <p:cNvSpPr>
                  <a:spLocks/>
                </p:cNvSpPr>
                <p:nvPr/>
              </p:nvSpPr>
              <p:spPr bwMode="auto">
                <a:xfrm>
                  <a:off x="3396" y="1965"/>
                  <a:ext cx="83" cy="108"/>
                </a:xfrm>
                <a:custGeom>
                  <a:avLst/>
                  <a:gdLst>
                    <a:gd name="T0" fmla="*/ 16 w 160"/>
                    <a:gd name="T1" fmla="*/ 202 h 210"/>
                    <a:gd name="T2" fmla="*/ 16 w 160"/>
                    <a:gd name="T3" fmla="*/ 195 h 210"/>
                    <a:gd name="T4" fmla="*/ 7 w 160"/>
                    <a:gd name="T5" fmla="*/ 195 h 210"/>
                    <a:gd name="T6" fmla="*/ 7 w 160"/>
                    <a:gd name="T7" fmla="*/ 202 h 210"/>
                    <a:gd name="T8" fmla="*/ 15 w 160"/>
                    <a:gd name="T9" fmla="*/ 202 h 210"/>
                    <a:gd name="T10" fmla="*/ 143 w 160"/>
                    <a:gd name="T11" fmla="*/ 46 h 210"/>
                    <a:gd name="T12" fmla="*/ 149 w 160"/>
                    <a:gd name="T13" fmla="*/ 45 h 210"/>
                    <a:gd name="T14" fmla="*/ 150 w 160"/>
                    <a:gd name="T15" fmla="*/ 15 h 210"/>
                    <a:gd name="T16" fmla="*/ 152 w 160"/>
                    <a:gd name="T17" fmla="*/ 15 h 210"/>
                    <a:gd name="T18" fmla="*/ 152 w 160"/>
                    <a:gd name="T19" fmla="*/ 8 h 210"/>
                    <a:gd name="T20" fmla="*/ 145 w 160"/>
                    <a:gd name="T21" fmla="*/ 7 h 210"/>
                    <a:gd name="T22" fmla="*/ 143 w 160"/>
                    <a:gd name="T23" fmla="*/ 46 h 210"/>
                    <a:gd name="T24" fmla="*/ 150 w 160"/>
                    <a:gd name="T25" fmla="*/ 46 h 210"/>
                    <a:gd name="T26" fmla="*/ 149 w 160"/>
                    <a:gd name="T27" fmla="*/ 39 h 210"/>
                    <a:gd name="T28" fmla="*/ 145 w 160"/>
                    <a:gd name="T29" fmla="*/ 40 h 210"/>
                    <a:gd name="T30" fmla="*/ 9 w 160"/>
                    <a:gd name="T31" fmla="*/ 202 h 210"/>
                    <a:gd name="T32" fmla="*/ 16 w 160"/>
                    <a:gd name="T33" fmla="*/ 202 h 210"/>
                    <a:gd name="T34" fmla="*/ 16 w 160"/>
                    <a:gd name="T35" fmla="*/ 195 h 210"/>
                    <a:gd name="T36" fmla="*/ 16 w 160"/>
                    <a:gd name="T37" fmla="*/ 202 h 210"/>
                    <a:gd name="T38" fmla="*/ 23 w 160"/>
                    <a:gd name="T39" fmla="*/ 202 h 210"/>
                    <a:gd name="T40" fmla="*/ 148 w 160"/>
                    <a:gd name="T41" fmla="*/ 54 h 210"/>
                    <a:gd name="T42" fmla="*/ 151 w 160"/>
                    <a:gd name="T43" fmla="*/ 54 h 210"/>
                    <a:gd name="T44" fmla="*/ 157 w 160"/>
                    <a:gd name="T45" fmla="*/ 53 h 210"/>
                    <a:gd name="T46" fmla="*/ 160 w 160"/>
                    <a:gd name="T47" fmla="*/ 1 h 210"/>
                    <a:gd name="T48" fmla="*/ 144 w 160"/>
                    <a:gd name="T49" fmla="*/ 0 h 210"/>
                    <a:gd name="T50" fmla="*/ 136 w 160"/>
                    <a:gd name="T51" fmla="*/ 0 h 210"/>
                    <a:gd name="T52" fmla="*/ 134 w 160"/>
                    <a:gd name="T53" fmla="*/ 39 h 210"/>
                    <a:gd name="T54" fmla="*/ 142 w 160"/>
                    <a:gd name="T55" fmla="*/ 39 h 210"/>
                    <a:gd name="T56" fmla="*/ 140 w 160"/>
                    <a:gd name="T57" fmla="*/ 32 h 210"/>
                    <a:gd name="T58" fmla="*/ 0 w 160"/>
                    <a:gd name="T59" fmla="*/ 202 h 210"/>
                    <a:gd name="T60" fmla="*/ 0 w 160"/>
                    <a:gd name="T61" fmla="*/ 210 h 210"/>
                    <a:gd name="T62" fmla="*/ 16 w 160"/>
                    <a:gd name="T63" fmla="*/ 210 h 210"/>
                    <a:gd name="T64" fmla="*/ 23 w 160"/>
                    <a:gd name="T65" fmla="*/ 210 h 210"/>
                    <a:gd name="T66" fmla="*/ 23 w 160"/>
                    <a:gd name="T67" fmla="*/ 202 h 210"/>
                    <a:gd name="T68" fmla="*/ 16 w 160"/>
                    <a:gd name="T69" fmla="*/ 202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0" h="210">
                      <a:moveTo>
                        <a:pt x="16" y="202"/>
                      </a:moveTo>
                      <a:cubicBezTo>
                        <a:pt x="16" y="195"/>
                        <a:pt x="16" y="195"/>
                        <a:pt x="16" y="195"/>
                      </a:cubicBezTo>
                      <a:cubicBezTo>
                        <a:pt x="7" y="195"/>
                        <a:pt x="7" y="195"/>
                        <a:pt x="7" y="195"/>
                      </a:cubicBezTo>
                      <a:cubicBezTo>
                        <a:pt x="7" y="202"/>
                        <a:pt x="7" y="202"/>
                        <a:pt x="7" y="202"/>
                      </a:cubicBezTo>
                      <a:cubicBezTo>
                        <a:pt x="15" y="202"/>
                        <a:pt x="15" y="202"/>
                        <a:pt x="15" y="202"/>
                      </a:cubicBezTo>
                      <a:cubicBezTo>
                        <a:pt x="15" y="126"/>
                        <a:pt x="68" y="61"/>
                        <a:pt x="143" y="46"/>
                      </a:cubicBezTo>
                      <a:cubicBezTo>
                        <a:pt x="149" y="45"/>
                        <a:pt x="149" y="45"/>
                        <a:pt x="149" y="45"/>
                      </a:cubicBezTo>
                      <a:cubicBezTo>
                        <a:pt x="150" y="15"/>
                        <a:pt x="150" y="15"/>
                        <a:pt x="150" y="15"/>
                      </a:cubicBezTo>
                      <a:cubicBezTo>
                        <a:pt x="152" y="15"/>
                        <a:pt x="152" y="15"/>
                        <a:pt x="152" y="15"/>
                      </a:cubicBezTo>
                      <a:cubicBezTo>
                        <a:pt x="152" y="8"/>
                        <a:pt x="152" y="8"/>
                        <a:pt x="152" y="8"/>
                      </a:cubicBezTo>
                      <a:cubicBezTo>
                        <a:pt x="145" y="7"/>
                        <a:pt x="145" y="7"/>
                        <a:pt x="145" y="7"/>
                      </a:cubicBezTo>
                      <a:cubicBezTo>
                        <a:pt x="143" y="46"/>
                        <a:pt x="143" y="46"/>
                        <a:pt x="143" y="46"/>
                      </a:cubicBezTo>
                      <a:cubicBezTo>
                        <a:pt x="150" y="46"/>
                        <a:pt x="150" y="46"/>
                        <a:pt x="150" y="46"/>
                      </a:cubicBezTo>
                      <a:cubicBezTo>
                        <a:pt x="149" y="39"/>
                        <a:pt x="149" y="39"/>
                        <a:pt x="149" y="39"/>
                      </a:cubicBezTo>
                      <a:cubicBezTo>
                        <a:pt x="145" y="40"/>
                        <a:pt x="145" y="40"/>
                        <a:pt x="145" y="40"/>
                      </a:cubicBezTo>
                      <a:cubicBezTo>
                        <a:pt x="66" y="54"/>
                        <a:pt x="9" y="122"/>
                        <a:pt x="9" y="202"/>
                      </a:cubicBezTo>
                      <a:cubicBezTo>
                        <a:pt x="16" y="202"/>
                        <a:pt x="16" y="202"/>
                        <a:pt x="16" y="202"/>
                      </a:cubicBezTo>
                      <a:cubicBezTo>
                        <a:pt x="16" y="195"/>
                        <a:pt x="16" y="195"/>
                        <a:pt x="16" y="195"/>
                      </a:cubicBezTo>
                      <a:cubicBezTo>
                        <a:pt x="16" y="202"/>
                        <a:pt x="16" y="202"/>
                        <a:pt x="16" y="202"/>
                      </a:cubicBezTo>
                      <a:cubicBezTo>
                        <a:pt x="23" y="202"/>
                        <a:pt x="23" y="202"/>
                        <a:pt x="23" y="202"/>
                      </a:cubicBezTo>
                      <a:cubicBezTo>
                        <a:pt x="23" y="129"/>
                        <a:pt x="76" y="67"/>
                        <a:pt x="148" y="54"/>
                      </a:cubicBezTo>
                      <a:cubicBezTo>
                        <a:pt x="151" y="54"/>
                        <a:pt x="151" y="54"/>
                        <a:pt x="151" y="54"/>
                      </a:cubicBezTo>
                      <a:cubicBezTo>
                        <a:pt x="157" y="53"/>
                        <a:pt x="157" y="53"/>
                        <a:pt x="157" y="53"/>
                      </a:cubicBezTo>
                      <a:cubicBezTo>
                        <a:pt x="160" y="1"/>
                        <a:pt x="160" y="1"/>
                        <a:pt x="160" y="1"/>
                      </a:cubicBezTo>
                      <a:cubicBezTo>
                        <a:pt x="144" y="0"/>
                        <a:pt x="144" y="0"/>
                        <a:pt x="144" y="0"/>
                      </a:cubicBezTo>
                      <a:cubicBezTo>
                        <a:pt x="136" y="0"/>
                        <a:pt x="136" y="0"/>
                        <a:pt x="136" y="0"/>
                      </a:cubicBezTo>
                      <a:cubicBezTo>
                        <a:pt x="134" y="39"/>
                        <a:pt x="134" y="39"/>
                        <a:pt x="134" y="39"/>
                      </a:cubicBezTo>
                      <a:cubicBezTo>
                        <a:pt x="142" y="39"/>
                        <a:pt x="142" y="39"/>
                        <a:pt x="142" y="39"/>
                      </a:cubicBezTo>
                      <a:cubicBezTo>
                        <a:pt x="140" y="32"/>
                        <a:pt x="140" y="32"/>
                        <a:pt x="140" y="32"/>
                      </a:cubicBezTo>
                      <a:cubicBezTo>
                        <a:pt x="59" y="48"/>
                        <a:pt x="0" y="119"/>
                        <a:pt x="0" y="202"/>
                      </a:cubicBezTo>
                      <a:cubicBezTo>
                        <a:pt x="0" y="210"/>
                        <a:pt x="0" y="210"/>
                        <a:pt x="0" y="210"/>
                      </a:cubicBezTo>
                      <a:cubicBezTo>
                        <a:pt x="16" y="210"/>
                        <a:pt x="16" y="210"/>
                        <a:pt x="16" y="210"/>
                      </a:cubicBezTo>
                      <a:cubicBezTo>
                        <a:pt x="23" y="210"/>
                        <a:pt x="23" y="210"/>
                        <a:pt x="23" y="210"/>
                      </a:cubicBezTo>
                      <a:cubicBezTo>
                        <a:pt x="23" y="202"/>
                        <a:pt x="23" y="202"/>
                        <a:pt x="23" y="202"/>
                      </a:cubicBezTo>
                      <a:lnTo>
                        <a:pt x="16" y="2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406">
                  <a:extLst>
                    <a:ext uri="{FF2B5EF4-FFF2-40B4-BE49-F238E27FC236}">
                      <a16:creationId xmlns:a16="http://schemas.microsoft.com/office/drawing/2014/main" id="{C102D57C-15EB-4E0C-9A17-4927D05EE8AC}"/>
                    </a:ext>
                  </a:extLst>
                </p:cNvPr>
                <p:cNvSpPr>
                  <a:spLocks/>
                </p:cNvSpPr>
                <p:nvPr/>
              </p:nvSpPr>
              <p:spPr bwMode="auto">
                <a:xfrm>
                  <a:off x="3393" y="1961"/>
                  <a:ext cx="90" cy="115"/>
                </a:xfrm>
                <a:custGeom>
                  <a:avLst/>
                  <a:gdLst>
                    <a:gd name="T0" fmla="*/ 37 w 174"/>
                    <a:gd name="T1" fmla="*/ 225 h 225"/>
                    <a:gd name="T2" fmla="*/ 0 w 174"/>
                    <a:gd name="T3" fmla="*/ 225 h 225"/>
                    <a:gd name="T4" fmla="*/ 0 w 174"/>
                    <a:gd name="T5" fmla="*/ 210 h 225"/>
                    <a:gd name="T6" fmla="*/ 135 w 174"/>
                    <a:gd name="T7" fmla="*/ 36 h 225"/>
                    <a:gd name="T8" fmla="*/ 137 w 174"/>
                    <a:gd name="T9" fmla="*/ 0 h 225"/>
                    <a:gd name="T10" fmla="*/ 174 w 174"/>
                    <a:gd name="T11" fmla="*/ 13 h 225"/>
                    <a:gd name="T12" fmla="*/ 171 w 174"/>
                    <a:gd name="T13" fmla="*/ 67 h 225"/>
                    <a:gd name="T14" fmla="*/ 156 w 174"/>
                    <a:gd name="T15" fmla="*/ 69 h 225"/>
                    <a:gd name="T16" fmla="*/ 37 w 174"/>
                    <a:gd name="T17" fmla="*/ 210 h 225"/>
                    <a:gd name="T18" fmla="*/ 37 w 174"/>
                    <a:gd name="T19"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225">
                      <a:moveTo>
                        <a:pt x="37" y="225"/>
                      </a:moveTo>
                      <a:cubicBezTo>
                        <a:pt x="0" y="225"/>
                        <a:pt x="0" y="225"/>
                        <a:pt x="0" y="225"/>
                      </a:cubicBezTo>
                      <a:cubicBezTo>
                        <a:pt x="0" y="210"/>
                        <a:pt x="0" y="210"/>
                        <a:pt x="0" y="210"/>
                      </a:cubicBezTo>
                      <a:cubicBezTo>
                        <a:pt x="0" y="128"/>
                        <a:pt x="56" y="56"/>
                        <a:pt x="135" y="36"/>
                      </a:cubicBezTo>
                      <a:cubicBezTo>
                        <a:pt x="137" y="0"/>
                        <a:pt x="137" y="0"/>
                        <a:pt x="137" y="0"/>
                      </a:cubicBezTo>
                      <a:cubicBezTo>
                        <a:pt x="174" y="13"/>
                        <a:pt x="174" y="13"/>
                        <a:pt x="174" y="13"/>
                      </a:cubicBezTo>
                      <a:cubicBezTo>
                        <a:pt x="171" y="67"/>
                        <a:pt x="171" y="67"/>
                        <a:pt x="171" y="67"/>
                      </a:cubicBezTo>
                      <a:cubicBezTo>
                        <a:pt x="156" y="69"/>
                        <a:pt x="156" y="69"/>
                        <a:pt x="156" y="69"/>
                      </a:cubicBezTo>
                      <a:cubicBezTo>
                        <a:pt x="87" y="81"/>
                        <a:pt x="37" y="141"/>
                        <a:pt x="37" y="210"/>
                      </a:cubicBezTo>
                      <a:lnTo>
                        <a:pt x="37"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Freeform 407">
                  <a:extLst>
                    <a:ext uri="{FF2B5EF4-FFF2-40B4-BE49-F238E27FC236}">
                      <a16:creationId xmlns:a16="http://schemas.microsoft.com/office/drawing/2014/main" id="{8F16FFB0-BE40-4812-AB1C-E5A9B048C612}"/>
                    </a:ext>
                  </a:extLst>
                </p:cNvPr>
                <p:cNvSpPr>
                  <a:spLocks/>
                </p:cNvSpPr>
                <p:nvPr/>
              </p:nvSpPr>
              <p:spPr bwMode="auto">
                <a:xfrm>
                  <a:off x="3511" y="1968"/>
                  <a:ext cx="75" cy="101"/>
                </a:xfrm>
                <a:custGeom>
                  <a:avLst/>
                  <a:gdLst>
                    <a:gd name="T0" fmla="*/ 145 w 145"/>
                    <a:gd name="T1" fmla="*/ 195 h 195"/>
                    <a:gd name="T2" fmla="*/ 137 w 145"/>
                    <a:gd name="T3" fmla="*/ 195 h 195"/>
                    <a:gd name="T4" fmla="*/ 5 w 145"/>
                    <a:gd name="T5" fmla="*/ 40 h 195"/>
                    <a:gd name="T6" fmla="*/ 2 w 145"/>
                    <a:gd name="T7" fmla="*/ 39 h 195"/>
                    <a:gd name="T8" fmla="*/ 0 w 145"/>
                    <a:gd name="T9" fmla="*/ 1 h 195"/>
                    <a:gd name="T10" fmla="*/ 8 w 145"/>
                    <a:gd name="T11" fmla="*/ 0 h 195"/>
                    <a:gd name="T12" fmla="*/ 10 w 145"/>
                    <a:gd name="T13" fmla="*/ 32 h 195"/>
                    <a:gd name="T14" fmla="*/ 145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145" y="195"/>
                      </a:moveTo>
                      <a:cubicBezTo>
                        <a:pt x="137" y="195"/>
                        <a:pt x="137" y="195"/>
                        <a:pt x="137" y="195"/>
                      </a:cubicBezTo>
                      <a:cubicBezTo>
                        <a:pt x="137" y="119"/>
                        <a:pt x="81" y="53"/>
                        <a:pt x="5" y="40"/>
                      </a:cubicBezTo>
                      <a:cubicBezTo>
                        <a:pt x="2" y="39"/>
                        <a:pt x="2" y="39"/>
                        <a:pt x="2" y="39"/>
                      </a:cubicBezTo>
                      <a:cubicBezTo>
                        <a:pt x="0" y="1"/>
                        <a:pt x="0" y="1"/>
                        <a:pt x="0" y="1"/>
                      </a:cubicBezTo>
                      <a:cubicBezTo>
                        <a:pt x="8" y="0"/>
                        <a:pt x="8" y="0"/>
                        <a:pt x="8" y="0"/>
                      </a:cubicBezTo>
                      <a:cubicBezTo>
                        <a:pt x="10" y="32"/>
                        <a:pt x="10" y="32"/>
                        <a:pt x="10" y="32"/>
                      </a:cubicBezTo>
                      <a:cubicBezTo>
                        <a:pt x="89" y="47"/>
                        <a:pt x="145" y="116"/>
                        <a:pt x="145"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Freeform 408">
                  <a:extLst>
                    <a:ext uri="{FF2B5EF4-FFF2-40B4-BE49-F238E27FC236}">
                      <a16:creationId xmlns:a16="http://schemas.microsoft.com/office/drawing/2014/main" id="{81F4F8E0-8851-49B6-9229-9108D3C01AD4}"/>
                    </a:ext>
                  </a:extLst>
                </p:cNvPr>
                <p:cNvSpPr>
                  <a:spLocks/>
                </p:cNvSpPr>
                <p:nvPr/>
              </p:nvSpPr>
              <p:spPr bwMode="auto">
                <a:xfrm>
                  <a:off x="3506" y="1965"/>
                  <a:ext cx="83" cy="107"/>
                </a:xfrm>
                <a:custGeom>
                  <a:avLst/>
                  <a:gdLst>
                    <a:gd name="T0" fmla="*/ 160 w 160"/>
                    <a:gd name="T1" fmla="*/ 209 h 209"/>
                    <a:gd name="T2" fmla="*/ 138 w 160"/>
                    <a:gd name="T3" fmla="*/ 209 h 209"/>
                    <a:gd name="T4" fmla="*/ 138 w 160"/>
                    <a:gd name="T5" fmla="*/ 202 h 209"/>
                    <a:gd name="T6" fmla="*/ 12 w 160"/>
                    <a:gd name="T7" fmla="*/ 54 h 209"/>
                    <a:gd name="T8" fmla="*/ 3 w 160"/>
                    <a:gd name="T9" fmla="*/ 52 h 209"/>
                    <a:gd name="T10" fmla="*/ 0 w 160"/>
                    <a:gd name="T11" fmla="*/ 1 h 209"/>
                    <a:gd name="T12" fmla="*/ 23 w 160"/>
                    <a:gd name="T13" fmla="*/ 0 h 209"/>
                    <a:gd name="T14" fmla="*/ 25 w 160"/>
                    <a:gd name="T15" fmla="*/ 33 h 209"/>
                    <a:gd name="T16" fmla="*/ 160 w 160"/>
                    <a:gd name="T17" fmla="*/ 202 h 209"/>
                    <a:gd name="T18" fmla="*/ 160 w 160"/>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0" h="209">
                      <a:moveTo>
                        <a:pt x="160" y="209"/>
                      </a:moveTo>
                      <a:cubicBezTo>
                        <a:pt x="138" y="209"/>
                        <a:pt x="138" y="209"/>
                        <a:pt x="138" y="209"/>
                      </a:cubicBezTo>
                      <a:cubicBezTo>
                        <a:pt x="138" y="202"/>
                        <a:pt x="138" y="202"/>
                        <a:pt x="138" y="202"/>
                      </a:cubicBezTo>
                      <a:cubicBezTo>
                        <a:pt x="138" y="129"/>
                        <a:pt x="85" y="67"/>
                        <a:pt x="12" y="54"/>
                      </a:cubicBezTo>
                      <a:cubicBezTo>
                        <a:pt x="3" y="52"/>
                        <a:pt x="3" y="52"/>
                        <a:pt x="3" y="52"/>
                      </a:cubicBezTo>
                      <a:cubicBezTo>
                        <a:pt x="0" y="1"/>
                        <a:pt x="0" y="1"/>
                        <a:pt x="0" y="1"/>
                      </a:cubicBezTo>
                      <a:cubicBezTo>
                        <a:pt x="23" y="0"/>
                        <a:pt x="23" y="0"/>
                        <a:pt x="23" y="0"/>
                      </a:cubicBezTo>
                      <a:cubicBezTo>
                        <a:pt x="25" y="33"/>
                        <a:pt x="25" y="33"/>
                        <a:pt x="25" y="33"/>
                      </a:cubicBezTo>
                      <a:cubicBezTo>
                        <a:pt x="104" y="51"/>
                        <a:pt x="160" y="122"/>
                        <a:pt x="160" y="202"/>
                      </a:cubicBezTo>
                      <a:lnTo>
                        <a:pt x="160"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Freeform 409">
                  <a:extLst>
                    <a:ext uri="{FF2B5EF4-FFF2-40B4-BE49-F238E27FC236}">
                      <a16:creationId xmlns:a16="http://schemas.microsoft.com/office/drawing/2014/main" id="{4659A077-5368-487B-B4F6-DBF330B300AB}"/>
                    </a:ext>
                  </a:extLst>
                </p:cNvPr>
                <p:cNvSpPr>
                  <a:spLocks/>
                </p:cNvSpPr>
                <p:nvPr/>
              </p:nvSpPr>
              <p:spPr bwMode="auto">
                <a:xfrm>
                  <a:off x="3506" y="1964"/>
                  <a:ext cx="84" cy="109"/>
                </a:xfrm>
                <a:custGeom>
                  <a:avLst/>
                  <a:gdLst>
                    <a:gd name="T0" fmla="*/ 153 w 161"/>
                    <a:gd name="T1" fmla="*/ 203 h 211"/>
                    <a:gd name="T2" fmla="*/ 153 w 161"/>
                    <a:gd name="T3" fmla="*/ 196 h 211"/>
                    <a:gd name="T4" fmla="*/ 145 w 161"/>
                    <a:gd name="T5" fmla="*/ 196 h 211"/>
                    <a:gd name="T6" fmla="*/ 145 w 161"/>
                    <a:gd name="T7" fmla="*/ 203 h 211"/>
                    <a:gd name="T8" fmla="*/ 152 w 161"/>
                    <a:gd name="T9" fmla="*/ 203 h 211"/>
                    <a:gd name="T10" fmla="*/ 15 w 161"/>
                    <a:gd name="T11" fmla="*/ 41 h 211"/>
                    <a:gd name="T12" fmla="*/ 11 w 161"/>
                    <a:gd name="T13" fmla="*/ 40 h 211"/>
                    <a:gd name="T14" fmla="*/ 10 w 161"/>
                    <a:gd name="T15" fmla="*/ 47 h 211"/>
                    <a:gd name="T16" fmla="*/ 17 w 161"/>
                    <a:gd name="T17" fmla="*/ 47 h 211"/>
                    <a:gd name="T18" fmla="*/ 15 w 161"/>
                    <a:gd name="T19" fmla="*/ 16 h 211"/>
                    <a:gd name="T20" fmla="*/ 17 w 161"/>
                    <a:gd name="T21" fmla="*/ 16 h 211"/>
                    <a:gd name="T22" fmla="*/ 16 w 161"/>
                    <a:gd name="T23" fmla="*/ 8 h 211"/>
                    <a:gd name="T24" fmla="*/ 9 w 161"/>
                    <a:gd name="T25" fmla="*/ 9 h 211"/>
                    <a:gd name="T26" fmla="*/ 11 w 161"/>
                    <a:gd name="T27" fmla="*/ 46 h 211"/>
                    <a:gd name="T28" fmla="*/ 17 w 161"/>
                    <a:gd name="T29" fmla="*/ 47 h 211"/>
                    <a:gd name="T30" fmla="*/ 146 w 161"/>
                    <a:gd name="T31" fmla="*/ 203 h 211"/>
                    <a:gd name="T32" fmla="*/ 153 w 161"/>
                    <a:gd name="T33" fmla="*/ 203 h 211"/>
                    <a:gd name="T34" fmla="*/ 153 w 161"/>
                    <a:gd name="T35" fmla="*/ 196 h 211"/>
                    <a:gd name="T36" fmla="*/ 153 w 161"/>
                    <a:gd name="T37" fmla="*/ 203 h 211"/>
                    <a:gd name="T38" fmla="*/ 161 w 161"/>
                    <a:gd name="T39" fmla="*/ 203 h 211"/>
                    <a:gd name="T40" fmla="*/ 20 w 161"/>
                    <a:gd name="T41" fmla="*/ 33 h 211"/>
                    <a:gd name="T42" fmla="*/ 18 w 161"/>
                    <a:gd name="T43" fmla="*/ 40 h 211"/>
                    <a:gd name="T44" fmla="*/ 26 w 161"/>
                    <a:gd name="T45" fmla="*/ 40 h 211"/>
                    <a:gd name="T46" fmla="*/ 23 w 161"/>
                    <a:gd name="T47" fmla="*/ 0 h 211"/>
                    <a:gd name="T48" fmla="*/ 7 w 161"/>
                    <a:gd name="T49" fmla="*/ 1 h 211"/>
                    <a:gd name="T50" fmla="*/ 0 w 161"/>
                    <a:gd name="T51" fmla="*/ 2 h 211"/>
                    <a:gd name="T52" fmla="*/ 3 w 161"/>
                    <a:gd name="T53" fmla="*/ 54 h 211"/>
                    <a:gd name="T54" fmla="*/ 12 w 161"/>
                    <a:gd name="T55" fmla="*/ 55 h 211"/>
                    <a:gd name="T56" fmla="*/ 137 w 161"/>
                    <a:gd name="T57" fmla="*/ 203 h 211"/>
                    <a:gd name="T58" fmla="*/ 137 w 161"/>
                    <a:gd name="T59" fmla="*/ 211 h 211"/>
                    <a:gd name="T60" fmla="*/ 153 w 161"/>
                    <a:gd name="T61" fmla="*/ 211 h 211"/>
                    <a:gd name="T62" fmla="*/ 161 w 161"/>
                    <a:gd name="T63" fmla="*/ 211 h 211"/>
                    <a:gd name="T64" fmla="*/ 161 w 161"/>
                    <a:gd name="T65" fmla="*/ 203 h 211"/>
                    <a:gd name="T66" fmla="*/ 153 w 161"/>
                    <a:gd name="T67" fmla="*/ 203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1" h="211">
                      <a:moveTo>
                        <a:pt x="153" y="203"/>
                      </a:moveTo>
                      <a:cubicBezTo>
                        <a:pt x="153" y="196"/>
                        <a:pt x="153" y="196"/>
                        <a:pt x="153" y="196"/>
                      </a:cubicBezTo>
                      <a:cubicBezTo>
                        <a:pt x="145" y="196"/>
                        <a:pt x="145" y="196"/>
                        <a:pt x="145" y="196"/>
                      </a:cubicBezTo>
                      <a:cubicBezTo>
                        <a:pt x="145" y="203"/>
                        <a:pt x="145" y="203"/>
                        <a:pt x="145" y="203"/>
                      </a:cubicBezTo>
                      <a:cubicBezTo>
                        <a:pt x="152" y="203"/>
                        <a:pt x="152" y="203"/>
                        <a:pt x="152" y="203"/>
                      </a:cubicBezTo>
                      <a:cubicBezTo>
                        <a:pt x="152" y="123"/>
                        <a:pt x="94" y="55"/>
                        <a:pt x="15" y="41"/>
                      </a:cubicBezTo>
                      <a:cubicBezTo>
                        <a:pt x="11" y="40"/>
                        <a:pt x="11" y="40"/>
                        <a:pt x="11" y="40"/>
                      </a:cubicBezTo>
                      <a:cubicBezTo>
                        <a:pt x="10" y="47"/>
                        <a:pt x="10" y="47"/>
                        <a:pt x="10" y="47"/>
                      </a:cubicBezTo>
                      <a:cubicBezTo>
                        <a:pt x="17" y="47"/>
                        <a:pt x="17" y="47"/>
                        <a:pt x="17" y="47"/>
                      </a:cubicBezTo>
                      <a:cubicBezTo>
                        <a:pt x="15" y="16"/>
                        <a:pt x="15" y="16"/>
                        <a:pt x="15" y="16"/>
                      </a:cubicBezTo>
                      <a:cubicBezTo>
                        <a:pt x="17" y="16"/>
                        <a:pt x="17" y="16"/>
                        <a:pt x="17" y="16"/>
                      </a:cubicBezTo>
                      <a:cubicBezTo>
                        <a:pt x="16" y="8"/>
                        <a:pt x="16" y="8"/>
                        <a:pt x="16" y="8"/>
                      </a:cubicBezTo>
                      <a:cubicBezTo>
                        <a:pt x="9" y="9"/>
                        <a:pt x="9" y="9"/>
                        <a:pt x="9" y="9"/>
                      </a:cubicBezTo>
                      <a:cubicBezTo>
                        <a:pt x="11" y="46"/>
                        <a:pt x="11" y="46"/>
                        <a:pt x="11" y="46"/>
                      </a:cubicBezTo>
                      <a:cubicBezTo>
                        <a:pt x="17" y="47"/>
                        <a:pt x="17" y="47"/>
                        <a:pt x="17" y="47"/>
                      </a:cubicBezTo>
                      <a:cubicBezTo>
                        <a:pt x="92" y="62"/>
                        <a:pt x="146" y="127"/>
                        <a:pt x="146" y="203"/>
                      </a:cubicBezTo>
                      <a:cubicBezTo>
                        <a:pt x="153" y="203"/>
                        <a:pt x="153" y="203"/>
                        <a:pt x="153" y="203"/>
                      </a:cubicBezTo>
                      <a:cubicBezTo>
                        <a:pt x="153" y="196"/>
                        <a:pt x="153" y="196"/>
                        <a:pt x="153" y="196"/>
                      </a:cubicBezTo>
                      <a:cubicBezTo>
                        <a:pt x="153" y="203"/>
                        <a:pt x="153" y="203"/>
                        <a:pt x="153" y="203"/>
                      </a:cubicBezTo>
                      <a:cubicBezTo>
                        <a:pt x="161" y="203"/>
                        <a:pt x="161" y="203"/>
                        <a:pt x="161" y="203"/>
                      </a:cubicBezTo>
                      <a:cubicBezTo>
                        <a:pt x="161" y="120"/>
                        <a:pt x="102" y="49"/>
                        <a:pt x="20" y="33"/>
                      </a:cubicBezTo>
                      <a:cubicBezTo>
                        <a:pt x="18" y="40"/>
                        <a:pt x="18" y="40"/>
                        <a:pt x="18" y="40"/>
                      </a:cubicBezTo>
                      <a:cubicBezTo>
                        <a:pt x="26" y="40"/>
                        <a:pt x="26" y="40"/>
                        <a:pt x="26" y="40"/>
                      </a:cubicBezTo>
                      <a:cubicBezTo>
                        <a:pt x="23" y="0"/>
                        <a:pt x="23" y="0"/>
                        <a:pt x="23" y="0"/>
                      </a:cubicBezTo>
                      <a:cubicBezTo>
                        <a:pt x="7" y="1"/>
                        <a:pt x="7" y="1"/>
                        <a:pt x="7" y="1"/>
                      </a:cubicBezTo>
                      <a:cubicBezTo>
                        <a:pt x="0" y="2"/>
                        <a:pt x="0" y="2"/>
                        <a:pt x="0" y="2"/>
                      </a:cubicBezTo>
                      <a:cubicBezTo>
                        <a:pt x="3" y="54"/>
                        <a:pt x="3" y="54"/>
                        <a:pt x="3" y="54"/>
                      </a:cubicBezTo>
                      <a:cubicBezTo>
                        <a:pt x="12" y="55"/>
                        <a:pt x="12" y="55"/>
                        <a:pt x="12" y="55"/>
                      </a:cubicBezTo>
                      <a:cubicBezTo>
                        <a:pt x="85" y="68"/>
                        <a:pt x="137" y="130"/>
                        <a:pt x="137" y="203"/>
                      </a:cubicBezTo>
                      <a:cubicBezTo>
                        <a:pt x="137" y="211"/>
                        <a:pt x="137" y="211"/>
                        <a:pt x="137" y="211"/>
                      </a:cubicBezTo>
                      <a:cubicBezTo>
                        <a:pt x="153" y="211"/>
                        <a:pt x="153" y="211"/>
                        <a:pt x="153" y="211"/>
                      </a:cubicBezTo>
                      <a:cubicBezTo>
                        <a:pt x="161" y="211"/>
                        <a:pt x="161" y="211"/>
                        <a:pt x="161" y="211"/>
                      </a:cubicBezTo>
                      <a:cubicBezTo>
                        <a:pt x="161" y="203"/>
                        <a:pt x="161" y="203"/>
                        <a:pt x="161" y="203"/>
                      </a:cubicBezTo>
                      <a:lnTo>
                        <a:pt x="153" y="2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Freeform 410">
                  <a:extLst>
                    <a:ext uri="{FF2B5EF4-FFF2-40B4-BE49-F238E27FC236}">
                      <a16:creationId xmlns:a16="http://schemas.microsoft.com/office/drawing/2014/main" id="{FAF4EDF5-D011-4F15-9FA3-91A3940639AA}"/>
                    </a:ext>
                  </a:extLst>
                </p:cNvPr>
                <p:cNvSpPr>
                  <a:spLocks/>
                </p:cNvSpPr>
                <p:nvPr/>
              </p:nvSpPr>
              <p:spPr bwMode="auto">
                <a:xfrm>
                  <a:off x="3502" y="1961"/>
                  <a:ext cx="91" cy="115"/>
                </a:xfrm>
                <a:custGeom>
                  <a:avLst/>
                  <a:gdLst>
                    <a:gd name="T0" fmla="*/ 176 w 176"/>
                    <a:gd name="T1" fmla="*/ 225 h 225"/>
                    <a:gd name="T2" fmla="*/ 138 w 176"/>
                    <a:gd name="T3" fmla="*/ 225 h 225"/>
                    <a:gd name="T4" fmla="*/ 138 w 176"/>
                    <a:gd name="T5" fmla="*/ 210 h 225"/>
                    <a:gd name="T6" fmla="*/ 19 w 176"/>
                    <a:gd name="T7" fmla="*/ 69 h 225"/>
                    <a:gd name="T8" fmla="*/ 5 w 176"/>
                    <a:gd name="T9" fmla="*/ 67 h 225"/>
                    <a:gd name="T10" fmla="*/ 0 w 176"/>
                    <a:gd name="T11" fmla="*/ 17 h 225"/>
                    <a:gd name="T12" fmla="*/ 38 w 176"/>
                    <a:gd name="T13" fmla="*/ 0 h 225"/>
                    <a:gd name="T14" fmla="*/ 40 w 176"/>
                    <a:gd name="T15" fmla="*/ 36 h 225"/>
                    <a:gd name="T16" fmla="*/ 175 w 176"/>
                    <a:gd name="T17" fmla="*/ 204 h 225"/>
                    <a:gd name="T18" fmla="*/ 176 w 176"/>
                    <a:gd name="T19" fmla="*/ 204 h 225"/>
                    <a:gd name="T20" fmla="*/ 176 w 176"/>
                    <a:gd name="T21"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6" h="225">
                      <a:moveTo>
                        <a:pt x="176" y="225"/>
                      </a:moveTo>
                      <a:cubicBezTo>
                        <a:pt x="138" y="225"/>
                        <a:pt x="138" y="225"/>
                        <a:pt x="138" y="225"/>
                      </a:cubicBezTo>
                      <a:cubicBezTo>
                        <a:pt x="138" y="210"/>
                        <a:pt x="138" y="210"/>
                        <a:pt x="138" y="210"/>
                      </a:cubicBezTo>
                      <a:cubicBezTo>
                        <a:pt x="138" y="141"/>
                        <a:pt x="88" y="81"/>
                        <a:pt x="19" y="69"/>
                      </a:cubicBezTo>
                      <a:cubicBezTo>
                        <a:pt x="5" y="67"/>
                        <a:pt x="5" y="67"/>
                        <a:pt x="5" y="67"/>
                      </a:cubicBezTo>
                      <a:cubicBezTo>
                        <a:pt x="0" y="17"/>
                        <a:pt x="0" y="17"/>
                        <a:pt x="0" y="17"/>
                      </a:cubicBezTo>
                      <a:cubicBezTo>
                        <a:pt x="38" y="0"/>
                        <a:pt x="38" y="0"/>
                        <a:pt x="38" y="0"/>
                      </a:cubicBezTo>
                      <a:cubicBezTo>
                        <a:pt x="40" y="36"/>
                        <a:pt x="40" y="36"/>
                        <a:pt x="40" y="36"/>
                      </a:cubicBezTo>
                      <a:cubicBezTo>
                        <a:pt x="117" y="56"/>
                        <a:pt x="172" y="124"/>
                        <a:pt x="175" y="204"/>
                      </a:cubicBezTo>
                      <a:cubicBezTo>
                        <a:pt x="176" y="204"/>
                        <a:pt x="176" y="204"/>
                        <a:pt x="176" y="204"/>
                      </a:cubicBezTo>
                      <a:lnTo>
                        <a:pt x="176"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Freeform 411">
                  <a:extLst>
                    <a:ext uri="{FF2B5EF4-FFF2-40B4-BE49-F238E27FC236}">
                      <a16:creationId xmlns:a16="http://schemas.microsoft.com/office/drawing/2014/main" id="{4B6B32AA-CA45-414F-91AD-4A3A4D9DB8B8}"/>
                    </a:ext>
                  </a:extLst>
                </p:cNvPr>
                <p:cNvSpPr>
                  <a:spLocks noEditPoints="1"/>
                </p:cNvSpPr>
                <p:nvPr/>
              </p:nvSpPr>
              <p:spPr bwMode="auto">
                <a:xfrm>
                  <a:off x="3665" y="1837"/>
                  <a:ext cx="99" cy="140"/>
                </a:xfrm>
                <a:custGeom>
                  <a:avLst/>
                  <a:gdLst>
                    <a:gd name="T0" fmla="*/ 95 w 191"/>
                    <a:gd name="T1" fmla="*/ 272 h 272"/>
                    <a:gd name="T2" fmla="*/ 0 w 191"/>
                    <a:gd name="T3" fmla="*/ 136 h 272"/>
                    <a:gd name="T4" fmla="*/ 95 w 191"/>
                    <a:gd name="T5" fmla="*/ 0 h 272"/>
                    <a:gd name="T6" fmla="*/ 191 w 191"/>
                    <a:gd name="T7" fmla="*/ 136 h 272"/>
                    <a:gd name="T8" fmla="*/ 95 w 191"/>
                    <a:gd name="T9" fmla="*/ 272 h 272"/>
                    <a:gd name="T10" fmla="*/ 95 w 191"/>
                    <a:gd name="T11" fmla="*/ 9 h 272"/>
                    <a:gd name="T12" fmla="*/ 9 w 191"/>
                    <a:gd name="T13" fmla="*/ 136 h 272"/>
                    <a:gd name="T14" fmla="*/ 95 w 191"/>
                    <a:gd name="T15" fmla="*/ 263 h 272"/>
                    <a:gd name="T16" fmla="*/ 182 w 191"/>
                    <a:gd name="T17" fmla="*/ 136 h 272"/>
                    <a:gd name="T18" fmla="*/ 95 w 191"/>
                    <a:gd name="T19" fmla="*/ 9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1" h="272">
                      <a:moveTo>
                        <a:pt x="95" y="272"/>
                      </a:moveTo>
                      <a:cubicBezTo>
                        <a:pt x="43" y="272"/>
                        <a:pt x="0" y="211"/>
                        <a:pt x="0" y="136"/>
                      </a:cubicBezTo>
                      <a:cubicBezTo>
                        <a:pt x="0" y="44"/>
                        <a:pt x="31" y="0"/>
                        <a:pt x="95" y="0"/>
                      </a:cubicBezTo>
                      <a:cubicBezTo>
                        <a:pt x="160" y="0"/>
                        <a:pt x="191" y="44"/>
                        <a:pt x="191" y="136"/>
                      </a:cubicBezTo>
                      <a:cubicBezTo>
                        <a:pt x="191" y="211"/>
                        <a:pt x="148" y="272"/>
                        <a:pt x="95" y="272"/>
                      </a:cubicBezTo>
                      <a:close/>
                      <a:moveTo>
                        <a:pt x="95" y="9"/>
                      </a:moveTo>
                      <a:cubicBezTo>
                        <a:pt x="58" y="9"/>
                        <a:pt x="9" y="22"/>
                        <a:pt x="9" y="136"/>
                      </a:cubicBezTo>
                      <a:cubicBezTo>
                        <a:pt x="9" y="206"/>
                        <a:pt x="48" y="263"/>
                        <a:pt x="95" y="263"/>
                      </a:cubicBezTo>
                      <a:cubicBezTo>
                        <a:pt x="143" y="263"/>
                        <a:pt x="182" y="206"/>
                        <a:pt x="182" y="136"/>
                      </a:cubicBezTo>
                      <a:cubicBezTo>
                        <a:pt x="182" y="22"/>
                        <a:pt x="133" y="9"/>
                        <a:pt x="9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Freeform 412">
                  <a:extLst>
                    <a:ext uri="{FF2B5EF4-FFF2-40B4-BE49-F238E27FC236}">
                      <a16:creationId xmlns:a16="http://schemas.microsoft.com/office/drawing/2014/main" id="{C174B9C7-F383-47BD-A288-38FDDFF8AF77}"/>
                    </a:ext>
                  </a:extLst>
                </p:cNvPr>
                <p:cNvSpPr>
                  <a:spLocks noEditPoints="1"/>
                </p:cNvSpPr>
                <p:nvPr/>
              </p:nvSpPr>
              <p:spPr bwMode="auto">
                <a:xfrm>
                  <a:off x="3662" y="1834"/>
                  <a:ext cx="106" cy="147"/>
                </a:xfrm>
                <a:custGeom>
                  <a:avLst/>
                  <a:gdLst>
                    <a:gd name="T0" fmla="*/ 102 w 205"/>
                    <a:gd name="T1" fmla="*/ 286 h 286"/>
                    <a:gd name="T2" fmla="*/ 0 w 205"/>
                    <a:gd name="T3" fmla="*/ 143 h 286"/>
                    <a:gd name="T4" fmla="*/ 102 w 205"/>
                    <a:gd name="T5" fmla="*/ 0 h 286"/>
                    <a:gd name="T6" fmla="*/ 205 w 205"/>
                    <a:gd name="T7" fmla="*/ 143 h 286"/>
                    <a:gd name="T8" fmla="*/ 102 w 205"/>
                    <a:gd name="T9" fmla="*/ 286 h 286"/>
                    <a:gd name="T10" fmla="*/ 102 w 205"/>
                    <a:gd name="T11" fmla="*/ 23 h 286"/>
                    <a:gd name="T12" fmla="*/ 23 w 205"/>
                    <a:gd name="T13" fmla="*/ 143 h 286"/>
                    <a:gd name="T14" fmla="*/ 102 w 205"/>
                    <a:gd name="T15" fmla="*/ 263 h 286"/>
                    <a:gd name="T16" fmla="*/ 182 w 205"/>
                    <a:gd name="T17" fmla="*/ 143 h 286"/>
                    <a:gd name="T18" fmla="*/ 102 w 205"/>
                    <a:gd name="T19" fmla="*/ 23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5" h="286">
                      <a:moveTo>
                        <a:pt x="102" y="286"/>
                      </a:moveTo>
                      <a:cubicBezTo>
                        <a:pt x="46" y="286"/>
                        <a:pt x="0" y="222"/>
                        <a:pt x="0" y="143"/>
                      </a:cubicBezTo>
                      <a:cubicBezTo>
                        <a:pt x="0" y="48"/>
                        <a:pt x="35" y="0"/>
                        <a:pt x="102" y="0"/>
                      </a:cubicBezTo>
                      <a:cubicBezTo>
                        <a:pt x="170" y="0"/>
                        <a:pt x="205" y="48"/>
                        <a:pt x="205" y="143"/>
                      </a:cubicBezTo>
                      <a:cubicBezTo>
                        <a:pt x="205" y="222"/>
                        <a:pt x="159" y="286"/>
                        <a:pt x="102" y="286"/>
                      </a:cubicBezTo>
                      <a:close/>
                      <a:moveTo>
                        <a:pt x="102" y="23"/>
                      </a:moveTo>
                      <a:cubicBezTo>
                        <a:pt x="65" y="23"/>
                        <a:pt x="23" y="36"/>
                        <a:pt x="23" y="143"/>
                      </a:cubicBezTo>
                      <a:cubicBezTo>
                        <a:pt x="23" y="209"/>
                        <a:pt x="59" y="263"/>
                        <a:pt x="102" y="263"/>
                      </a:cubicBezTo>
                      <a:cubicBezTo>
                        <a:pt x="146" y="263"/>
                        <a:pt x="182" y="209"/>
                        <a:pt x="182" y="143"/>
                      </a:cubicBezTo>
                      <a:cubicBezTo>
                        <a:pt x="182" y="36"/>
                        <a:pt x="139" y="23"/>
                        <a:pt x="102"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413">
                  <a:extLst>
                    <a:ext uri="{FF2B5EF4-FFF2-40B4-BE49-F238E27FC236}">
                      <a16:creationId xmlns:a16="http://schemas.microsoft.com/office/drawing/2014/main" id="{DDC2F166-58DB-4818-9936-0E3CBBBE3B38}"/>
                    </a:ext>
                  </a:extLst>
                </p:cNvPr>
                <p:cNvSpPr>
                  <a:spLocks noEditPoints="1"/>
                </p:cNvSpPr>
                <p:nvPr/>
              </p:nvSpPr>
              <p:spPr bwMode="auto">
                <a:xfrm>
                  <a:off x="3662" y="1833"/>
                  <a:ext cx="106" cy="148"/>
                </a:xfrm>
                <a:custGeom>
                  <a:avLst/>
                  <a:gdLst>
                    <a:gd name="T0" fmla="*/ 102 w 205"/>
                    <a:gd name="T1" fmla="*/ 280 h 287"/>
                    <a:gd name="T2" fmla="*/ 102 w 205"/>
                    <a:gd name="T3" fmla="*/ 273 h 287"/>
                    <a:gd name="T4" fmla="*/ 41 w 205"/>
                    <a:gd name="T5" fmla="*/ 236 h 287"/>
                    <a:gd name="T6" fmla="*/ 14 w 205"/>
                    <a:gd name="T7" fmla="*/ 144 h 287"/>
                    <a:gd name="T8" fmla="*/ 37 w 205"/>
                    <a:gd name="T9" fmla="*/ 46 h 287"/>
                    <a:gd name="T10" fmla="*/ 102 w 205"/>
                    <a:gd name="T11" fmla="*/ 15 h 287"/>
                    <a:gd name="T12" fmla="*/ 168 w 205"/>
                    <a:gd name="T13" fmla="*/ 46 h 287"/>
                    <a:gd name="T14" fmla="*/ 191 w 205"/>
                    <a:gd name="T15" fmla="*/ 144 h 287"/>
                    <a:gd name="T16" fmla="*/ 164 w 205"/>
                    <a:gd name="T17" fmla="*/ 236 h 287"/>
                    <a:gd name="T18" fmla="*/ 102 w 205"/>
                    <a:gd name="T19" fmla="*/ 273 h 287"/>
                    <a:gd name="T20" fmla="*/ 102 w 205"/>
                    <a:gd name="T21" fmla="*/ 280 h 287"/>
                    <a:gd name="T22" fmla="*/ 102 w 205"/>
                    <a:gd name="T23" fmla="*/ 287 h 287"/>
                    <a:gd name="T24" fmla="*/ 176 w 205"/>
                    <a:gd name="T25" fmla="*/ 244 h 287"/>
                    <a:gd name="T26" fmla="*/ 205 w 205"/>
                    <a:gd name="T27" fmla="*/ 144 h 287"/>
                    <a:gd name="T28" fmla="*/ 180 w 205"/>
                    <a:gd name="T29" fmla="*/ 37 h 287"/>
                    <a:gd name="T30" fmla="*/ 102 w 205"/>
                    <a:gd name="T31" fmla="*/ 0 h 287"/>
                    <a:gd name="T32" fmla="*/ 25 w 205"/>
                    <a:gd name="T33" fmla="*/ 37 h 287"/>
                    <a:gd name="T34" fmla="*/ 0 w 205"/>
                    <a:gd name="T35" fmla="*/ 144 h 287"/>
                    <a:gd name="T36" fmla="*/ 29 w 205"/>
                    <a:gd name="T37" fmla="*/ 244 h 287"/>
                    <a:gd name="T38" fmla="*/ 102 w 205"/>
                    <a:gd name="T39" fmla="*/ 287 h 287"/>
                    <a:gd name="T40" fmla="*/ 102 w 205"/>
                    <a:gd name="T41" fmla="*/ 280 h 287"/>
                    <a:gd name="T42" fmla="*/ 102 w 205"/>
                    <a:gd name="T43" fmla="*/ 17 h 287"/>
                    <a:gd name="T44" fmla="*/ 102 w 205"/>
                    <a:gd name="T45" fmla="*/ 9 h 287"/>
                    <a:gd name="T46" fmla="*/ 71 w 205"/>
                    <a:gd name="T47" fmla="*/ 14 h 287"/>
                    <a:gd name="T48" fmla="*/ 27 w 205"/>
                    <a:gd name="T49" fmla="*/ 50 h 287"/>
                    <a:gd name="T50" fmla="*/ 9 w 205"/>
                    <a:gd name="T51" fmla="*/ 144 h 287"/>
                    <a:gd name="T52" fmla="*/ 35 w 205"/>
                    <a:gd name="T53" fmla="*/ 238 h 287"/>
                    <a:gd name="T54" fmla="*/ 102 w 205"/>
                    <a:gd name="T55" fmla="*/ 278 h 287"/>
                    <a:gd name="T56" fmla="*/ 170 w 205"/>
                    <a:gd name="T57" fmla="*/ 238 h 287"/>
                    <a:gd name="T58" fmla="*/ 196 w 205"/>
                    <a:gd name="T59" fmla="*/ 144 h 287"/>
                    <a:gd name="T60" fmla="*/ 165 w 205"/>
                    <a:gd name="T61" fmla="*/ 32 h 287"/>
                    <a:gd name="T62" fmla="*/ 134 w 205"/>
                    <a:gd name="T63" fmla="*/ 14 h 287"/>
                    <a:gd name="T64" fmla="*/ 102 w 205"/>
                    <a:gd name="T65" fmla="*/ 9 h 287"/>
                    <a:gd name="T66" fmla="*/ 102 w 205"/>
                    <a:gd name="T67" fmla="*/ 17 h 287"/>
                    <a:gd name="T68" fmla="*/ 102 w 205"/>
                    <a:gd name="T69" fmla="*/ 24 h 287"/>
                    <a:gd name="T70" fmla="*/ 129 w 205"/>
                    <a:gd name="T71" fmla="*/ 28 h 287"/>
                    <a:gd name="T72" fmla="*/ 165 w 205"/>
                    <a:gd name="T73" fmla="*/ 57 h 287"/>
                    <a:gd name="T74" fmla="*/ 182 w 205"/>
                    <a:gd name="T75" fmla="*/ 144 h 287"/>
                    <a:gd name="T76" fmla="*/ 158 w 205"/>
                    <a:gd name="T77" fmla="*/ 230 h 287"/>
                    <a:gd name="T78" fmla="*/ 102 w 205"/>
                    <a:gd name="T79" fmla="*/ 264 h 287"/>
                    <a:gd name="T80" fmla="*/ 47 w 205"/>
                    <a:gd name="T81" fmla="*/ 230 h 287"/>
                    <a:gd name="T82" fmla="*/ 23 w 205"/>
                    <a:gd name="T83" fmla="*/ 144 h 287"/>
                    <a:gd name="T84" fmla="*/ 51 w 205"/>
                    <a:gd name="T85" fmla="*/ 43 h 287"/>
                    <a:gd name="T86" fmla="*/ 75 w 205"/>
                    <a:gd name="T87" fmla="*/ 28 h 287"/>
                    <a:gd name="T88" fmla="*/ 102 w 205"/>
                    <a:gd name="T89" fmla="*/ 24 h 287"/>
                    <a:gd name="T90" fmla="*/ 102 w 205"/>
                    <a:gd name="T91" fmla="*/ 17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05" h="287">
                      <a:moveTo>
                        <a:pt x="102" y="280"/>
                      </a:moveTo>
                      <a:cubicBezTo>
                        <a:pt x="102" y="273"/>
                        <a:pt x="102" y="273"/>
                        <a:pt x="102" y="273"/>
                      </a:cubicBezTo>
                      <a:cubicBezTo>
                        <a:pt x="79" y="273"/>
                        <a:pt x="57" y="259"/>
                        <a:pt x="41" y="236"/>
                      </a:cubicBezTo>
                      <a:cubicBezTo>
                        <a:pt x="25" y="213"/>
                        <a:pt x="14" y="180"/>
                        <a:pt x="14" y="144"/>
                      </a:cubicBezTo>
                      <a:cubicBezTo>
                        <a:pt x="14" y="99"/>
                        <a:pt x="22" y="66"/>
                        <a:pt x="37" y="46"/>
                      </a:cubicBezTo>
                      <a:cubicBezTo>
                        <a:pt x="51" y="25"/>
                        <a:pt x="72" y="15"/>
                        <a:pt x="102" y="15"/>
                      </a:cubicBezTo>
                      <a:cubicBezTo>
                        <a:pt x="133" y="15"/>
                        <a:pt x="154" y="25"/>
                        <a:pt x="168" y="46"/>
                      </a:cubicBezTo>
                      <a:cubicBezTo>
                        <a:pt x="183" y="66"/>
                        <a:pt x="191" y="99"/>
                        <a:pt x="191" y="144"/>
                      </a:cubicBezTo>
                      <a:cubicBezTo>
                        <a:pt x="191" y="180"/>
                        <a:pt x="180" y="213"/>
                        <a:pt x="164" y="236"/>
                      </a:cubicBezTo>
                      <a:cubicBezTo>
                        <a:pt x="148" y="259"/>
                        <a:pt x="126" y="273"/>
                        <a:pt x="102" y="273"/>
                      </a:cubicBezTo>
                      <a:cubicBezTo>
                        <a:pt x="102" y="280"/>
                        <a:pt x="102" y="280"/>
                        <a:pt x="102" y="280"/>
                      </a:cubicBezTo>
                      <a:cubicBezTo>
                        <a:pt x="102" y="287"/>
                        <a:pt x="102" y="287"/>
                        <a:pt x="102" y="287"/>
                      </a:cubicBezTo>
                      <a:cubicBezTo>
                        <a:pt x="132" y="287"/>
                        <a:pt x="158" y="270"/>
                        <a:pt x="176" y="244"/>
                      </a:cubicBezTo>
                      <a:cubicBezTo>
                        <a:pt x="194" y="218"/>
                        <a:pt x="205" y="183"/>
                        <a:pt x="205" y="144"/>
                      </a:cubicBezTo>
                      <a:cubicBezTo>
                        <a:pt x="205" y="97"/>
                        <a:pt x="197" y="62"/>
                        <a:pt x="180" y="37"/>
                      </a:cubicBezTo>
                      <a:cubicBezTo>
                        <a:pt x="163" y="13"/>
                        <a:pt x="136" y="0"/>
                        <a:pt x="102" y="0"/>
                      </a:cubicBezTo>
                      <a:cubicBezTo>
                        <a:pt x="69" y="0"/>
                        <a:pt x="42" y="13"/>
                        <a:pt x="25" y="37"/>
                      </a:cubicBezTo>
                      <a:cubicBezTo>
                        <a:pt x="7" y="62"/>
                        <a:pt x="0" y="97"/>
                        <a:pt x="0" y="144"/>
                      </a:cubicBezTo>
                      <a:cubicBezTo>
                        <a:pt x="0" y="183"/>
                        <a:pt x="11" y="218"/>
                        <a:pt x="29" y="244"/>
                      </a:cubicBezTo>
                      <a:cubicBezTo>
                        <a:pt x="47" y="270"/>
                        <a:pt x="73" y="287"/>
                        <a:pt x="102" y="287"/>
                      </a:cubicBezTo>
                      <a:lnTo>
                        <a:pt x="102" y="280"/>
                      </a:lnTo>
                      <a:close/>
                      <a:moveTo>
                        <a:pt x="102" y="17"/>
                      </a:moveTo>
                      <a:cubicBezTo>
                        <a:pt x="102" y="9"/>
                        <a:pt x="102" y="9"/>
                        <a:pt x="102" y="9"/>
                      </a:cubicBezTo>
                      <a:cubicBezTo>
                        <a:pt x="93" y="9"/>
                        <a:pt x="82" y="10"/>
                        <a:pt x="71" y="14"/>
                      </a:cubicBezTo>
                      <a:cubicBezTo>
                        <a:pt x="55" y="18"/>
                        <a:pt x="39" y="29"/>
                        <a:pt x="27" y="50"/>
                      </a:cubicBezTo>
                      <a:cubicBezTo>
                        <a:pt x="16" y="71"/>
                        <a:pt x="9" y="100"/>
                        <a:pt x="9" y="144"/>
                      </a:cubicBezTo>
                      <a:cubicBezTo>
                        <a:pt x="9" y="180"/>
                        <a:pt x="19" y="213"/>
                        <a:pt x="35" y="238"/>
                      </a:cubicBezTo>
                      <a:cubicBezTo>
                        <a:pt x="52" y="262"/>
                        <a:pt x="76" y="278"/>
                        <a:pt x="102" y="278"/>
                      </a:cubicBezTo>
                      <a:cubicBezTo>
                        <a:pt x="129" y="278"/>
                        <a:pt x="153" y="262"/>
                        <a:pt x="170" y="238"/>
                      </a:cubicBezTo>
                      <a:cubicBezTo>
                        <a:pt x="186" y="213"/>
                        <a:pt x="196" y="180"/>
                        <a:pt x="196" y="144"/>
                      </a:cubicBezTo>
                      <a:cubicBezTo>
                        <a:pt x="196" y="86"/>
                        <a:pt x="184" y="52"/>
                        <a:pt x="165" y="32"/>
                      </a:cubicBezTo>
                      <a:cubicBezTo>
                        <a:pt x="155" y="23"/>
                        <a:pt x="145" y="17"/>
                        <a:pt x="134" y="14"/>
                      </a:cubicBezTo>
                      <a:cubicBezTo>
                        <a:pt x="123" y="10"/>
                        <a:pt x="112" y="9"/>
                        <a:pt x="102" y="9"/>
                      </a:cubicBezTo>
                      <a:cubicBezTo>
                        <a:pt x="102" y="17"/>
                        <a:pt x="102" y="17"/>
                        <a:pt x="102" y="17"/>
                      </a:cubicBezTo>
                      <a:cubicBezTo>
                        <a:pt x="102" y="24"/>
                        <a:pt x="102" y="24"/>
                        <a:pt x="102" y="24"/>
                      </a:cubicBezTo>
                      <a:cubicBezTo>
                        <a:pt x="111" y="24"/>
                        <a:pt x="121" y="25"/>
                        <a:pt x="129" y="28"/>
                      </a:cubicBezTo>
                      <a:cubicBezTo>
                        <a:pt x="143" y="32"/>
                        <a:pt x="155" y="40"/>
                        <a:pt x="165" y="57"/>
                      </a:cubicBezTo>
                      <a:cubicBezTo>
                        <a:pt x="175" y="75"/>
                        <a:pt x="182" y="102"/>
                        <a:pt x="182" y="144"/>
                      </a:cubicBezTo>
                      <a:cubicBezTo>
                        <a:pt x="182" y="178"/>
                        <a:pt x="172" y="208"/>
                        <a:pt x="158" y="230"/>
                      </a:cubicBezTo>
                      <a:cubicBezTo>
                        <a:pt x="143" y="251"/>
                        <a:pt x="123" y="264"/>
                        <a:pt x="102" y="264"/>
                      </a:cubicBezTo>
                      <a:cubicBezTo>
                        <a:pt x="82" y="264"/>
                        <a:pt x="62" y="251"/>
                        <a:pt x="47" y="230"/>
                      </a:cubicBezTo>
                      <a:cubicBezTo>
                        <a:pt x="33" y="208"/>
                        <a:pt x="23" y="178"/>
                        <a:pt x="23" y="144"/>
                      </a:cubicBezTo>
                      <a:cubicBezTo>
                        <a:pt x="23" y="88"/>
                        <a:pt x="36" y="58"/>
                        <a:pt x="51" y="43"/>
                      </a:cubicBezTo>
                      <a:cubicBezTo>
                        <a:pt x="58" y="35"/>
                        <a:pt x="67" y="30"/>
                        <a:pt x="75" y="28"/>
                      </a:cubicBezTo>
                      <a:cubicBezTo>
                        <a:pt x="84" y="25"/>
                        <a:pt x="94" y="24"/>
                        <a:pt x="102" y="24"/>
                      </a:cubicBezTo>
                      <a:lnTo>
                        <a:pt x="102"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 name="Freeform 414">
                  <a:extLst>
                    <a:ext uri="{FF2B5EF4-FFF2-40B4-BE49-F238E27FC236}">
                      <a16:creationId xmlns:a16="http://schemas.microsoft.com/office/drawing/2014/main" id="{02A7AFA0-B9CE-4287-9283-FCD97B0F4660}"/>
                    </a:ext>
                  </a:extLst>
                </p:cNvPr>
                <p:cNvSpPr>
                  <a:spLocks noEditPoints="1"/>
                </p:cNvSpPr>
                <p:nvPr/>
              </p:nvSpPr>
              <p:spPr bwMode="auto">
                <a:xfrm>
                  <a:off x="3658" y="1830"/>
                  <a:ext cx="113" cy="154"/>
                </a:xfrm>
                <a:custGeom>
                  <a:avLst/>
                  <a:gdLst>
                    <a:gd name="T0" fmla="*/ 116 w 219"/>
                    <a:gd name="T1" fmla="*/ 301 h 301"/>
                    <a:gd name="T2" fmla="*/ 103 w 219"/>
                    <a:gd name="T3" fmla="*/ 301 h 301"/>
                    <a:gd name="T4" fmla="*/ 30 w 219"/>
                    <a:gd name="T5" fmla="*/ 255 h 301"/>
                    <a:gd name="T6" fmla="*/ 0 w 219"/>
                    <a:gd name="T7" fmla="*/ 151 h 301"/>
                    <a:gd name="T8" fmla="*/ 26 w 219"/>
                    <a:gd name="T9" fmla="*/ 40 h 301"/>
                    <a:gd name="T10" fmla="*/ 109 w 219"/>
                    <a:gd name="T11" fmla="*/ 0 h 301"/>
                    <a:gd name="T12" fmla="*/ 110 w 219"/>
                    <a:gd name="T13" fmla="*/ 0 h 301"/>
                    <a:gd name="T14" fmla="*/ 193 w 219"/>
                    <a:gd name="T15" fmla="*/ 40 h 301"/>
                    <a:gd name="T16" fmla="*/ 219 w 219"/>
                    <a:gd name="T17" fmla="*/ 151 h 301"/>
                    <a:gd name="T18" fmla="*/ 189 w 219"/>
                    <a:gd name="T19" fmla="*/ 255 h 301"/>
                    <a:gd name="T20" fmla="*/ 116 w 219"/>
                    <a:gd name="T21" fmla="*/ 301 h 301"/>
                    <a:gd name="T22" fmla="*/ 109 w 219"/>
                    <a:gd name="T23" fmla="*/ 264 h 301"/>
                    <a:gd name="T24" fmla="*/ 110 w 219"/>
                    <a:gd name="T25" fmla="*/ 264 h 301"/>
                    <a:gd name="T26" fmla="*/ 159 w 219"/>
                    <a:gd name="T27" fmla="*/ 233 h 301"/>
                    <a:gd name="T28" fmla="*/ 182 w 219"/>
                    <a:gd name="T29" fmla="*/ 151 h 301"/>
                    <a:gd name="T30" fmla="*/ 166 w 219"/>
                    <a:gd name="T31" fmla="*/ 68 h 301"/>
                    <a:gd name="T32" fmla="*/ 134 w 219"/>
                    <a:gd name="T33" fmla="*/ 41 h 301"/>
                    <a:gd name="T34" fmla="*/ 85 w 219"/>
                    <a:gd name="T35" fmla="*/ 41 h 301"/>
                    <a:gd name="T36" fmla="*/ 63 w 219"/>
                    <a:gd name="T37" fmla="*/ 54 h 301"/>
                    <a:gd name="T38" fmla="*/ 37 w 219"/>
                    <a:gd name="T39" fmla="*/ 151 h 301"/>
                    <a:gd name="T40" fmla="*/ 60 w 219"/>
                    <a:gd name="T41" fmla="*/ 233 h 301"/>
                    <a:gd name="T42" fmla="*/ 109 w 219"/>
                    <a:gd name="T43" fmla="*/ 264 h 301"/>
                    <a:gd name="T44" fmla="*/ 109 w 219"/>
                    <a:gd name="T45" fmla="*/ 264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 h="301">
                      <a:moveTo>
                        <a:pt x="116" y="301"/>
                      </a:moveTo>
                      <a:cubicBezTo>
                        <a:pt x="103" y="301"/>
                        <a:pt x="103" y="301"/>
                        <a:pt x="103" y="301"/>
                      </a:cubicBezTo>
                      <a:cubicBezTo>
                        <a:pt x="75" y="299"/>
                        <a:pt x="49" y="282"/>
                        <a:pt x="30" y="255"/>
                      </a:cubicBezTo>
                      <a:cubicBezTo>
                        <a:pt x="11" y="227"/>
                        <a:pt x="0" y="190"/>
                        <a:pt x="0" y="151"/>
                      </a:cubicBezTo>
                      <a:cubicBezTo>
                        <a:pt x="0" y="102"/>
                        <a:pt x="8" y="65"/>
                        <a:pt x="26" y="40"/>
                      </a:cubicBezTo>
                      <a:cubicBezTo>
                        <a:pt x="44" y="14"/>
                        <a:pt x="73" y="0"/>
                        <a:pt x="109" y="0"/>
                      </a:cubicBezTo>
                      <a:cubicBezTo>
                        <a:pt x="109" y="0"/>
                        <a:pt x="110" y="0"/>
                        <a:pt x="110" y="0"/>
                      </a:cubicBezTo>
                      <a:cubicBezTo>
                        <a:pt x="146" y="0"/>
                        <a:pt x="175" y="14"/>
                        <a:pt x="193" y="40"/>
                      </a:cubicBezTo>
                      <a:cubicBezTo>
                        <a:pt x="211" y="65"/>
                        <a:pt x="219" y="102"/>
                        <a:pt x="219" y="151"/>
                      </a:cubicBezTo>
                      <a:cubicBezTo>
                        <a:pt x="219" y="190"/>
                        <a:pt x="208" y="227"/>
                        <a:pt x="189" y="255"/>
                      </a:cubicBezTo>
                      <a:cubicBezTo>
                        <a:pt x="170" y="282"/>
                        <a:pt x="144" y="299"/>
                        <a:pt x="116" y="301"/>
                      </a:cubicBezTo>
                      <a:close/>
                      <a:moveTo>
                        <a:pt x="109" y="264"/>
                      </a:moveTo>
                      <a:cubicBezTo>
                        <a:pt x="110" y="264"/>
                        <a:pt x="110" y="264"/>
                        <a:pt x="110" y="264"/>
                      </a:cubicBezTo>
                      <a:cubicBezTo>
                        <a:pt x="128" y="264"/>
                        <a:pt x="145" y="253"/>
                        <a:pt x="159" y="233"/>
                      </a:cubicBezTo>
                      <a:cubicBezTo>
                        <a:pt x="173" y="211"/>
                        <a:pt x="182" y="182"/>
                        <a:pt x="182" y="151"/>
                      </a:cubicBezTo>
                      <a:cubicBezTo>
                        <a:pt x="182" y="114"/>
                        <a:pt x="176" y="86"/>
                        <a:pt x="166" y="68"/>
                      </a:cubicBezTo>
                      <a:cubicBezTo>
                        <a:pt x="158" y="54"/>
                        <a:pt x="148" y="46"/>
                        <a:pt x="134" y="41"/>
                      </a:cubicBezTo>
                      <a:cubicBezTo>
                        <a:pt x="120" y="37"/>
                        <a:pt x="99" y="37"/>
                        <a:pt x="85" y="41"/>
                      </a:cubicBezTo>
                      <a:cubicBezTo>
                        <a:pt x="76" y="44"/>
                        <a:pt x="69" y="48"/>
                        <a:pt x="63" y="54"/>
                      </a:cubicBezTo>
                      <a:cubicBezTo>
                        <a:pt x="46" y="72"/>
                        <a:pt x="37" y="104"/>
                        <a:pt x="37" y="151"/>
                      </a:cubicBezTo>
                      <a:cubicBezTo>
                        <a:pt x="37" y="182"/>
                        <a:pt x="46" y="211"/>
                        <a:pt x="60" y="233"/>
                      </a:cubicBezTo>
                      <a:cubicBezTo>
                        <a:pt x="74" y="253"/>
                        <a:pt x="91" y="264"/>
                        <a:pt x="109" y="264"/>
                      </a:cubicBezTo>
                      <a:cubicBezTo>
                        <a:pt x="109" y="264"/>
                        <a:pt x="109" y="264"/>
                        <a:pt x="109"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 name="Freeform 415">
                  <a:extLst>
                    <a:ext uri="{FF2B5EF4-FFF2-40B4-BE49-F238E27FC236}">
                      <a16:creationId xmlns:a16="http://schemas.microsoft.com/office/drawing/2014/main" id="{E5919037-395C-4D49-A3AB-9D334D6712CD}"/>
                    </a:ext>
                  </a:extLst>
                </p:cNvPr>
                <p:cNvSpPr>
                  <a:spLocks/>
                </p:cNvSpPr>
                <p:nvPr/>
              </p:nvSpPr>
              <p:spPr bwMode="auto">
                <a:xfrm>
                  <a:off x="3621" y="1968"/>
                  <a:ext cx="75" cy="101"/>
                </a:xfrm>
                <a:custGeom>
                  <a:avLst/>
                  <a:gdLst>
                    <a:gd name="T0" fmla="*/ 9 w 145"/>
                    <a:gd name="T1" fmla="*/ 195 h 195"/>
                    <a:gd name="T2" fmla="*/ 0 w 145"/>
                    <a:gd name="T3" fmla="*/ 195 h 195"/>
                    <a:gd name="T4" fmla="*/ 135 w 145"/>
                    <a:gd name="T5" fmla="*/ 32 h 195"/>
                    <a:gd name="T6" fmla="*/ 136 w 145"/>
                    <a:gd name="T7" fmla="*/ 0 h 195"/>
                    <a:gd name="T8" fmla="*/ 145 w 145"/>
                    <a:gd name="T9" fmla="*/ 1 h 195"/>
                    <a:gd name="T10" fmla="*/ 143 w 145"/>
                    <a:gd name="T11" fmla="*/ 39 h 195"/>
                    <a:gd name="T12" fmla="*/ 140 w 145"/>
                    <a:gd name="T13" fmla="*/ 40 h 195"/>
                    <a:gd name="T14" fmla="*/ 9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9" y="195"/>
                      </a:moveTo>
                      <a:cubicBezTo>
                        <a:pt x="0" y="195"/>
                        <a:pt x="0" y="195"/>
                        <a:pt x="0" y="195"/>
                      </a:cubicBezTo>
                      <a:cubicBezTo>
                        <a:pt x="0" y="116"/>
                        <a:pt x="56" y="47"/>
                        <a:pt x="135" y="32"/>
                      </a:cubicBezTo>
                      <a:cubicBezTo>
                        <a:pt x="136" y="0"/>
                        <a:pt x="136" y="0"/>
                        <a:pt x="136" y="0"/>
                      </a:cubicBezTo>
                      <a:cubicBezTo>
                        <a:pt x="145" y="1"/>
                        <a:pt x="145" y="1"/>
                        <a:pt x="145" y="1"/>
                      </a:cubicBezTo>
                      <a:cubicBezTo>
                        <a:pt x="143" y="39"/>
                        <a:pt x="143" y="39"/>
                        <a:pt x="143" y="39"/>
                      </a:cubicBezTo>
                      <a:cubicBezTo>
                        <a:pt x="140" y="40"/>
                        <a:pt x="140" y="40"/>
                        <a:pt x="140" y="40"/>
                      </a:cubicBezTo>
                      <a:cubicBezTo>
                        <a:pt x="64" y="53"/>
                        <a:pt x="9" y="119"/>
                        <a:pt x="9"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 name="Freeform 416">
                  <a:extLst>
                    <a:ext uri="{FF2B5EF4-FFF2-40B4-BE49-F238E27FC236}">
                      <a16:creationId xmlns:a16="http://schemas.microsoft.com/office/drawing/2014/main" id="{70F3745D-9171-4EED-9347-22A25D5D1025}"/>
                    </a:ext>
                  </a:extLst>
                </p:cNvPr>
                <p:cNvSpPr>
                  <a:spLocks/>
                </p:cNvSpPr>
                <p:nvPr/>
              </p:nvSpPr>
              <p:spPr bwMode="auto">
                <a:xfrm>
                  <a:off x="3618" y="1965"/>
                  <a:ext cx="82" cy="107"/>
                </a:xfrm>
                <a:custGeom>
                  <a:avLst/>
                  <a:gdLst>
                    <a:gd name="T0" fmla="*/ 23 w 159"/>
                    <a:gd name="T1" fmla="*/ 209 h 209"/>
                    <a:gd name="T2" fmla="*/ 0 w 159"/>
                    <a:gd name="T3" fmla="*/ 209 h 209"/>
                    <a:gd name="T4" fmla="*/ 0 w 159"/>
                    <a:gd name="T5" fmla="*/ 202 h 209"/>
                    <a:gd name="T6" fmla="*/ 135 w 159"/>
                    <a:gd name="T7" fmla="*/ 33 h 209"/>
                    <a:gd name="T8" fmla="*/ 137 w 159"/>
                    <a:gd name="T9" fmla="*/ 0 h 209"/>
                    <a:gd name="T10" fmla="*/ 159 w 159"/>
                    <a:gd name="T11" fmla="*/ 1 h 209"/>
                    <a:gd name="T12" fmla="*/ 157 w 159"/>
                    <a:gd name="T13" fmla="*/ 52 h 209"/>
                    <a:gd name="T14" fmla="*/ 148 w 159"/>
                    <a:gd name="T15" fmla="*/ 54 h 209"/>
                    <a:gd name="T16" fmla="*/ 23 w 159"/>
                    <a:gd name="T17" fmla="*/ 202 h 209"/>
                    <a:gd name="T18" fmla="*/ 23 w 159"/>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9" h="209">
                      <a:moveTo>
                        <a:pt x="23" y="209"/>
                      </a:moveTo>
                      <a:cubicBezTo>
                        <a:pt x="0" y="209"/>
                        <a:pt x="0" y="209"/>
                        <a:pt x="0" y="209"/>
                      </a:cubicBezTo>
                      <a:cubicBezTo>
                        <a:pt x="0" y="202"/>
                        <a:pt x="0" y="202"/>
                        <a:pt x="0" y="202"/>
                      </a:cubicBezTo>
                      <a:cubicBezTo>
                        <a:pt x="0" y="122"/>
                        <a:pt x="57" y="51"/>
                        <a:pt x="135" y="33"/>
                      </a:cubicBezTo>
                      <a:cubicBezTo>
                        <a:pt x="137" y="0"/>
                        <a:pt x="137" y="0"/>
                        <a:pt x="137" y="0"/>
                      </a:cubicBezTo>
                      <a:cubicBezTo>
                        <a:pt x="159" y="1"/>
                        <a:pt x="159" y="1"/>
                        <a:pt x="159" y="1"/>
                      </a:cubicBezTo>
                      <a:cubicBezTo>
                        <a:pt x="157" y="52"/>
                        <a:pt x="157" y="52"/>
                        <a:pt x="157" y="52"/>
                      </a:cubicBezTo>
                      <a:cubicBezTo>
                        <a:pt x="148" y="54"/>
                        <a:pt x="148" y="54"/>
                        <a:pt x="148" y="54"/>
                      </a:cubicBezTo>
                      <a:cubicBezTo>
                        <a:pt x="75" y="67"/>
                        <a:pt x="23" y="129"/>
                        <a:pt x="23" y="202"/>
                      </a:cubicBezTo>
                      <a:lnTo>
                        <a:pt x="23"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 name="Freeform 417">
                  <a:extLst>
                    <a:ext uri="{FF2B5EF4-FFF2-40B4-BE49-F238E27FC236}">
                      <a16:creationId xmlns:a16="http://schemas.microsoft.com/office/drawing/2014/main" id="{7D03525E-8B7F-4895-AB6D-34B0F089EADF}"/>
                    </a:ext>
                  </a:extLst>
                </p:cNvPr>
                <p:cNvSpPr>
                  <a:spLocks/>
                </p:cNvSpPr>
                <p:nvPr/>
              </p:nvSpPr>
              <p:spPr bwMode="auto">
                <a:xfrm>
                  <a:off x="3618" y="1965"/>
                  <a:ext cx="82" cy="108"/>
                </a:xfrm>
                <a:custGeom>
                  <a:avLst/>
                  <a:gdLst>
                    <a:gd name="T0" fmla="*/ 16 w 160"/>
                    <a:gd name="T1" fmla="*/ 202 h 210"/>
                    <a:gd name="T2" fmla="*/ 16 w 160"/>
                    <a:gd name="T3" fmla="*/ 195 h 210"/>
                    <a:gd name="T4" fmla="*/ 7 w 160"/>
                    <a:gd name="T5" fmla="*/ 195 h 210"/>
                    <a:gd name="T6" fmla="*/ 7 w 160"/>
                    <a:gd name="T7" fmla="*/ 202 h 210"/>
                    <a:gd name="T8" fmla="*/ 15 w 160"/>
                    <a:gd name="T9" fmla="*/ 202 h 210"/>
                    <a:gd name="T10" fmla="*/ 143 w 160"/>
                    <a:gd name="T11" fmla="*/ 46 h 210"/>
                    <a:gd name="T12" fmla="*/ 149 w 160"/>
                    <a:gd name="T13" fmla="*/ 45 h 210"/>
                    <a:gd name="T14" fmla="*/ 150 w 160"/>
                    <a:gd name="T15" fmla="*/ 15 h 210"/>
                    <a:gd name="T16" fmla="*/ 152 w 160"/>
                    <a:gd name="T17" fmla="*/ 15 h 210"/>
                    <a:gd name="T18" fmla="*/ 152 w 160"/>
                    <a:gd name="T19" fmla="*/ 8 h 210"/>
                    <a:gd name="T20" fmla="*/ 145 w 160"/>
                    <a:gd name="T21" fmla="*/ 7 h 210"/>
                    <a:gd name="T22" fmla="*/ 143 w 160"/>
                    <a:gd name="T23" fmla="*/ 46 h 210"/>
                    <a:gd name="T24" fmla="*/ 150 w 160"/>
                    <a:gd name="T25" fmla="*/ 46 h 210"/>
                    <a:gd name="T26" fmla="*/ 149 w 160"/>
                    <a:gd name="T27" fmla="*/ 39 h 210"/>
                    <a:gd name="T28" fmla="*/ 145 w 160"/>
                    <a:gd name="T29" fmla="*/ 40 h 210"/>
                    <a:gd name="T30" fmla="*/ 9 w 160"/>
                    <a:gd name="T31" fmla="*/ 202 h 210"/>
                    <a:gd name="T32" fmla="*/ 16 w 160"/>
                    <a:gd name="T33" fmla="*/ 202 h 210"/>
                    <a:gd name="T34" fmla="*/ 16 w 160"/>
                    <a:gd name="T35" fmla="*/ 195 h 210"/>
                    <a:gd name="T36" fmla="*/ 16 w 160"/>
                    <a:gd name="T37" fmla="*/ 202 h 210"/>
                    <a:gd name="T38" fmla="*/ 23 w 160"/>
                    <a:gd name="T39" fmla="*/ 202 h 210"/>
                    <a:gd name="T40" fmla="*/ 148 w 160"/>
                    <a:gd name="T41" fmla="*/ 54 h 210"/>
                    <a:gd name="T42" fmla="*/ 151 w 160"/>
                    <a:gd name="T43" fmla="*/ 54 h 210"/>
                    <a:gd name="T44" fmla="*/ 157 w 160"/>
                    <a:gd name="T45" fmla="*/ 53 h 210"/>
                    <a:gd name="T46" fmla="*/ 160 w 160"/>
                    <a:gd name="T47" fmla="*/ 1 h 210"/>
                    <a:gd name="T48" fmla="*/ 143 w 160"/>
                    <a:gd name="T49" fmla="*/ 0 h 210"/>
                    <a:gd name="T50" fmla="*/ 136 w 160"/>
                    <a:gd name="T51" fmla="*/ 0 h 210"/>
                    <a:gd name="T52" fmla="*/ 134 w 160"/>
                    <a:gd name="T53" fmla="*/ 39 h 210"/>
                    <a:gd name="T54" fmla="*/ 142 w 160"/>
                    <a:gd name="T55" fmla="*/ 39 h 210"/>
                    <a:gd name="T56" fmla="*/ 140 w 160"/>
                    <a:gd name="T57" fmla="*/ 32 h 210"/>
                    <a:gd name="T58" fmla="*/ 0 w 160"/>
                    <a:gd name="T59" fmla="*/ 202 h 210"/>
                    <a:gd name="T60" fmla="*/ 0 w 160"/>
                    <a:gd name="T61" fmla="*/ 210 h 210"/>
                    <a:gd name="T62" fmla="*/ 16 w 160"/>
                    <a:gd name="T63" fmla="*/ 210 h 210"/>
                    <a:gd name="T64" fmla="*/ 23 w 160"/>
                    <a:gd name="T65" fmla="*/ 210 h 210"/>
                    <a:gd name="T66" fmla="*/ 23 w 160"/>
                    <a:gd name="T67" fmla="*/ 202 h 210"/>
                    <a:gd name="T68" fmla="*/ 16 w 160"/>
                    <a:gd name="T69" fmla="*/ 202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0" h="210">
                      <a:moveTo>
                        <a:pt x="16" y="202"/>
                      </a:moveTo>
                      <a:cubicBezTo>
                        <a:pt x="16" y="195"/>
                        <a:pt x="16" y="195"/>
                        <a:pt x="16" y="195"/>
                      </a:cubicBezTo>
                      <a:cubicBezTo>
                        <a:pt x="7" y="195"/>
                        <a:pt x="7" y="195"/>
                        <a:pt x="7" y="195"/>
                      </a:cubicBezTo>
                      <a:cubicBezTo>
                        <a:pt x="7" y="202"/>
                        <a:pt x="7" y="202"/>
                        <a:pt x="7" y="202"/>
                      </a:cubicBezTo>
                      <a:cubicBezTo>
                        <a:pt x="15" y="202"/>
                        <a:pt x="15" y="202"/>
                        <a:pt x="15" y="202"/>
                      </a:cubicBezTo>
                      <a:cubicBezTo>
                        <a:pt x="15" y="126"/>
                        <a:pt x="68" y="61"/>
                        <a:pt x="143" y="46"/>
                      </a:cubicBezTo>
                      <a:cubicBezTo>
                        <a:pt x="149" y="45"/>
                        <a:pt x="149" y="45"/>
                        <a:pt x="149" y="45"/>
                      </a:cubicBezTo>
                      <a:cubicBezTo>
                        <a:pt x="150" y="15"/>
                        <a:pt x="150" y="15"/>
                        <a:pt x="150" y="15"/>
                      </a:cubicBezTo>
                      <a:cubicBezTo>
                        <a:pt x="152" y="15"/>
                        <a:pt x="152" y="15"/>
                        <a:pt x="152" y="15"/>
                      </a:cubicBezTo>
                      <a:cubicBezTo>
                        <a:pt x="152" y="8"/>
                        <a:pt x="152" y="8"/>
                        <a:pt x="152" y="8"/>
                      </a:cubicBezTo>
                      <a:cubicBezTo>
                        <a:pt x="145" y="7"/>
                        <a:pt x="145" y="7"/>
                        <a:pt x="145" y="7"/>
                      </a:cubicBezTo>
                      <a:cubicBezTo>
                        <a:pt x="143" y="46"/>
                        <a:pt x="143" y="46"/>
                        <a:pt x="143" y="46"/>
                      </a:cubicBezTo>
                      <a:cubicBezTo>
                        <a:pt x="150" y="46"/>
                        <a:pt x="150" y="46"/>
                        <a:pt x="150" y="46"/>
                      </a:cubicBezTo>
                      <a:cubicBezTo>
                        <a:pt x="149" y="39"/>
                        <a:pt x="149" y="39"/>
                        <a:pt x="149" y="39"/>
                      </a:cubicBezTo>
                      <a:cubicBezTo>
                        <a:pt x="145" y="40"/>
                        <a:pt x="145" y="40"/>
                        <a:pt x="145" y="40"/>
                      </a:cubicBezTo>
                      <a:cubicBezTo>
                        <a:pt x="66" y="54"/>
                        <a:pt x="9" y="122"/>
                        <a:pt x="9" y="202"/>
                      </a:cubicBezTo>
                      <a:cubicBezTo>
                        <a:pt x="16" y="202"/>
                        <a:pt x="16" y="202"/>
                        <a:pt x="16" y="202"/>
                      </a:cubicBezTo>
                      <a:cubicBezTo>
                        <a:pt x="16" y="195"/>
                        <a:pt x="16" y="195"/>
                        <a:pt x="16" y="195"/>
                      </a:cubicBezTo>
                      <a:cubicBezTo>
                        <a:pt x="16" y="202"/>
                        <a:pt x="16" y="202"/>
                        <a:pt x="16" y="202"/>
                      </a:cubicBezTo>
                      <a:cubicBezTo>
                        <a:pt x="23" y="202"/>
                        <a:pt x="23" y="202"/>
                        <a:pt x="23" y="202"/>
                      </a:cubicBezTo>
                      <a:cubicBezTo>
                        <a:pt x="23" y="129"/>
                        <a:pt x="76" y="67"/>
                        <a:pt x="148" y="54"/>
                      </a:cubicBezTo>
                      <a:cubicBezTo>
                        <a:pt x="151" y="54"/>
                        <a:pt x="151" y="54"/>
                        <a:pt x="151" y="54"/>
                      </a:cubicBezTo>
                      <a:cubicBezTo>
                        <a:pt x="157" y="53"/>
                        <a:pt x="157" y="53"/>
                        <a:pt x="157" y="53"/>
                      </a:cubicBezTo>
                      <a:cubicBezTo>
                        <a:pt x="160" y="1"/>
                        <a:pt x="160" y="1"/>
                        <a:pt x="160" y="1"/>
                      </a:cubicBezTo>
                      <a:cubicBezTo>
                        <a:pt x="143" y="0"/>
                        <a:pt x="143" y="0"/>
                        <a:pt x="143" y="0"/>
                      </a:cubicBezTo>
                      <a:cubicBezTo>
                        <a:pt x="136" y="0"/>
                        <a:pt x="136" y="0"/>
                        <a:pt x="136" y="0"/>
                      </a:cubicBezTo>
                      <a:cubicBezTo>
                        <a:pt x="134" y="39"/>
                        <a:pt x="134" y="39"/>
                        <a:pt x="134" y="39"/>
                      </a:cubicBezTo>
                      <a:cubicBezTo>
                        <a:pt x="142" y="39"/>
                        <a:pt x="142" y="39"/>
                        <a:pt x="142" y="39"/>
                      </a:cubicBezTo>
                      <a:cubicBezTo>
                        <a:pt x="140" y="32"/>
                        <a:pt x="140" y="32"/>
                        <a:pt x="140" y="32"/>
                      </a:cubicBezTo>
                      <a:cubicBezTo>
                        <a:pt x="59" y="48"/>
                        <a:pt x="0" y="119"/>
                        <a:pt x="0" y="202"/>
                      </a:cubicBezTo>
                      <a:cubicBezTo>
                        <a:pt x="0" y="210"/>
                        <a:pt x="0" y="210"/>
                        <a:pt x="0" y="210"/>
                      </a:cubicBezTo>
                      <a:cubicBezTo>
                        <a:pt x="16" y="210"/>
                        <a:pt x="16" y="210"/>
                        <a:pt x="16" y="210"/>
                      </a:cubicBezTo>
                      <a:cubicBezTo>
                        <a:pt x="23" y="210"/>
                        <a:pt x="23" y="210"/>
                        <a:pt x="23" y="210"/>
                      </a:cubicBezTo>
                      <a:cubicBezTo>
                        <a:pt x="23" y="202"/>
                        <a:pt x="23" y="202"/>
                        <a:pt x="23" y="202"/>
                      </a:cubicBezTo>
                      <a:lnTo>
                        <a:pt x="16" y="2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 name="Freeform 418">
                  <a:extLst>
                    <a:ext uri="{FF2B5EF4-FFF2-40B4-BE49-F238E27FC236}">
                      <a16:creationId xmlns:a16="http://schemas.microsoft.com/office/drawing/2014/main" id="{6C323844-BBB0-4582-A255-CD9E98A08B7C}"/>
                    </a:ext>
                  </a:extLst>
                </p:cNvPr>
                <p:cNvSpPr>
                  <a:spLocks/>
                </p:cNvSpPr>
                <p:nvPr/>
              </p:nvSpPr>
              <p:spPr bwMode="auto">
                <a:xfrm>
                  <a:off x="3614" y="1961"/>
                  <a:ext cx="90" cy="115"/>
                </a:xfrm>
                <a:custGeom>
                  <a:avLst/>
                  <a:gdLst>
                    <a:gd name="T0" fmla="*/ 37 w 174"/>
                    <a:gd name="T1" fmla="*/ 225 h 225"/>
                    <a:gd name="T2" fmla="*/ 0 w 174"/>
                    <a:gd name="T3" fmla="*/ 225 h 225"/>
                    <a:gd name="T4" fmla="*/ 0 w 174"/>
                    <a:gd name="T5" fmla="*/ 210 h 225"/>
                    <a:gd name="T6" fmla="*/ 135 w 174"/>
                    <a:gd name="T7" fmla="*/ 36 h 225"/>
                    <a:gd name="T8" fmla="*/ 137 w 174"/>
                    <a:gd name="T9" fmla="*/ 0 h 225"/>
                    <a:gd name="T10" fmla="*/ 174 w 174"/>
                    <a:gd name="T11" fmla="*/ 17 h 225"/>
                    <a:gd name="T12" fmla="*/ 171 w 174"/>
                    <a:gd name="T13" fmla="*/ 67 h 225"/>
                    <a:gd name="T14" fmla="*/ 156 w 174"/>
                    <a:gd name="T15" fmla="*/ 69 h 225"/>
                    <a:gd name="T16" fmla="*/ 37 w 174"/>
                    <a:gd name="T17" fmla="*/ 210 h 225"/>
                    <a:gd name="T18" fmla="*/ 37 w 174"/>
                    <a:gd name="T19"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225">
                      <a:moveTo>
                        <a:pt x="37" y="225"/>
                      </a:moveTo>
                      <a:cubicBezTo>
                        <a:pt x="0" y="225"/>
                        <a:pt x="0" y="225"/>
                        <a:pt x="0" y="225"/>
                      </a:cubicBezTo>
                      <a:cubicBezTo>
                        <a:pt x="0" y="210"/>
                        <a:pt x="0" y="210"/>
                        <a:pt x="0" y="210"/>
                      </a:cubicBezTo>
                      <a:cubicBezTo>
                        <a:pt x="0" y="128"/>
                        <a:pt x="56" y="56"/>
                        <a:pt x="135" y="36"/>
                      </a:cubicBezTo>
                      <a:cubicBezTo>
                        <a:pt x="137" y="0"/>
                        <a:pt x="137" y="0"/>
                        <a:pt x="137" y="0"/>
                      </a:cubicBezTo>
                      <a:cubicBezTo>
                        <a:pt x="174" y="17"/>
                        <a:pt x="174" y="17"/>
                        <a:pt x="174" y="17"/>
                      </a:cubicBezTo>
                      <a:cubicBezTo>
                        <a:pt x="171" y="67"/>
                        <a:pt x="171" y="67"/>
                        <a:pt x="171" y="67"/>
                      </a:cubicBezTo>
                      <a:cubicBezTo>
                        <a:pt x="156" y="69"/>
                        <a:pt x="156" y="69"/>
                        <a:pt x="156" y="69"/>
                      </a:cubicBezTo>
                      <a:cubicBezTo>
                        <a:pt x="87" y="81"/>
                        <a:pt x="37" y="141"/>
                        <a:pt x="37" y="210"/>
                      </a:cubicBezTo>
                      <a:lnTo>
                        <a:pt x="37"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2" name="Freeform 419">
                  <a:extLst>
                    <a:ext uri="{FF2B5EF4-FFF2-40B4-BE49-F238E27FC236}">
                      <a16:creationId xmlns:a16="http://schemas.microsoft.com/office/drawing/2014/main" id="{C2A33B59-11BA-4626-AC70-D765B128C6FE}"/>
                    </a:ext>
                  </a:extLst>
                </p:cNvPr>
                <p:cNvSpPr>
                  <a:spLocks/>
                </p:cNvSpPr>
                <p:nvPr/>
              </p:nvSpPr>
              <p:spPr bwMode="auto">
                <a:xfrm>
                  <a:off x="3732" y="1968"/>
                  <a:ext cx="75" cy="101"/>
                </a:xfrm>
                <a:custGeom>
                  <a:avLst/>
                  <a:gdLst>
                    <a:gd name="T0" fmla="*/ 145 w 145"/>
                    <a:gd name="T1" fmla="*/ 195 h 195"/>
                    <a:gd name="T2" fmla="*/ 136 w 145"/>
                    <a:gd name="T3" fmla="*/ 195 h 195"/>
                    <a:gd name="T4" fmla="*/ 5 w 145"/>
                    <a:gd name="T5" fmla="*/ 40 h 195"/>
                    <a:gd name="T6" fmla="*/ 2 w 145"/>
                    <a:gd name="T7" fmla="*/ 39 h 195"/>
                    <a:gd name="T8" fmla="*/ 0 w 145"/>
                    <a:gd name="T9" fmla="*/ 1 h 195"/>
                    <a:gd name="T10" fmla="*/ 8 w 145"/>
                    <a:gd name="T11" fmla="*/ 0 h 195"/>
                    <a:gd name="T12" fmla="*/ 10 w 145"/>
                    <a:gd name="T13" fmla="*/ 32 h 195"/>
                    <a:gd name="T14" fmla="*/ 145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145" y="195"/>
                      </a:moveTo>
                      <a:cubicBezTo>
                        <a:pt x="136" y="195"/>
                        <a:pt x="136" y="195"/>
                        <a:pt x="136" y="195"/>
                      </a:cubicBezTo>
                      <a:cubicBezTo>
                        <a:pt x="136" y="119"/>
                        <a:pt x="81" y="53"/>
                        <a:pt x="5" y="40"/>
                      </a:cubicBezTo>
                      <a:cubicBezTo>
                        <a:pt x="2" y="39"/>
                        <a:pt x="2" y="39"/>
                        <a:pt x="2" y="39"/>
                      </a:cubicBezTo>
                      <a:cubicBezTo>
                        <a:pt x="0" y="1"/>
                        <a:pt x="0" y="1"/>
                        <a:pt x="0" y="1"/>
                      </a:cubicBezTo>
                      <a:cubicBezTo>
                        <a:pt x="8" y="0"/>
                        <a:pt x="8" y="0"/>
                        <a:pt x="8" y="0"/>
                      </a:cubicBezTo>
                      <a:cubicBezTo>
                        <a:pt x="10" y="32"/>
                        <a:pt x="10" y="32"/>
                        <a:pt x="10" y="32"/>
                      </a:cubicBezTo>
                      <a:cubicBezTo>
                        <a:pt x="89" y="47"/>
                        <a:pt x="145" y="116"/>
                        <a:pt x="145"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3" name="Freeform 420">
                  <a:extLst>
                    <a:ext uri="{FF2B5EF4-FFF2-40B4-BE49-F238E27FC236}">
                      <a16:creationId xmlns:a16="http://schemas.microsoft.com/office/drawing/2014/main" id="{6CB974F2-B37D-4CBC-B3FB-0DDC8C8294EB}"/>
                    </a:ext>
                  </a:extLst>
                </p:cNvPr>
                <p:cNvSpPr>
                  <a:spLocks/>
                </p:cNvSpPr>
                <p:nvPr/>
              </p:nvSpPr>
              <p:spPr bwMode="auto">
                <a:xfrm>
                  <a:off x="3728" y="1965"/>
                  <a:ext cx="82" cy="107"/>
                </a:xfrm>
                <a:custGeom>
                  <a:avLst/>
                  <a:gdLst>
                    <a:gd name="T0" fmla="*/ 160 w 160"/>
                    <a:gd name="T1" fmla="*/ 209 h 209"/>
                    <a:gd name="T2" fmla="*/ 138 w 160"/>
                    <a:gd name="T3" fmla="*/ 209 h 209"/>
                    <a:gd name="T4" fmla="*/ 138 w 160"/>
                    <a:gd name="T5" fmla="*/ 202 h 209"/>
                    <a:gd name="T6" fmla="*/ 12 w 160"/>
                    <a:gd name="T7" fmla="*/ 54 h 209"/>
                    <a:gd name="T8" fmla="*/ 3 w 160"/>
                    <a:gd name="T9" fmla="*/ 52 h 209"/>
                    <a:gd name="T10" fmla="*/ 0 w 160"/>
                    <a:gd name="T11" fmla="*/ 1 h 209"/>
                    <a:gd name="T12" fmla="*/ 23 w 160"/>
                    <a:gd name="T13" fmla="*/ 0 h 209"/>
                    <a:gd name="T14" fmla="*/ 25 w 160"/>
                    <a:gd name="T15" fmla="*/ 33 h 209"/>
                    <a:gd name="T16" fmla="*/ 160 w 160"/>
                    <a:gd name="T17" fmla="*/ 202 h 209"/>
                    <a:gd name="T18" fmla="*/ 160 w 160"/>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0" h="209">
                      <a:moveTo>
                        <a:pt x="160" y="209"/>
                      </a:moveTo>
                      <a:cubicBezTo>
                        <a:pt x="138" y="209"/>
                        <a:pt x="138" y="209"/>
                        <a:pt x="138" y="209"/>
                      </a:cubicBezTo>
                      <a:cubicBezTo>
                        <a:pt x="138" y="202"/>
                        <a:pt x="138" y="202"/>
                        <a:pt x="138" y="202"/>
                      </a:cubicBezTo>
                      <a:cubicBezTo>
                        <a:pt x="138" y="129"/>
                        <a:pt x="85" y="67"/>
                        <a:pt x="12" y="54"/>
                      </a:cubicBezTo>
                      <a:cubicBezTo>
                        <a:pt x="3" y="52"/>
                        <a:pt x="3" y="52"/>
                        <a:pt x="3" y="52"/>
                      </a:cubicBezTo>
                      <a:cubicBezTo>
                        <a:pt x="0" y="1"/>
                        <a:pt x="0" y="1"/>
                        <a:pt x="0" y="1"/>
                      </a:cubicBezTo>
                      <a:cubicBezTo>
                        <a:pt x="23" y="0"/>
                        <a:pt x="23" y="0"/>
                        <a:pt x="23" y="0"/>
                      </a:cubicBezTo>
                      <a:cubicBezTo>
                        <a:pt x="25" y="33"/>
                        <a:pt x="25" y="33"/>
                        <a:pt x="25" y="33"/>
                      </a:cubicBezTo>
                      <a:cubicBezTo>
                        <a:pt x="104" y="51"/>
                        <a:pt x="160" y="122"/>
                        <a:pt x="160" y="202"/>
                      </a:cubicBezTo>
                      <a:lnTo>
                        <a:pt x="160"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4" name="Freeform 421">
                  <a:extLst>
                    <a:ext uri="{FF2B5EF4-FFF2-40B4-BE49-F238E27FC236}">
                      <a16:creationId xmlns:a16="http://schemas.microsoft.com/office/drawing/2014/main" id="{0BECFD77-A45E-49B1-9B91-54EF0E331146}"/>
                    </a:ext>
                  </a:extLst>
                </p:cNvPr>
                <p:cNvSpPr>
                  <a:spLocks/>
                </p:cNvSpPr>
                <p:nvPr/>
              </p:nvSpPr>
              <p:spPr bwMode="auto">
                <a:xfrm>
                  <a:off x="3728" y="1964"/>
                  <a:ext cx="83" cy="109"/>
                </a:xfrm>
                <a:custGeom>
                  <a:avLst/>
                  <a:gdLst>
                    <a:gd name="T0" fmla="*/ 153 w 161"/>
                    <a:gd name="T1" fmla="*/ 203 h 211"/>
                    <a:gd name="T2" fmla="*/ 153 w 161"/>
                    <a:gd name="T3" fmla="*/ 196 h 211"/>
                    <a:gd name="T4" fmla="*/ 144 w 161"/>
                    <a:gd name="T5" fmla="*/ 196 h 211"/>
                    <a:gd name="T6" fmla="*/ 144 w 161"/>
                    <a:gd name="T7" fmla="*/ 203 h 211"/>
                    <a:gd name="T8" fmla="*/ 152 w 161"/>
                    <a:gd name="T9" fmla="*/ 203 h 211"/>
                    <a:gd name="T10" fmla="*/ 15 w 161"/>
                    <a:gd name="T11" fmla="*/ 41 h 211"/>
                    <a:gd name="T12" fmla="*/ 11 w 161"/>
                    <a:gd name="T13" fmla="*/ 40 h 211"/>
                    <a:gd name="T14" fmla="*/ 10 w 161"/>
                    <a:gd name="T15" fmla="*/ 47 h 211"/>
                    <a:gd name="T16" fmla="*/ 17 w 161"/>
                    <a:gd name="T17" fmla="*/ 47 h 211"/>
                    <a:gd name="T18" fmla="*/ 15 w 161"/>
                    <a:gd name="T19" fmla="*/ 16 h 211"/>
                    <a:gd name="T20" fmla="*/ 17 w 161"/>
                    <a:gd name="T21" fmla="*/ 16 h 211"/>
                    <a:gd name="T22" fmla="*/ 16 w 161"/>
                    <a:gd name="T23" fmla="*/ 8 h 211"/>
                    <a:gd name="T24" fmla="*/ 9 w 161"/>
                    <a:gd name="T25" fmla="*/ 9 h 211"/>
                    <a:gd name="T26" fmla="*/ 11 w 161"/>
                    <a:gd name="T27" fmla="*/ 46 h 211"/>
                    <a:gd name="T28" fmla="*/ 17 w 161"/>
                    <a:gd name="T29" fmla="*/ 47 h 211"/>
                    <a:gd name="T30" fmla="*/ 146 w 161"/>
                    <a:gd name="T31" fmla="*/ 203 h 211"/>
                    <a:gd name="T32" fmla="*/ 153 w 161"/>
                    <a:gd name="T33" fmla="*/ 203 h 211"/>
                    <a:gd name="T34" fmla="*/ 153 w 161"/>
                    <a:gd name="T35" fmla="*/ 196 h 211"/>
                    <a:gd name="T36" fmla="*/ 153 w 161"/>
                    <a:gd name="T37" fmla="*/ 203 h 211"/>
                    <a:gd name="T38" fmla="*/ 161 w 161"/>
                    <a:gd name="T39" fmla="*/ 203 h 211"/>
                    <a:gd name="T40" fmla="*/ 20 w 161"/>
                    <a:gd name="T41" fmla="*/ 33 h 211"/>
                    <a:gd name="T42" fmla="*/ 18 w 161"/>
                    <a:gd name="T43" fmla="*/ 40 h 211"/>
                    <a:gd name="T44" fmla="*/ 26 w 161"/>
                    <a:gd name="T45" fmla="*/ 40 h 211"/>
                    <a:gd name="T46" fmla="*/ 23 w 161"/>
                    <a:gd name="T47" fmla="*/ 0 h 211"/>
                    <a:gd name="T48" fmla="*/ 7 w 161"/>
                    <a:gd name="T49" fmla="*/ 1 h 211"/>
                    <a:gd name="T50" fmla="*/ 0 w 161"/>
                    <a:gd name="T51" fmla="*/ 2 h 211"/>
                    <a:gd name="T52" fmla="*/ 3 w 161"/>
                    <a:gd name="T53" fmla="*/ 54 h 211"/>
                    <a:gd name="T54" fmla="*/ 12 w 161"/>
                    <a:gd name="T55" fmla="*/ 55 h 211"/>
                    <a:gd name="T56" fmla="*/ 137 w 161"/>
                    <a:gd name="T57" fmla="*/ 203 h 211"/>
                    <a:gd name="T58" fmla="*/ 137 w 161"/>
                    <a:gd name="T59" fmla="*/ 211 h 211"/>
                    <a:gd name="T60" fmla="*/ 153 w 161"/>
                    <a:gd name="T61" fmla="*/ 211 h 211"/>
                    <a:gd name="T62" fmla="*/ 161 w 161"/>
                    <a:gd name="T63" fmla="*/ 211 h 211"/>
                    <a:gd name="T64" fmla="*/ 161 w 161"/>
                    <a:gd name="T65" fmla="*/ 203 h 211"/>
                    <a:gd name="T66" fmla="*/ 153 w 161"/>
                    <a:gd name="T67" fmla="*/ 203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1" h="211">
                      <a:moveTo>
                        <a:pt x="153" y="203"/>
                      </a:moveTo>
                      <a:cubicBezTo>
                        <a:pt x="153" y="196"/>
                        <a:pt x="153" y="196"/>
                        <a:pt x="153" y="196"/>
                      </a:cubicBezTo>
                      <a:cubicBezTo>
                        <a:pt x="144" y="196"/>
                        <a:pt x="144" y="196"/>
                        <a:pt x="144" y="196"/>
                      </a:cubicBezTo>
                      <a:cubicBezTo>
                        <a:pt x="144" y="203"/>
                        <a:pt x="144" y="203"/>
                        <a:pt x="144" y="203"/>
                      </a:cubicBezTo>
                      <a:cubicBezTo>
                        <a:pt x="152" y="203"/>
                        <a:pt x="152" y="203"/>
                        <a:pt x="152" y="203"/>
                      </a:cubicBezTo>
                      <a:cubicBezTo>
                        <a:pt x="152" y="123"/>
                        <a:pt x="94" y="55"/>
                        <a:pt x="15" y="41"/>
                      </a:cubicBezTo>
                      <a:cubicBezTo>
                        <a:pt x="11" y="40"/>
                        <a:pt x="11" y="40"/>
                        <a:pt x="11" y="40"/>
                      </a:cubicBezTo>
                      <a:cubicBezTo>
                        <a:pt x="10" y="47"/>
                        <a:pt x="10" y="47"/>
                        <a:pt x="10" y="47"/>
                      </a:cubicBezTo>
                      <a:cubicBezTo>
                        <a:pt x="17" y="47"/>
                        <a:pt x="17" y="47"/>
                        <a:pt x="17" y="47"/>
                      </a:cubicBezTo>
                      <a:cubicBezTo>
                        <a:pt x="15" y="16"/>
                        <a:pt x="15" y="16"/>
                        <a:pt x="15" y="16"/>
                      </a:cubicBezTo>
                      <a:cubicBezTo>
                        <a:pt x="17" y="16"/>
                        <a:pt x="17" y="16"/>
                        <a:pt x="17" y="16"/>
                      </a:cubicBezTo>
                      <a:cubicBezTo>
                        <a:pt x="16" y="8"/>
                        <a:pt x="16" y="8"/>
                        <a:pt x="16" y="8"/>
                      </a:cubicBezTo>
                      <a:cubicBezTo>
                        <a:pt x="9" y="9"/>
                        <a:pt x="9" y="9"/>
                        <a:pt x="9" y="9"/>
                      </a:cubicBezTo>
                      <a:cubicBezTo>
                        <a:pt x="11" y="46"/>
                        <a:pt x="11" y="46"/>
                        <a:pt x="11" y="46"/>
                      </a:cubicBezTo>
                      <a:cubicBezTo>
                        <a:pt x="17" y="47"/>
                        <a:pt x="17" y="47"/>
                        <a:pt x="17" y="47"/>
                      </a:cubicBezTo>
                      <a:cubicBezTo>
                        <a:pt x="92" y="62"/>
                        <a:pt x="146" y="127"/>
                        <a:pt x="146" y="203"/>
                      </a:cubicBezTo>
                      <a:cubicBezTo>
                        <a:pt x="153" y="203"/>
                        <a:pt x="153" y="203"/>
                        <a:pt x="153" y="203"/>
                      </a:cubicBezTo>
                      <a:cubicBezTo>
                        <a:pt x="153" y="196"/>
                        <a:pt x="153" y="196"/>
                        <a:pt x="153" y="196"/>
                      </a:cubicBezTo>
                      <a:cubicBezTo>
                        <a:pt x="153" y="203"/>
                        <a:pt x="153" y="203"/>
                        <a:pt x="153" y="203"/>
                      </a:cubicBezTo>
                      <a:cubicBezTo>
                        <a:pt x="161" y="203"/>
                        <a:pt x="161" y="203"/>
                        <a:pt x="161" y="203"/>
                      </a:cubicBezTo>
                      <a:cubicBezTo>
                        <a:pt x="161" y="120"/>
                        <a:pt x="102" y="49"/>
                        <a:pt x="20" y="33"/>
                      </a:cubicBezTo>
                      <a:cubicBezTo>
                        <a:pt x="18" y="40"/>
                        <a:pt x="18" y="40"/>
                        <a:pt x="18" y="40"/>
                      </a:cubicBezTo>
                      <a:cubicBezTo>
                        <a:pt x="26" y="40"/>
                        <a:pt x="26" y="40"/>
                        <a:pt x="26" y="40"/>
                      </a:cubicBezTo>
                      <a:cubicBezTo>
                        <a:pt x="23" y="0"/>
                        <a:pt x="23" y="0"/>
                        <a:pt x="23" y="0"/>
                      </a:cubicBezTo>
                      <a:cubicBezTo>
                        <a:pt x="7" y="1"/>
                        <a:pt x="7" y="1"/>
                        <a:pt x="7" y="1"/>
                      </a:cubicBezTo>
                      <a:cubicBezTo>
                        <a:pt x="0" y="2"/>
                        <a:pt x="0" y="2"/>
                        <a:pt x="0" y="2"/>
                      </a:cubicBezTo>
                      <a:cubicBezTo>
                        <a:pt x="3" y="54"/>
                        <a:pt x="3" y="54"/>
                        <a:pt x="3" y="54"/>
                      </a:cubicBezTo>
                      <a:cubicBezTo>
                        <a:pt x="12" y="55"/>
                        <a:pt x="12" y="55"/>
                        <a:pt x="12" y="55"/>
                      </a:cubicBezTo>
                      <a:cubicBezTo>
                        <a:pt x="85" y="68"/>
                        <a:pt x="137" y="130"/>
                        <a:pt x="137" y="203"/>
                      </a:cubicBezTo>
                      <a:cubicBezTo>
                        <a:pt x="137" y="211"/>
                        <a:pt x="137" y="211"/>
                        <a:pt x="137" y="211"/>
                      </a:cubicBezTo>
                      <a:cubicBezTo>
                        <a:pt x="153" y="211"/>
                        <a:pt x="153" y="211"/>
                        <a:pt x="153" y="211"/>
                      </a:cubicBezTo>
                      <a:cubicBezTo>
                        <a:pt x="161" y="211"/>
                        <a:pt x="161" y="211"/>
                        <a:pt x="161" y="211"/>
                      </a:cubicBezTo>
                      <a:cubicBezTo>
                        <a:pt x="161" y="203"/>
                        <a:pt x="161" y="203"/>
                        <a:pt x="161" y="203"/>
                      </a:cubicBezTo>
                      <a:lnTo>
                        <a:pt x="153" y="2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5" name="Freeform 422">
                  <a:extLst>
                    <a:ext uri="{FF2B5EF4-FFF2-40B4-BE49-F238E27FC236}">
                      <a16:creationId xmlns:a16="http://schemas.microsoft.com/office/drawing/2014/main" id="{34C0E708-FCAD-4BE2-8953-1B9851FE7527}"/>
                    </a:ext>
                  </a:extLst>
                </p:cNvPr>
                <p:cNvSpPr>
                  <a:spLocks/>
                </p:cNvSpPr>
                <p:nvPr/>
              </p:nvSpPr>
              <p:spPr bwMode="auto">
                <a:xfrm>
                  <a:off x="3724" y="1961"/>
                  <a:ext cx="91" cy="115"/>
                </a:xfrm>
                <a:custGeom>
                  <a:avLst/>
                  <a:gdLst>
                    <a:gd name="T0" fmla="*/ 176 w 176"/>
                    <a:gd name="T1" fmla="*/ 225 h 225"/>
                    <a:gd name="T2" fmla="*/ 138 w 176"/>
                    <a:gd name="T3" fmla="*/ 225 h 225"/>
                    <a:gd name="T4" fmla="*/ 138 w 176"/>
                    <a:gd name="T5" fmla="*/ 210 h 225"/>
                    <a:gd name="T6" fmla="*/ 19 w 176"/>
                    <a:gd name="T7" fmla="*/ 69 h 225"/>
                    <a:gd name="T8" fmla="*/ 4 w 176"/>
                    <a:gd name="T9" fmla="*/ 67 h 225"/>
                    <a:gd name="T10" fmla="*/ 0 w 176"/>
                    <a:gd name="T11" fmla="*/ 23 h 225"/>
                    <a:gd name="T12" fmla="*/ 38 w 176"/>
                    <a:gd name="T13" fmla="*/ 0 h 225"/>
                    <a:gd name="T14" fmla="*/ 40 w 176"/>
                    <a:gd name="T15" fmla="*/ 36 h 225"/>
                    <a:gd name="T16" fmla="*/ 175 w 176"/>
                    <a:gd name="T17" fmla="*/ 204 h 225"/>
                    <a:gd name="T18" fmla="*/ 176 w 176"/>
                    <a:gd name="T19" fmla="*/ 204 h 225"/>
                    <a:gd name="T20" fmla="*/ 176 w 176"/>
                    <a:gd name="T21"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6" h="225">
                      <a:moveTo>
                        <a:pt x="176" y="225"/>
                      </a:moveTo>
                      <a:cubicBezTo>
                        <a:pt x="138" y="225"/>
                        <a:pt x="138" y="225"/>
                        <a:pt x="138" y="225"/>
                      </a:cubicBezTo>
                      <a:cubicBezTo>
                        <a:pt x="138" y="210"/>
                        <a:pt x="138" y="210"/>
                        <a:pt x="138" y="210"/>
                      </a:cubicBezTo>
                      <a:cubicBezTo>
                        <a:pt x="138" y="141"/>
                        <a:pt x="88" y="81"/>
                        <a:pt x="19" y="69"/>
                      </a:cubicBezTo>
                      <a:cubicBezTo>
                        <a:pt x="4" y="67"/>
                        <a:pt x="4" y="67"/>
                        <a:pt x="4" y="67"/>
                      </a:cubicBezTo>
                      <a:cubicBezTo>
                        <a:pt x="0" y="23"/>
                        <a:pt x="0" y="23"/>
                        <a:pt x="0" y="23"/>
                      </a:cubicBezTo>
                      <a:cubicBezTo>
                        <a:pt x="38" y="0"/>
                        <a:pt x="38" y="0"/>
                        <a:pt x="38" y="0"/>
                      </a:cubicBezTo>
                      <a:cubicBezTo>
                        <a:pt x="40" y="36"/>
                        <a:pt x="40" y="36"/>
                        <a:pt x="40" y="36"/>
                      </a:cubicBezTo>
                      <a:cubicBezTo>
                        <a:pt x="117" y="56"/>
                        <a:pt x="172" y="124"/>
                        <a:pt x="175" y="204"/>
                      </a:cubicBezTo>
                      <a:cubicBezTo>
                        <a:pt x="176" y="204"/>
                        <a:pt x="176" y="204"/>
                        <a:pt x="176" y="204"/>
                      </a:cubicBezTo>
                      <a:lnTo>
                        <a:pt x="176"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6" name="Freeform 423">
                  <a:extLst>
                    <a:ext uri="{FF2B5EF4-FFF2-40B4-BE49-F238E27FC236}">
                      <a16:creationId xmlns:a16="http://schemas.microsoft.com/office/drawing/2014/main" id="{B0CCBF15-9862-46C0-B283-90310930D922}"/>
                    </a:ext>
                  </a:extLst>
                </p:cNvPr>
                <p:cNvSpPr>
                  <a:spLocks noEditPoints="1"/>
                </p:cNvSpPr>
                <p:nvPr/>
              </p:nvSpPr>
              <p:spPr bwMode="auto">
                <a:xfrm>
                  <a:off x="3886" y="1837"/>
                  <a:ext cx="99" cy="140"/>
                </a:xfrm>
                <a:custGeom>
                  <a:avLst/>
                  <a:gdLst>
                    <a:gd name="T0" fmla="*/ 96 w 191"/>
                    <a:gd name="T1" fmla="*/ 272 h 272"/>
                    <a:gd name="T2" fmla="*/ 0 w 191"/>
                    <a:gd name="T3" fmla="*/ 136 h 272"/>
                    <a:gd name="T4" fmla="*/ 96 w 191"/>
                    <a:gd name="T5" fmla="*/ 0 h 272"/>
                    <a:gd name="T6" fmla="*/ 191 w 191"/>
                    <a:gd name="T7" fmla="*/ 136 h 272"/>
                    <a:gd name="T8" fmla="*/ 96 w 191"/>
                    <a:gd name="T9" fmla="*/ 272 h 272"/>
                    <a:gd name="T10" fmla="*/ 96 w 191"/>
                    <a:gd name="T11" fmla="*/ 9 h 272"/>
                    <a:gd name="T12" fmla="*/ 9 w 191"/>
                    <a:gd name="T13" fmla="*/ 136 h 272"/>
                    <a:gd name="T14" fmla="*/ 96 w 191"/>
                    <a:gd name="T15" fmla="*/ 263 h 272"/>
                    <a:gd name="T16" fmla="*/ 182 w 191"/>
                    <a:gd name="T17" fmla="*/ 136 h 272"/>
                    <a:gd name="T18" fmla="*/ 96 w 191"/>
                    <a:gd name="T19" fmla="*/ 9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1" h="272">
                      <a:moveTo>
                        <a:pt x="96" y="272"/>
                      </a:moveTo>
                      <a:cubicBezTo>
                        <a:pt x="43" y="272"/>
                        <a:pt x="0" y="211"/>
                        <a:pt x="0" y="136"/>
                      </a:cubicBezTo>
                      <a:cubicBezTo>
                        <a:pt x="0" y="44"/>
                        <a:pt x="31" y="0"/>
                        <a:pt x="96" y="0"/>
                      </a:cubicBezTo>
                      <a:cubicBezTo>
                        <a:pt x="160" y="0"/>
                        <a:pt x="191" y="44"/>
                        <a:pt x="191" y="136"/>
                      </a:cubicBezTo>
                      <a:cubicBezTo>
                        <a:pt x="191" y="211"/>
                        <a:pt x="148" y="272"/>
                        <a:pt x="96" y="272"/>
                      </a:cubicBezTo>
                      <a:close/>
                      <a:moveTo>
                        <a:pt x="96" y="9"/>
                      </a:moveTo>
                      <a:cubicBezTo>
                        <a:pt x="58" y="9"/>
                        <a:pt x="9" y="22"/>
                        <a:pt x="9" y="136"/>
                      </a:cubicBezTo>
                      <a:cubicBezTo>
                        <a:pt x="9" y="206"/>
                        <a:pt x="48" y="263"/>
                        <a:pt x="96" y="263"/>
                      </a:cubicBezTo>
                      <a:cubicBezTo>
                        <a:pt x="143" y="263"/>
                        <a:pt x="182" y="206"/>
                        <a:pt x="182" y="136"/>
                      </a:cubicBezTo>
                      <a:cubicBezTo>
                        <a:pt x="182" y="22"/>
                        <a:pt x="133" y="9"/>
                        <a:pt x="96"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7" name="Freeform 424">
                  <a:extLst>
                    <a:ext uri="{FF2B5EF4-FFF2-40B4-BE49-F238E27FC236}">
                      <a16:creationId xmlns:a16="http://schemas.microsoft.com/office/drawing/2014/main" id="{9F7676C2-5988-456C-A609-FD4F50A3F42B}"/>
                    </a:ext>
                  </a:extLst>
                </p:cNvPr>
                <p:cNvSpPr>
                  <a:spLocks noEditPoints="1"/>
                </p:cNvSpPr>
                <p:nvPr/>
              </p:nvSpPr>
              <p:spPr bwMode="auto">
                <a:xfrm>
                  <a:off x="3883" y="1834"/>
                  <a:ext cx="106" cy="147"/>
                </a:xfrm>
                <a:custGeom>
                  <a:avLst/>
                  <a:gdLst>
                    <a:gd name="T0" fmla="*/ 103 w 205"/>
                    <a:gd name="T1" fmla="*/ 286 h 286"/>
                    <a:gd name="T2" fmla="*/ 0 w 205"/>
                    <a:gd name="T3" fmla="*/ 143 h 286"/>
                    <a:gd name="T4" fmla="*/ 103 w 205"/>
                    <a:gd name="T5" fmla="*/ 0 h 286"/>
                    <a:gd name="T6" fmla="*/ 205 w 205"/>
                    <a:gd name="T7" fmla="*/ 143 h 286"/>
                    <a:gd name="T8" fmla="*/ 103 w 205"/>
                    <a:gd name="T9" fmla="*/ 286 h 286"/>
                    <a:gd name="T10" fmla="*/ 103 w 205"/>
                    <a:gd name="T11" fmla="*/ 23 h 286"/>
                    <a:gd name="T12" fmla="*/ 23 w 205"/>
                    <a:gd name="T13" fmla="*/ 143 h 286"/>
                    <a:gd name="T14" fmla="*/ 103 w 205"/>
                    <a:gd name="T15" fmla="*/ 263 h 286"/>
                    <a:gd name="T16" fmla="*/ 182 w 205"/>
                    <a:gd name="T17" fmla="*/ 143 h 286"/>
                    <a:gd name="T18" fmla="*/ 103 w 205"/>
                    <a:gd name="T19" fmla="*/ 23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5" h="286">
                      <a:moveTo>
                        <a:pt x="103" y="286"/>
                      </a:moveTo>
                      <a:cubicBezTo>
                        <a:pt x="46" y="286"/>
                        <a:pt x="0" y="222"/>
                        <a:pt x="0" y="143"/>
                      </a:cubicBezTo>
                      <a:cubicBezTo>
                        <a:pt x="0" y="48"/>
                        <a:pt x="35" y="0"/>
                        <a:pt x="103" y="0"/>
                      </a:cubicBezTo>
                      <a:cubicBezTo>
                        <a:pt x="171" y="0"/>
                        <a:pt x="205" y="48"/>
                        <a:pt x="205" y="143"/>
                      </a:cubicBezTo>
                      <a:cubicBezTo>
                        <a:pt x="205" y="222"/>
                        <a:pt x="159" y="286"/>
                        <a:pt x="103" y="286"/>
                      </a:cubicBezTo>
                      <a:close/>
                      <a:moveTo>
                        <a:pt x="103" y="23"/>
                      </a:moveTo>
                      <a:cubicBezTo>
                        <a:pt x="66" y="23"/>
                        <a:pt x="23" y="36"/>
                        <a:pt x="23" y="143"/>
                      </a:cubicBezTo>
                      <a:cubicBezTo>
                        <a:pt x="23" y="209"/>
                        <a:pt x="59" y="263"/>
                        <a:pt x="103" y="263"/>
                      </a:cubicBezTo>
                      <a:cubicBezTo>
                        <a:pt x="146" y="263"/>
                        <a:pt x="182" y="209"/>
                        <a:pt x="182" y="143"/>
                      </a:cubicBezTo>
                      <a:cubicBezTo>
                        <a:pt x="182" y="36"/>
                        <a:pt x="140" y="23"/>
                        <a:pt x="103"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8" name="Freeform 425">
                  <a:extLst>
                    <a:ext uri="{FF2B5EF4-FFF2-40B4-BE49-F238E27FC236}">
                      <a16:creationId xmlns:a16="http://schemas.microsoft.com/office/drawing/2014/main" id="{CD9B6A48-4F22-4E25-9E4B-2DB01A3DE1AC}"/>
                    </a:ext>
                  </a:extLst>
                </p:cNvPr>
                <p:cNvSpPr>
                  <a:spLocks noEditPoints="1"/>
                </p:cNvSpPr>
                <p:nvPr/>
              </p:nvSpPr>
              <p:spPr bwMode="auto">
                <a:xfrm>
                  <a:off x="3883" y="1833"/>
                  <a:ext cx="106" cy="148"/>
                </a:xfrm>
                <a:custGeom>
                  <a:avLst/>
                  <a:gdLst>
                    <a:gd name="T0" fmla="*/ 103 w 205"/>
                    <a:gd name="T1" fmla="*/ 280 h 287"/>
                    <a:gd name="T2" fmla="*/ 103 w 205"/>
                    <a:gd name="T3" fmla="*/ 273 h 287"/>
                    <a:gd name="T4" fmla="*/ 41 w 205"/>
                    <a:gd name="T5" fmla="*/ 236 h 287"/>
                    <a:gd name="T6" fmla="*/ 14 w 205"/>
                    <a:gd name="T7" fmla="*/ 144 h 287"/>
                    <a:gd name="T8" fmla="*/ 37 w 205"/>
                    <a:gd name="T9" fmla="*/ 46 h 287"/>
                    <a:gd name="T10" fmla="*/ 103 w 205"/>
                    <a:gd name="T11" fmla="*/ 15 h 287"/>
                    <a:gd name="T12" fmla="*/ 168 w 205"/>
                    <a:gd name="T13" fmla="*/ 46 h 287"/>
                    <a:gd name="T14" fmla="*/ 191 w 205"/>
                    <a:gd name="T15" fmla="*/ 144 h 287"/>
                    <a:gd name="T16" fmla="*/ 164 w 205"/>
                    <a:gd name="T17" fmla="*/ 236 h 287"/>
                    <a:gd name="T18" fmla="*/ 103 w 205"/>
                    <a:gd name="T19" fmla="*/ 273 h 287"/>
                    <a:gd name="T20" fmla="*/ 103 w 205"/>
                    <a:gd name="T21" fmla="*/ 280 h 287"/>
                    <a:gd name="T22" fmla="*/ 103 w 205"/>
                    <a:gd name="T23" fmla="*/ 287 h 287"/>
                    <a:gd name="T24" fmla="*/ 176 w 205"/>
                    <a:gd name="T25" fmla="*/ 244 h 287"/>
                    <a:gd name="T26" fmla="*/ 205 w 205"/>
                    <a:gd name="T27" fmla="*/ 144 h 287"/>
                    <a:gd name="T28" fmla="*/ 180 w 205"/>
                    <a:gd name="T29" fmla="*/ 37 h 287"/>
                    <a:gd name="T30" fmla="*/ 103 w 205"/>
                    <a:gd name="T31" fmla="*/ 0 h 287"/>
                    <a:gd name="T32" fmla="*/ 25 w 205"/>
                    <a:gd name="T33" fmla="*/ 37 h 287"/>
                    <a:gd name="T34" fmla="*/ 0 w 205"/>
                    <a:gd name="T35" fmla="*/ 144 h 287"/>
                    <a:gd name="T36" fmla="*/ 29 w 205"/>
                    <a:gd name="T37" fmla="*/ 244 h 287"/>
                    <a:gd name="T38" fmla="*/ 103 w 205"/>
                    <a:gd name="T39" fmla="*/ 287 h 287"/>
                    <a:gd name="T40" fmla="*/ 103 w 205"/>
                    <a:gd name="T41" fmla="*/ 280 h 287"/>
                    <a:gd name="T42" fmla="*/ 103 w 205"/>
                    <a:gd name="T43" fmla="*/ 17 h 287"/>
                    <a:gd name="T44" fmla="*/ 103 w 205"/>
                    <a:gd name="T45" fmla="*/ 9 h 287"/>
                    <a:gd name="T46" fmla="*/ 71 w 205"/>
                    <a:gd name="T47" fmla="*/ 14 h 287"/>
                    <a:gd name="T48" fmla="*/ 27 w 205"/>
                    <a:gd name="T49" fmla="*/ 50 h 287"/>
                    <a:gd name="T50" fmla="*/ 9 w 205"/>
                    <a:gd name="T51" fmla="*/ 144 h 287"/>
                    <a:gd name="T52" fmla="*/ 35 w 205"/>
                    <a:gd name="T53" fmla="*/ 238 h 287"/>
                    <a:gd name="T54" fmla="*/ 103 w 205"/>
                    <a:gd name="T55" fmla="*/ 278 h 287"/>
                    <a:gd name="T56" fmla="*/ 170 w 205"/>
                    <a:gd name="T57" fmla="*/ 238 h 287"/>
                    <a:gd name="T58" fmla="*/ 196 w 205"/>
                    <a:gd name="T59" fmla="*/ 144 h 287"/>
                    <a:gd name="T60" fmla="*/ 165 w 205"/>
                    <a:gd name="T61" fmla="*/ 32 h 287"/>
                    <a:gd name="T62" fmla="*/ 134 w 205"/>
                    <a:gd name="T63" fmla="*/ 14 h 287"/>
                    <a:gd name="T64" fmla="*/ 103 w 205"/>
                    <a:gd name="T65" fmla="*/ 9 h 287"/>
                    <a:gd name="T66" fmla="*/ 103 w 205"/>
                    <a:gd name="T67" fmla="*/ 17 h 287"/>
                    <a:gd name="T68" fmla="*/ 103 w 205"/>
                    <a:gd name="T69" fmla="*/ 24 h 287"/>
                    <a:gd name="T70" fmla="*/ 130 w 205"/>
                    <a:gd name="T71" fmla="*/ 28 h 287"/>
                    <a:gd name="T72" fmla="*/ 165 w 205"/>
                    <a:gd name="T73" fmla="*/ 57 h 287"/>
                    <a:gd name="T74" fmla="*/ 182 w 205"/>
                    <a:gd name="T75" fmla="*/ 144 h 287"/>
                    <a:gd name="T76" fmla="*/ 158 w 205"/>
                    <a:gd name="T77" fmla="*/ 230 h 287"/>
                    <a:gd name="T78" fmla="*/ 103 w 205"/>
                    <a:gd name="T79" fmla="*/ 264 h 287"/>
                    <a:gd name="T80" fmla="*/ 48 w 205"/>
                    <a:gd name="T81" fmla="*/ 230 h 287"/>
                    <a:gd name="T82" fmla="*/ 24 w 205"/>
                    <a:gd name="T83" fmla="*/ 144 h 287"/>
                    <a:gd name="T84" fmla="*/ 51 w 205"/>
                    <a:gd name="T85" fmla="*/ 43 h 287"/>
                    <a:gd name="T86" fmla="*/ 76 w 205"/>
                    <a:gd name="T87" fmla="*/ 28 h 287"/>
                    <a:gd name="T88" fmla="*/ 103 w 205"/>
                    <a:gd name="T89" fmla="*/ 24 h 287"/>
                    <a:gd name="T90" fmla="*/ 103 w 205"/>
                    <a:gd name="T91" fmla="*/ 17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05" h="287">
                      <a:moveTo>
                        <a:pt x="103" y="280"/>
                      </a:moveTo>
                      <a:cubicBezTo>
                        <a:pt x="103" y="273"/>
                        <a:pt x="103" y="273"/>
                        <a:pt x="103" y="273"/>
                      </a:cubicBezTo>
                      <a:cubicBezTo>
                        <a:pt x="79" y="273"/>
                        <a:pt x="58" y="259"/>
                        <a:pt x="41" y="236"/>
                      </a:cubicBezTo>
                      <a:cubicBezTo>
                        <a:pt x="25" y="213"/>
                        <a:pt x="14" y="180"/>
                        <a:pt x="14" y="144"/>
                      </a:cubicBezTo>
                      <a:cubicBezTo>
                        <a:pt x="14" y="99"/>
                        <a:pt x="22" y="66"/>
                        <a:pt x="37" y="46"/>
                      </a:cubicBezTo>
                      <a:cubicBezTo>
                        <a:pt x="51" y="25"/>
                        <a:pt x="72" y="15"/>
                        <a:pt x="103" y="15"/>
                      </a:cubicBezTo>
                      <a:cubicBezTo>
                        <a:pt x="133" y="15"/>
                        <a:pt x="154" y="25"/>
                        <a:pt x="168" y="46"/>
                      </a:cubicBezTo>
                      <a:cubicBezTo>
                        <a:pt x="183" y="66"/>
                        <a:pt x="191" y="99"/>
                        <a:pt x="191" y="144"/>
                      </a:cubicBezTo>
                      <a:cubicBezTo>
                        <a:pt x="191" y="180"/>
                        <a:pt x="180" y="213"/>
                        <a:pt x="164" y="236"/>
                      </a:cubicBezTo>
                      <a:cubicBezTo>
                        <a:pt x="148" y="259"/>
                        <a:pt x="126" y="273"/>
                        <a:pt x="103" y="273"/>
                      </a:cubicBezTo>
                      <a:cubicBezTo>
                        <a:pt x="103" y="280"/>
                        <a:pt x="103" y="280"/>
                        <a:pt x="103" y="280"/>
                      </a:cubicBezTo>
                      <a:cubicBezTo>
                        <a:pt x="103" y="287"/>
                        <a:pt x="103" y="287"/>
                        <a:pt x="103" y="287"/>
                      </a:cubicBezTo>
                      <a:cubicBezTo>
                        <a:pt x="132" y="287"/>
                        <a:pt x="158" y="270"/>
                        <a:pt x="176" y="244"/>
                      </a:cubicBezTo>
                      <a:cubicBezTo>
                        <a:pt x="194" y="218"/>
                        <a:pt x="205" y="183"/>
                        <a:pt x="205" y="144"/>
                      </a:cubicBezTo>
                      <a:cubicBezTo>
                        <a:pt x="205" y="97"/>
                        <a:pt x="198" y="62"/>
                        <a:pt x="180" y="37"/>
                      </a:cubicBezTo>
                      <a:cubicBezTo>
                        <a:pt x="163" y="13"/>
                        <a:pt x="136" y="0"/>
                        <a:pt x="103" y="0"/>
                      </a:cubicBezTo>
                      <a:cubicBezTo>
                        <a:pt x="69" y="0"/>
                        <a:pt x="42" y="13"/>
                        <a:pt x="25" y="37"/>
                      </a:cubicBezTo>
                      <a:cubicBezTo>
                        <a:pt x="8" y="62"/>
                        <a:pt x="0" y="97"/>
                        <a:pt x="0" y="144"/>
                      </a:cubicBezTo>
                      <a:cubicBezTo>
                        <a:pt x="0" y="183"/>
                        <a:pt x="11" y="218"/>
                        <a:pt x="29" y="244"/>
                      </a:cubicBezTo>
                      <a:cubicBezTo>
                        <a:pt x="47" y="270"/>
                        <a:pt x="73" y="287"/>
                        <a:pt x="103" y="287"/>
                      </a:cubicBezTo>
                      <a:lnTo>
                        <a:pt x="103" y="280"/>
                      </a:lnTo>
                      <a:close/>
                      <a:moveTo>
                        <a:pt x="103" y="17"/>
                      </a:moveTo>
                      <a:cubicBezTo>
                        <a:pt x="103" y="9"/>
                        <a:pt x="103" y="9"/>
                        <a:pt x="103" y="9"/>
                      </a:cubicBezTo>
                      <a:cubicBezTo>
                        <a:pt x="93" y="9"/>
                        <a:pt x="82" y="10"/>
                        <a:pt x="71" y="14"/>
                      </a:cubicBezTo>
                      <a:cubicBezTo>
                        <a:pt x="55" y="18"/>
                        <a:pt x="39" y="29"/>
                        <a:pt x="27" y="50"/>
                      </a:cubicBezTo>
                      <a:cubicBezTo>
                        <a:pt x="16" y="71"/>
                        <a:pt x="9" y="100"/>
                        <a:pt x="9" y="144"/>
                      </a:cubicBezTo>
                      <a:cubicBezTo>
                        <a:pt x="9" y="180"/>
                        <a:pt x="19" y="213"/>
                        <a:pt x="35" y="238"/>
                      </a:cubicBezTo>
                      <a:cubicBezTo>
                        <a:pt x="52" y="262"/>
                        <a:pt x="76" y="278"/>
                        <a:pt x="103" y="278"/>
                      </a:cubicBezTo>
                      <a:cubicBezTo>
                        <a:pt x="130" y="278"/>
                        <a:pt x="153" y="262"/>
                        <a:pt x="170" y="238"/>
                      </a:cubicBezTo>
                      <a:cubicBezTo>
                        <a:pt x="186" y="213"/>
                        <a:pt x="196" y="180"/>
                        <a:pt x="196" y="144"/>
                      </a:cubicBezTo>
                      <a:cubicBezTo>
                        <a:pt x="196" y="86"/>
                        <a:pt x="184" y="52"/>
                        <a:pt x="165" y="32"/>
                      </a:cubicBezTo>
                      <a:cubicBezTo>
                        <a:pt x="156" y="23"/>
                        <a:pt x="145" y="17"/>
                        <a:pt x="134" y="14"/>
                      </a:cubicBezTo>
                      <a:cubicBezTo>
                        <a:pt x="123" y="10"/>
                        <a:pt x="112" y="9"/>
                        <a:pt x="103" y="9"/>
                      </a:cubicBezTo>
                      <a:cubicBezTo>
                        <a:pt x="103" y="17"/>
                        <a:pt x="103" y="17"/>
                        <a:pt x="103" y="17"/>
                      </a:cubicBezTo>
                      <a:cubicBezTo>
                        <a:pt x="103" y="24"/>
                        <a:pt x="103" y="24"/>
                        <a:pt x="103" y="24"/>
                      </a:cubicBezTo>
                      <a:cubicBezTo>
                        <a:pt x="111" y="24"/>
                        <a:pt x="121" y="25"/>
                        <a:pt x="130" y="28"/>
                      </a:cubicBezTo>
                      <a:cubicBezTo>
                        <a:pt x="143" y="32"/>
                        <a:pt x="155" y="40"/>
                        <a:pt x="165" y="57"/>
                      </a:cubicBezTo>
                      <a:cubicBezTo>
                        <a:pt x="175" y="75"/>
                        <a:pt x="182" y="102"/>
                        <a:pt x="182" y="144"/>
                      </a:cubicBezTo>
                      <a:cubicBezTo>
                        <a:pt x="182" y="178"/>
                        <a:pt x="172" y="208"/>
                        <a:pt x="158" y="230"/>
                      </a:cubicBezTo>
                      <a:cubicBezTo>
                        <a:pt x="143" y="251"/>
                        <a:pt x="123" y="264"/>
                        <a:pt x="103" y="264"/>
                      </a:cubicBezTo>
                      <a:cubicBezTo>
                        <a:pt x="82" y="264"/>
                        <a:pt x="62" y="251"/>
                        <a:pt x="48" y="230"/>
                      </a:cubicBezTo>
                      <a:cubicBezTo>
                        <a:pt x="33" y="208"/>
                        <a:pt x="23" y="178"/>
                        <a:pt x="24" y="144"/>
                      </a:cubicBezTo>
                      <a:cubicBezTo>
                        <a:pt x="23" y="88"/>
                        <a:pt x="36" y="58"/>
                        <a:pt x="51" y="43"/>
                      </a:cubicBezTo>
                      <a:cubicBezTo>
                        <a:pt x="58" y="35"/>
                        <a:pt x="67" y="30"/>
                        <a:pt x="76" y="28"/>
                      </a:cubicBezTo>
                      <a:cubicBezTo>
                        <a:pt x="84" y="25"/>
                        <a:pt x="94" y="24"/>
                        <a:pt x="103" y="24"/>
                      </a:cubicBezTo>
                      <a:lnTo>
                        <a:pt x="103"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9" name="Freeform 426">
                  <a:extLst>
                    <a:ext uri="{FF2B5EF4-FFF2-40B4-BE49-F238E27FC236}">
                      <a16:creationId xmlns:a16="http://schemas.microsoft.com/office/drawing/2014/main" id="{D903DB62-232A-48FD-B734-05C61587B160}"/>
                    </a:ext>
                  </a:extLst>
                </p:cNvPr>
                <p:cNvSpPr>
                  <a:spLocks noEditPoints="1"/>
                </p:cNvSpPr>
                <p:nvPr/>
              </p:nvSpPr>
              <p:spPr bwMode="auto">
                <a:xfrm>
                  <a:off x="3879" y="1830"/>
                  <a:ext cx="113" cy="154"/>
                </a:xfrm>
                <a:custGeom>
                  <a:avLst/>
                  <a:gdLst>
                    <a:gd name="T0" fmla="*/ 117 w 219"/>
                    <a:gd name="T1" fmla="*/ 301 h 301"/>
                    <a:gd name="T2" fmla="*/ 103 w 219"/>
                    <a:gd name="T3" fmla="*/ 301 h 301"/>
                    <a:gd name="T4" fmla="*/ 30 w 219"/>
                    <a:gd name="T5" fmla="*/ 255 h 301"/>
                    <a:gd name="T6" fmla="*/ 0 w 219"/>
                    <a:gd name="T7" fmla="*/ 151 h 301"/>
                    <a:gd name="T8" fmla="*/ 26 w 219"/>
                    <a:gd name="T9" fmla="*/ 40 h 301"/>
                    <a:gd name="T10" fmla="*/ 110 w 219"/>
                    <a:gd name="T11" fmla="*/ 0 h 301"/>
                    <a:gd name="T12" fmla="*/ 193 w 219"/>
                    <a:gd name="T13" fmla="*/ 40 h 301"/>
                    <a:gd name="T14" fmla="*/ 219 w 219"/>
                    <a:gd name="T15" fmla="*/ 151 h 301"/>
                    <a:gd name="T16" fmla="*/ 189 w 219"/>
                    <a:gd name="T17" fmla="*/ 255 h 301"/>
                    <a:gd name="T18" fmla="*/ 117 w 219"/>
                    <a:gd name="T19" fmla="*/ 301 h 301"/>
                    <a:gd name="T20" fmla="*/ 110 w 219"/>
                    <a:gd name="T21" fmla="*/ 264 h 301"/>
                    <a:gd name="T22" fmla="*/ 110 w 219"/>
                    <a:gd name="T23" fmla="*/ 264 h 301"/>
                    <a:gd name="T24" fmla="*/ 159 w 219"/>
                    <a:gd name="T25" fmla="*/ 233 h 301"/>
                    <a:gd name="T26" fmla="*/ 182 w 219"/>
                    <a:gd name="T27" fmla="*/ 151 h 301"/>
                    <a:gd name="T28" fmla="*/ 166 w 219"/>
                    <a:gd name="T29" fmla="*/ 68 h 301"/>
                    <a:gd name="T30" fmla="*/ 135 w 219"/>
                    <a:gd name="T31" fmla="*/ 41 h 301"/>
                    <a:gd name="T32" fmla="*/ 85 w 219"/>
                    <a:gd name="T33" fmla="*/ 41 h 301"/>
                    <a:gd name="T34" fmla="*/ 63 w 219"/>
                    <a:gd name="T35" fmla="*/ 54 h 301"/>
                    <a:gd name="T36" fmla="*/ 37 w 219"/>
                    <a:gd name="T37" fmla="*/ 151 h 301"/>
                    <a:gd name="T38" fmla="*/ 60 w 219"/>
                    <a:gd name="T39" fmla="*/ 233 h 301"/>
                    <a:gd name="T40" fmla="*/ 110 w 219"/>
                    <a:gd name="T41" fmla="*/ 264 h 301"/>
                    <a:gd name="T42" fmla="*/ 110 w 219"/>
                    <a:gd name="T43" fmla="*/ 264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9" h="301">
                      <a:moveTo>
                        <a:pt x="117" y="301"/>
                      </a:moveTo>
                      <a:cubicBezTo>
                        <a:pt x="103" y="301"/>
                        <a:pt x="103" y="301"/>
                        <a:pt x="103" y="301"/>
                      </a:cubicBezTo>
                      <a:cubicBezTo>
                        <a:pt x="75" y="299"/>
                        <a:pt x="49" y="282"/>
                        <a:pt x="30" y="255"/>
                      </a:cubicBezTo>
                      <a:cubicBezTo>
                        <a:pt x="11" y="227"/>
                        <a:pt x="0" y="190"/>
                        <a:pt x="0" y="151"/>
                      </a:cubicBezTo>
                      <a:cubicBezTo>
                        <a:pt x="0" y="102"/>
                        <a:pt x="8" y="65"/>
                        <a:pt x="26" y="40"/>
                      </a:cubicBezTo>
                      <a:cubicBezTo>
                        <a:pt x="44" y="14"/>
                        <a:pt x="74" y="1"/>
                        <a:pt x="110" y="0"/>
                      </a:cubicBezTo>
                      <a:cubicBezTo>
                        <a:pt x="146" y="1"/>
                        <a:pt x="175" y="14"/>
                        <a:pt x="193" y="40"/>
                      </a:cubicBezTo>
                      <a:cubicBezTo>
                        <a:pt x="211" y="65"/>
                        <a:pt x="219" y="102"/>
                        <a:pt x="219" y="151"/>
                      </a:cubicBezTo>
                      <a:cubicBezTo>
                        <a:pt x="219" y="190"/>
                        <a:pt x="208" y="227"/>
                        <a:pt x="189" y="255"/>
                      </a:cubicBezTo>
                      <a:cubicBezTo>
                        <a:pt x="170" y="282"/>
                        <a:pt x="144" y="299"/>
                        <a:pt x="117" y="301"/>
                      </a:cubicBezTo>
                      <a:close/>
                      <a:moveTo>
                        <a:pt x="110" y="264"/>
                      </a:moveTo>
                      <a:cubicBezTo>
                        <a:pt x="110" y="264"/>
                        <a:pt x="110" y="264"/>
                        <a:pt x="110" y="264"/>
                      </a:cubicBezTo>
                      <a:cubicBezTo>
                        <a:pt x="128" y="264"/>
                        <a:pt x="145" y="253"/>
                        <a:pt x="159" y="233"/>
                      </a:cubicBezTo>
                      <a:cubicBezTo>
                        <a:pt x="173" y="211"/>
                        <a:pt x="182" y="182"/>
                        <a:pt x="182" y="151"/>
                      </a:cubicBezTo>
                      <a:cubicBezTo>
                        <a:pt x="182" y="114"/>
                        <a:pt x="177" y="86"/>
                        <a:pt x="166" y="68"/>
                      </a:cubicBezTo>
                      <a:cubicBezTo>
                        <a:pt x="158" y="54"/>
                        <a:pt x="149" y="46"/>
                        <a:pt x="135" y="41"/>
                      </a:cubicBezTo>
                      <a:cubicBezTo>
                        <a:pt x="121" y="37"/>
                        <a:pt x="99" y="37"/>
                        <a:pt x="85" y="41"/>
                      </a:cubicBezTo>
                      <a:cubicBezTo>
                        <a:pt x="76" y="44"/>
                        <a:pt x="69" y="48"/>
                        <a:pt x="63" y="54"/>
                      </a:cubicBezTo>
                      <a:cubicBezTo>
                        <a:pt x="46" y="72"/>
                        <a:pt x="37" y="104"/>
                        <a:pt x="37" y="151"/>
                      </a:cubicBezTo>
                      <a:cubicBezTo>
                        <a:pt x="37" y="182"/>
                        <a:pt x="46" y="211"/>
                        <a:pt x="60" y="233"/>
                      </a:cubicBezTo>
                      <a:cubicBezTo>
                        <a:pt x="74" y="253"/>
                        <a:pt x="91" y="264"/>
                        <a:pt x="110" y="264"/>
                      </a:cubicBezTo>
                      <a:cubicBezTo>
                        <a:pt x="110" y="264"/>
                        <a:pt x="110" y="264"/>
                        <a:pt x="11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0" name="Freeform 427">
                  <a:extLst>
                    <a:ext uri="{FF2B5EF4-FFF2-40B4-BE49-F238E27FC236}">
                      <a16:creationId xmlns:a16="http://schemas.microsoft.com/office/drawing/2014/main" id="{24C133AB-08AB-4D66-943F-8BCB254A4972}"/>
                    </a:ext>
                  </a:extLst>
                </p:cNvPr>
                <p:cNvSpPr>
                  <a:spLocks/>
                </p:cNvSpPr>
                <p:nvPr/>
              </p:nvSpPr>
              <p:spPr bwMode="auto">
                <a:xfrm>
                  <a:off x="3843" y="1968"/>
                  <a:ext cx="75" cy="101"/>
                </a:xfrm>
                <a:custGeom>
                  <a:avLst/>
                  <a:gdLst>
                    <a:gd name="T0" fmla="*/ 9 w 145"/>
                    <a:gd name="T1" fmla="*/ 195 h 195"/>
                    <a:gd name="T2" fmla="*/ 0 w 145"/>
                    <a:gd name="T3" fmla="*/ 195 h 195"/>
                    <a:gd name="T4" fmla="*/ 135 w 145"/>
                    <a:gd name="T5" fmla="*/ 32 h 195"/>
                    <a:gd name="T6" fmla="*/ 136 w 145"/>
                    <a:gd name="T7" fmla="*/ 0 h 195"/>
                    <a:gd name="T8" fmla="*/ 145 w 145"/>
                    <a:gd name="T9" fmla="*/ 1 h 195"/>
                    <a:gd name="T10" fmla="*/ 143 w 145"/>
                    <a:gd name="T11" fmla="*/ 39 h 195"/>
                    <a:gd name="T12" fmla="*/ 140 w 145"/>
                    <a:gd name="T13" fmla="*/ 40 h 195"/>
                    <a:gd name="T14" fmla="*/ 9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9" y="195"/>
                      </a:moveTo>
                      <a:cubicBezTo>
                        <a:pt x="0" y="195"/>
                        <a:pt x="0" y="195"/>
                        <a:pt x="0" y="195"/>
                      </a:cubicBezTo>
                      <a:cubicBezTo>
                        <a:pt x="0" y="116"/>
                        <a:pt x="57" y="47"/>
                        <a:pt x="135" y="32"/>
                      </a:cubicBezTo>
                      <a:cubicBezTo>
                        <a:pt x="136" y="0"/>
                        <a:pt x="136" y="0"/>
                        <a:pt x="136" y="0"/>
                      </a:cubicBezTo>
                      <a:cubicBezTo>
                        <a:pt x="145" y="1"/>
                        <a:pt x="145" y="1"/>
                        <a:pt x="145" y="1"/>
                      </a:cubicBezTo>
                      <a:cubicBezTo>
                        <a:pt x="143" y="39"/>
                        <a:pt x="143" y="39"/>
                        <a:pt x="143" y="39"/>
                      </a:cubicBezTo>
                      <a:cubicBezTo>
                        <a:pt x="140" y="40"/>
                        <a:pt x="140" y="40"/>
                        <a:pt x="140" y="40"/>
                      </a:cubicBezTo>
                      <a:cubicBezTo>
                        <a:pt x="64" y="53"/>
                        <a:pt x="9" y="119"/>
                        <a:pt x="9"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1" name="Freeform 428">
                  <a:extLst>
                    <a:ext uri="{FF2B5EF4-FFF2-40B4-BE49-F238E27FC236}">
                      <a16:creationId xmlns:a16="http://schemas.microsoft.com/office/drawing/2014/main" id="{F3D25D9D-275A-4ED9-8BD8-18EA11648A70}"/>
                    </a:ext>
                  </a:extLst>
                </p:cNvPr>
                <p:cNvSpPr>
                  <a:spLocks/>
                </p:cNvSpPr>
                <p:nvPr/>
              </p:nvSpPr>
              <p:spPr bwMode="auto">
                <a:xfrm>
                  <a:off x="3839" y="1965"/>
                  <a:ext cx="82" cy="107"/>
                </a:xfrm>
                <a:custGeom>
                  <a:avLst/>
                  <a:gdLst>
                    <a:gd name="T0" fmla="*/ 23 w 159"/>
                    <a:gd name="T1" fmla="*/ 209 h 209"/>
                    <a:gd name="T2" fmla="*/ 0 w 159"/>
                    <a:gd name="T3" fmla="*/ 209 h 209"/>
                    <a:gd name="T4" fmla="*/ 0 w 159"/>
                    <a:gd name="T5" fmla="*/ 202 h 209"/>
                    <a:gd name="T6" fmla="*/ 135 w 159"/>
                    <a:gd name="T7" fmla="*/ 33 h 209"/>
                    <a:gd name="T8" fmla="*/ 137 w 159"/>
                    <a:gd name="T9" fmla="*/ 0 h 209"/>
                    <a:gd name="T10" fmla="*/ 159 w 159"/>
                    <a:gd name="T11" fmla="*/ 1 h 209"/>
                    <a:gd name="T12" fmla="*/ 157 w 159"/>
                    <a:gd name="T13" fmla="*/ 52 h 209"/>
                    <a:gd name="T14" fmla="*/ 148 w 159"/>
                    <a:gd name="T15" fmla="*/ 54 h 209"/>
                    <a:gd name="T16" fmla="*/ 23 w 159"/>
                    <a:gd name="T17" fmla="*/ 202 h 209"/>
                    <a:gd name="T18" fmla="*/ 23 w 159"/>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9" h="209">
                      <a:moveTo>
                        <a:pt x="23" y="209"/>
                      </a:moveTo>
                      <a:cubicBezTo>
                        <a:pt x="0" y="209"/>
                        <a:pt x="0" y="209"/>
                        <a:pt x="0" y="209"/>
                      </a:cubicBezTo>
                      <a:cubicBezTo>
                        <a:pt x="0" y="202"/>
                        <a:pt x="0" y="202"/>
                        <a:pt x="0" y="202"/>
                      </a:cubicBezTo>
                      <a:cubicBezTo>
                        <a:pt x="0" y="122"/>
                        <a:pt x="57" y="51"/>
                        <a:pt x="135" y="33"/>
                      </a:cubicBezTo>
                      <a:cubicBezTo>
                        <a:pt x="137" y="0"/>
                        <a:pt x="137" y="0"/>
                        <a:pt x="137" y="0"/>
                      </a:cubicBezTo>
                      <a:cubicBezTo>
                        <a:pt x="159" y="1"/>
                        <a:pt x="159" y="1"/>
                        <a:pt x="159" y="1"/>
                      </a:cubicBezTo>
                      <a:cubicBezTo>
                        <a:pt x="157" y="52"/>
                        <a:pt x="157" y="52"/>
                        <a:pt x="157" y="52"/>
                      </a:cubicBezTo>
                      <a:cubicBezTo>
                        <a:pt x="148" y="54"/>
                        <a:pt x="148" y="54"/>
                        <a:pt x="148" y="54"/>
                      </a:cubicBezTo>
                      <a:cubicBezTo>
                        <a:pt x="76" y="67"/>
                        <a:pt x="23" y="129"/>
                        <a:pt x="23" y="202"/>
                      </a:cubicBezTo>
                      <a:lnTo>
                        <a:pt x="23"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2" name="Freeform 429">
                  <a:extLst>
                    <a:ext uri="{FF2B5EF4-FFF2-40B4-BE49-F238E27FC236}">
                      <a16:creationId xmlns:a16="http://schemas.microsoft.com/office/drawing/2014/main" id="{B906EE9D-9E6A-4BF8-840E-73597825DEDE}"/>
                    </a:ext>
                  </a:extLst>
                </p:cNvPr>
                <p:cNvSpPr>
                  <a:spLocks/>
                </p:cNvSpPr>
                <p:nvPr/>
              </p:nvSpPr>
              <p:spPr bwMode="auto">
                <a:xfrm>
                  <a:off x="3839" y="1965"/>
                  <a:ext cx="83" cy="108"/>
                </a:xfrm>
                <a:custGeom>
                  <a:avLst/>
                  <a:gdLst>
                    <a:gd name="T0" fmla="*/ 16 w 160"/>
                    <a:gd name="T1" fmla="*/ 202 h 210"/>
                    <a:gd name="T2" fmla="*/ 16 w 160"/>
                    <a:gd name="T3" fmla="*/ 195 h 210"/>
                    <a:gd name="T4" fmla="*/ 7 w 160"/>
                    <a:gd name="T5" fmla="*/ 195 h 210"/>
                    <a:gd name="T6" fmla="*/ 7 w 160"/>
                    <a:gd name="T7" fmla="*/ 202 h 210"/>
                    <a:gd name="T8" fmla="*/ 15 w 160"/>
                    <a:gd name="T9" fmla="*/ 202 h 210"/>
                    <a:gd name="T10" fmla="*/ 143 w 160"/>
                    <a:gd name="T11" fmla="*/ 46 h 210"/>
                    <a:gd name="T12" fmla="*/ 149 w 160"/>
                    <a:gd name="T13" fmla="*/ 45 h 210"/>
                    <a:gd name="T14" fmla="*/ 150 w 160"/>
                    <a:gd name="T15" fmla="*/ 15 h 210"/>
                    <a:gd name="T16" fmla="*/ 152 w 160"/>
                    <a:gd name="T17" fmla="*/ 15 h 210"/>
                    <a:gd name="T18" fmla="*/ 152 w 160"/>
                    <a:gd name="T19" fmla="*/ 8 h 210"/>
                    <a:gd name="T20" fmla="*/ 145 w 160"/>
                    <a:gd name="T21" fmla="*/ 7 h 210"/>
                    <a:gd name="T22" fmla="*/ 143 w 160"/>
                    <a:gd name="T23" fmla="*/ 46 h 210"/>
                    <a:gd name="T24" fmla="*/ 150 w 160"/>
                    <a:gd name="T25" fmla="*/ 46 h 210"/>
                    <a:gd name="T26" fmla="*/ 149 w 160"/>
                    <a:gd name="T27" fmla="*/ 39 h 210"/>
                    <a:gd name="T28" fmla="*/ 145 w 160"/>
                    <a:gd name="T29" fmla="*/ 40 h 210"/>
                    <a:gd name="T30" fmla="*/ 9 w 160"/>
                    <a:gd name="T31" fmla="*/ 202 h 210"/>
                    <a:gd name="T32" fmla="*/ 16 w 160"/>
                    <a:gd name="T33" fmla="*/ 202 h 210"/>
                    <a:gd name="T34" fmla="*/ 16 w 160"/>
                    <a:gd name="T35" fmla="*/ 195 h 210"/>
                    <a:gd name="T36" fmla="*/ 16 w 160"/>
                    <a:gd name="T37" fmla="*/ 202 h 210"/>
                    <a:gd name="T38" fmla="*/ 23 w 160"/>
                    <a:gd name="T39" fmla="*/ 202 h 210"/>
                    <a:gd name="T40" fmla="*/ 148 w 160"/>
                    <a:gd name="T41" fmla="*/ 54 h 210"/>
                    <a:gd name="T42" fmla="*/ 151 w 160"/>
                    <a:gd name="T43" fmla="*/ 54 h 210"/>
                    <a:gd name="T44" fmla="*/ 157 w 160"/>
                    <a:gd name="T45" fmla="*/ 53 h 210"/>
                    <a:gd name="T46" fmla="*/ 160 w 160"/>
                    <a:gd name="T47" fmla="*/ 1 h 210"/>
                    <a:gd name="T48" fmla="*/ 144 w 160"/>
                    <a:gd name="T49" fmla="*/ 0 h 210"/>
                    <a:gd name="T50" fmla="*/ 136 w 160"/>
                    <a:gd name="T51" fmla="*/ 0 h 210"/>
                    <a:gd name="T52" fmla="*/ 134 w 160"/>
                    <a:gd name="T53" fmla="*/ 39 h 210"/>
                    <a:gd name="T54" fmla="*/ 142 w 160"/>
                    <a:gd name="T55" fmla="*/ 39 h 210"/>
                    <a:gd name="T56" fmla="*/ 140 w 160"/>
                    <a:gd name="T57" fmla="*/ 32 h 210"/>
                    <a:gd name="T58" fmla="*/ 0 w 160"/>
                    <a:gd name="T59" fmla="*/ 202 h 210"/>
                    <a:gd name="T60" fmla="*/ 0 w 160"/>
                    <a:gd name="T61" fmla="*/ 210 h 210"/>
                    <a:gd name="T62" fmla="*/ 16 w 160"/>
                    <a:gd name="T63" fmla="*/ 210 h 210"/>
                    <a:gd name="T64" fmla="*/ 23 w 160"/>
                    <a:gd name="T65" fmla="*/ 210 h 210"/>
                    <a:gd name="T66" fmla="*/ 23 w 160"/>
                    <a:gd name="T67" fmla="*/ 202 h 210"/>
                    <a:gd name="T68" fmla="*/ 16 w 160"/>
                    <a:gd name="T69" fmla="*/ 202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0" h="210">
                      <a:moveTo>
                        <a:pt x="16" y="202"/>
                      </a:moveTo>
                      <a:cubicBezTo>
                        <a:pt x="16" y="195"/>
                        <a:pt x="16" y="195"/>
                        <a:pt x="16" y="195"/>
                      </a:cubicBezTo>
                      <a:cubicBezTo>
                        <a:pt x="7" y="195"/>
                        <a:pt x="7" y="195"/>
                        <a:pt x="7" y="195"/>
                      </a:cubicBezTo>
                      <a:cubicBezTo>
                        <a:pt x="7" y="202"/>
                        <a:pt x="7" y="202"/>
                        <a:pt x="7" y="202"/>
                      </a:cubicBezTo>
                      <a:cubicBezTo>
                        <a:pt x="15" y="202"/>
                        <a:pt x="15" y="202"/>
                        <a:pt x="15" y="202"/>
                      </a:cubicBezTo>
                      <a:cubicBezTo>
                        <a:pt x="15" y="126"/>
                        <a:pt x="68" y="61"/>
                        <a:pt x="143" y="46"/>
                      </a:cubicBezTo>
                      <a:cubicBezTo>
                        <a:pt x="149" y="45"/>
                        <a:pt x="149" y="45"/>
                        <a:pt x="149" y="45"/>
                      </a:cubicBezTo>
                      <a:cubicBezTo>
                        <a:pt x="150" y="15"/>
                        <a:pt x="150" y="15"/>
                        <a:pt x="150" y="15"/>
                      </a:cubicBezTo>
                      <a:cubicBezTo>
                        <a:pt x="152" y="15"/>
                        <a:pt x="152" y="15"/>
                        <a:pt x="152" y="15"/>
                      </a:cubicBezTo>
                      <a:cubicBezTo>
                        <a:pt x="152" y="8"/>
                        <a:pt x="152" y="8"/>
                        <a:pt x="152" y="8"/>
                      </a:cubicBezTo>
                      <a:cubicBezTo>
                        <a:pt x="145" y="7"/>
                        <a:pt x="145" y="7"/>
                        <a:pt x="145" y="7"/>
                      </a:cubicBezTo>
                      <a:cubicBezTo>
                        <a:pt x="143" y="46"/>
                        <a:pt x="143" y="46"/>
                        <a:pt x="143" y="46"/>
                      </a:cubicBezTo>
                      <a:cubicBezTo>
                        <a:pt x="150" y="46"/>
                        <a:pt x="150" y="46"/>
                        <a:pt x="150" y="46"/>
                      </a:cubicBezTo>
                      <a:cubicBezTo>
                        <a:pt x="149" y="39"/>
                        <a:pt x="149" y="39"/>
                        <a:pt x="149" y="39"/>
                      </a:cubicBezTo>
                      <a:cubicBezTo>
                        <a:pt x="145" y="40"/>
                        <a:pt x="145" y="40"/>
                        <a:pt x="145" y="40"/>
                      </a:cubicBezTo>
                      <a:cubicBezTo>
                        <a:pt x="66" y="54"/>
                        <a:pt x="9" y="122"/>
                        <a:pt x="9" y="202"/>
                      </a:cubicBezTo>
                      <a:cubicBezTo>
                        <a:pt x="16" y="202"/>
                        <a:pt x="16" y="202"/>
                        <a:pt x="16" y="202"/>
                      </a:cubicBezTo>
                      <a:cubicBezTo>
                        <a:pt x="16" y="195"/>
                        <a:pt x="16" y="195"/>
                        <a:pt x="16" y="195"/>
                      </a:cubicBezTo>
                      <a:cubicBezTo>
                        <a:pt x="16" y="202"/>
                        <a:pt x="16" y="202"/>
                        <a:pt x="16" y="202"/>
                      </a:cubicBezTo>
                      <a:cubicBezTo>
                        <a:pt x="23" y="202"/>
                        <a:pt x="23" y="202"/>
                        <a:pt x="23" y="202"/>
                      </a:cubicBezTo>
                      <a:cubicBezTo>
                        <a:pt x="23" y="129"/>
                        <a:pt x="76" y="67"/>
                        <a:pt x="148" y="54"/>
                      </a:cubicBezTo>
                      <a:cubicBezTo>
                        <a:pt x="151" y="54"/>
                        <a:pt x="151" y="54"/>
                        <a:pt x="151" y="54"/>
                      </a:cubicBezTo>
                      <a:cubicBezTo>
                        <a:pt x="157" y="53"/>
                        <a:pt x="157" y="53"/>
                        <a:pt x="157" y="53"/>
                      </a:cubicBezTo>
                      <a:cubicBezTo>
                        <a:pt x="160" y="1"/>
                        <a:pt x="160" y="1"/>
                        <a:pt x="160" y="1"/>
                      </a:cubicBezTo>
                      <a:cubicBezTo>
                        <a:pt x="144" y="0"/>
                        <a:pt x="144" y="0"/>
                        <a:pt x="144" y="0"/>
                      </a:cubicBezTo>
                      <a:cubicBezTo>
                        <a:pt x="136" y="0"/>
                        <a:pt x="136" y="0"/>
                        <a:pt x="136" y="0"/>
                      </a:cubicBezTo>
                      <a:cubicBezTo>
                        <a:pt x="134" y="39"/>
                        <a:pt x="134" y="39"/>
                        <a:pt x="134" y="39"/>
                      </a:cubicBezTo>
                      <a:cubicBezTo>
                        <a:pt x="142" y="39"/>
                        <a:pt x="142" y="39"/>
                        <a:pt x="142" y="39"/>
                      </a:cubicBezTo>
                      <a:cubicBezTo>
                        <a:pt x="140" y="32"/>
                        <a:pt x="140" y="32"/>
                        <a:pt x="140" y="32"/>
                      </a:cubicBezTo>
                      <a:cubicBezTo>
                        <a:pt x="59" y="48"/>
                        <a:pt x="0" y="119"/>
                        <a:pt x="0" y="202"/>
                      </a:cubicBezTo>
                      <a:cubicBezTo>
                        <a:pt x="0" y="210"/>
                        <a:pt x="0" y="210"/>
                        <a:pt x="0" y="210"/>
                      </a:cubicBezTo>
                      <a:cubicBezTo>
                        <a:pt x="16" y="210"/>
                        <a:pt x="16" y="210"/>
                        <a:pt x="16" y="210"/>
                      </a:cubicBezTo>
                      <a:cubicBezTo>
                        <a:pt x="23" y="210"/>
                        <a:pt x="23" y="210"/>
                        <a:pt x="23" y="210"/>
                      </a:cubicBezTo>
                      <a:cubicBezTo>
                        <a:pt x="23" y="202"/>
                        <a:pt x="23" y="202"/>
                        <a:pt x="23" y="202"/>
                      </a:cubicBezTo>
                      <a:lnTo>
                        <a:pt x="16" y="2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3" name="Freeform 430">
                  <a:extLst>
                    <a:ext uri="{FF2B5EF4-FFF2-40B4-BE49-F238E27FC236}">
                      <a16:creationId xmlns:a16="http://schemas.microsoft.com/office/drawing/2014/main" id="{ED1D5815-7E54-4D7E-B575-BCD170044403}"/>
                    </a:ext>
                  </a:extLst>
                </p:cNvPr>
                <p:cNvSpPr>
                  <a:spLocks/>
                </p:cNvSpPr>
                <p:nvPr/>
              </p:nvSpPr>
              <p:spPr bwMode="auto">
                <a:xfrm>
                  <a:off x="3835" y="1961"/>
                  <a:ext cx="90" cy="115"/>
                </a:xfrm>
                <a:custGeom>
                  <a:avLst/>
                  <a:gdLst>
                    <a:gd name="T0" fmla="*/ 37 w 174"/>
                    <a:gd name="T1" fmla="*/ 225 h 225"/>
                    <a:gd name="T2" fmla="*/ 0 w 174"/>
                    <a:gd name="T3" fmla="*/ 225 h 225"/>
                    <a:gd name="T4" fmla="*/ 0 w 174"/>
                    <a:gd name="T5" fmla="*/ 210 h 225"/>
                    <a:gd name="T6" fmla="*/ 135 w 174"/>
                    <a:gd name="T7" fmla="*/ 36 h 225"/>
                    <a:gd name="T8" fmla="*/ 137 w 174"/>
                    <a:gd name="T9" fmla="*/ 0 h 225"/>
                    <a:gd name="T10" fmla="*/ 174 w 174"/>
                    <a:gd name="T11" fmla="*/ 14 h 225"/>
                    <a:gd name="T12" fmla="*/ 171 w 174"/>
                    <a:gd name="T13" fmla="*/ 67 h 225"/>
                    <a:gd name="T14" fmla="*/ 156 w 174"/>
                    <a:gd name="T15" fmla="*/ 69 h 225"/>
                    <a:gd name="T16" fmla="*/ 37 w 174"/>
                    <a:gd name="T17" fmla="*/ 210 h 225"/>
                    <a:gd name="T18" fmla="*/ 37 w 174"/>
                    <a:gd name="T19"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225">
                      <a:moveTo>
                        <a:pt x="37" y="225"/>
                      </a:moveTo>
                      <a:cubicBezTo>
                        <a:pt x="0" y="225"/>
                        <a:pt x="0" y="225"/>
                        <a:pt x="0" y="225"/>
                      </a:cubicBezTo>
                      <a:cubicBezTo>
                        <a:pt x="0" y="210"/>
                        <a:pt x="0" y="210"/>
                        <a:pt x="0" y="210"/>
                      </a:cubicBezTo>
                      <a:cubicBezTo>
                        <a:pt x="0" y="128"/>
                        <a:pt x="56" y="56"/>
                        <a:pt x="135" y="36"/>
                      </a:cubicBezTo>
                      <a:cubicBezTo>
                        <a:pt x="137" y="0"/>
                        <a:pt x="137" y="0"/>
                        <a:pt x="137" y="0"/>
                      </a:cubicBezTo>
                      <a:cubicBezTo>
                        <a:pt x="174" y="14"/>
                        <a:pt x="174" y="14"/>
                        <a:pt x="174" y="14"/>
                      </a:cubicBezTo>
                      <a:cubicBezTo>
                        <a:pt x="171" y="67"/>
                        <a:pt x="171" y="67"/>
                        <a:pt x="171" y="67"/>
                      </a:cubicBezTo>
                      <a:cubicBezTo>
                        <a:pt x="156" y="69"/>
                        <a:pt x="156" y="69"/>
                        <a:pt x="156" y="69"/>
                      </a:cubicBezTo>
                      <a:cubicBezTo>
                        <a:pt x="87" y="81"/>
                        <a:pt x="37" y="141"/>
                        <a:pt x="37" y="210"/>
                      </a:cubicBezTo>
                      <a:lnTo>
                        <a:pt x="37"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4" name="Freeform 431">
                  <a:extLst>
                    <a:ext uri="{FF2B5EF4-FFF2-40B4-BE49-F238E27FC236}">
                      <a16:creationId xmlns:a16="http://schemas.microsoft.com/office/drawing/2014/main" id="{97D81A06-8FF5-4619-9889-41DF590E4F65}"/>
                    </a:ext>
                  </a:extLst>
                </p:cNvPr>
                <p:cNvSpPr>
                  <a:spLocks/>
                </p:cNvSpPr>
                <p:nvPr/>
              </p:nvSpPr>
              <p:spPr bwMode="auto">
                <a:xfrm>
                  <a:off x="3953" y="1968"/>
                  <a:ext cx="75" cy="101"/>
                </a:xfrm>
                <a:custGeom>
                  <a:avLst/>
                  <a:gdLst>
                    <a:gd name="T0" fmla="*/ 145 w 145"/>
                    <a:gd name="T1" fmla="*/ 195 h 195"/>
                    <a:gd name="T2" fmla="*/ 137 w 145"/>
                    <a:gd name="T3" fmla="*/ 195 h 195"/>
                    <a:gd name="T4" fmla="*/ 6 w 145"/>
                    <a:gd name="T5" fmla="*/ 40 h 195"/>
                    <a:gd name="T6" fmla="*/ 2 w 145"/>
                    <a:gd name="T7" fmla="*/ 39 h 195"/>
                    <a:gd name="T8" fmla="*/ 0 w 145"/>
                    <a:gd name="T9" fmla="*/ 1 h 195"/>
                    <a:gd name="T10" fmla="*/ 8 w 145"/>
                    <a:gd name="T11" fmla="*/ 0 h 195"/>
                    <a:gd name="T12" fmla="*/ 11 w 145"/>
                    <a:gd name="T13" fmla="*/ 32 h 195"/>
                    <a:gd name="T14" fmla="*/ 145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145" y="195"/>
                      </a:moveTo>
                      <a:cubicBezTo>
                        <a:pt x="137" y="195"/>
                        <a:pt x="137" y="195"/>
                        <a:pt x="137" y="195"/>
                      </a:cubicBezTo>
                      <a:cubicBezTo>
                        <a:pt x="137" y="119"/>
                        <a:pt x="82" y="53"/>
                        <a:pt x="6" y="40"/>
                      </a:cubicBezTo>
                      <a:cubicBezTo>
                        <a:pt x="2" y="39"/>
                        <a:pt x="2" y="39"/>
                        <a:pt x="2" y="39"/>
                      </a:cubicBezTo>
                      <a:cubicBezTo>
                        <a:pt x="0" y="1"/>
                        <a:pt x="0" y="1"/>
                        <a:pt x="0" y="1"/>
                      </a:cubicBezTo>
                      <a:cubicBezTo>
                        <a:pt x="8" y="0"/>
                        <a:pt x="8" y="0"/>
                        <a:pt x="8" y="0"/>
                      </a:cubicBezTo>
                      <a:cubicBezTo>
                        <a:pt x="11" y="32"/>
                        <a:pt x="11" y="32"/>
                        <a:pt x="11" y="32"/>
                      </a:cubicBezTo>
                      <a:cubicBezTo>
                        <a:pt x="89" y="47"/>
                        <a:pt x="145" y="116"/>
                        <a:pt x="145"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5" name="Freeform 432">
                  <a:extLst>
                    <a:ext uri="{FF2B5EF4-FFF2-40B4-BE49-F238E27FC236}">
                      <a16:creationId xmlns:a16="http://schemas.microsoft.com/office/drawing/2014/main" id="{4FE2B4BD-6431-45A3-9244-A46134B6C96E}"/>
                    </a:ext>
                  </a:extLst>
                </p:cNvPr>
                <p:cNvSpPr>
                  <a:spLocks/>
                </p:cNvSpPr>
                <p:nvPr/>
              </p:nvSpPr>
              <p:spPr bwMode="auto">
                <a:xfrm>
                  <a:off x="3949" y="1965"/>
                  <a:ext cx="83" cy="107"/>
                </a:xfrm>
                <a:custGeom>
                  <a:avLst/>
                  <a:gdLst>
                    <a:gd name="T0" fmla="*/ 160 w 160"/>
                    <a:gd name="T1" fmla="*/ 209 h 209"/>
                    <a:gd name="T2" fmla="*/ 138 w 160"/>
                    <a:gd name="T3" fmla="*/ 209 h 209"/>
                    <a:gd name="T4" fmla="*/ 138 w 160"/>
                    <a:gd name="T5" fmla="*/ 202 h 209"/>
                    <a:gd name="T6" fmla="*/ 12 w 160"/>
                    <a:gd name="T7" fmla="*/ 54 h 209"/>
                    <a:gd name="T8" fmla="*/ 4 w 160"/>
                    <a:gd name="T9" fmla="*/ 52 h 209"/>
                    <a:gd name="T10" fmla="*/ 0 w 160"/>
                    <a:gd name="T11" fmla="*/ 1 h 209"/>
                    <a:gd name="T12" fmla="*/ 23 w 160"/>
                    <a:gd name="T13" fmla="*/ 0 h 209"/>
                    <a:gd name="T14" fmla="*/ 25 w 160"/>
                    <a:gd name="T15" fmla="*/ 33 h 209"/>
                    <a:gd name="T16" fmla="*/ 160 w 160"/>
                    <a:gd name="T17" fmla="*/ 202 h 209"/>
                    <a:gd name="T18" fmla="*/ 160 w 160"/>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0" h="209">
                      <a:moveTo>
                        <a:pt x="160" y="209"/>
                      </a:moveTo>
                      <a:cubicBezTo>
                        <a:pt x="138" y="209"/>
                        <a:pt x="138" y="209"/>
                        <a:pt x="138" y="209"/>
                      </a:cubicBezTo>
                      <a:cubicBezTo>
                        <a:pt x="138" y="202"/>
                        <a:pt x="138" y="202"/>
                        <a:pt x="138" y="202"/>
                      </a:cubicBezTo>
                      <a:cubicBezTo>
                        <a:pt x="138" y="129"/>
                        <a:pt x="85" y="67"/>
                        <a:pt x="12" y="54"/>
                      </a:cubicBezTo>
                      <a:cubicBezTo>
                        <a:pt x="4" y="52"/>
                        <a:pt x="4" y="52"/>
                        <a:pt x="4" y="52"/>
                      </a:cubicBezTo>
                      <a:cubicBezTo>
                        <a:pt x="0" y="1"/>
                        <a:pt x="0" y="1"/>
                        <a:pt x="0" y="1"/>
                      </a:cubicBezTo>
                      <a:cubicBezTo>
                        <a:pt x="23" y="0"/>
                        <a:pt x="23" y="0"/>
                        <a:pt x="23" y="0"/>
                      </a:cubicBezTo>
                      <a:cubicBezTo>
                        <a:pt x="25" y="33"/>
                        <a:pt x="25" y="33"/>
                        <a:pt x="25" y="33"/>
                      </a:cubicBezTo>
                      <a:cubicBezTo>
                        <a:pt x="104" y="51"/>
                        <a:pt x="160" y="122"/>
                        <a:pt x="160" y="202"/>
                      </a:cubicBezTo>
                      <a:lnTo>
                        <a:pt x="160"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6" name="Freeform 433">
                  <a:extLst>
                    <a:ext uri="{FF2B5EF4-FFF2-40B4-BE49-F238E27FC236}">
                      <a16:creationId xmlns:a16="http://schemas.microsoft.com/office/drawing/2014/main" id="{B86D0B41-17E7-4686-9B6C-E99A521E31A5}"/>
                    </a:ext>
                  </a:extLst>
                </p:cNvPr>
                <p:cNvSpPr>
                  <a:spLocks/>
                </p:cNvSpPr>
                <p:nvPr/>
              </p:nvSpPr>
              <p:spPr bwMode="auto">
                <a:xfrm>
                  <a:off x="3949" y="1964"/>
                  <a:ext cx="83" cy="109"/>
                </a:xfrm>
                <a:custGeom>
                  <a:avLst/>
                  <a:gdLst>
                    <a:gd name="T0" fmla="*/ 153 w 161"/>
                    <a:gd name="T1" fmla="*/ 203 h 211"/>
                    <a:gd name="T2" fmla="*/ 153 w 161"/>
                    <a:gd name="T3" fmla="*/ 196 h 211"/>
                    <a:gd name="T4" fmla="*/ 145 w 161"/>
                    <a:gd name="T5" fmla="*/ 196 h 211"/>
                    <a:gd name="T6" fmla="*/ 145 w 161"/>
                    <a:gd name="T7" fmla="*/ 203 h 211"/>
                    <a:gd name="T8" fmla="*/ 152 w 161"/>
                    <a:gd name="T9" fmla="*/ 203 h 211"/>
                    <a:gd name="T10" fmla="*/ 15 w 161"/>
                    <a:gd name="T11" fmla="*/ 41 h 211"/>
                    <a:gd name="T12" fmla="*/ 11 w 161"/>
                    <a:gd name="T13" fmla="*/ 40 h 211"/>
                    <a:gd name="T14" fmla="*/ 10 w 161"/>
                    <a:gd name="T15" fmla="*/ 47 h 211"/>
                    <a:gd name="T16" fmla="*/ 17 w 161"/>
                    <a:gd name="T17" fmla="*/ 47 h 211"/>
                    <a:gd name="T18" fmla="*/ 15 w 161"/>
                    <a:gd name="T19" fmla="*/ 16 h 211"/>
                    <a:gd name="T20" fmla="*/ 17 w 161"/>
                    <a:gd name="T21" fmla="*/ 16 h 211"/>
                    <a:gd name="T22" fmla="*/ 16 w 161"/>
                    <a:gd name="T23" fmla="*/ 8 h 211"/>
                    <a:gd name="T24" fmla="*/ 9 w 161"/>
                    <a:gd name="T25" fmla="*/ 9 h 211"/>
                    <a:gd name="T26" fmla="*/ 12 w 161"/>
                    <a:gd name="T27" fmla="*/ 46 h 211"/>
                    <a:gd name="T28" fmla="*/ 17 w 161"/>
                    <a:gd name="T29" fmla="*/ 47 h 211"/>
                    <a:gd name="T30" fmla="*/ 146 w 161"/>
                    <a:gd name="T31" fmla="*/ 203 h 211"/>
                    <a:gd name="T32" fmla="*/ 153 w 161"/>
                    <a:gd name="T33" fmla="*/ 203 h 211"/>
                    <a:gd name="T34" fmla="*/ 153 w 161"/>
                    <a:gd name="T35" fmla="*/ 196 h 211"/>
                    <a:gd name="T36" fmla="*/ 153 w 161"/>
                    <a:gd name="T37" fmla="*/ 203 h 211"/>
                    <a:gd name="T38" fmla="*/ 161 w 161"/>
                    <a:gd name="T39" fmla="*/ 203 h 211"/>
                    <a:gd name="T40" fmla="*/ 20 w 161"/>
                    <a:gd name="T41" fmla="*/ 33 h 211"/>
                    <a:gd name="T42" fmla="*/ 19 w 161"/>
                    <a:gd name="T43" fmla="*/ 40 h 211"/>
                    <a:gd name="T44" fmla="*/ 26 w 161"/>
                    <a:gd name="T45" fmla="*/ 40 h 211"/>
                    <a:gd name="T46" fmla="*/ 23 w 161"/>
                    <a:gd name="T47" fmla="*/ 0 h 211"/>
                    <a:gd name="T48" fmla="*/ 7 w 161"/>
                    <a:gd name="T49" fmla="*/ 1 h 211"/>
                    <a:gd name="T50" fmla="*/ 0 w 161"/>
                    <a:gd name="T51" fmla="*/ 2 h 211"/>
                    <a:gd name="T52" fmla="*/ 3 w 161"/>
                    <a:gd name="T53" fmla="*/ 54 h 211"/>
                    <a:gd name="T54" fmla="*/ 12 w 161"/>
                    <a:gd name="T55" fmla="*/ 55 h 211"/>
                    <a:gd name="T56" fmla="*/ 137 w 161"/>
                    <a:gd name="T57" fmla="*/ 203 h 211"/>
                    <a:gd name="T58" fmla="*/ 137 w 161"/>
                    <a:gd name="T59" fmla="*/ 211 h 211"/>
                    <a:gd name="T60" fmla="*/ 153 w 161"/>
                    <a:gd name="T61" fmla="*/ 211 h 211"/>
                    <a:gd name="T62" fmla="*/ 161 w 161"/>
                    <a:gd name="T63" fmla="*/ 211 h 211"/>
                    <a:gd name="T64" fmla="*/ 161 w 161"/>
                    <a:gd name="T65" fmla="*/ 203 h 211"/>
                    <a:gd name="T66" fmla="*/ 153 w 161"/>
                    <a:gd name="T67" fmla="*/ 203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1" h="211">
                      <a:moveTo>
                        <a:pt x="153" y="203"/>
                      </a:moveTo>
                      <a:cubicBezTo>
                        <a:pt x="153" y="196"/>
                        <a:pt x="153" y="196"/>
                        <a:pt x="153" y="196"/>
                      </a:cubicBezTo>
                      <a:cubicBezTo>
                        <a:pt x="145" y="196"/>
                        <a:pt x="145" y="196"/>
                        <a:pt x="145" y="196"/>
                      </a:cubicBezTo>
                      <a:cubicBezTo>
                        <a:pt x="145" y="203"/>
                        <a:pt x="145" y="203"/>
                        <a:pt x="145" y="203"/>
                      </a:cubicBezTo>
                      <a:cubicBezTo>
                        <a:pt x="152" y="203"/>
                        <a:pt x="152" y="203"/>
                        <a:pt x="152" y="203"/>
                      </a:cubicBezTo>
                      <a:cubicBezTo>
                        <a:pt x="152" y="123"/>
                        <a:pt x="94" y="55"/>
                        <a:pt x="15" y="41"/>
                      </a:cubicBezTo>
                      <a:cubicBezTo>
                        <a:pt x="11" y="40"/>
                        <a:pt x="11" y="40"/>
                        <a:pt x="11" y="40"/>
                      </a:cubicBezTo>
                      <a:cubicBezTo>
                        <a:pt x="10" y="47"/>
                        <a:pt x="10" y="47"/>
                        <a:pt x="10" y="47"/>
                      </a:cubicBezTo>
                      <a:cubicBezTo>
                        <a:pt x="17" y="47"/>
                        <a:pt x="17" y="47"/>
                        <a:pt x="17" y="47"/>
                      </a:cubicBezTo>
                      <a:cubicBezTo>
                        <a:pt x="15" y="16"/>
                        <a:pt x="15" y="16"/>
                        <a:pt x="15" y="16"/>
                      </a:cubicBezTo>
                      <a:cubicBezTo>
                        <a:pt x="17" y="16"/>
                        <a:pt x="17" y="16"/>
                        <a:pt x="17" y="16"/>
                      </a:cubicBezTo>
                      <a:cubicBezTo>
                        <a:pt x="16" y="8"/>
                        <a:pt x="16" y="8"/>
                        <a:pt x="16" y="8"/>
                      </a:cubicBezTo>
                      <a:cubicBezTo>
                        <a:pt x="9" y="9"/>
                        <a:pt x="9" y="9"/>
                        <a:pt x="9" y="9"/>
                      </a:cubicBezTo>
                      <a:cubicBezTo>
                        <a:pt x="12" y="46"/>
                        <a:pt x="12" y="46"/>
                        <a:pt x="12" y="46"/>
                      </a:cubicBezTo>
                      <a:cubicBezTo>
                        <a:pt x="17" y="47"/>
                        <a:pt x="17" y="47"/>
                        <a:pt x="17" y="47"/>
                      </a:cubicBezTo>
                      <a:cubicBezTo>
                        <a:pt x="92" y="62"/>
                        <a:pt x="146" y="127"/>
                        <a:pt x="146" y="203"/>
                      </a:cubicBezTo>
                      <a:cubicBezTo>
                        <a:pt x="153" y="203"/>
                        <a:pt x="153" y="203"/>
                        <a:pt x="153" y="203"/>
                      </a:cubicBezTo>
                      <a:cubicBezTo>
                        <a:pt x="153" y="196"/>
                        <a:pt x="153" y="196"/>
                        <a:pt x="153" y="196"/>
                      </a:cubicBezTo>
                      <a:cubicBezTo>
                        <a:pt x="153" y="203"/>
                        <a:pt x="153" y="203"/>
                        <a:pt x="153" y="203"/>
                      </a:cubicBezTo>
                      <a:cubicBezTo>
                        <a:pt x="161" y="203"/>
                        <a:pt x="161" y="203"/>
                        <a:pt x="161" y="203"/>
                      </a:cubicBezTo>
                      <a:cubicBezTo>
                        <a:pt x="161" y="120"/>
                        <a:pt x="102" y="49"/>
                        <a:pt x="20" y="33"/>
                      </a:cubicBezTo>
                      <a:cubicBezTo>
                        <a:pt x="19" y="40"/>
                        <a:pt x="19" y="40"/>
                        <a:pt x="19" y="40"/>
                      </a:cubicBezTo>
                      <a:cubicBezTo>
                        <a:pt x="26" y="40"/>
                        <a:pt x="26" y="40"/>
                        <a:pt x="26" y="40"/>
                      </a:cubicBezTo>
                      <a:cubicBezTo>
                        <a:pt x="23" y="0"/>
                        <a:pt x="23" y="0"/>
                        <a:pt x="23" y="0"/>
                      </a:cubicBezTo>
                      <a:cubicBezTo>
                        <a:pt x="7" y="1"/>
                        <a:pt x="7" y="1"/>
                        <a:pt x="7" y="1"/>
                      </a:cubicBezTo>
                      <a:cubicBezTo>
                        <a:pt x="0" y="2"/>
                        <a:pt x="0" y="2"/>
                        <a:pt x="0" y="2"/>
                      </a:cubicBezTo>
                      <a:cubicBezTo>
                        <a:pt x="3" y="54"/>
                        <a:pt x="3" y="54"/>
                        <a:pt x="3" y="54"/>
                      </a:cubicBezTo>
                      <a:cubicBezTo>
                        <a:pt x="12" y="55"/>
                        <a:pt x="12" y="55"/>
                        <a:pt x="12" y="55"/>
                      </a:cubicBezTo>
                      <a:cubicBezTo>
                        <a:pt x="85" y="68"/>
                        <a:pt x="137" y="130"/>
                        <a:pt x="137" y="203"/>
                      </a:cubicBezTo>
                      <a:cubicBezTo>
                        <a:pt x="137" y="211"/>
                        <a:pt x="137" y="211"/>
                        <a:pt x="137" y="211"/>
                      </a:cubicBezTo>
                      <a:cubicBezTo>
                        <a:pt x="153" y="211"/>
                        <a:pt x="153" y="211"/>
                        <a:pt x="153" y="211"/>
                      </a:cubicBezTo>
                      <a:cubicBezTo>
                        <a:pt x="161" y="211"/>
                        <a:pt x="161" y="211"/>
                        <a:pt x="161" y="211"/>
                      </a:cubicBezTo>
                      <a:cubicBezTo>
                        <a:pt x="161" y="203"/>
                        <a:pt x="161" y="203"/>
                        <a:pt x="161" y="203"/>
                      </a:cubicBezTo>
                      <a:lnTo>
                        <a:pt x="153" y="2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7" name="Freeform 434">
                  <a:extLst>
                    <a:ext uri="{FF2B5EF4-FFF2-40B4-BE49-F238E27FC236}">
                      <a16:creationId xmlns:a16="http://schemas.microsoft.com/office/drawing/2014/main" id="{B3A1265A-9DA3-4A89-BD68-1E53F4E68945}"/>
                    </a:ext>
                  </a:extLst>
                </p:cNvPr>
                <p:cNvSpPr>
                  <a:spLocks/>
                </p:cNvSpPr>
                <p:nvPr/>
              </p:nvSpPr>
              <p:spPr bwMode="auto">
                <a:xfrm>
                  <a:off x="3945" y="1961"/>
                  <a:ext cx="91" cy="115"/>
                </a:xfrm>
                <a:custGeom>
                  <a:avLst/>
                  <a:gdLst>
                    <a:gd name="T0" fmla="*/ 175 w 175"/>
                    <a:gd name="T1" fmla="*/ 225 h 225"/>
                    <a:gd name="T2" fmla="*/ 137 w 175"/>
                    <a:gd name="T3" fmla="*/ 225 h 225"/>
                    <a:gd name="T4" fmla="*/ 137 w 175"/>
                    <a:gd name="T5" fmla="*/ 210 h 225"/>
                    <a:gd name="T6" fmla="*/ 18 w 175"/>
                    <a:gd name="T7" fmla="*/ 69 h 225"/>
                    <a:gd name="T8" fmla="*/ 4 w 175"/>
                    <a:gd name="T9" fmla="*/ 67 h 225"/>
                    <a:gd name="T10" fmla="*/ 0 w 175"/>
                    <a:gd name="T11" fmla="*/ 15 h 225"/>
                    <a:gd name="T12" fmla="*/ 37 w 175"/>
                    <a:gd name="T13" fmla="*/ 0 h 225"/>
                    <a:gd name="T14" fmla="*/ 39 w 175"/>
                    <a:gd name="T15" fmla="*/ 36 h 225"/>
                    <a:gd name="T16" fmla="*/ 175 w 175"/>
                    <a:gd name="T17" fmla="*/ 204 h 225"/>
                    <a:gd name="T18" fmla="*/ 175 w 175"/>
                    <a:gd name="T19" fmla="*/ 204 h 225"/>
                    <a:gd name="T20" fmla="*/ 175 w 175"/>
                    <a:gd name="T21"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225">
                      <a:moveTo>
                        <a:pt x="175" y="225"/>
                      </a:moveTo>
                      <a:cubicBezTo>
                        <a:pt x="137" y="225"/>
                        <a:pt x="137" y="225"/>
                        <a:pt x="137" y="225"/>
                      </a:cubicBezTo>
                      <a:cubicBezTo>
                        <a:pt x="137" y="210"/>
                        <a:pt x="137" y="210"/>
                        <a:pt x="137" y="210"/>
                      </a:cubicBezTo>
                      <a:cubicBezTo>
                        <a:pt x="137" y="141"/>
                        <a:pt x="87" y="81"/>
                        <a:pt x="18" y="69"/>
                      </a:cubicBezTo>
                      <a:cubicBezTo>
                        <a:pt x="4" y="67"/>
                        <a:pt x="4" y="67"/>
                        <a:pt x="4" y="67"/>
                      </a:cubicBezTo>
                      <a:cubicBezTo>
                        <a:pt x="0" y="15"/>
                        <a:pt x="0" y="15"/>
                        <a:pt x="0" y="15"/>
                      </a:cubicBezTo>
                      <a:cubicBezTo>
                        <a:pt x="37" y="0"/>
                        <a:pt x="37" y="0"/>
                        <a:pt x="37" y="0"/>
                      </a:cubicBezTo>
                      <a:cubicBezTo>
                        <a:pt x="39" y="36"/>
                        <a:pt x="39" y="36"/>
                        <a:pt x="39" y="36"/>
                      </a:cubicBezTo>
                      <a:cubicBezTo>
                        <a:pt x="116" y="56"/>
                        <a:pt x="172" y="124"/>
                        <a:pt x="175" y="204"/>
                      </a:cubicBezTo>
                      <a:cubicBezTo>
                        <a:pt x="175" y="204"/>
                        <a:pt x="175" y="204"/>
                        <a:pt x="175" y="204"/>
                      </a:cubicBezTo>
                      <a:lnTo>
                        <a:pt x="175"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227" name="Group 226">
              <a:extLst>
                <a:ext uri="{FF2B5EF4-FFF2-40B4-BE49-F238E27FC236}">
                  <a16:creationId xmlns:a16="http://schemas.microsoft.com/office/drawing/2014/main" id="{2C5744EA-986E-4770-807D-F3E1E5EFFA82}"/>
                </a:ext>
              </a:extLst>
            </p:cNvPr>
            <p:cNvGrpSpPr/>
            <p:nvPr/>
          </p:nvGrpSpPr>
          <p:grpSpPr>
            <a:xfrm>
              <a:off x="8460746" y="5347089"/>
              <a:ext cx="1019848" cy="785820"/>
              <a:chOff x="8460746" y="5269699"/>
              <a:chExt cx="1019848" cy="785820"/>
            </a:xfrm>
          </p:grpSpPr>
          <p:sp>
            <p:nvSpPr>
              <p:cNvPr id="224" name="Rectangle 223">
                <a:extLst>
                  <a:ext uri="{FF2B5EF4-FFF2-40B4-BE49-F238E27FC236}">
                    <a16:creationId xmlns:a16="http://schemas.microsoft.com/office/drawing/2014/main" id="{342F4FA9-2DDC-469C-A661-E3E1DA1BD105}"/>
                  </a:ext>
                </a:extLst>
              </p:cNvPr>
              <p:cNvSpPr/>
              <p:nvPr/>
            </p:nvSpPr>
            <p:spPr>
              <a:xfrm>
                <a:off x="8460746" y="5269699"/>
                <a:ext cx="1019848" cy="785820"/>
              </a:xfrm>
              <a:prstGeom prst="rect">
                <a:avLst/>
              </a:prstGeom>
              <a:solidFill>
                <a:schemeClr val="tx1">
                  <a:lumMod val="100000"/>
                </a:schemeClr>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grpSp>
            <p:nvGrpSpPr>
              <p:cNvPr id="168" name="Group 100">
                <a:extLst>
                  <a:ext uri="{FF2B5EF4-FFF2-40B4-BE49-F238E27FC236}">
                    <a16:creationId xmlns:a16="http://schemas.microsoft.com/office/drawing/2014/main" id="{8B065525-58A6-4D04-AB4C-3ACDA2D58E02}"/>
                  </a:ext>
                </a:extLst>
              </p:cNvPr>
              <p:cNvGrpSpPr>
                <a:grpSpLocks noChangeAspect="1"/>
              </p:cNvGrpSpPr>
              <p:nvPr/>
            </p:nvGrpSpPr>
            <p:grpSpPr bwMode="auto">
              <a:xfrm>
                <a:off x="8680934" y="5386384"/>
                <a:ext cx="579472" cy="552450"/>
                <a:chOff x="470" y="2970"/>
                <a:chExt cx="772" cy="736"/>
              </a:xfrm>
              <a:solidFill>
                <a:schemeClr val="bg1"/>
              </a:solidFill>
            </p:grpSpPr>
            <p:sp>
              <p:nvSpPr>
                <p:cNvPr id="169" name="Freeform 101">
                  <a:extLst>
                    <a:ext uri="{FF2B5EF4-FFF2-40B4-BE49-F238E27FC236}">
                      <a16:creationId xmlns:a16="http://schemas.microsoft.com/office/drawing/2014/main" id="{73B703B5-2D1F-4F99-ABDD-F39DEF2804FF}"/>
                    </a:ext>
                  </a:extLst>
                </p:cNvPr>
                <p:cNvSpPr>
                  <a:spLocks noEditPoints="1"/>
                </p:cNvSpPr>
                <p:nvPr/>
              </p:nvSpPr>
              <p:spPr bwMode="auto">
                <a:xfrm>
                  <a:off x="720" y="3610"/>
                  <a:ext cx="522" cy="96"/>
                </a:xfrm>
                <a:custGeom>
                  <a:avLst/>
                  <a:gdLst>
                    <a:gd name="T0" fmla="*/ 522 w 522"/>
                    <a:gd name="T1" fmla="*/ 96 h 96"/>
                    <a:gd name="T2" fmla="*/ 0 w 522"/>
                    <a:gd name="T3" fmla="*/ 96 h 96"/>
                    <a:gd name="T4" fmla="*/ 0 w 522"/>
                    <a:gd name="T5" fmla="*/ 0 h 96"/>
                    <a:gd name="T6" fmla="*/ 522 w 522"/>
                    <a:gd name="T7" fmla="*/ 0 h 96"/>
                    <a:gd name="T8" fmla="*/ 522 w 522"/>
                    <a:gd name="T9" fmla="*/ 96 h 96"/>
                    <a:gd name="T10" fmla="*/ 18 w 522"/>
                    <a:gd name="T11" fmla="*/ 78 h 96"/>
                    <a:gd name="T12" fmla="*/ 504 w 522"/>
                    <a:gd name="T13" fmla="*/ 78 h 96"/>
                    <a:gd name="T14" fmla="*/ 504 w 522"/>
                    <a:gd name="T15" fmla="*/ 18 h 96"/>
                    <a:gd name="T16" fmla="*/ 18 w 522"/>
                    <a:gd name="T17" fmla="*/ 18 h 96"/>
                    <a:gd name="T18" fmla="*/ 18 w 522"/>
                    <a:gd name="T19" fmla="*/ 7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2" h="96">
                      <a:moveTo>
                        <a:pt x="522" y="96"/>
                      </a:moveTo>
                      <a:lnTo>
                        <a:pt x="0" y="96"/>
                      </a:lnTo>
                      <a:lnTo>
                        <a:pt x="0" y="0"/>
                      </a:lnTo>
                      <a:lnTo>
                        <a:pt x="522" y="0"/>
                      </a:lnTo>
                      <a:lnTo>
                        <a:pt x="522" y="96"/>
                      </a:lnTo>
                      <a:close/>
                      <a:moveTo>
                        <a:pt x="18" y="78"/>
                      </a:moveTo>
                      <a:lnTo>
                        <a:pt x="504" y="78"/>
                      </a:lnTo>
                      <a:lnTo>
                        <a:pt x="504" y="18"/>
                      </a:lnTo>
                      <a:lnTo>
                        <a:pt x="18" y="18"/>
                      </a:lnTo>
                      <a:lnTo>
                        <a:pt x="18" y="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0" name="Freeform 102">
                  <a:extLst>
                    <a:ext uri="{FF2B5EF4-FFF2-40B4-BE49-F238E27FC236}">
                      <a16:creationId xmlns:a16="http://schemas.microsoft.com/office/drawing/2014/main" id="{7DE7ED8A-9942-4098-A6B3-94D00AF5391F}"/>
                    </a:ext>
                  </a:extLst>
                </p:cNvPr>
                <p:cNvSpPr>
                  <a:spLocks noEditPoints="1"/>
                </p:cNvSpPr>
                <p:nvPr/>
              </p:nvSpPr>
              <p:spPr bwMode="auto">
                <a:xfrm>
                  <a:off x="782" y="3536"/>
                  <a:ext cx="386" cy="92"/>
                </a:xfrm>
                <a:custGeom>
                  <a:avLst/>
                  <a:gdLst>
                    <a:gd name="T0" fmla="*/ 386 w 386"/>
                    <a:gd name="T1" fmla="*/ 92 h 92"/>
                    <a:gd name="T2" fmla="*/ 0 w 386"/>
                    <a:gd name="T3" fmla="*/ 92 h 92"/>
                    <a:gd name="T4" fmla="*/ 0 w 386"/>
                    <a:gd name="T5" fmla="*/ 28 h 92"/>
                    <a:gd name="T6" fmla="*/ 0 w 386"/>
                    <a:gd name="T7" fmla="*/ 28 h 92"/>
                    <a:gd name="T8" fmla="*/ 4 w 386"/>
                    <a:gd name="T9" fmla="*/ 16 h 92"/>
                    <a:gd name="T10" fmla="*/ 8 w 386"/>
                    <a:gd name="T11" fmla="*/ 8 h 92"/>
                    <a:gd name="T12" fmla="*/ 18 w 386"/>
                    <a:gd name="T13" fmla="*/ 2 h 92"/>
                    <a:gd name="T14" fmla="*/ 28 w 386"/>
                    <a:gd name="T15" fmla="*/ 0 h 92"/>
                    <a:gd name="T16" fmla="*/ 358 w 386"/>
                    <a:gd name="T17" fmla="*/ 0 h 92"/>
                    <a:gd name="T18" fmla="*/ 358 w 386"/>
                    <a:gd name="T19" fmla="*/ 0 h 92"/>
                    <a:gd name="T20" fmla="*/ 368 w 386"/>
                    <a:gd name="T21" fmla="*/ 2 h 92"/>
                    <a:gd name="T22" fmla="*/ 378 w 386"/>
                    <a:gd name="T23" fmla="*/ 8 h 92"/>
                    <a:gd name="T24" fmla="*/ 384 w 386"/>
                    <a:gd name="T25" fmla="*/ 16 h 92"/>
                    <a:gd name="T26" fmla="*/ 386 w 386"/>
                    <a:gd name="T27" fmla="*/ 28 h 92"/>
                    <a:gd name="T28" fmla="*/ 386 w 386"/>
                    <a:gd name="T29" fmla="*/ 92 h 92"/>
                    <a:gd name="T30" fmla="*/ 18 w 386"/>
                    <a:gd name="T31" fmla="*/ 74 h 92"/>
                    <a:gd name="T32" fmla="*/ 368 w 386"/>
                    <a:gd name="T33" fmla="*/ 74 h 92"/>
                    <a:gd name="T34" fmla="*/ 368 w 386"/>
                    <a:gd name="T35" fmla="*/ 28 h 92"/>
                    <a:gd name="T36" fmla="*/ 368 w 386"/>
                    <a:gd name="T37" fmla="*/ 28 h 92"/>
                    <a:gd name="T38" fmla="*/ 366 w 386"/>
                    <a:gd name="T39" fmla="*/ 24 h 92"/>
                    <a:gd name="T40" fmla="*/ 364 w 386"/>
                    <a:gd name="T41" fmla="*/ 22 h 92"/>
                    <a:gd name="T42" fmla="*/ 362 w 386"/>
                    <a:gd name="T43" fmla="*/ 20 h 92"/>
                    <a:gd name="T44" fmla="*/ 358 w 386"/>
                    <a:gd name="T45" fmla="*/ 18 h 92"/>
                    <a:gd name="T46" fmla="*/ 28 w 386"/>
                    <a:gd name="T47" fmla="*/ 18 h 92"/>
                    <a:gd name="T48" fmla="*/ 28 w 386"/>
                    <a:gd name="T49" fmla="*/ 18 h 92"/>
                    <a:gd name="T50" fmla="*/ 24 w 386"/>
                    <a:gd name="T51" fmla="*/ 20 h 92"/>
                    <a:gd name="T52" fmla="*/ 22 w 386"/>
                    <a:gd name="T53" fmla="*/ 22 h 92"/>
                    <a:gd name="T54" fmla="*/ 20 w 386"/>
                    <a:gd name="T55" fmla="*/ 24 h 92"/>
                    <a:gd name="T56" fmla="*/ 18 w 386"/>
                    <a:gd name="T57" fmla="*/ 28 h 92"/>
                    <a:gd name="T58" fmla="*/ 18 w 386"/>
                    <a:gd name="T59" fmla="*/ 7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86" h="92">
                      <a:moveTo>
                        <a:pt x="386" y="92"/>
                      </a:moveTo>
                      <a:lnTo>
                        <a:pt x="0" y="92"/>
                      </a:lnTo>
                      <a:lnTo>
                        <a:pt x="0" y="28"/>
                      </a:lnTo>
                      <a:lnTo>
                        <a:pt x="0" y="28"/>
                      </a:lnTo>
                      <a:lnTo>
                        <a:pt x="4" y="16"/>
                      </a:lnTo>
                      <a:lnTo>
                        <a:pt x="8" y="8"/>
                      </a:lnTo>
                      <a:lnTo>
                        <a:pt x="18" y="2"/>
                      </a:lnTo>
                      <a:lnTo>
                        <a:pt x="28" y="0"/>
                      </a:lnTo>
                      <a:lnTo>
                        <a:pt x="358" y="0"/>
                      </a:lnTo>
                      <a:lnTo>
                        <a:pt x="358" y="0"/>
                      </a:lnTo>
                      <a:lnTo>
                        <a:pt x="368" y="2"/>
                      </a:lnTo>
                      <a:lnTo>
                        <a:pt x="378" y="8"/>
                      </a:lnTo>
                      <a:lnTo>
                        <a:pt x="384" y="16"/>
                      </a:lnTo>
                      <a:lnTo>
                        <a:pt x="386" y="28"/>
                      </a:lnTo>
                      <a:lnTo>
                        <a:pt x="386" y="92"/>
                      </a:lnTo>
                      <a:close/>
                      <a:moveTo>
                        <a:pt x="18" y="74"/>
                      </a:moveTo>
                      <a:lnTo>
                        <a:pt x="368" y="74"/>
                      </a:lnTo>
                      <a:lnTo>
                        <a:pt x="368" y="28"/>
                      </a:lnTo>
                      <a:lnTo>
                        <a:pt x="368" y="28"/>
                      </a:lnTo>
                      <a:lnTo>
                        <a:pt x="366" y="24"/>
                      </a:lnTo>
                      <a:lnTo>
                        <a:pt x="364" y="22"/>
                      </a:lnTo>
                      <a:lnTo>
                        <a:pt x="362" y="20"/>
                      </a:lnTo>
                      <a:lnTo>
                        <a:pt x="358" y="18"/>
                      </a:lnTo>
                      <a:lnTo>
                        <a:pt x="28" y="18"/>
                      </a:lnTo>
                      <a:lnTo>
                        <a:pt x="28" y="18"/>
                      </a:lnTo>
                      <a:lnTo>
                        <a:pt x="24" y="20"/>
                      </a:lnTo>
                      <a:lnTo>
                        <a:pt x="22" y="22"/>
                      </a:lnTo>
                      <a:lnTo>
                        <a:pt x="20" y="24"/>
                      </a:lnTo>
                      <a:lnTo>
                        <a:pt x="18" y="28"/>
                      </a:lnTo>
                      <a:lnTo>
                        <a:pt x="18" y="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1" name="Freeform 103">
                  <a:extLst>
                    <a:ext uri="{FF2B5EF4-FFF2-40B4-BE49-F238E27FC236}">
                      <a16:creationId xmlns:a16="http://schemas.microsoft.com/office/drawing/2014/main" id="{6DE5612D-5212-42D9-B421-01324B982FDE}"/>
                    </a:ext>
                  </a:extLst>
                </p:cNvPr>
                <p:cNvSpPr>
                  <a:spLocks noEditPoints="1"/>
                </p:cNvSpPr>
                <p:nvPr/>
              </p:nvSpPr>
              <p:spPr bwMode="auto">
                <a:xfrm>
                  <a:off x="688" y="3024"/>
                  <a:ext cx="410" cy="408"/>
                </a:xfrm>
                <a:custGeom>
                  <a:avLst/>
                  <a:gdLst>
                    <a:gd name="T0" fmla="*/ 236 w 410"/>
                    <a:gd name="T1" fmla="*/ 408 h 408"/>
                    <a:gd name="T2" fmla="*/ 0 w 410"/>
                    <a:gd name="T3" fmla="*/ 174 h 408"/>
                    <a:gd name="T4" fmla="*/ 174 w 410"/>
                    <a:gd name="T5" fmla="*/ 0 h 408"/>
                    <a:gd name="T6" fmla="*/ 410 w 410"/>
                    <a:gd name="T7" fmla="*/ 236 h 408"/>
                    <a:gd name="T8" fmla="*/ 236 w 410"/>
                    <a:gd name="T9" fmla="*/ 408 h 408"/>
                    <a:gd name="T10" fmla="*/ 26 w 410"/>
                    <a:gd name="T11" fmla="*/ 174 h 408"/>
                    <a:gd name="T12" fmla="*/ 236 w 410"/>
                    <a:gd name="T13" fmla="*/ 384 h 408"/>
                    <a:gd name="T14" fmla="*/ 384 w 410"/>
                    <a:gd name="T15" fmla="*/ 236 h 408"/>
                    <a:gd name="T16" fmla="*/ 174 w 410"/>
                    <a:gd name="T17" fmla="*/ 26 h 408"/>
                    <a:gd name="T18" fmla="*/ 26 w 410"/>
                    <a:gd name="T19" fmla="*/ 174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0" h="408">
                      <a:moveTo>
                        <a:pt x="236" y="408"/>
                      </a:moveTo>
                      <a:lnTo>
                        <a:pt x="0" y="174"/>
                      </a:lnTo>
                      <a:lnTo>
                        <a:pt x="174" y="0"/>
                      </a:lnTo>
                      <a:lnTo>
                        <a:pt x="410" y="236"/>
                      </a:lnTo>
                      <a:lnTo>
                        <a:pt x="236" y="408"/>
                      </a:lnTo>
                      <a:close/>
                      <a:moveTo>
                        <a:pt x="26" y="174"/>
                      </a:moveTo>
                      <a:lnTo>
                        <a:pt x="236" y="384"/>
                      </a:lnTo>
                      <a:lnTo>
                        <a:pt x="384" y="236"/>
                      </a:lnTo>
                      <a:lnTo>
                        <a:pt x="174" y="26"/>
                      </a:lnTo>
                      <a:lnTo>
                        <a:pt x="26" y="1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 name="Freeform 104">
                  <a:extLst>
                    <a:ext uri="{FF2B5EF4-FFF2-40B4-BE49-F238E27FC236}">
                      <a16:creationId xmlns:a16="http://schemas.microsoft.com/office/drawing/2014/main" id="{0E90CC21-8CEC-47A0-8C7C-A725C3C3FE1D}"/>
                    </a:ext>
                  </a:extLst>
                </p:cNvPr>
                <p:cNvSpPr>
                  <a:spLocks noEditPoints="1"/>
                </p:cNvSpPr>
                <p:nvPr/>
              </p:nvSpPr>
              <p:spPr bwMode="auto">
                <a:xfrm>
                  <a:off x="470" y="3266"/>
                  <a:ext cx="386" cy="386"/>
                </a:xfrm>
                <a:custGeom>
                  <a:avLst/>
                  <a:gdLst>
                    <a:gd name="T0" fmla="*/ 50 w 386"/>
                    <a:gd name="T1" fmla="*/ 386 h 386"/>
                    <a:gd name="T2" fmla="*/ 50 w 386"/>
                    <a:gd name="T3" fmla="*/ 386 h 386"/>
                    <a:gd name="T4" fmla="*/ 40 w 386"/>
                    <a:gd name="T5" fmla="*/ 386 h 386"/>
                    <a:gd name="T6" fmla="*/ 30 w 386"/>
                    <a:gd name="T7" fmla="*/ 382 h 386"/>
                    <a:gd name="T8" fmla="*/ 22 w 386"/>
                    <a:gd name="T9" fmla="*/ 378 h 386"/>
                    <a:gd name="T10" fmla="*/ 14 w 386"/>
                    <a:gd name="T11" fmla="*/ 372 h 386"/>
                    <a:gd name="T12" fmla="*/ 14 w 386"/>
                    <a:gd name="T13" fmla="*/ 372 h 386"/>
                    <a:gd name="T14" fmla="*/ 8 w 386"/>
                    <a:gd name="T15" fmla="*/ 364 h 386"/>
                    <a:gd name="T16" fmla="*/ 2 w 386"/>
                    <a:gd name="T17" fmla="*/ 354 h 386"/>
                    <a:gd name="T18" fmla="*/ 0 w 386"/>
                    <a:gd name="T19" fmla="*/ 344 h 386"/>
                    <a:gd name="T20" fmla="*/ 0 w 386"/>
                    <a:gd name="T21" fmla="*/ 336 h 386"/>
                    <a:gd name="T22" fmla="*/ 0 w 386"/>
                    <a:gd name="T23" fmla="*/ 326 h 386"/>
                    <a:gd name="T24" fmla="*/ 2 w 386"/>
                    <a:gd name="T25" fmla="*/ 316 h 386"/>
                    <a:gd name="T26" fmla="*/ 8 w 386"/>
                    <a:gd name="T27" fmla="*/ 308 h 386"/>
                    <a:gd name="T28" fmla="*/ 14 w 386"/>
                    <a:gd name="T29" fmla="*/ 300 h 386"/>
                    <a:gd name="T30" fmla="*/ 314 w 386"/>
                    <a:gd name="T31" fmla="*/ 0 h 386"/>
                    <a:gd name="T32" fmla="*/ 386 w 386"/>
                    <a:gd name="T33" fmla="*/ 72 h 386"/>
                    <a:gd name="T34" fmla="*/ 86 w 386"/>
                    <a:gd name="T35" fmla="*/ 372 h 386"/>
                    <a:gd name="T36" fmla="*/ 86 w 386"/>
                    <a:gd name="T37" fmla="*/ 372 h 386"/>
                    <a:gd name="T38" fmla="*/ 78 w 386"/>
                    <a:gd name="T39" fmla="*/ 378 h 386"/>
                    <a:gd name="T40" fmla="*/ 70 w 386"/>
                    <a:gd name="T41" fmla="*/ 382 h 386"/>
                    <a:gd name="T42" fmla="*/ 60 w 386"/>
                    <a:gd name="T43" fmla="*/ 386 h 386"/>
                    <a:gd name="T44" fmla="*/ 50 w 386"/>
                    <a:gd name="T45" fmla="*/ 386 h 386"/>
                    <a:gd name="T46" fmla="*/ 50 w 386"/>
                    <a:gd name="T47" fmla="*/ 386 h 386"/>
                    <a:gd name="T48" fmla="*/ 314 w 386"/>
                    <a:gd name="T49" fmla="*/ 26 h 386"/>
                    <a:gd name="T50" fmla="*/ 26 w 386"/>
                    <a:gd name="T51" fmla="*/ 312 h 386"/>
                    <a:gd name="T52" fmla="*/ 26 w 386"/>
                    <a:gd name="T53" fmla="*/ 312 h 386"/>
                    <a:gd name="T54" fmla="*/ 22 w 386"/>
                    <a:gd name="T55" fmla="*/ 318 h 386"/>
                    <a:gd name="T56" fmla="*/ 20 w 386"/>
                    <a:gd name="T57" fmla="*/ 322 h 386"/>
                    <a:gd name="T58" fmla="*/ 18 w 386"/>
                    <a:gd name="T59" fmla="*/ 328 h 386"/>
                    <a:gd name="T60" fmla="*/ 18 w 386"/>
                    <a:gd name="T61" fmla="*/ 336 h 386"/>
                    <a:gd name="T62" fmla="*/ 18 w 386"/>
                    <a:gd name="T63" fmla="*/ 342 h 386"/>
                    <a:gd name="T64" fmla="*/ 20 w 386"/>
                    <a:gd name="T65" fmla="*/ 348 h 386"/>
                    <a:gd name="T66" fmla="*/ 22 w 386"/>
                    <a:gd name="T67" fmla="*/ 354 h 386"/>
                    <a:gd name="T68" fmla="*/ 26 w 386"/>
                    <a:gd name="T69" fmla="*/ 358 h 386"/>
                    <a:gd name="T70" fmla="*/ 26 w 386"/>
                    <a:gd name="T71" fmla="*/ 358 h 386"/>
                    <a:gd name="T72" fmla="*/ 32 w 386"/>
                    <a:gd name="T73" fmla="*/ 362 h 386"/>
                    <a:gd name="T74" fmla="*/ 38 w 386"/>
                    <a:gd name="T75" fmla="*/ 366 h 386"/>
                    <a:gd name="T76" fmla="*/ 44 w 386"/>
                    <a:gd name="T77" fmla="*/ 368 h 386"/>
                    <a:gd name="T78" fmla="*/ 50 w 386"/>
                    <a:gd name="T79" fmla="*/ 368 h 386"/>
                    <a:gd name="T80" fmla="*/ 56 w 386"/>
                    <a:gd name="T81" fmla="*/ 368 h 386"/>
                    <a:gd name="T82" fmla="*/ 62 w 386"/>
                    <a:gd name="T83" fmla="*/ 366 h 386"/>
                    <a:gd name="T84" fmla="*/ 68 w 386"/>
                    <a:gd name="T85" fmla="*/ 362 h 386"/>
                    <a:gd name="T86" fmla="*/ 74 w 386"/>
                    <a:gd name="T87" fmla="*/ 358 h 386"/>
                    <a:gd name="T88" fmla="*/ 360 w 386"/>
                    <a:gd name="T89" fmla="*/ 72 h 386"/>
                    <a:gd name="T90" fmla="*/ 314 w 386"/>
                    <a:gd name="T91" fmla="*/ 26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86" h="386">
                      <a:moveTo>
                        <a:pt x="50" y="386"/>
                      </a:moveTo>
                      <a:lnTo>
                        <a:pt x="50" y="386"/>
                      </a:lnTo>
                      <a:lnTo>
                        <a:pt x="40" y="386"/>
                      </a:lnTo>
                      <a:lnTo>
                        <a:pt x="30" y="382"/>
                      </a:lnTo>
                      <a:lnTo>
                        <a:pt x="22" y="378"/>
                      </a:lnTo>
                      <a:lnTo>
                        <a:pt x="14" y="372"/>
                      </a:lnTo>
                      <a:lnTo>
                        <a:pt x="14" y="372"/>
                      </a:lnTo>
                      <a:lnTo>
                        <a:pt x="8" y="364"/>
                      </a:lnTo>
                      <a:lnTo>
                        <a:pt x="2" y="354"/>
                      </a:lnTo>
                      <a:lnTo>
                        <a:pt x="0" y="344"/>
                      </a:lnTo>
                      <a:lnTo>
                        <a:pt x="0" y="336"/>
                      </a:lnTo>
                      <a:lnTo>
                        <a:pt x="0" y="326"/>
                      </a:lnTo>
                      <a:lnTo>
                        <a:pt x="2" y="316"/>
                      </a:lnTo>
                      <a:lnTo>
                        <a:pt x="8" y="308"/>
                      </a:lnTo>
                      <a:lnTo>
                        <a:pt x="14" y="300"/>
                      </a:lnTo>
                      <a:lnTo>
                        <a:pt x="314" y="0"/>
                      </a:lnTo>
                      <a:lnTo>
                        <a:pt x="386" y="72"/>
                      </a:lnTo>
                      <a:lnTo>
                        <a:pt x="86" y="372"/>
                      </a:lnTo>
                      <a:lnTo>
                        <a:pt x="86" y="372"/>
                      </a:lnTo>
                      <a:lnTo>
                        <a:pt x="78" y="378"/>
                      </a:lnTo>
                      <a:lnTo>
                        <a:pt x="70" y="382"/>
                      </a:lnTo>
                      <a:lnTo>
                        <a:pt x="60" y="386"/>
                      </a:lnTo>
                      <a:lnTo>
                        <a:pt x="50" y="386"/>
                      </a:lnTo>
                      <a:lnTo>
                        <a:pt x="50" y="386"/>
                      </a:lnTo>
                      <a:close/>
                      <a:moveTo>
                        <a:pt x="314" y="26"/>
                      </a:moveTo>
                      <a:lnTo>
                        <a:pt x="26" y="312"/>
                      </a:lnTo>
                      <a:lnTo>
                        <a:pt x="26" y="312"/>
                      </a:lnTo>
                      <a:lnTo>
                        <a:pt x="22" y="318"/>
                      </a:lnTo>
                      <a:lnTo>
                        <a:pt x="20" y="322"/>
                      </a:lnTo>
                      <a:lnTo>
                        <a:pt x="18" y="328"/>
                      </a:lnTo>
                      <a:lnTo>
                        <a:pt x="18" y="336"/>
                      </a:lnTo>
                      <a:lnTo>
                        <a:pt x="18" y="342"/>
                      </a:lnTo>
                      <a:lnTo>
                        <a:pt x="20" y="348"/>
                      </a:lnTo>
                      <a:lnTo>
                        <a:pt x="22" y="354"/>
                      </a:lnTo>
                      <a:lnTo>
                        <a:pt x="26" y="358"/>
                      </a:lnTo>
                      <a:lnTo>
                        <a:pt x="26" y="358"/>
                      </a:lnTo>
                      <a:lnTo>
                        <a:pt x="32" y="362"/>
                      </a:lnTo>
                      <a:lnTo>
                        <a:pt x="38" y="366"/>
                      </a:lnTo>
                      <a:lnTo>
                        <a:pt x="44" y="368"/>
                      </a:lnTo>
                      <a:lnTo>
                        <a:pt x="50" y="368"/>
                      </a:lnTo>
                      <a:lnTo>
                        <a:pt x="56" y="368"/>
                      </a:lnTo>
                      <a:lnTo>
                        <a:pt x="62" y="366"/>
                      </a:lnTo>
                      <a:lnTo>
                        <a:pt x="68" y="362"/>
                      </a:lnTo>
                      <a:lnTo>
                        <a:pt x="74" y="358"/>
                      </a:lnTo>
                      <a:lnTo>
                        <a:pt x="360" y="72"/>
                      </a:lnTo>
                      <a:lnTo>
                        <a:pt x="314" y="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 name="Freeform 105">
                  <a:extLst>
                    <a:ext uri="{FF2B5EF4-FFF2-40B4-BE49-F238E27FC236}">
                      <a16:creationId xmlns:a16="http://schemas.microsoft.com/office/drawing/2014/main" id="{B0BF91B1-F699-47A8-9FFE-3DE5590BBB83}"/>
                    </a:ext>
                  </a:extLst>
                </p:cNvPr>
                <p:cNvSpPr>
                  <a:spLocks noEditPoints="1"/>
                </p:cNvSpPr>
                <p:nvPr/>
              </p:nvSpPr>
              <p:spPr bwMode="auto">
                <a:xfrm>
                  <a:off x="888" y="3224"/>
                  <a:ext cx="262" cy="262"/>
                </a:xfrm>
                <a:custGeom>
                  <a:avLst/>
                  <a:gdLst>
                    <a:gd name="T0" fmla="*/ 54 w 262"/>
                    <a:gd name="T1" fmla="*/ 262 h 262"/>
                    <a:gd name="T2" fmla="*/ 54 w 262"/>
                    <a:gd name="T3" fmla="*/ 262 h 262"/>
                    <a:gd name="T4" fmla="*/ 44 w 262"/>
                    <a:gd name="T5" fmla="*/ 260 h 262"/>
                    <a:gd name="T6" fmla="*/ 34 w 262"/>
                    <a:gd name="T7" fmla="*/ 254 h 262"/>
                    <a:gd name="T8" fmla="*/ 0 w 262"/>
                    <a:gd name="T9" fmla="*/ 220 h 262"/>
                    <a:gd name="T10" fmla="*/ 220 w 262"/>
                    <a:gd name="T11" fmla="*/ 0 h 262"/>
                    <a:gd name="T12" fmla="*/ 254 w 262"/>
                    <a:gd name="T13" fmla="*/ 34 h 262"/>
                    <a:gd name="T14" fmla="*/ 254 w 262"/>
                    <a:gd name="T15" fmla="*/ 34 h 262"/>
                    <a:gd name="T16" fmla="*/ 260 w 262"/>
                    <a:gd name="T17" fmla="*/ 42 h 262"/>
                    <a:gd name="T18" fmla="*/ 262 w 262"/>
                    <a:gd name="T19" fmla="*/ 52 h 262"/>
                    <a:gd name="T20" fmla="*/ 260 w 262"/>
                    <a:gd name="T21" fmla="*/ 64 h 262"/>
                    <a:gd name="T22" fmla="*/ 254 w 262"/>
                    <a:gd name="T23" fmla="*/ 72 h 262"/>
                    <a:gd name="T24" fmla="*/ 72 w 262"/>
                    <a:gd name="T25" fmla="*/ 254 h 262"/>
                    <a:gd name="T26" fmla="*/ 72 w 262"/>
                    <a:gd name="T27" fmla="*/ 254 h 262"/>
                    <a:gd name="T28" fmla="*/ 64 w 262"/>
                    <a:gd name="T29" fmla="*/ 260 h 262"/>
                    <a:gd name="T30" fmla="*/ 54 w 262"/>
                    <a:gd name="T31" fmla="*/ 262 h 262"/>
                    <a:gd name="T32" fmla="*/ 54 w 262"/>
                    <a:gd name="T33" fmla="*/ 262 h 262"/>
                    <a:gd name="T34" fmla="*/ 26 w 262"/>
                    <a:gd name="T35" fmla="*/ 220 h 262"/>
                    <a:gd name="T36" fmla="*/ 48 w 262"/>
                    <a:gd name="T37" fmla="*/ 242 h 262"/>
                    <a:gd name="T38" fmla="*/ 48 w 262"/>
                    <a:gd name="T39" fmla="*/ 242 h 262"/>
                    <a:gd name="T40" fmla="*/ 50 w 262"/>
                    <a:gd name="T41" fmla="*/ 244 h 262"/>
                    <a:gd name="T42" fmla="*/ 54 w 262"/>
                    <a:gd name="T43" fmla="*/ 244 h 262"/>
                    <a:gd name="T44" fmla="*/ 56 w 262"/>
                    <a:gd name="T45" fmla="*/ 244 h 262"/>
                    <a:gd name="T46" fmla="*/ 60 w 262"/>
                    <a:gd name="T47" fmla="*/ 242 h 262"/>
                    <a:gd name="T48" fmla="*/ 242 w 262"/>
                    <a:gd name="T49" fmla="*/ 60 h 262"/>
                    <a:gd name="T50" fmla="*/ 242 w 262"/>
                    <a:gd name="T51" fmla="*/ 60 h 262"/>
                    <a:gd name="T52" fmla="*/ 244 w 262"/>
                    <a:gd name="T53" fmla="*/ 56 h 262"/>
                    <a:gd name="T54" fmla="*/ 244 w 262"/>
                    <a:gd name="T55" fmla="*/ 52 h 262"/>
                    <a:gd name="T56" fmla="*/ 244 w 262"/>
                    <a:gd name="T57" fmla="*/ 50 h 262"/>
                    <a:gd name="T58" fmla="*/ 242 w 262"/>
                    <a:gd name="T59" fmla="*/ 46 h 262"/>
                    <a:gd name="T60" fmla="*/ 220 w 262"/>
                    <a:gd name="T61" fmla="*/ 24 h 262"/>
                    <a:gd name="T62" fmla="*/ 26 w 262"/>
                    <a:gd name="T63" fmla="*/ 22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62" h="262">
                      <a:moveTo>
                        <a:pt x="54" y="262"/>
                      </a:moveTo>
                      <a:lnTo>
                        <a:pt x="54" y="262"/>
                      </a:lnTo>
                      <a:lnTo>
                        <a:pt x="44" y="260"/>
                      </a:lnTo>
                      <a:lnTo>
                        <a:pt x="34" y="254"/>
                      </a:lnTo>
                      <a:lnTo>
                        <a:pt x="0" y="220"/>
                      </a:lnTo>
                      <a:lnTo>
                        <a:pt x="220" y="0"/>
                      </a:lnTo>
                      <a:lnTo>
                        <a:pt x="254" y="34"/>
                      </a:lnTo>
                      <a:lnTo>
                        <a:pt x="254" y="34"/>
                      </a:lnTo>
                      <a:lnTo>
                        <a:pt x="260" y="42"/>
                      </a:lnTo>
                      <a:lnTo>
                        <a:pt x="262" y="52"/>
                      </a:lnTo>
                      <a:lnTo>
                        <a:pt x="260" y="64"/>
                      </a:lnTo>
                      <a:lnTo>
                        <a:pt x="254" y="72"/>
                      </a:lnTo>
                      <a:lnTo>
                        <a:pt x="72" y="254"/>
                      </a:lnTo>
                      <a:lnTo>
                        <a:pt x="72" y="254"/>
                      </a:lnTo>
                      <a:lnTo>
                        <a:pt x="64" y="260"/>
                      </a:lnTo>
                      <a:lnTo>
                        <a:pt x="54" y="262"/>
                      </a:lnTo>
                      <a:lnTo>
                        <a:pt x="54" y="262"/>
                      </a:lnTo>
                      <a:close/>
                      <a:moveTo>
                        <a:pt x="26" y="220"/>
                      </a:moveTo>
                      <a:lnTo>
                        <a:pt x="48" y="242"/>
                      </a:lnTo>
                      <a:lnTo>
                        <a:pt x="48" y="242"/>
                      </a:lnTo>
                      <a:lnTo>
                        <a:pt x="50" y="244"/>
                      </a:lnTo>
                      <a:lnTo>
                        <a:pt x="54" y="244"/>
                      </a:lnTo>
                      <a:lnTo>
                        <a:pt x="56" y="244"/>
                      </a:lnTo>
                      <a:lnTo>
                        <a:pt x="60" y="242"/>
                      </a:lnTo>
                      <a:lnTo>
                        <a:pt x="242" y="60"/>
                      </a:lnTo>
                      <a:lnTo>
                        <a:pt x="242" y="60"/>
                      </a:lnTo>
                      <a:lnTo>
                        <a:pt x="244" y="56"/>
                      </a:lnTo>
                      <a:lnTo>
                        <a:pt x="244" y="52"/>
                      </a:lnTo>
                      <a:lnTo>
                        <a:pt x="244" y="50"/>
                      </a:lnTo>
                      <a:lnTo>
                        <a:pt x="242" y="46"/>
                      </a:lnTo>
                      <a:lnTo>
                        <a:pt x="220" y="24"/>
                      </a:lnTo>
                      <a:lnTo>
                        <a:pt x="26" y="2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 name="Freeform 106">
                  <a:extLst>
                    <a:ext uri="{FF2B5EF4-FFF2-40B4-BE49-F238E27FC236}">
                      <a16:creationId xmlns:a16="http://schemas.microsoft.com/office/drawing/2014/main" id="{2D564F8C-E3D0-4FE8-8AA7-B6E0A576DE7C}"/>
                    </a:ext>
                  </a:extLst>
                </p:cNvPr>
                <p:cNvSpPr>
                  <a:spLocks noEditPoints="1"/>
                </p:cNvSpPr>
                <p:nvPr/>
              </p:nvSpPr>
              <p:spPr bwMode="auto">
                <a:xfrm>
                  <a:off x="636" y="2970"/>
                  <a:ext cx="262" cy="264"/>
                </a:xfrm>
                <a:custGeom>
                  <a:avLst/>
                  <a:gdLst>
                    <a:gd name="T0" fmla="*/ 42 w 262"/>
                    <a:gd name="T1" fmla="*/ 264 h 264"/>
                    <a:gd name="T2" fmla="*/ 8 w 262"/>
                    <a:gd name="T3" fmla="*/ 228 h 264"/>
                    <a:gd name="T4" fmla="*/ 8 w 262"/>
                    <a:gd name="T5" fmla="*/ 228 h 264"/>
                    <a:gd name="T6" fmla="*/ 2 w 262"/>
                    <a:gd name="T7" fmla="*/ 220 h 264"/>
                    <a:gd name="T8" fmla="*/ 0 w 262"/>
                    <a:gd name="T9" fmla="*/ 210 h 264"/>
                    <a:gd name="T10" fmla="*/ 2 w 262"/>
                    <a:gd name="T11" fmla="*/ 200 h 264"/>
                    <a:gd name="T12" fmla="*/ 8 w 262"/>
                    <a:gd name="T13" fmla="*/ 190 h 264"/>
                    <a:gd name="T14" fmla="*/ 190 w 262"/>
                    <a:gd name="T15" fmla="*/ 8 h 264"/>
                    <a:gd name="T16" fmla="*/ 190 w 262"/>
                    <a:gd name="T17" fmla="*/ 8 h 264"/>
                    <a:gd name="T18" fmla="*/ 198 w 262"/>
                    <a:gd name="T19" fmla="*/ 2 h 264"/>
                    <a:gd name="T20" fmla="*/ 208 w 262"/>
                    <a:gd name="T21" fmla="*/ 0 h 264"/>
                    <a:gd name="T22" fmla="*/ 218 w 262"/>
                    <a:gd name="T23" fmla="*/ 2 h 264"/>
                    <a:gd name="T24" fmla="*/ 228 w 262"/>
                    <a:gd name="T25" fmla="*/ 8 h 264"/>
                    <a:gd name="T26" fmla="*/ 262 w 262"/>
                    <a:gd name="T27" fmla="*/ 44 h 264"/>
                    <a:gd name="T28" fmla="*/ 42 w 262"/>
                    <a:gd name="T29" fmla="*/ 264 h 264"/>
                    <a:gd name="T30" fmla="*/ 208 w 262"/>
                    <a:gd name="T31" fmla="*/ 18 h 264"/>
                    <a:gd name="T32" fmla="*/ 208 w 262"/>
                    <a:gd name="T33" fmla="*/ 18 h 264"/>
                    <a:gd name="T34" fmla="*/ 206 w 262"/>
                    <a:gd name="T35" fmla="*/ 20 h 264"/>
                    <a:gd name="T36" fmla="*/ 202 w 262"/>
                    <a:gd name="T37" fmla="*/ 22 h 264"/>
                    <a:gd name="T38" fmla="*/ 20 w 262"/>
                    <a:gd name="T39" fmla="*/ 204 h 264"/>
                    <a:gd name="T40" fmla="*/ 20 w 262"/>
                    <a:gd name="T41" fmla="*/ 204 h 264"/>
                    <a:gd name="T42" fmla="*/ 18 w 262"/>
                    <a:gd name="T43" fmla="*/ 206 h 264"/>
                    <a:gd name="T44" fmla="*/ 18 w 262"/>
                    <a:gd name="T45" fmla="*/ 210 h 264"/>
                    <a:gd name="T46" fmla="*/ 18 w 262"/>
                    <a:gd name="T47" fmla="*/ 214 h 264"/>
                    <a:gd name="T48" fmla="*/ 20 w 262"/>
                    <a:gd name="T49" fmla="*/ 216 h 264"/>
                    <a:gd name="T50" fmla="*/ 42 w 262"/>
                    <a:gd name="T51" fmla="*/ 238 h 264"/>
                    <a:gd name="T52" fmla="*/ 236 w 262"/>
                    <a:gd name="T53" fmla="*/ 44 h 264"/>
                    <a:gd name="T54" fmla="*/ 214 w 262"/>
                    <a:gd name="T55" fmla="*/ 22 h 264"/>
                    <a:gd name="T56" fmla="*/ 214 w 262"/>
                    <a:gd name="T57" fmla="*/ 22 h 264"/>
                    <a:gd name="T58" fmla="*/ 212 w 262"/>
                    <a:gd name="T59" fmla="*/ 20 h 264"/>
                    <a:gd name="T60" fmla="*/ 208 w 262"/>
                    <a:gd name="T61" fmla="*/ 18 h 264"/>
                    <a:gd name="T62" fmla="*/ 208 w 262"/>
                    <a:gd name="T63" fmla="*/ 18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62" h="264">
                      <a:moveTo>
                        <a:pt x="42" y="264"/>
                      </a:moveTo>
                      <a:lnTo>
                        <a:pt x="8" y="228"/>
                      </a:lnTo>
                      <a:lnTo>
                        <a:pt x="8" y="228"/>
                      </a:lnTo>
                      <a:lnTo>
                        <a:pt x="2" y="220"/>
                      </a:lnTo>
                      <a:lnTo>
                        <a:pt x="0" y="210"/>
                      </a:lnTo>
                      <a:lnTo>
                        <a:pt x="2" y="200"/>
                      </a:lnTo>
                      <a:lnTo>
                        <a:pt x="8" y="190"/>
                      </a:lnTo>
                      <a:lnTo>
                        <a:pt x="190" y="8"/>
                      </a:lnTo>
                      <a:lnTo>
                        <a:pt x="190" y="8"/>
                      </a:lnTo>
                      <a:lnTo>
                        <a:pt x="198" y="2"/>
                      </a:lnTo>
                      <a:lnTo>
                        <a:pt x="208" y="0"/>
                      </a:lnTo>
                      <a:lnTo>
                        <a:pt x="218" y="2"/>
                      </a:lnTo>
                      <a:lnTo>
                        <a:pt x="228" y="8"/>
                      </a:lnTo>
                      <a:lnTo>
                        <a:pt x="262" y="44"/>
                      </a:lnTo>
                      <a:lnTo>
                        <a:pt x="42" y="264"/>
                      </a:lnTo>
                      <a:close/>
                      <a:moveTo>
                        <a:pt x="208" y="18"/>
                      </a:moveTo>
                      <a:lnTo>
                        <a:pt x="208" y="18"/>
                      </a:lnTo>
                      <a:lnTo>
                        <a:pt x="206" y="20"/>
                      </a:lnTo>
                      <a:lnTo>
                        <a:pt x="202" y="22"/>
                      </a:lnTo>
                      <a:lnTo>
                        <a:pt x="20" y="204"/>
                      </a:lnTo>
                      <a:lnTo>
                        <a:pt x="20" y="204"/>
                      </a:lnTo>
                      <a:lnTo>
                        <a:pt x="18" y="206"/>
                      </a:lnTo>
                      <a:lnTo>
                        <a:pt x="18" y="210"/>
                      </a:lnTo>
                      <a:lnTo>
                        <a:pt x="18" y="214"/>
                      </a:lnTo>
                      <a:lnTo>
                        <a:pt x="20" y="216"/>
                      </a:lnTo>
                      <a:lnTo>
                        <a:pt x="42" y="238"/>
                      </a:lnTo>
                      <a:lnTo>
                        <a:pt x="236" y="44"/>
                      </a:lnTo>
                      <a:lnTo>
                        <a:pt x="214" y="22"/>
                      </a:lnTo>
                      <a:lnTo>
                        <a:pt x="214" y="22"/>
                      </a:lnTo>
                      <a:lnTo>
                        <a:pt x="212" y="20"/>
                      </a:lnTo>
                      <a:lnTo>
                        <a:pt x="208" y="18"/>
                      </a:lnTo>
                      <a:lnTo>
                        <a:pt x="208"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 name="Freeform 107">
                  <a:extLst>
                    <a:ext uri="{FF2B5EF4-FFF2-40B4-BE49-F238E27FC236}">
                      <a16:creationId xmlns:a16="http://schemas.microsoft.com/office/drawing/2014/main" id="{1AEEBC98-C1C6-45D2-B0A9-F2E9CE9FE429}"/>
                    </a:ext>
                  </a:extLst>
                </p:cNvPr>
                <p:cNvSpPr>
                  <a:spLocks/>
                </p:cNvSpPr>
                <p:nvPr/>
              </p:nvSpPr>
              <p:spPr bwMode="auto">
                <a:xfrm>
                  <a:off x="848" y="3100"/>
                  <a:ext cx="174" cy="174"/>
                </a:xfrm>
                <a:custGeom>
                  <a:avLst/>
                  <a:gdLst>
                    <a:gd name="T0" fmla="*/ 166 w 174"/>
                    <a:gd name="T1" fmla="*/ 174 h 174"/>
                    <a:gd name="T2" fmla="*/ 166 w 174"/>
                    <a:gd name="T3" fmla="*/ 174 h 174"/>
                    <a:gd name="T4" fmla="*/ 162 w 174"/>
                    <a:gd name="T5" fmla="*/ 174 h 174"/>
                    <a:gd name="T6" fmla="*/ 158 w 174"/>
                    <a:gd name="T7" fmla="*/ 172 h 174"/>
                    <a:gd name="T8" fmla="*/ 2 w 174"/>
                    <a:gd name="T9" fmla="*/ 14 h 174"/>
                    <a:gd name="T10" fmla="*/ 2 w 174"/>
                    <a:gd name="T11" fmla="*/ 14 h 174"/>
                    <a:gd name="T12" fmla="*/ 0 w 174"/>
                    <a:gd name="T13" fmla="*/ 12 h 174"/>
                    <a:gd name="T14" fmla="*/ 0 w 174"/>
                    <a:gd name="T15" fmla="*/ 8 h 174"/>
                    <a:gd name="T16" fmla="*/ 0 w 174"/>
                    <a:gd name="T17" fmla="*/ 4 h 174"/>
                    <a:gd name="T18" fmla="*/ 2 w 174"/>
                    <a:gd name="T19" fmla="*/ 2 h 174"/>
                    <a:gd name="T20" fmla="*/ 2 w 174"/>
                    <a:gd name="T21" fmla="*/ 2 h 174"/>
                    <a:gd name="T22" fmla="*/ 6 w 174"/>
                    <a:gd name="T23" fmla="*/ 0 h 174"/>
                    <a:gd name="T24" fmla="*/ 8 w 174"/>
                    <a:gd name="T25" fmla="*/ 0 h 174"/>
                    <a:gd name="T26" fmla="*/ 12 w 174"/>
                    <a:gd name="T27" fmla="*/ 0 h 174"/>
                    <a:gd name="T28" fmla="*/ 16 w 174"/>
                    <a:gd name="T29" fmla="*/ 2 h 174"/>
                    <a:gd name="T30" fmla="*/ 172 w 174"/>
                    <a:gd name="T31" fmla="*/ 158 h 174"/>
                    <a:gd name="T32" fmla="*/ 172 w 174"/>
                    <a:gd name="T33" fmla="*/ 158 h 174"/>
                    <a:gd name="T34" fmla="*/ 174 w 174"/>
                    <a:gd name="T35" fmla="*/ 162 h 174"/>
                    <a:gd name="T36" fmla="*/ 174 w 174"/>
                    <a:gd name="T37" fmla="*/ 164 h 174"/>
                    <a:gd name="T38" fmla="*/ 174 w 174"/>
                    <a:gd name="T39" fmla="*/ 168 h 174"/>
                    <a:gd name="T40" fmla="*/ 172 w 174"/>
                    <a:gd name="T41" fmla="*/ 172 h 174"/>
                    <a:gd name="T42" fmla="*/ 172 w 174"/>
                    <a:gd name="T43" fmla="*/ 172 h 174"/>
                    <a:gd name="T44" fmla="*/ 168 w 174"/>
                    <a:gd name="T45" fmla="*/ 174 h 174"/>
                    <a:gd name="T46" fmla="*/ 166 w 174"/>
                    <a:gd name="T47" fmla="*/ 174 h 174"/>
                    <a:gd name="T48" fmla="*/ 166 w 174"/>
                    <a:gd name="T49" fmla="*/ 17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 h="174">
                      <a:moveTo>
                        <a:pt x="166" y="174"/>
                      </a:moveTo>
                      <a:lnTo>
                        <a:pt x="166" y="174"/>
                      </a:lnTo>
                      <a:lnTo>
                        <a:pt x="162" y="174"/>
                      </a:lnTo>
                      <a:lnTo>
                        <a:pt x="158" y="172"/>
                      </a:lnTo>
                      <a:lnTo>
                        <a:pt x="2" y="14"/>
                      </a:lnTo>
                      <a:lnTo>
                        <a:pt x="2" y="14"/>
                      </a:lnTo>
                      <a:lnTo>
                        <a:pt x="0" y="12"/>
                      </a:lnTo>
                      <a:lnTo>
                        <a:pt x="0" y="8"/>
                      </a:lnTo>
                      <a:lnTo>
                        <a:pt x="0" y="4"/>
                      </a:lnTo>
                      <a:lnTo>
                        <a:pt x="2" y="2"/>
                      </a:lnTo>
                      <a:lnTo>
                        <a:pt x="2" y="2"/>
                      </a:lnTo>
                      <a:lnTo>
                        <a:pt x="6" y="0"/>
                      </a:lnTo>
                      <a:lnTo>
                        <a:pt x="8" y="0"/>
                      </a:lnTo>
                      <a:lnTo>
                        <a:pt x="12" y="0"/>
                      </a:lnTo>
                      <a:lnTo>
                        <a:pt x="16" y="2"/>
                      </a:lnTo>
                      <a:lnTo>
                        <a:pt x="172" y="158"/>
                      </a:lnTo>
                      <a:lnTo>
                        <a:pt x="172" y="158"/>
                      </a:lnTo>
                      <a:lnTo>
                        <a:pt x="174" y="162"/>
                      </a:lnTo>
                      <a:lnTo>
                        <a:pt x="174" y="164"/>
                      </a:lnTo>
                      <a:lnTo>
                        <a:pt x="174" y="168"/>
                      </a:lnTo>
                      <a:lnTo>
                        <a:pt x="172" y="172"/>
                      </a:lnTo>
                      <a:lnTo>
                        <a:pt x="172" y="172"/>
                      </a:lnTo>
                      <a:lnTo>
                        <a:pt x="168" y="174"/>
                      </a:lnTo>
                      <a:lnTo>
                        <a:pt x="166" y="174"/>
                      </a:lnTo>
                      <a:lnTo>
                        <a:pt x="166" y="1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 name="Freeform 108">
                  <a:extLst>
                    <a:ext uri="{FF2B5EF4-FFF2-40B4-BE49-F238E27FC236}">
                      <a16:creationId xmlns:a16="http://schemas.microsoft.com/office/drawing/2014/main" id="{364C9739-A000-48B1-B20E-F1ECE05D2C9F}"/>
                    </a:ext>
                  </a:extLst>
                </p:cNvPr>
                <p:cNvSpPr>
                  <a:spLocks/>
                </p:cNvSpPr>
                <p:nvPr/>
              </p:nvSpPr>
              <p:spPr bwMode="auto">
                <a:xfrm>
                  <a:off x="764" y="3184"/>
                  <a:ext cx="174" cy="174"/>
                </a:xfrm>
                <a:custGeom>
                  <a:avLst/>
                  <a:gdLst>
                    <a:gd name="T0" fmla="*/ 166 w 174"/>
                    <a:gd name="T1" fmla="*/ 174 h 174"/>
                    <a:gd name="T2" fmla="*/ 166 w 174"/>
                    <a:gd name="T3" fmla="*/ 174 h 174"/>
                    <a:gd name="T4" fmla="*/ 162 w 174"/>
                    <a:gd name="T5" fmla="*/ 172 h 174"/>
                    <a:gd name="T6" fmla="*/ 158 w 174"/>
                    <a:gd name="T7" fmla="*/ 170 h 174"/>
                    <a:gd name="T8" fmla="*/ 2 w 174"/>
                    <a:gd name="T9" fmla="*/ 14 h 174"/>
                    <a:gd name="T10" fmla="*/ 2 w 174"/>
                    <a:gd name="T11" fmla="*/ 14 h 174"/>
                    <a:gd name="T12" fmla="*/ 0 w 174"/>
                    <a:gd name="T13" fmla="*/ 12 h 174"/>
                    <a:gd name="T14" fmla="*/ 0 w 174"/>
                    <a:gd name="T15" fmla="*/ 8 h 174"/>
                    <a:gd name="T16" fmla="*/ 0 w 174"/>
                    <a:gd name="T17" fmla="*/ 4 h 174"/>
                    <a:gd name="T18" fmla="*/ 2 w 174"/>
                    <a:gd name="T19" fmla="*/ 2 h 174"/>
                    <a:gd name="T20" fmla="*/ 2 w 174"/>
                    <a:gd name="T21" fmla="*/ 2 h 174"/>
                    <a:gd name="T22" fmla="*/ 6 w 174"/>
                    <a:gd name="T23" fmla="*/ 0 h 174"/>
                    <a:gd name="T24" fmla="*/ 8 w 174"/>
                    <a:gd name="T25" fmla="*/ 0 h 174"/>
                    <a:gd name="T26" fmla="*/ 12 w 174"/>
                    <a:gd name="T27" fmla="*/ 0 h 174"/>
                    <a:gd name="T28" fmla="*/ 16 w 174"/>
                    <a:gd name="T29" fmla="*/ 2 h 174"/>
                    <a:gd name="T30" fmla="*/ 172 w 174"/>
                    <a:gd name="T31" fmla="*/ 158 h 174"/>
                    <a:gd name="T32" fmla="*/ 172 w 174"/>
                    <a:gd name="T33" fmla="*/ 158 h 174"/>
                    <a:gd name="T34" fmla="*/ 174 w 174"/>
                    <a:gd name="T35" fmla="*/ 162 h 174"/>
                    <a:gd name="T36" fmla="*/ 174 w 174"/>
                    <a:gd name="T37" fmla="*/ 164 h 174"/>
                    <a:gd name="T38" fmla="*/ 174 w 174"/>
                    <a:gd name="T39" fmla="*/ 168 h 174"/>
                    <a:gd name="T40" fmla="*/ 172 w 174"/>
                    <a:gd name="T41" fmla="*/ 170 h 174"/>
                    <a:gd name="T42" fmla="*/ 172 w 174"/>
                    <a:gd name="T43" fmla="*/ 170 h 174"/>
                    <a:gd name="T44" fmla="*/ 168 w 174"/>
                    <a:gd name="T45" fmla="*/ 172 h 174"/>
                    <a:gd name="T46" fmla="*/ 166 w 174"/>
                    <a:gd name="T47" fmla="*/ 174 h 174"/>
                    <a:gd name="T48" fmla="*/ 166 w 174"/>
                    <a:gd name="T49" fmla="*/ 17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 h="174">
                      <a:moveTo>
                        <a:pt x="166" y="174"/>
                      </a:moveTo>
                      <a:lnTo>
                        <a:pt x="166" y="174"/>
                      </a:lnTo>
                      <a:lnTo>
                        <a:pt x="162" y="172"/>
                      </a:lnTo>
                      <a:lnTo>
                        <a:pt x="158" y="170"/>
                      </a:lnTo>
                      <a:lnTo>
                        <a:pt x="2" y="14"/>
                      </a:lnTo>
                      <a:lnTo>
                        <a:pt x="2" y="14"/>
                      </a:lnTo>
                      <a:lnTo>
                        <a:pt x="0" y="12"/>
                      </a:lnTo>
                      <a:lnTo>
                        <a:pt x="0" y="8"/>
                      </a:lnTo>
                      <a:lnTo>
                        <a:pt x="0" y="4"/>
                      </a:lnTo>
                      <a:lnTo>
                        <a:pt x="2" y="2"/>
                      </a:lnTo>
                      <a:lnTo>
                        <a:pt x="2" y="2"/>
                      </a:lnTo>
                      <a:lnTo>
                        <a:pt x="6" y="0"/>
                      </a:lnTo>
                      <a:lnTo>
                        <a:pt x="8" y="0"/>
                      </a:lnTo>
                      <a:lnTo>
                        <a:pt x="12" y="0"/>
                      </a:lnTo>
                      <a:lnTo>
                        <a:pt x="16" y="2"/>
                      </a:lnTo>
                      <a:lnTo>
                        <a:pt x="172" y="158"/>
                      </a:lnTo>
                      <a:lnTo>
                        <a:pt x="172" y="158"/>
                      </a:lnTo>
                      <a:lnTo>
                        <a:pt x="174" y="162"/>
                      </a:lnTo>
                      <a:lnTo>
                        <a:pt x="174" y="164"/>
                      </a:lnTo>
                      <a:lnTo>
                        <a:pt x="174" y="168"/>
                      </a:lnTo>
                      <a:lnTo>
                        <a:pt x="172" y="170"/>
                      </a:lnTo>
                      <a:lnTo>
                        <a:pt x="172" y="170"/>
                      </a:lnTo>
                      <a:lnTo>
                        <a:pt x="168" y="172"/>
                      </a:lnTo>
                      <a:lnTo>
                        <a:pt x="166" y="174"/>
                      </a:lnTo>
                      <a:lnTo>
                        <a:pt x="166" y="1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cxnSp>
          <p:nvCxnSpPr>
            <p:cNvPr id="210" name="Straight Connector 209">
              <a:extLst>
                <a:ext uri="{FF2B5EF4-FFF2-40B4-BE49-F238E27FC236}">
                  <a16:creationId xmlns:a16="http://schemas.microsoft.com/office/drawing/2014/main" id="{60627FEE-71FE-4899-A73A-F81B4A754773}"/>
                </a:ext>
              </a:extLst>
            </p:cNvPr>
            <p:cNvCxnSpPr>
              <a:cxnSpLocks/>
            </p:cNvCxnSpPr>
            <p:nvPr/>
          </p:nvCxnSpPr>
          <p:spPr>
            <a:xfrm>
              <a:off x="10991543" y="4586096"/>
              <a:ext cx="0" cy="1146307"/>
            </a:xfrm>
            <a:prstGeom prst="line">
              <a:avLst/>
            </a:prstGeom>
            <a:noFill/>
            <a:ln w="12700" cap="sq" cmpd="sng" algn="ctr">
              <a:solidFill>
                <a:schemeClr val="tx2"/>
              </a:solidFill>
              <a:prstDash val="solid"/>
              <a:miter lim="800000"/>
              <a:tailEnd type="none"/>
            </a:ln>
            <a:effectLst/>
          </p:spPr>
        </p:cxnSp>
        <p:cxnSp>
          <p:nvCxnSpPr>
            <p:cNvPr id="216" name="Straight Connector 215">
              <a:extLst>
                <a:ext uri="{FF2B5EF4-FFF2-40B4-BE49-F238E27FC236}">
                  <a16:creationId xmlns:a16="http://schemas.microsoft.com/office/drawing/2014/main" id="{8004BA07-C92B-4E74-9BC9-FB1E63D38F34}"/>
                </a:ext>
              </a:extLst>
            </p:cNvPr>
            <p:cNvCxnSpPr>
              <a:cxnSpLocks/>
            </p:cNvCxnSpPr>
            <p:nvPr/>
          </p:nvCxnSpPr>
          <p:spPr>
            <a:xfrm>
              <a:off x="5075664" y="4586096"/>
              <a:ext cx="0" cy="1146307"/>
            </a:xfrm>
            <a:prstGeom prst="line">
              <a:avLst/>
            </a:prstGeom>
            <a:noFill/>
            <a:ln w="12700" cap="sq" cmpd="sng" algn="ctr">
              <a:solidFill>
                <a:schemeClr val="tx2"/>
              </a:solidFill>
              <a:prstDash val="solid"/>
              <a:miter lim="800000"/>
              <a:tailEnd type="none"/>
            </a:ln>
            <a:effectLst/>
          </p:spPr>
        </p:cxnSp>
        <p:sp>
          <p:nvSpPr>
            <p:cNvPr id="231" name="TextBox 230">
              <a:extLst>
                <a:ext uri="{FF2B5EF4-FFF2-40B4-BE49-F238E27FC236}">
                  <a16:creationId xmlns:a16="http://schemas.microsoft.com/office/drawing/2014/main" id="{E0C74190-89E9-4093-87C9-1F9238234961}"/>
                </a:ext>
              </a:extLst>
            </p:cNvPr>
            <p:cNvSpPr txBox="1"/>
            <p:nvPr/>
          </p:nvSpPr>
          <p:spPr>
            <a:xfrm>
              <a:off x="7578480" y="6019800"/>
              <a:ext cx="818764" cy="321037"/>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Liability</a:t>
              </a:r>
            </a:p>
          </p:txBody>
        </p:sp>
      </p:grpSp>
      <p:grpSp>
        <p:nvGrpSpPr>
          <p:cNvPr id="213" name="Group 212">
            <a:extLst>
              <a:ext uri="{FF2B5EF4-FFF2-40B4-BE49-F238E27FC236}">
                <a16:creationId xmlns:a16="http://schemas.microsoft.com/office/drawing/2014/main" id="{830004BA-57B1-44AB-A9F3-32A7145A1CEF}"/>
              </a:ext>
            </a:extLst>
          </p:cNvPr>
          <p:cNvGrpSpPr/>
          <p:nvPr/>
        </p:nvGrpSpPr>
        <p:grpSpPr>
          <a:xfrm>
            <a:off x="4666282" y="2604891"/>
            <a:ext cx="818764" cy="2123093"/>
            <a:chOff x="4666282" y="2604891"/>
            <a:chExt cx="818764" cy="2123093"/>
          </a:xfrm>
        </p:grpSpPr>
        <p:grpSp>
          <p:nvGrpSpPr>
            <p:cNvPr id="87" name="Group 4">
              <a:extLst>
                <a:ext uri="{FF2B5EF4-FFF2-40B4-BE49-F238E27FC236}">
                  <a16:creationId xmlns:a16="http://schemas.microsoft.com/office/drawing/2014/main" id="{01B79F21-2A97-4E22-8546-0129ED595921}"/>
                </a:ext>
              </a:extLst>
            </p:cNvPr>
            <p:cNvGrpSpPr>
              <a:grpSpLocks noChangeAspect="1"/>
            </p:cNvGrpSpPr>
            <p:nvPr/>
          </p:nvGrpSpPr>
          <p:grpSpPr bwMode="auto">
            <a:xfrm>
              <a:off x="4748458" y="3043757"/>
              <a:ext cx="654413" cy="702201"/>
              <a:chOff x="335" y="2153"/>
              <a:chExt cx="671" cy="720"/>
            </a:xfrm>
            <a:solidFill>
              <a:schemeClr val="bg1"/>
            </a:solidFill>
          </p:grpSpPr>
          <p:sp>
            <p:nvSpPr>
              <p:cNvPr id="88" name="Freeform 5">
                <a:extLst>
                  <a:ext uri="{FF2B5EF4-FFF2-40B4-BE49-F238E27FC236}">
                    <a16:creationId xmlns:a16="http://schemas.microsoft.com/office/drawing/2014/main" id="{D3E48848-1904-465A-9477-A10B963479EA}"/>
                  </a:ext>
                </a:extLst>
              </p:cNvPr>
              <p:cNvSpPr>
                <a:spLocks noEditPoints="1"/>
              </p:cNvSpPr>
              <p:nvPr/>
            </p:nvSpPr>
            <p:spPr bwMode="auto">
              <a:xfrm>
                <a:off x="599" y="2153"/>
                <a:ext cx="143" cy="142"/>
              </a:xfrm>
              <a:custGeom>
                <a:avLst/>
                <a:gdLst>
                  <a:gd name="T0" fmla="*/ 79 w 158"/>
                  <a:gd name="T1" fmla="*/ 157 h 157"/>
                  <a:gd name="T2" fmla="*/ 0 w 158"/>
                  <a:gd name="T3" fmla="*/ 79 h 157"/>
                  <a:gd name="T4" fmla="*/ 79 w 158"/>
                  <a:gd name="T5" fmla="*/ 0 h 157"/>
                  <a:gd name="T6" fmla="*/ 158 w 158"/>
                  <a:gd name="T7" fmla="*/ 79 h 157"/>
                  <a:gd name="T8" fmla="*/ 79 w 158"/>
                  <a:gd name="T9" fmla="*/ 157 h 157"/>
                  <a:gd name="T10" fmla="*/ 79 w 158"/>
                  <a:gd name="T11" fmla="*/ 17 h 157"/>
                  <a:gd name="T12" fmla="*/ 18 w 158"/>
                  <a:gd name="T13" fmla="*/ 79 h 157"/>
                  <a:gd name="T14" fmla="*/ 79 w 158"/>
                  <a:gd name="T15" fmla="*/ 140 h 157"/>
                  <a:gd name="T16" fmla="*/ 141 w 158"/>
                  <a:gd name="T17" fmla="*/ 79 h 157"/>
                  <a:gd name="T18" fmla="*/ 79 w 158"/>
                  <a:gd name="T19" fmla="*/ 1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8" h="157">
                    <a:moveTo>
                      <a:pt x="79" y="157"/>
                    </a:moveTo>
                    <a:cubicBezTo>
                      <a:pt x="36" y="157"/>
                      <a:pt x="0" y="122"/>
                      <a:pt x="0" y="79"/>
                    </a:cubicBezTo>
                    <a:cubicBezTo>
                      <a:pt x="0" y="35"/>
                      <a:pt x="36" y="0"/>
                      <a:pt x="79" y="0"/>
                    </a:cubicBezTo>
                    <a:cubicBezTo>
                      <a:pt x="122" y="0"/>
                      <a:pt x="158" y="35"/>
                      <a:pt x="158" y="79"/>
                    </a:cubicBezTo>
                    <a:cubicBezTo>
                      <a:pt x="158" y="122"/>
                      <a:pt x="122" y="157"/>
                      <a:pt x="79" y="157"/>
                    </a:cubicBezTo>
                    <a:close/>
                    <a:moveTo>
                      <a:pt x="79" y="17"/>
                    </a:moveTo>
                    <a:cubicBezTo>
                      <a:pt x="45" y="17"/>
                      <a:pt x="18" y="45"/>
                      <a:pt x="18" y="79"/>
                    </a:cubicBezTo>
                    <a:cubicBezTo>
                      <a:pt x="18" y="112"/>
                      <a:pt x="45" y="140"/>
                      <a:pt x="79" y="140"/>
                    </a:cubicBezTo>
                    <a:cubicBezTo>
                      <a:pt x="113" y="140"/>
                      <a:pt x="141" y="112"/>
                      <a:pt x="141" y="79"/>
                    </a:cubicBezTo>
                    <a:cubicBezTo>
                      <a:pt x="141" y="45"/>
                      <a:pt x="113" y="17"/>
                      <a:pt x="79"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6">
                <a:extLst>
                  <a:ext uri="{FF2B5EF4-FFF2-40B4-BE49-F238E27FC236}">
                    <a16:creationId xmlns:a16="http://schemas.microsoft.com/office/drawing/2014/main" id="{63181B6F-6BFB-4188-8874-4154EC5E6511}"/>
                  </a:ext>
                </a:extLst>
              </p:cNvPr>
              <p:cNvSpPr>
                <a:spLocks/>
              </p:cNvSpPr>
              <p:nvPr/>
            </p:nvSpPr>
            <p:spPr bwMode="auto">
              <a:xfrm>
                <a:off x="547" y="2308"/>
                <a:ext cx="247" cy="323"/>
              </a:xfrm>
              <a:custGeom>
                <a:avLst/>
                <a:gdLst>
                  <a:gd name="T0" fmla="*/ 46 w 272"/>
                  <a:gd name="T1" fmla="*/ 358 h 358"/>
                  <a:gd name="T2" fmla="*/ 11 w 272"/>
                  <a:gd name="T3" fmla="*/ 322 h 358"/>
                  <a:gd name="T4" fmla="*/ 0 w 272"/>
                  <a:gd name="T5" fmla="*/ 297 h 358"/>
                  <a:gd name="T6" fmla="*/ 0 w 272"/>
                  <a:gd name="T7" fmla="*/ 86 h 358"/>
                  <a:gd name="T8" fmla="*/ 86 w 272"/>
                  <a:gd name="T9" fmla="*/ 0 h 358"/>
                  <a:gd name="T10" fmla="*/ 186 w 272"/>
                  <a:gd name="T11" fmla="*/ 0 h 358"/>
                  <a:gd name="T12" fmla="*/ 272 w 272"/>
                  <a:gd name="T13" fmla="*/ 86 h 358"/>
                  <a:gd name="T14" fmla="*/ 272 w 272"/>
                  <a:gd name="T15" fmla="*/ 297 h 358"/>
                  <a:gd name="T16" fmla="*/ 261 w 272"/>
                  <a:gd name="T17" fmla="*/ 322 h 358"/>
                  <a:gd name="T18" fmla="*/ 226 w 272"/>
                  <a:gd name="T19" fmla="*/ 358 h 358"/>
                  <a:gd name="T20" fmla="*/ 214 w 272"/>
                  <a:gd name="T21" fmla="*/ 346 h 358"/>
                  <a:gd name="T22" fmla="*/ 249 w 272"/>
                  <a:gd name="T23" fmla="*/ 310 h 358"/>
                  <a:gd name="T24" fmla="*/ 255 w 272"/>
                  <a:gd name="T25" fmla="*/ 297 h 358"/>
                  <a:gd name="T26" fmla="*/ 255 w 272"/>
                  <a:gd name="T27" fmla="*/ 86 h 358"/>
                  <a:gd name="T28" fmla="*/ 186 w 272"/>
                  <a:gd name="T29" fmla="*/ 17 h 358"/>
                  <a:gd name="T30" fmla="*/ 86 w 272"/>
                  <a:gd name="T31" fmla="*/ 17 h 358"/>
                  <a:gd name="T32" fmla="*/ 18 w 272"/>
                  <a:gd name="T33" fmla="*/ 86 h 358"/>
                  <a:gd name="T34" fmla="*/ 18 w 272"/>
                  <a:gd name="T35" fmla="*/ 297 h 358"/>
                  <a:gd name="T36" fmla="*/ 23 w 272"/>
                  <a:gd name="T37" fmla="*/ 310 h 358"/>
                  <a:gd name="T38" fmla="*/ 59 w 272"/>
                  <a:gd name="T39" fmla="*/ 346 h 358"/>
                  <a:gd name="T40" fmla="*/ 46 w 272"/>
                  <a:gd name="T41" fmla="*/ 358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2" h="358">
                    <a:moveTo>
                      <a:pt x="46" y="358"/>
                    </a:moveTo>
                    <a:cubicBezTo>
                      <a:pt x="11" y="322"/>
                      <a:pt x="11" y="322"/>
                      <a:pt x="11" y="322"/>
                    </a:cubicBezTo>
                    <a:cubicBezTo>
                      <a:pt x="4" y="315"/>
                      <a:pt x="0" y="306"/>
                      <a:pt x="0" y="297"/>
                    </a:cubicBezTo>
                    <a:cubicBezTo>
                      <a:pt x="0" y="86"/>
                      <a:pt x="0" y="86"/>
                      <a:pt x="0" y="86"/>
                    </a:cubicBezTo>
                    <a:cubicBezTo>
                      <a:pt x="0" y="38"/>
                      <a:pt x="39" y="0"/>
                      <a:pt x="86" y="0"/>
                    </a:cubicBezTo>
                    <a:cubicBezTo>
                      <a:pt x="186" y="0"/>
                      <a:pt x="186" y="0"/>
                      <a:pt x="186" y="0"/>
                    </a:cubicBezTo>
                    <a:cubicBezTo>
                      <a:pt x="233" y="0"/>
                      <a:pt x="272" y="38"/>
                      <a:pt x="272" y="86"/>
                    </a:cubicBezTo>
                    <a:cubicBezTo>
                      <a:pt x="272" y="297"/>
                      <a:pt x="272" y="297"/>
                      <a:pt x="272" y="297"/>
                    </a:cubicBezTo>
                    <a:cubicBezTo>
                      <a:pt x="272" y="306"/>
                      <a:pt x="268" y="315"/>
                      <a:pt x="261" y="322"/>
                    </a:cubicBezTo>
                    <a:cubicBezTo>
                      <a:pt x="226" y="358"/>
                      <a:pt x="226" y="358"/>
                      <a:pt x="226" y="358"/>
                    </a:cubicBezTo>
                    <a:cubicBezTo>
                      <a:pt x="214" y="346"/>
                      <a:pt x="214" y="346"/>
                      <a:pt x="214" y="346"/>
                    </a:cubicBezTo>
                    <a:cubicBezTo>
                      <a:pt x="249" y="310"/>
                      <a:pt x="249" y="310"/>
                      <a:pt x="249" y="310"/>
                    </a:cubicBezTo>
                    <a:cubicBezTo>
                      <a:pt x="253" y="307"/>
                      <a:pt x="255" y="302"/>
                      <a:pt x="255" y="297"/>
                    </a:cubicBezTo>
                    <a:cubicBezTo>
                      <a:pt x="255" y="86"/>
                      <a:pt x="255" y="86"/>
                      <a:pt x="255" y="86"/>
                    </a:cubicBezTo>
                    <a:cubicBezTo>
                      <a:pt x="255" y="48"/>
                      <a:pt x="224" y="17"/>
                      <a:pt x="186" y="17"/>
                    </a:cubicBezTo>
                    <a:cubicBezTo>
                      <a:pt x="86" y="17"/>
                      <a:pt x="86" y="17"/>
                      <a:pt x="86" y="17"/>
                    </a:cubicBezTo>
                    <a:cubicBezTo>
                      <a:pt x="48" y="17"/>
                      <a:pt x="18" y="48"/>
                      <a:pt x="18" y="86"/>
                    </a:cubicBezTo>
                    <a:cubicBezTo>
                      <a:pt x="18" y="297"/>
                      <a:pt x="18" y="297"/>
                      <a:pt x="18" y="297"/>
                    </a:cubicBezTo>
                    <a:cubicBezTo>
                      <a:pt x="18" y="302"/>
                      <a:pt x="19" y="307"/>
                      <a:pt x="23" y="310"/>
                    </a:cubicBezTo>
                    <a:cubicBezTo>
                      <a:pt x="59" y="346"/>
                      <a:pt x="59" y="346"/>
                      <a:pt x="59" y="346"/>
                    </a:cubicBezTo>
                    <a:lnTo>
                      <a:pt x="46" y="3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7">
                <a:extLst>
                  <a:ext uri="{FF2B5EF4-FFF2-40B4-BE49-F238E27FC236}">
                    <a16:creationId xmlns:a16="http://schemas.microsoft.com/office/drawing/2014/main" id="{9411F741-4690-4B13-9F71-FD41FA36AC5D}"/>
                  </a:ext>
                </a:extLst>
              </p:cNvPr>
              <p:cNvSpPr>
                <a:spLocks/>
              </p:cNvSpPr>
              <p:nvPr/>
            </p:nvSpPr>
            <p:spPr bwMode="auto">
              <a:xfrm>
                <a:off x="583" y="2572"/>
                <a:ext cx="31" cy="301"/>
              </a:xfrm>
              <a:custGeom>
                <a:avLst/>
                <a:gdLst>
                  <a:gd name="T0" fmla="*/ 16 w 31"/>
                  <a:gd name="T1" fmla="*/ 301 h 301"/>
                  <a:gd name="T2" fmla="*/ 0 w 31"/>
                  <a:gd name="T3" fmla="*/ 1 h 301"/>
                  <a:gd name="T4" fmla="*/ 16 w 31"/>
                  <a:gd name="T5" fmla="*/ 0 h 301"/>
                  <a:gd name="T6" fmla="*/ 31 w 31"/>
                  <a:gd name="T7" fmla="*/ 301 h 301"/>
                  <a:gd name="T8" fmla="*/ 16 w 31"/>
                  <a:gd name="T9" fmla="*/ 301 h 301"/>
                </a:gdLst>
                <a:ahLst/>
                <a:cxnLst>
                  <a:cxn ang="0">
                    <a:pos x="T0" y="T1"/>
                  </a:cxn>
                  <a:cxn ang="0">
                    <a:pos x="T2" y="T3"/>
                  </a:cxn>
                  <a:cxn ang="0">
                    <a:pos x="T4" y="T5"/>
                  </a:cxn>
                  <a:cxn ang="0">
                    <a:pos x="T6" y="T7"/>
                  </a:cxn>
                  <a:cxn ang="0">
                    <a:pos x="T8" y="T9"/>
                  </a:cxn>
                </a:cxnLst>
                <a:rect l="0" t="0" r="r" b="b"/>
                <a:pathLst>
                  <a:path w="31" h="301">
                    <a:moveTo>
                      <a:pt x="16" y="301"/>
                    </a:moveTo>
                    <a:lnTo>
                      <a:pt x="0" y="1"/>
                    </a:lnTo>
                    <a:lnTo>
                      <a:pt x="16" y="0"/>
                    </a:lnTo>
                    <a:lnTo>
                      <a:pt x="31" y="301"/>
                    </a:lnTo>
                    <a:lnTo>
                      <a:pt x="16"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8">
                <a:extLst>
                  <a:ext uri="{FF2B5EF4-FFF2-40B4-BE49-F238E27FC236}">
                    <a16:creationId xmlns:a16="http://schemas.microsoft.com/office/drawing/2014/main" id="{CBF2209B-6BA8-4A1B-9DFC-8522F1C74952}"/>
                  </a:ext>
                </a:extLst>
              </p:cNvPr>
              <p:cNvSpPr>
                <a:spLocks/>
              </p:cNvSpPr>
              <p:nvPr/>
            </p:nvSpPr>
            <p:spPr bwMode="auto">
              <a:xfrm>
                <a:off x="722" y="2572"/>
                <a:ext cx="36" cy="301"/>
              </a:xfrm>
              <a:custGeom>
                <a:avLst/>
                <a:gdLst>
                  <a:gd name="T0" fmla="*/ 16 w 36"/>
                  <a:gd name="T1" fmla="*/ 301 h 301"/>
                  <a:gd name="T2" fmla="*/ 0 w 36"/>
                  <a:gd name="T3" fmla="*/ 301 h 301"/>
                  <a:gd name="T4" fmla="*/ 20 w 36"/>
                  <a:gd name="T5" fmla="*/ 0 h 301"/>
                  <a:gd name="T6" fmla="*/ 36 w 36"/>
                  <a:gd name="T7" fmla="*/ 1 h 301"/>
                  <a:gd name="T8" fmla="*/ 16 w 36"/>
                  <a:gd name="T9" fmla="*/ 301 h 301"/>
                </a:gdLst>
                <a:ahLst/>
                <a:cxnLst>
                  <a:cxn ang="0">
                    <a:pos x="T0" y="T1"/>
                  </a:cxn>
                  <a:cxn ang="0">
                    <a:pos x="T2" y="T3"/>
                  </a:cxn>
                  <a:cxn ang="0">
                    <a:pos x="T4" y="T5"/>
                  </a:cxn>
                  <a:cxn ang="0">
                    <a:pos x="T6" y="T7"/>
                  </a:cxn>
                  <a:cxn ang="0">
                    <a:pos x="T8" y="T9"/>
                  </a:cxn>
                </a:cxnLst>
                <a:rect l="0" t="0" r="r" b="b"/>
                <a:pathLst>
                  <a:path w="36" h="301">
                    <a:moveTo>
                      <a:pt x="16" y="301"/>
                    </a:moveTo>
                    <a:lnTo>
                      <a:pt x="0" y="301"/>
                    </a:lnTo>
                    <a:lnTo>
                      <a:pt x="20" y="0"/>
                    </a:lnTo>
                    <a:lnTo>
                      <a:pt x="36" y="1"/>
                    </a:lnTo>
                    <a:lnTo>
                      <a:pt x="16"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Rectangle 9">
                <a:extLst>
                  <a:ext uri="{FF2B5EF4-FFF2-40B4-BE49-F238E27FC236}">
                    <a16:creationId xmlns:a16="http://schemas.microsoft.com/office/drawing/2014/main" id="{B7182F8A-6D26-4BBB-A4AF-0D039AC7409B}"/>
                  </a:ext>
                </a:extLst>
              </p:cNvPr>
              <p:cNvSpPr>
                <a:spLocks noChangeArrowheads="1"/>
              </p:cNvSpPr>
              <p:nvPr/>
            </p:nvSpPr>
            <p:spPr bwMode="auto">
              <a:xfrm>
                <a:off x="663" y="2697"/>
                <a:ext cx="16" cy="17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Rectangle 10">
                <a:extLst>
                  <a:ext uri="{FF2B5EF4-FFF2-40B4-BE49-F238E27FC236}">
                    <a16:creationId xmlns:a16="http://schemas.microsoft.com/office/drawing/2014/main" id="{9737FB44-0B8B-4E89-B20F-2C46C580E297}"/>
                  </a:ext>
                </a:extLst>
              </p:cNvPr>
              <p:cNvSpPr>
                <a:spLocks noChangeArrowheads="1"/>
              </p:cNvSpPr>
              <p:nvPr/>
            </p:nvSpPr>
            <p:spPr bwMode="auto">
              <a:xfrm>
                <a:off x="663" y="2378"/>
                <a:ext cx="16"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Rectangle 11">
                <a:extLst>
                  <a:ext uri="{FF2B5EF4-FFF2-40B4-BE49-F238E27FC236}">
                    <a16:creationId xmlns:a16="http://schemas.microsoft.com/office/drawing/2014/main" id="{070DB664-5DE2-4EB0-9B05-0B2CAF7D9F44}"/>
                  </a:ext>
                </a:extLst>
              </p:cNvPr>
              <p:cNvSpPr>
                <a:spLocks noChangeArrowheads="1"/>
              </p:cNvSpPr>
              <p:nvPr/>
            </p:nvSpPr>
            <p:spPr bwMode="auto">
              <a:xfrm>
                <a:off x="663" y="2443"/>
                <a:ext cx="16"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Rectangle 12">
                <a:extLst>
                  <a:ext uri="{FF2B5EF4-FFF2-40B4-BE49-F238E27FC236}">
                    <a16:creationId xmlns:a16="http://schemas.microsoft.com/office/drawing/2014/main" id="{DC3A4135-813A-4B66-89BE-15BD481F2888}"/>
                  </a:ext>
                </a:extLst>
              </p:cNvPr>
              <p:cNvSpPr>
                <a:spLocks noChangeArrowheads="1"/>
              </p:cNvSpPr>
              <p:nvPr/>
            </p:nvSpPr>
            <p:spPr bwMode="auto">
              <a:xfrm>
                <a:off x="663" y="2507"/>
                <a:ext cx="16"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Freeform 13">
                <a:extLst>
                  <a:ext uri="{FF2B5EF4-FFF2-40B4-BE49-F238E27FC236}">
                    <a16:creationId xmlns:a16="http://schemas.microsoft.com/office/drawing/2014/main" id="{46CF816D-06CC-4C57-852D-CAC4ECD453E5}"/>
                  </a:ext>
                </a:extLst>
              </p:cNvPr>
              <p:cNvSpPr>
                <a:spLocks noEditPoints="1"/>
              </p:cNvSpPr>
              <p:nvPr/>
            </p:nvSpPr>
            <p:spPr bwMode="auto">
              <a:xfrm>
                <a:off x="380" y="2212"/>
                <a:ext cx="127" cy="127"/>
              </a:xfrm>
              <a:custGeom>
                <a:avLst/>
                <a:gdLst>
                  <a:gd name="T0" fmla="*/ 70 w 140"/>
                  <a:gd name="T1" fmla="*/ 141 h 141"/>
                  <a:gd name="T2" fmla="*/ 0 w 140"/>
                  <a:gd name="T3" fmla="*/ 70 h 141"/>
                  <a:gd name="T4" fmla="*/ 70 w 140"/>
                  <a:gd name="T5" fmla="*/ 0 h 141"/>
                  <a:gd name="T6" fmla="*/ 140 w 140"/>
                  <a:gd name="T7" fmla="*/ 70 h 141"/>
                  <a:gd name="T8" fmla="*/ 70 w 140"/>
                  <a:gd name="T9" fmla="*/ 141 h 141"/>
                  <a:gd name="T10" fmla="*/ 70 w 140"/>
                  <a:gd name="T11" fmla="*/ 17 h 141"/>
                  <a:gd name="T12" fmla="*/ 17 w 140"/>
                  <a:gd name="T13" fmla="*/ 70 h 141"/>
                  <a:gd name="T14" fmla="*/ 70 w 140"/>
                  <a:gd name="T15" fmla="*/ 124 h 141"/>
                  <a:gd name="T16" fmla="*/ 123 w 140"/>
                  <a:gd name="T17" fmla="*/ 70 h 141"/>
                  <a:gd name="T18" fmla="*/ 70 w 140"/>
                  <a:gd name="T19" fmla="*/ 17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0" h="141">
                    <a:moveTo>
                      <a:pt x="70" y="141"/>
                    </a:moveTo>
                    <a:cubicBezTo>
                      <a:pt x="31" y="141"/>
                      <a:pt x="0" y="109"/>
                      <a:pt x="0" y="70"/>
                    </a:cubicBezTo>
                    <a:cubicBezTo>
                      <a:pt x="0" y="32"/>
                      <a:pt x="31" y="0"/>
                      <a:pt x="70" y="0"/>
                    </a:cubicBezTo>
                    <a:cubicBezTo>
                      <a:pt x="109" y="0"/>
                      <a:pt x="140" y="32"/>
                      <a:pt x="140" y="70"/>
                    </a:cubicBezTo>
                    <a:cubicBezTo>
                      <a:pt x="140" y="109"/>
                      <a:pt x="109" y="141"/>
                      <a:pt x="70" y="141"/>
                    </a:cubicBezTo>
                    <a:close/>
                    <a:moveTo>
                      <a:pt x="70" y="17"/>
                    </a:moveTo>
                    <a:cubicBezTo>
                      <a:pt x="40" y="17"/>
                      <a:pt x="17" y="41"/>
                      <a:pt x="17" y="70"/>
                    </a:cubicBezTo>
                    <a:cubicBezTo>
                      <a:pt x="17" y="100"/>
                      <a:pt x="40" y="124"/>
                      <a:pt x="70" y="124"/>
                    </a:cubicBezTo>
                    <a:cubicBezTo>
                      <a:pt x="99" y="124"/>
                      <a:pt x="123" y="100"/>
                      <a:pt x="123" y="70"/>
                    </a:cubicBezTo>
                    <a:cubicBezTo>
                      <a:pt x="123" y="41"/>
                      <a:pt x="99" y="17"/>
                      <a:pt x="7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Freeform 14">
                <a:extLst>
                  <a:ext uri="{FF2B5EF4-FFF2-40B4-BE49-F238E27FC236}">
                    <a16:creationId xmlns:a16="http://schemas.microsoft.com/office/drawing/2014/main" id="{35AEF69E-820D-4A04-95C7-4FF3CFE43076}"/>
                  </a:ext>
                </a:extLst>
              </p:cNvPr>
              <p:cNvSpPr>
                <a:spLocks/>
              </p:cNvSpPr>
              <p:nvPr/>
            </p:nvSpPr>
            <p:spPr bwMode="auto">
              <a:xfrm>
                <a:off x="335" y="2350"/>
                <a:ext cx="194" cy="297"/>
              </a:xfrm>
              <a:custGeom>
                <a:avLst/>
                <a:gdLst>
                  <a:gd name="T0" fmla="*/ 66 w 214"/>
                  <a:gd name="T1" fmla="*/ 330 h 330"/>
                  <a:gd name="T2" fmla="*/ 13 w 214"/>
                  <a:gd name="T3" fmla="*/ 284 h 330"/>
                  <a:gd name="T4" fmla="*/ 2 w 214"/>
                  <a:gd name="T5" fmla="*/ 148 h 330"/>
                  <a:gd name="T6" fmla="*/ 0 w 214"/>
                  <a:gd name="T7" fmla="*/ 115 h 330"/>
                  <a:gd name="T8" fmla="*/ 114 w 214"/>
                  <a:gd name="T9" fmla="*/ 0 h 330"/>
                  <a:gd name="T10" fmla="*/ 127 w 214"/>
                  <a:gd name="T11" fmla="*/ 0 h 330"/>
                  <a:gd name="T12" fmla="*/ 214 w 214"/>
                  <a:gd name="T13" fmla="*/ 40 h 330"/>
                  <a:gd name="T14" fmla="*/ 201 w 214"/>
                  <a:gd name="T15" fmla="*/ 51 h 330"/>
                  <a:gd name="T16" fmla="*/ 127 w 214"/>
                  <a:gd name="T17" fmla="*/ 16 h 330"/>
                  <a:gd name="T18" fmla="*/ 114 w 214"/>
                  <a:gd name="T19" fmla="*/ 16 h 330"/>
                  <a:gd name="T20" fmla="*/ 17 w 214"/>
                  <a:gd name="T21" fmla="*/ 114 h 330"/>
                  <a:gd name="T22" fmla="*/ 19 w 214"/>
                  <a:gd name="T23" fmla="*/ 147 h 330"/>
                  <a:gd name="T24" fmla="*/ 30 w 214"/>
                  <a:gd name="T25" fmla="*/ 276 h 330"/>
                  <a:gd name="T26" fmla="*/ 77 w 214"/>
                  <a:gd name="T27" fmla="*/ 317 h 330"/>
                  <a:gd name="T28" fmla="*/ 66 w 214"/>
                  <a:gd name="T29" fmla="*/ 33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4" h="330">
                    <a:moveTo>
                      <a:pt x="66" y="330"/>
                    </a:moveTo>
                    <a:cubicBezTo>
                      <a:pt x="13" y="284"/>
                      <a:pt x="13" y="284"/>
                      <a:pt x="13" y="284"/>
                    </a:cubicBezTo>
                    <a:cubicBezTo>
                      <a:pt x="2" y="148"/>
                      <a:pt x="2" y="148"/>
                      <a:pt x="2" y="148"/>
                    </a:cubicBezTo>
                    <a:cubicBezTo>
                      <a:pt x="0" y="115"/>
                      <a:pt x="0" y="115"/>
                      <a:pt x="0" y="115"/>
                    </a:cubicBezTo>
                    <a:cubicBezTo>
                      <a:pt x="0" y="51"/>
                      <a:pt x="51" y="0"/>
                      <a:pt x="114" y="0"/>
                    </a:cubicBezTo>
                    <a:cubicBezTo>
                      <a:pt x="127" y="0"/>
                      <a:pt x="127" y="0"/>
                      <a:pt x="127" y="0"/>
                    </a:cubicBezTo>
                    <a:cubicBezTo>
                      <a:pt x="161" y="0"/>
                      <a:pt x="192" y="14"/>
                      <a:pt x="214" y="40"/>
                    </a:cubicBezTo>
                    <a:cubicBezTo>
                      <a:pt x="201" y="51"/>
                      <a:pt x="201" y="51"/>
                      <a:pt x="201" y="51"/>
                    </a:cubicBezTo>
                    <a:cubicBezTo>
                      <a:pt x="182" y="29"/>
                      <a:pt x="156" y="16"/>
                      <a:pt x="127" y="16"/>
                    </a:cubicBezTo>
                    <a:cubicBezTo>
                      <a:pt x="114" y="16"/>
                      <a:pt x="114" y="16"/>
                      <a:pt x="114" y="16"/>
                    </a:cubicBezTo>
                    <a:cubicBezTo>
                      <a:pt x="61" y="16"/>
                      <a:pt x="17" y="60"/>
                      <a:pt x="17" y="114"/>
                    </a:cubicBezTo>
                    <a:cubicBezTo>
                      <a:pt x="19" y="147"/>
                      <a:pt x="19" y="147"/>
                      <a:pt x="19" y="147"/>
                    </a:cubicBezTo>
                    <a:cubicBezTo>
                      <a:pt x="30" y="276"/>
                      <a:pt x="30" y="276"/>
                      <a:pt x="30" y="276"/>
                    </a:cubicBezTo>
                    <a:cubicBezTo>
                      <a:pt x="77" y="317"/>
                      <a:pt x="77" y="317"/>
                      <a:pt x="77" y="317"/>
                    </a:cubicBezTo>
                    <a:lnTo>
                      <a:pt x="66" y="3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Freeform 15">
                <a:extLst>
                  <a:ext uri="{FF2B5EF4-FFF2-40B4-BE49-F238E27FC236}">
                    <a16:creationId xmlns:a16="http://schemas.microsoft.com/office/drawing/2014/main" id="{DBE9B5A1-3CA8-43DC-B882-142C2253B7F5}"/>
                  </a:ext>
                </a:extLst>
              </p:cNvPr>
              <p:cNvSpPr>
                <a:spLocks/>
              </p:cNvSpPr>
              <p:nvPr/>
            </p:nvSpPr>
            <p:spPr bwMode="auto">
              <a:xfrm>
                <a:off x="379" y="2576"/>
                <a:ext cx="60" cy="232"/>
              </a:xfrm>
              <a:custGeom>
                <a:avLst/>
                <a:gdLst>
                  <a:gd name="T0" fmla="*/ 45 w 60"/>
                  <a:gd name="T1" fmla="*/ 232 h 232"/>
                  <a:gd name="T2" fmla="*/ 0 w 60"/>
                  <a:gd name="T3" fmla="*/ 0 h 232"/>
                  <a:gd name="T4" fmla="*/ 14 w 60"/>
                  <a:gd name="T5" fmla="*/ 0 h 232"/>
                  <a:gd name="T6" fmla="*/ 60 w 60"/>
                  <a:gd name="T7" fmla="*/ 232 h 232"/>
                  <a:gd name="T8" fmla="*/ 45 w 60"/>
                  <a:gd name="T9" fmla="*/ 232 h 232"/>
                </a:gdLst>
                <a:ahLst/>
                <a:cxnLst>
                  <a:cxn ang="0">
                    <a:pos x="T0" y="T1"/>
                  </a:cxn>
                  <a:cxn ang="0">
                    <a:pos x="T2" y="T3"/>
                  </a:cxn>
                  <a:cxn ang="0">
                    <a:pos x="T4" y="T5"/>
                  </a:cxn>
                  <a:cxn ang="0">
                    <a:pos x="T6" y="T7"/>
                  </a:cxn>
                  <a:cxn ang="0">
                    <a:pos x="T8" y="T9"/>
                  </a:cxn>
                </a:cxnLst>
                <a:rect l="0" t="0" r="r" b="b"/>
                <a:pathLst>
                  <a:path w="60" h="232">
                    <a:moveTo>
                      <a:pt x="45" y="232"/>
                    </a:moveTo>
                    <a:lnTo>
                      <a:pt x="0" y="0"/>
                    </a:lnTo>
                    <a:lnTo>
                      <a:pt x="14" y="0"/>
                    </a:lnTo>
                    <a:lnTo>
                      <a:pt x="60" y="232"/>
                    </a:lnTo>
                    <a:lnTo>
                      <a:pt x="45" y="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Freeform 16">
                <a:extLst>
                  <a:ext uri="{FF2B5EF4-FFF2-40B4-BE49-F238E27FC236}">
                    <a16:creationId xmlns:a16="http://schemas.microsoft.com/office/drawing/2014/main" id="{E4234D53-37DC-41B4-8FF8-AB633DBB1301}"/>
                  </a:ext>
                </a:extLst>
              </p:cNvPr>
              <p:cNvSpPr>
                <a:spLocks noEditPoints="1"/>
              </p:cNvSpPr>
              <p:nvPr/>
            </p:nvSpPr>
            <p:spPr bwMode="auto">
              <a:xfrm>
                <a:off x="834" y="2212"/>
                <a:ext cx="128" cy="127"/>
              </a:xfrm>
              <a:custGeom>
                <a:avLst/>
                <a:gdLst>
                  <a:gd name="T0" fmla="*/ 70 w 141"/>
                  <a:gd name="T1" fmla="*/ 141 h 141"/>
                  <a:gd name="T2" fmla="*/ 0 w 141"/>
                  <a:gd name="T3" fmla="*/ 70 h 141"/>
                  <a:gd name="T4" fmla="*/ 70 w 141"/>
                  <a:gd name="T5" fmla="*/ 0 h 141"/>
                  <a:gd name="T6" fmla="*/ 141 w 141"/>
                  <a:gd name="T7" fmla="*/ 70 h 141"/>
                  <a:gd name="T8" fmla="*/ 70 w 141"/>
                  <a:gd name="T9" fmla="*/ 141 h 141"/>
                  <a:gd name="T10" fmla="*/ 70 w 141"/>
                  <a:gd name="T11" fmla="*/ 17 h 141"/>
                  <a:gd name="T12" fmla="*/ 17 w 141"/>
                  <a:gd name="T13" fmla="*/ 70 h 141"/>
                  <a:gd name="T14" fmla="*/ 70 w 141"/>
                  <a:gd name="T15" fmla="*/ 124 h 141"/>
                  <a:gd name="T16" fmla="*/ 124 w 141"/>
                  <a:gd name="T17" fmla="*/ 70 h 141"/>
                  <a:gd name="T18" fmla="*/ 70 w 141"/>
                  <a:gd name="T19" fmla="*/ 17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1" h="141">
                    <a:moveTo>
                      <a:pt x="70" y="141"/>
                    </a:moveTo>
                    <a:cubicBezTo>
                      <a:pt x="31" y="141"/>
                      <a:pt x="0" y="109"/>
                      <a:pt x="0" y="70"/>
                    </a:cubicBezTo>
                    <a:cubicBezTo>
                      <a:pt x="0" y="32"/>
                      <a:pt x="31" y="0"/>
                      <a:pt x="70" y="0"/>
                    </a:cubicBezTo>
                    <a:cubicBezTo>
                      <a:pt x="109" y="0"/>
                      <a:pt x="141" y="32"/>
                      <a:pt x="141" y="70"/>
                    </a:cubicBezTo>
                    <a:cubicBezTo>
                      <a:pt x="141" y="109"/>
                      <a:pt x="109" y="141"/>
                      <a:pt x="70" y="141"/>
                    </a:cubicBezTo>
                    <a:close/>
                    <a:moveTo>
                      <a:pt x="70" y="17"/>
                    </a:moveTo>
                    <a:cubicBezTo>
                      <a:pt x="41" y="17"/>
                      <a:pt x="17" y="41"/>
                      <a:pt x="17" y="70"/>
                    </a:cubicBezTo>
                    <a:cubicBezTo>
                      <a:pt x="17" y="100"/>
                      <a:pt x="41" y="124"/>
                      <a:pt x="70" y="124"/>
                    </a:cubicBezTo>
                    <a:cubicBezTo>
                      <a:pt x="100" y="124"/>
                      <a:pt x="124" y="100"/>
                      <a:pt x="124" y="70"/>
                    </a:cubicBezTo>
                    <a:cubicBezTo>
                      <a:pt x="124" y="41"/>
                      <a:pt x="100" y="17"/>
                      <a:pt x="7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Freeform 17">
                <a:extLst>
                  <a:ext uri="{FF2B5EF4-FFF2-40B4-BE49-F238E27FC236}">
                    <a16:creationId xmlns:a16="http://schemas.microsoft.com/office/drawing/2014/main" id="{6EE7F56E-6E2B-41D5-9269-01D81E131E68}"/>
                  </a:ext>
                </a:extLst>
              </p:cNvPr>
              <p:cNvSpPr>
                <a:spLocks/>
              </p:cNvSpPr>
              <p:nvPr/>
            </p:nvSpPr>
            <p:spPr bwMode="auto">
              <a:xfrm>
                <a:off x="813" y="2350"/>
                <a:ext cx="193" cy="297"/>
              </a:xfrm>
              <a:custGeom>
                <a:avLst/>
                <a:gdLst>
                  <a:gd name="T0" fmla="*/ 148 w 213"/>
                  <a:gd name="T1" fmla="*/ 330 h 330"/>
                  <a:gd name="T2" fmla="*/ 137 w 213"/>
                  <a:gd name="T3" fmla="*/ 317 h 330"/>
                  <a:gd name="T4" fmla="*/ 184 w 213"/>
                  <a:gd name="T5" fmla="*/ 276 h 330"/>
                  <a:gd name="T6" fmla="*/ 194 w 213"/>
                  <a:gd name="T7" fmla="*/ 147 h 330"/>
                  <a:gd name="T8" fmla="*/ 196 w 213"/>
                  <a:gd name="T9" fmla="*/ 114 h 330"/>
                  <a:gd name="T10" fmla="*/ 99 w 213"/>
                  <a:gd name="T11" fmla="*/ 16 h 330"/>
                  <a:gd name="T12" fmla="*/ 86 w 213"/>
                  <a:gd name="T13" fmla="*/ 16 h 330"/>
                  <a:gd name="T14" fmla="*/ 13 w 213"/>
                  <a:gd name="T15" fmla="*/ 51 h 330"/>
                  <a:gd name="T16" fmla="*/ 0 w 213"/>
                  <a:gd name="T17" fmla="*/ 40 h 330"/>
                  <a:gd name="T18" fmla="*/ 86 w 213"/>
                  <a:gd name="T19" fmla="*/ 0 h 330"/>
                  <a:gd name="T20" fmla="*/ 99 w 213"/>
                  <a:gd name="T21" fmla="*/ 0 h 330"/>
                  <a:gd name="T22" fmla="*/ 213 w 213"/>
                  <a:gd name="T23" fmla="*/ 114 h 330"/>
                  <a:gd name="T24" fmla="*/ 211 w 213"/>
                  <a:gd name="T25" fmla="*/ 148 h 330"/>
                  <a:gd name="T26" fmla="*/ 200 w 213"/>
                  <a:gd name="T27" fmla="*/ 284 h 330"/>
                  <a:gd name="T28" fmla="*/ 148 w 213"/>
                  <a:gd name="T29" fmla="*/ 33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3" h="330">
                    <a:moveTo>
                      <a:pt x="148" y="330"/>
                    </a:moveTo>
                    <a:cubicBezTo>
                      <a:pt x="137" y="317"/>
                      <a:pt x="137" y="317"/>
                      <a:pt x="137" y="317"/>
                    </a:cubicBezTo>
                    <a:cubicBezTo>
                      <a:pt x="184" y="276"/>
                      <a:pt x="184" y="276"/>
                      <a:pt x="184" y="276"/>
                    </a:cubicBezTo>
                    <a:cubicBezTo>
                      <a:pt x="194" y="147"/>
                      <a:pt x="194" y="147"/>
                      <a:pt x="194" y="147"/>
                    </a:cubicBezTo>
                    <a:cubicBezTo>
                      <a:pt x="196" y="114"/>
                      <a:pt x="196" y="114"/>
                      <a:pt x="196" y="114"/>
                    </a:cubicBezTo>
                    <a:cubicBezTo>
                      <a:pt x="196" y="60"/>
                      <a:pt x="153" y="16"/>
                      <a:pt x="99" y="16"/>
                    </a:cubicBezTo>
                    <a:cubicBezTo>
                      <a:pt x="86" y="16"/>
                      <a:pt x="86" y="16"/>
                      <a:pt x="86" y="16"/>
                    </a:cubicBezTo>
                    <a:cubicBezTo>
                      <a:pt x="57" y="16"/>
                      <a:pt x="31" y="29"/>
                      <a:pt x="13" y="51"/>
                    </a:cubicBezTo>
                    <a:cubicBezTo>
                      <a:pt x="0" y="40"/>
                      <a:pt x="0" y="40"/>
                      <a:pt x="0" y="40"/>
                    </a:cubicBezTo>
                    <a:cubicBezTo>
                      <a:pt x="21" y="14"/>
                      <a:pt x="52" y="0"/>
                      <a:pt x="86" y="0"/>
                    </a:cubicBezTo>
                    <a:cubicBezTo>
                      <a:pt x="99" y="0"/>
                      <a:pt x="99" y="0"/>
                      <a:pt x="99" y="0"/>
                    </a:cubicBezTo>
                    <a:cubicBezTo>
                      <a:pt x="162" y="0"/>
                      <a:pt x="213" y="51"/>
                      <a:pt x="213" y="114"/>
                    </a:cubicBezTo>
                    <a:cubicBezTo>
                      <a:pt x="211" y="148"/>
                      <a:pt x="211" y="148"/>
                      <a:pt x="211" y="148"/>
                    </a:cubicBezTo>
                    <a:cubicBezTo>
                      <a:pt x="200" y="284"/>
                      <a:pt x="200" y="284"/>
                      <a:pt x="200" y="284"/>
                    </a:cubicBezTo>
                    <a:lnTo>
                      <a:pt x="148" y="3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18">
                <a:extLst>
                  <a:ext uri="{FF2B5EF4-FFF2-40B4-BE49-F238E27FC236}">
                    <a16:creationId xmlns:a16="http://schemas.microsoft.com/office/drawing/2014/main" id="{1C8BA7E3-2979-4BCD-BAF8-B1F940446F84}"/>
                  </a:ext>
                </a:extLst>
              </p:cNvPr>
              <p:cNvSpPr>
                <a:spLocks/>
              </p:cNvSpPr>
              <p:nvPr/>
            </p:nvSpPr>
            <p:spPr bwMode="auto">
              <a:xfrm>
                <a:off x="902" y="2576"/>
                <a:ext cx="61" cy="232"/>
              </a:xfrm>
              <a:custGeom>
                <a:avLst/>
                <a:gdLst>
                  <a:gd name="T0" fmla="*/ 15 w 61"/>
                  <a:gd name="T1" fmla="*/ 232 h 232"/>
                  <a:gd name="T2" fmla="*/ 61 w 61"/>
                  <a:gd name="T3" fmla="*/ 0 h 232"/>
                  <a:gd name="T4" fmla="*/ 46 w 61"/>
                  <a:gd name="T5" fmla="*/ 0 h 232"/>
                  <a:gd name="T6" fmla="*/ 0 w 61"/>
                  <a:gd name="T7" fmla="*/ 232 h 232"/>
                  <a:gd name="T8" fmla="*/ 15 w 61"/>
                  <a:gd name="T9" fmla="*/ 232 h 232"/>
                </a:gdLst>
                <a:ahLst/>
                <a:cxnLst>
                  <a:cxn ang="0">
                    <a:pos x="T0" y="T1"/>
                  </a:cxn>
                  <a:cxn ang="0">
                    <a:pos x="T2" y="T3"/>
                  </a:cxn>
                  <a:cxn ang="0">
                    <a:pos x="T4" y="T5"/>
                  </a:cxn>
                  <a:cxn ang="0">
                    <a:pos x="T6" y="T7"/>
                  </a:cxn>
                  <a:cxn ang="0">
                    <a:pos x="T8" y="T9"/>
                  </a:cxn>
                </a:cxnLst>
                <a:rect l="0" t="0" r="r" b="b"/>
                <a:pathLst>
                  <a:path w="61" h="232">
                    <a:moveTo>
                      <a:pt x="15" y="232"/>
                    </a:moveTo>
                    <a:lnTo>
                      <a:pt x="61" y="0"/>
                    </a:lnTo>
                    <a:lnTo>
                      <a:pt x="46" y="0"/>
                    </a:lnTo>
                    <a:lnTo>
                      <a:pt x="0" y="232"/>
                    </a:lnTo>
                    <a:lnTo>
                      <a:pt x="15" y="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79" name="TextBox 178">
              <a:extLst>
                <a:ext uri="{FF2B5EF4-FFF2-40B4-BE49-F238E27FC236}">
                  <a16:creationId xmlns:a16="http://schemas.microsoft.com/office/drawing/2014/main" id="{EC1DB8DB-DF1C-44E1-9063-5D7A4502822A}"/>
                </a:ext>
              </a:extLst>
            </p:cNvPr>
            <p:cNvSpPr txBox="1"/>
            <p:nvPr/>
          </p:nvSpPr>
          <p:spPr>
            <a:xfrm>
              <a:off x="4666282" y="3860234"/>
              <a:ext cx="818764" cy="867750"/>
            </a:xfrm>
            <a:prstGeom prst="rect">
              <a:avLst/>
            </a:prstGeom>
            <a:solidFill>
              <a:schemeClr val="tx1">
                <a:lumMod val="100000"/>
              </a:schemeClr>
            </a:solid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Experts set case reserves estimates</a:t>
              </a:r>
            </a:p>
          </p:txBody>
        </p:sp>
        <p:cxnSp>
          <p:nvCxnSpPr>
            <p:cNvPr id="189" name="Straight Connector 188">
              <a:extLst>
                <a:ext uri="{FF2B5EF4-FFF2-40B4-BE49-F238E27FC236}">
                  <a16:creationId xmlns:a16="http://schemas.microsoft.com/office/drawing/2014/main" id="{0EDE49F7-E390-453A-8E23-2F9AD124021A}"/>
                </a:ext>
              </a:extLst>
            </p:cNvPr>
            <p:cNvCxnSpPr>
              <a:cxnSpLocks/>
            </p:cNvCxnSpPr>
            <p:nvPr/>
          </p:nvCxnSpPr>
          <p:spPr>
            <a:xfrm>
              <a:off x="5075664" y="2604891"/>
              <a:ext cx="0" cy="332044"/>
            </a:xfrm>
            <a:prstGeom prst="line">
              <a:avLst/>
            </a:prstGeom>
            <a:noFill/>
            <a:ln w="12700" cap="sq" cmpd="sng" algn="ctr">
              <a:solidFill>
                <a:srgbClr val="D2D2DA"/>
              </a:solidFill>
              <a:prstDash val="solid"/>
              <a:miter lim="800000"/>
              <a:tailEnd type="none"/>
            </a:ln>
            <a:effectLst/>
          </p:spPr>
        </p:cxnSp>
      </p:grpSp>
      <p:grpSp>
        <p:nvGrpSpPr>
          <p:cNvPr id="242" name="Group 241">
            <a:extLst>
              <a:ext uri="{FF2B5EF4-FFF2-40B4-BE49-F238E27FC236}">
                <a16:creationId xmlns:a16="http://schemas.microsoft.com/office/drawing/2014/main" id="{D5C13D6C-44A0-4ACE-B6CC-875806812AC0}"/>
              </a:ext>
            </a:extLst>
          </p:cNvPr>
          <p:cNvGrpSpPr/>
          <p:nvPr/>
        </p:nvGrpSpPr>
        <p:grpSpPr>
          <a:xfrm>
            <a:off x="-73025" y="2070279"/>
            <a:ext cx="11818603" cy="902203"/>
            <a:chOff x="-73025" y="2070279"/>
            <a:chExt cx="11818603" cy="902203"/>
          </a:xfrm>
        </p:grpSpPr>
        <p:cxnSp>
          <p:nvCxnSpPr>
            <p:cNvPr id="183" name="Straight Connector 182">
              <a:extLst>
                <a:ext uri="{FF2B5EF4-FFF2-40B4-BE49-F238E27FC236}">
                  <a16:creationId xmlns:a16="http://schemas.microsoft.com/office/drawing/2014/main" id="{572D8CD8-42A7-4CFE-8A69-E66BBEBC50D0}"/>
                </a:ext>
              </a:extLst>
            </p:cNvPr>
            <p:cNvCxnSpPr>
              <a:cxnSpLocks/>
            </p:cNvCxnSpPr>
            <p:nvPr/>
          </p:nvCxnSpPr>
          <p:spPr>
            <a:xfrm>
              <a:off x="688975" y="2770913"/>
              <a:ext cx="10804168" cy="0"/>
            </a:xfrm>
            <a:prstGeom prst="line">
              <a:avLst/>
            </a:prstGeom>
            <a:noFill/>
            <a:ln w="12700" cap="sq" cmpd="sng" algn="ctr">
              <a:solidFill>
                <a:schemeClr val="tx2"/>
              </a:solidFill>
              <a:prstDash val="solid"/>
              <a:miter lim="800000"/>
              <a:tailEnd type="none"/>
            </a:ln>
            <a:effectLst/>
          </p:spPr>
        </p:cxnSp>
        <p:sp>
          <p:nvSpPr>
            <p:cNvPr id="229" name="Isosceles Triangle 228">
              <a:extLst>
                <a:ext uri="{FF2B5EF4-FFF2-40B4-BE49-F238E27FC236}">
                  <a16:creationId xmlns:a16="http://schemas.microsoft.com/office/drawing/2014/main" id="{326A1889-61AD-489A-89FF-EC657939D9B2}"/>
                </a:ext>
              </a:extLst>
            </p:cNvPr>
            <p:cNvSpPr/>
            <p:nvPr/>
          </p:nvSpPr>
          <p:spPr>
            <a:xfrm rot="5400000">
              <a:off x="11468315" y="2695219"/>
              <a:ext cx="403138" cy="151388"/>
            </a:xfrm>
            <a:prstGeom prst="triangle">
              <a:avLst/>
            </a:prstGeom>
            <a:solidFill>
              <a:schemeClr val="tx2"/>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a:ln>
                  <a:noFill/>
                </a:ln>
                <a:solidFill>
                  <a:srgbClr val="2E2E38"/>
                </a:solidFill>
                <a:effectLst/>
                <a:uLnTx/>
                <a:uFillTx/>
              </a:endParaRPr>
            </a:p>
          </p:txBody>
        </p:sp>
        <p:sp>
          <p:nvSpPr>
            <p:cNvPr id="241" name="TextBox 240">
              <a:extLst>
                <a:ext uri="{FF2B5EF4-FFF2-40B4-BE49-F238E27FC236}">
                  <a16:creationId xmlns:a16="http://schemas.microsoft.com/office/drawing/2014/main" id="{104037D2-1397-4832-8568-699FEF7D3216}"/>
                </a:ext>
              </a:extLst>
            </p:cNvPr>
            <p:cNvSpPr txBox="1"/>
            <p:nvPr/>
          </p:nvSpPr>
          <p:spPr>
            <a:xfrm>
              <a:off x="-73025" y="2070279"/>
              <a:ext cx="1196337" cy="429625"/>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tx2">
                      <a:lumMod val="100000"/>
                    </a:schemeClr>
                  </a:solidFill>
                  <a:effectLst/>
                  <a:uLnTx/>
                  <a:uFillTx/>
                </a:rPr>
                <a:t>Reserving</a:t>
              </a:r>
              <a:r>
                <a:rPr kumimoji="0" lang="de-CH" sz="1400" b="0" i="0" u="none" strike="noStrike" kern="0" cap="none" spc="0" normalizeH="0" baseline="0" noProof="0" dirty="0">
                  <a:ln>
                    <a:noFill/>
                  </a:ln>
                  <a:solidFill>
                    <a:schemeClr val="tx2">
                      <a:lumMod val="100000"/>
                    </a:schemeClr>
                  </a:solidFill>
                  <a:effectLst/>
                  <a:uLnTx/>
                  <a:uFillTx/>
                </a:rPr>
                <a:t> Timeline</a:t>
              </a:r>
            </a:p>
          </p:txBody>
        </p:sp>
      </p:grpSp>
      <p:grpSp>
        <p:nvGrpSpPr>
          <p:cNvPr id="214" name="Group 213">
            <a:extLst>
              <a:ext uri="{FF2B5EF4-FFF2-40B4-BE49-F238E27FC236}">
                <a16:creationId xmlns:a16="http://schemas.microsoft.com/office/drawing/2014/main" id="{1F0CE8DC-1F76-4467-8C96-67DB4E63AE56}"/>
              </a:ext>
            </a:extLst>
          </p:cNvPr>
          <p:cNvGrpSpPr/>
          <p:nvPr/>
        </p:nvGrpSpPr>
        <p:grpSpPr>
          <a:xfrm>
            <a:off x="10581997" y="2604891"/>
            <a:ext cx="818765" cy="1775464"/>
            <a:chOff x="10578889" y="2604891"/>
            <a:chExt cx="818765" cy="1775464"/>
          </a:xfrm>
        </p:grpSpPr>
        <p:grpSp>
          <p:nvGrpSpPr>
            <p:cNvPr id="23" name="Group 170">
              <a:extLst>
                <a:ext uri="{FF2B5EF4-FFF2-40B4-BE49-F238E27FC236}">
                  <a16:creationId xmlns:a16="http://schemas.microsoft.com/office/drawing/2014/main" id="{312CB5B3-BB1C-4FB5-BE5F-51CA60AF6C7B}"/>
                </a:ext>
              </a:extLst>
            </p:cNvPr>
            <p:cNvGrpSpPr>
              <a:grpSpLocks noChangeAspect="1"/>
            </p:cNvGrpSpPr>
            <p:nvPr/>
          </p:nvGrpSpPr>
          <p:grpSpPr bwMode="auto">
            <a:xfrm>
              <a:off x="10603864" y="3061276"/>
              <a:ext cx="768814" cy="667162"/>
              <a:chOff x="1299" y="2288"/>
              <a:chExt cx="1437" cy="1247"/>
            </a:xfrm>
            <a:solidFill>
              <a:schemeClr val="bg1"/>
            </a:solidFill>
          </p:grpSpPr>
          <p:sp>
            <p:nvSpPr>
              <p:cNvPr id="24" name="Freeform 171">
                <a:extLst>
                  <a:ext uri="{FF2B5EF4-FFF2-40B4-BE49-F238E27FC236}">
                    <a16:creationId xmlns:a16="http://schemas.microsoft.com/office/drawing/2014/main" id="{093E40E5-8A2F-45AC-B219-17F3CA2446C6}"/>
                  </a:ext>
                </a:extLst>
              </p:cNvPr>
              <p:cNvSpPr>
                <a:spLocks noEditPoints="1"/>
              </p:cNvSpPr>
              <p:nvPr/>
            </p:nvSpPr>
            <p:spPr bwMode="auto">
              <a:xfrm>
                <a:off x="1299" y="3031"/>
                <a:ext cx="1437" cy="504"/>
              </a:xfrm>
              <a:custGeom>
                <a:avLst/>
                <a:gdLst>
                  <a:gd name="T0" fmla="*/ 2588 w 2601"/>
                  <a:gd name="T1" fmla="*/ 337 h 918"/>
                  <a:gd name="T2" fmla="*/ 2517 w 2601"/>
                  <a:gd name="T3" fmla="*/ 257 h 918"/>
                  <a:gd name="T4" fmla="*/ 2410 w 2601"/>
                  <a:gd name="T5" fmla="*/ 250 h 918"/>
                  <a:gd name="T6" fmla="*/ 1894 w 2601"/>
                  <a:gd name="T7" fmla="*/ 415 h 918"/>
                  <a:gd name="T8" fmla="*/ 1897 w 2601"/>
                  <a:gd name="T9" fmla="*/ 408 h 918"/>
                  <a:gd name="T10" fmla="*/ 1884 w 2601"/>
                  <a:gd name="T11" fmla="*/ 286 h 918"/>
                  <a:gd name="T12" fmla="*/ 1805 w 2601"/>
                  <a:gd name="T13" fmla="*/ 243 h 918"/>
                  <a:gd name="T14" fmla="*/ 1253 w 2601"/>
                  <a:gd name="T15" fmla="*/ 243 h 918"/>
                  <a:gd name="T16" fmla="*/ 733 w 2601"/>
                  <a:gd name="T17" fmla="*/ 0 h 918"/>
                  <a:gd name="T18" fmla="*/ 368 w 2601"/>
                  <a:gd name="T19" fmla="*/ 106 h 918"/>
                  <a:gd name="T20" fmla="*/ 26 w 2601"/>
                  <a:gd name="T21" fmla="*/ 106 h 918"/>
                  <a:gd name="T22" fmla="*/ 0 w 2601"/>
                  <a:gd name="T23" fmla="*/ 133 h 918"/>
                  <a:gd name="T24" fmla="*/ 0 w 2601"/>
                  <a:gd name="T25" fmla="*/ 668 h 918"/>
                  <a:gd name="T26" fmla="*/ 26 w 2601"/>
                  <a:gd name="T27" fmla="*/ 694 h 918"/>
                  <a:gd name="T28" fmla="*/ 608 w 2601"/>
                  <a:gd name="T29" fmla="*/ 694 h 918"/>
                  <a:gd name="T30" fmla="*/ 1404 w 2601"/>
                  <a:gd name="T31" fmla="*/ 917 h 918"/>
                  <a:gd name="T32" fmla="*/ 1411 w 2601"/>
                  <a:gd name="T33" fmla="*/ 918 h 918"/>
                  <a:gd name="T34" fmla="*/ 1420 w 2601"/>
                  <a:gd name="T35" fmla="*/ 916 h 918"/>
                  <a:gd name="T36" fmla="*/ 1817 w 2601"/>
                  <a:gd name="T37" fmla="*/ 770 h 918"/>
                  <a:gd name="T38" fmla="*/ 2469 w 2601"/>
                  <a:gd name="T39" fmla="*/ 528 h 918"/>
                  <a:gd name="T40" fmla="*/ 2501 w 2601"/>
                  <a:gd name="T41" fmla="*/ 516 h 918"/>
                  <a:gd name="T42" fmla="*/ 2582 w 2601"/>
                  <a:gd name="T43" fmla="*/ 445 h 918"/>
                  <a:gd name="T44" fmla="*/ 2588 w 2601"/>
                  <a:gd name="T45" fmla="*/ 337 h 918"/>
                  <a:gd name="T46" fmla="*/ 2535 w 2601"/>
                  <a:gd name="T47" fmla="*/ 422 h 918"/>
                  <a:gd name="T48" fmla="*/ 2483 w 2601"/>
                  <a:gd name="T49" fmla="*/ 467 h 918"/>
                  <a:gd name="T50" fmla="*/ 1799 w 2601"/>
                  <a:gd name="T51" fmla="*/ 721 h 918"/>
                  <a:gd name="T52" fmla="*/ 1410 w 2601"/>
                  <a:gd name="T53" fmla="*/ 864 h 918"/>
                  <a:gd name="T54" fmla="*/ 619 w 2601"/>
                  <a:gd name="T55" fmla="*/ 643 h 918"/>
                  <a:gd name="T56" fmla="*/ 612 w 2601"/>
                  <a:gd name="T57" fmla="*/ 642 h 918"/>
                  <a:gd name="T58" fmla="*/ 52 w 2601"/>
                  <a:gd name="T59" fmla="*/ 642 h 918"/>
                  <a:gd name="T60" fmla="*/ 52 w 2601"/>
                  <a:gd name="T61" fmla="*/ 159 h 918"/>
                  <a:gd name="T62" fmla="*/ 376 w 2601"/>
                  <a:gd name="T63" fmla="*/ 159 h 918"/>
                  <a:gd name="T64" fmla="*/ 390 w 2601"/>
                  <a:gd name="T65" fmla="*/ 154 h 918"/>
                  <a:gd name="T66" fmla="*/ 733 w 2601"/>
                  <a:gd name="T67" fmla="*/ 52 h 918"/>
                  <a:gd name="T68" fmla="*/ 1220 w 2601"/>
                  <a:gd name="T69" fmla="*/ 286 h 918"/>
                  <a:gd name="T70" fmla="*/ 1241 w 2601"/>
                  <a:gd name="T71" fmla="*/ 296 h 918"/>
                  <a:gd name="T72" fmla="*/ 1241 w 2601"/>
                  <a:gd name="T73" fmla="*/ 296 h 918"/>
                  <a:gd name="T74" fmla="*/ 1805 w 2601"/>
                  <a:gd name="T75" fmla="*/ 295 h 918"/>
                  <a:gd name="T76" fmla="*/ 1841 w 2601"/>
                  <a:gd name="T77" fmla="*/ 315 h 918"/>
                  <a:gd name="T78" fmla="*/ 1848 w 2601"/>
                  <a:gd name="T79" fmla="*/ 388 h 918"/>
                  <a:gd name="T80" fmla="*/ 1811 w 2601"/>
                  <a:gd name="T81" fmla="*/ 443 h 918"/>
                  <a:gd name="T82" fmla="*/ 1805 w 2601"/>
                  <a:gd name="T83" fmla="*/ 448 h 918"/>
                  <a:gd name="T84" fmla="*/ 1664 w 2601"/>
                  <a:gd name="T85" fmla="*/ 494 h 918"/>
                  <a:gd name="T86" fmla="*/ 1055 w 2601"/>
                  <a:gd name="T87" fmla="*/ 494 h 918"/>
                  <a:gd name="T88" fmla="*/ 1029 w 2601"/>
                  <a:gd name="T89" fmla="*/ 520 h 918"/>
                  <a:gd name="T90" fmla="*/ 1055 w 2601"/>
                  <a:gd name="T91" fmla="*/ 546 h 918"/>
                  <a:gd name="T92" fmla="*/ 1664 w 2601"/>
                  <a:gd name="T93" fmla="*/ 546 h 918"/>
                  <a:gd name="T94" fmla="*/ 1839 w 2601"/>
                  <a:gd name="T95" fmla="*/ 488 h 918"/>
                  <a:gd name="T96" fmla="*/ 2426 w 2601"/>
                  <a:gd name="T97" fmla="*/ 299 h 918"/>
                  <a:gd name="T98" fmla="*/ 2494 w 2601"/>
                  <a:gd name="T99" fmla="*/ 303 h 918"/>
                  <a:gd name="T100" fmla="*/ 2539 w 2601"/>
                  <a:gd name="T101" fmla="*/ 354 h 918"/>
                  <a:gd name="T102" fmla="*/ 2535 w 2601"/>
                  <a:gd name="T103" fmla="*/ 422 h 9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601" h="918">
                    <a:moveTo>
                      <a:pt x="2588" y="337"/>
                    </a:moveTo>
                    <a:cubicBezTo>
                      <a:pt x="2576" y="302"/>
                      <a:pt x="2551" y="273"/>
                      <a:pt x="2517" y="257"/>
                    </a:cubicBezTo>
                    <a:cubicBezTo>
                      <a:pt x="2483" y="240"/>
                      <a:pt x="2445" y="238"/>
                      <a:pt x="2410" y="250"/>
                    </a:cubicBezTo>
                    <a:cubicBezTo>
                      <a:pt x="1894" y="415"/>
                      <a:pt x="1894" y="415"/>
                      <a:pt x="1894" y="415"/>
                    </a:cubicBezTo>
                    <a:cubicBezTo>
                      <a:pt x="1895" y="413"/>
                      <a:pt x="1896" y="410"/>
                      <a:pt x="1897" y="408"/>
                    </a:cubicBezTo>
                    <a:cubicBezTo>
                      <a:pt x="1912" y="370"/>
                      <a:pt x="1907" y="320"/>
                      <a:pt x="1884" y="286"/>
                    </a:cubicBezTo>
                    <a:cubicBezTo>
                      <a:pt x="1866" y="258"/>
                      <a:pt x="1838" y="243"/>
                      <a:pt x="1805" y="243"/>
                    </a:cubicBezTo>
                    <a:cubicBezTo>
                      <a:pt x="1253" y="243"/>
                      <a:pt x="1253" y="243"/>
                      <a:pt x="1253" y="243"/>
                    </a:cubicBezTo>
                    <a:cubicBezTo>
                      <a:pt x="1124" y="88"/>
                      <a:pt x="935" y="0"/>
                      <a:pt x="733" y="0"/>
                    </a:cubicBezTo>
                    <a:cubicBezTo>
                      <a:pt x="603" y="0"/>
                      <a:pt x="477" y="37"/>
                      <a:pt x="368" y="106"/>
                    </a:cubicBezTo>
                    <a:cubicBezTo>
                      <a:pt x="26" y="106"/>
                      <a:pt x="26" y="106"/>
                      <a:pt x="26" y="106"/>
                    </a:cubicBezTo>
                    <a:cubicBezTo>
                      <a:pt x="12" y="106"/>
                      <a:pt x="0" y="118"/>
                      <a:pt x="0" y="133"/>
                    </a:cubicBezTo>
                    <a:cubicBezTo>
                      <a:pt x="0" y="668"/>
                      <a:pt x="0" y="668"/>
                      <a:pt x="0" y="668"/>
                    </a:cubicBezTo>
                    <a:cubicBezTo>
                      <a:pt x="0" y="682"/>
                      <a:pt x="12" y="694"/>
                      <a:pt x="26" y="694"/>
                    </a:cubicBezTo>
                    <a:cubicBezTo>
                      <a:pt x="608" y="694"/>
                      <a:pt x="608" y="694"/>
                      <a:pt x="608" y="694"/>
                    </a:cubicBezTo>
                    <a:cubicBezTo>
                      <a:pt x="1404" y="917"/>
                      <a:pt x="1404" y="917"/>
                      <a:pt x="1404" y="917"/>
                    </a:cubicBezTo>
                    <a:cubicBezTo>
                      <a:pt x="1406" y="918"/>
                      <a:pt x="1408" y="918"/>
                      <a:pt x="1411" y="918"/>
                    </a:cubicBezTo>
                    <a:cubicBezTo>
                      <a:pt x="1414" y="918"/>
                      <a:pt x="1417" y="917"/>
                      <a:pt x="1420" y="916"/>
                    </a:cubicBezTo>
                    <a:cubicBezTo>
                      <a:pt x="1817" y="770"/>
                      <a:pt x="1817" y="770"/>
                      <a:pt x="1817" y="770"/>
                    </a:cubicBezTo>
                    <a:cubicBezTo>
                      <a:pt x="2469" y="528"/>
                      <a:pt x="2469" y="528"/>
                      <a:pt x="2469" y="528"/>
                    </a:cubicBezTo>
                    <a:cubicBezTo>
                      <a:pt x="2501" y="516"/>
                      <a:pt x="2501" y="516"/>
                      <a:pt x="2501" y="516"/>
                    </a:cubicBezTo>
                    <a:cubicBezTo>
                      <a:pt x="2536" y="504"/>
                      <a:pt x="2565" y="479"/>
                      <a:pt x="2582" y="445"/>
                    </a:cubicBezTo>
                    <a:cubicBezTo>
                      <a:pt x="2598" y="411"/>
                      <a:pt x="2601" y="373"/>
                      <a:pt x="2588" y="337"/>
                    </a:cubicBezTo>
                    <a:close/>
                    <a:moveTo>
                      <a:pt x="2535" y="422"/>
                    </a:moveTo>
                    <a:cubicBezTo>
                      <a:pt x="2524" y="443"/>
                      <a:pt x="2506" y="459"/>
                      <a:pt x="2483" y="467"/>
                    </a:cubicBezTo>
                    <a:cubicBezTo>
                      <a:pt x="1799" y="721"/>
                      <a:pt x="1799" y="721"/>
                      <a:pt x="1799" y="721"/>
                    </a:cubicBezTo>
                    <a:cubicBezTo>
                      <a:pt x="1410" y="864"/>
                      <a:pt x="1410" y="864"/>
                      <a:pt x="1410" y="864"/>
                    </a:cubicBezTo>
                    <a:cubicBezTo>
                      <a:pt x="619" y="643"/>
                      <a:pt x="619" y="643"/>
                      <a:pt x="619" y="643"/>
                    </a:cubicBezTo>
                    <a:cubicBezTo>
                      <a:pt x="617" y="642"/>
                      <a:pt x="614" y="642"/>
                      <a:pt x="612" y="642"/>
                    </a:cubicBezTo>
                    <a:cubicBezTo>
                      <a:pt x="52" y="642"/>
                      <a:pt x="52" y="642"/>
                      <a:pt x="52" y="642"/>
                    </a:cubicBezTo>
                    <a:cubicBezTo>
                      <a:pt x="52" y="159"/>
                      <a:pt x="52" y="159"/>
                      <a:pt x="52" y="159"/>
                    </a:cubicBezTo>
                    <a:cubicBezTo>
                      <a:pt x="376" y="159"/>
                      <a:pt x="376" y="159"/>
                      <a:pt x="376" y="159"/>
                    </a:cubicBezTo>
                    <a:cubicBezTo>
                      <a:pt x="381" y="159"/>
                      <a:pt x="386" y="157"/>
                      <a:pt x="390" y="154"/>
                    </a:cubicBezTo>
                    <a:cubicBezTo>
                      <a:pt x="492" y="87"/>
                      <a:pt x="611" y="52"/>
                      <a:pt x="733" y="52"/>
                    </a:cubicBezTo>
                    <a:cubicBezTo>
                      <a:pt x="924" y="52"/>
                      <a:pt x="1101" y="137"/>
                      <a:pt x="1220" y="286"/>
                    </a:cubicBezTo>
                    <a:cubicBezTo>
                      <a:pt x="1225" y="292"/>
                      <a:pt x="1233" y="296"/>
                      <a:pt x="1241" y="296"/>
                    </a:cubicBezTo>
                    <a:cubicBezTo>
                      <a:pt x="1241" y="296"/>
                      <a:pt x="1241" y="296"/>
                      <a:pt x="1241" y="296"/>
                    </a:cubicBezTo>
                    <a:cubicBezTo>
                      <a:pt x="1805" y="295"/>
                      <a:pt x="1805" y="295"/>
                      <a:pt x="1805" y="295"/>
                    </a:cubicBezTo>
                    <a:cubicBezTo>
                      <a:pt x="1820" y="295"/>
                      <a:pt x="1832" y="302"/>
                      <a:pt x="1841" y="315"/>
                    </a:cubicBezTo>
                    <a:cubicBezTo>
                      <a:pt x="1854" y="335"/>
                      <a:pt x="1857" y="366"/>
                      <a:pt x="1848" y="388"/>
                    </a:cubicBezTo>
                    <a:cubicBezTo>
                      <a:pt x="1843" y="402"/>
                      <a:pt x="1832" y="423"/>
                      <a:pt x="1811" y="443"/>
                    </a:cubicBezTo>
                    <a:cubicBezTo>
                      <a:pt x="1809" y="444"/>
                      <a:pt x="1807" y="446"/>
                      <a:pt x="1805" y="448"/>
                    </a:cubicBezTo>
                    <a:cubicBezTo>
                      <a:pt x="1777" y="473"/>
                      <a:pt x="1732" y="494"/>
                      <a:pt x="1664" y="494"/>
                    </a:cubicBezTo>
                    <a:cubicBezTo>
                      <a:pt x="1055" y="494"/>
                      <a:pt x="1055" y="494"/>
                      <a:pt x="1055" y="494"/>
                    </a:cubicBezTo>
                    <a:cubicBezTo>
                      <a:pt x="1040" y="494"/>
                      <a:pt x="1029" y="506"/>
                      <a:pt x="1029" y="520"/>
                    </a:cubicBezTo>
                    <a:cubicBezTo>
                      <a:pt x="1029" y="535"/>
                      <a:pt x="1040" y="546"/>
                      <a:pt x="1055" y="546"/>
                    </a:cubicBezTo>
                    <a:cubicBezTo>
                      <a:pt x="1664" y="546"/>
                      <a:pt x="1664" y="546"/>
                      <a:pt x="1664" y="546"/>
                    </a:cubicBezTo>
                    <a:cubicBezTo>
                      <a:pt x="1747" y="546"/>
                      <a:pt x="1803" y="519"/>
                      <a:pt x="1839" y="488"/>
                    </a:cubicBezTo>
                    <a:cubicBezTo>
                      <a:pt x="2426" y="299"/>
                      <a:pt x="2426" y="299"/>
                      <a:pt x="2426" y="299"/>
                    </a:cubicBezTo>
                    <a:cubicBezTo>
                      <a:pt x="2449" y="292"/>
                      <a:pt x="2473" y="293"/>
                      <a:pt x="2494" y="303"/>
                    </a:cubicBezTo>
                    <a:cubicBezTo>
                      <a:pt x="2515" y="314"/>
                      <a:pt x="2531" y="332"/>
                      <a:pt x="2539" y="354"/>
                    </a:cubicBezTo>
                    <a:cubicBezTo>
                      <a:pt x="2547" y="377"/>
                      <a:pt x="2545" y="401"/>
                      <a:pt x="2535" y="4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Rectangle 172">
                <a:extLst>
                  <a:ext uri="{FF2B5EF4-FFF2-40B4-BE49-F238E27FC236}">
                    <a16:creationId xmlns:a16="http://schemas.microsoft.com/office/drawing/2014/main" id="{59046155-117C-446F-8379-9191928E53EE}"/>
                  </a:ext>
                </a:extLst>
              </p:cNvPr>
              <p:cNvSpPr>
                <a:spLocks noChangeArrowheads="1"/>
              </p:cNvSpPr>
              <p:nvPr/>
            </p:nvSpPr>
            <p:spPr bwMode="auto">
              <a:xfrm>
                <a:off x="2087" y="3011"/>
                <a:ext cx="29" cy="4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173">
                <a:extLst>
                  <a:ext uri="{FF2B5EF4-FFF2-40B4-BE49-F238E27FC236}">
                    <a16:creationId xmlns:a16="http://schemas.microsoft.com/office/drawing/2014/main" id="{F5C5A816-F66C-43B7-A733-B228EE7958BD}"/>
                  </a:ext>
                </a:extLst>
              </p:cNvPr>
              <p:cNvSpPr>
                <a:spLocks noEditPoints="1"/>
              </p:cNvSpPr>
              <p:nvPr/>
            </p:nvSpPr>
            <p:spPr bwMode="auto">
              <a:xfrm>
                <a:off x="1750" y="2288"/>
                <a:ext cx="692" cy="973"/>
              </a:xfrm>
              <a:custGeom>
                <a:avLst/>
                <a:gdLst>
                  <a:gd name="T0" fmla="*/ 1249 w 1253"/>
                  <a:gd name="T1" fmla="*/ 998 h 1768"/>
                  <a:gd name="T2" fmla="*/ 1068 w 1253"/>
                  <a:gd name="T3" fmla="*/ 646 h 1768"/>
                  <a:gd name="T4" fmla="*/ 789 w 1253"/>
                  <a:gd name="T5" fmla="*/ 494 h 1768"/>
                  <a:gd name="T6" fmla="*/ 853 w 1253"/>
                  <a:gd name="T7" fmla="*/ 3 h 1768"/>
                  <a:gd name="T8" fmla="*/ 486 w 1253"/>
                  <a:gd name="T9" fmla="*/ 0 h 1768"/>
                  <a:gd name="T10" fmla="*/ 504 w 1253"/>
                  <a:gd name="T11" fmla="*/ 152 h 1768"/>
                  <a:gd name="T12" fmla="*/ 327 w 1253"/>
                  <a:gd name="T13" fmla="*/ 164 h 1768"/>
                  <a:gd name="T14" fmla="*/ 401 w 1253"/>
                  <a:gd name="T15" fmla="*/ 513 h 1768"/>
                  <a:gd name="T16" fmla="*/ 184 w 1253"/>
                  <a:gd name="T17" fmla="*/ 646 h 1768"/>
                  <a:gd name="T18" fmla="*/ 4 w 1253"/>
                  <a:gd name="T19" fmla="*/ 998 h 1768"/>
                  <a:gd name="T20" fmla="*/ 0 w 1253"/>
                  <a:gd name="T21" fmla="*/ 1058 h 1768"/>
                  <a:gd name="T22" fmla="*/ 0 w 1253"/>
                  <a:gd name="T23" fmla="*/ 1376 h 1768"/>
                  <a:gd name="T24" fmla="*/ 31 w 1253"/>
                  <a:gd name="T25" fmla="*/ 1407 h 1768"/>
                  <a:gd name="T26" fmla="*/ 63 w 1253"/>
                  <a:gd name="T27" fmla="*/ 1376 h 1768"/>
                  <a:gd name="T28" fmla="*/ 63 w 1253"/>
                  <a:gd name="T29" fmla="*/ 1063 h 1768"/>
                  <a:gd name="T30" fmla="*/ 67 w 1253"/>
                  <a:gd name="T31" fmla="*/ 1001 h 1768"/>
                  <a:gd name="T32" fmla="*/ 227 w 1253"/>
                  <a:gd name="T33" fmla="*/ 691 h 1768"/>
                  <a:gd name="T34" fmla="*/ 626 w 1253"/>
                  <a:gd name="T35" fmla="*/ 537 h 1768"/>
                  <a:gd name="T36" fmla="*/ 1025 w 1253"/>
                  <a:gd name="T37" fmla="*/ 691 h 1768"/>
                  <a:gd name="T38" fmla="*/ 1186 w 1253"/>
                  <a:gd name="T39" fmla="*/ 1001 h 1768"/>
                  <a:gd name="T40" fmla="*/ 1190 w 1253"/>
                  <a:gd name="T41" fmla="*/ 1063 h 1768"/>
                  <a:gd name="T42" fmla="*/ 1190 w 1253"/>
                  <a:gd name="T43" fmla="*/ 1768 h 1768"/>
                  <a:gd name="T44" fmla="*/ 1253 w 1253"/>
                  <a:gd name="T45" fmla="*/ 1748 h 1768"/>
                  <a:gd name="T46" fmla="*/ 1253 w 1253"/>
                  <a:gd name="T47" fmla="*/ 1063 h 1768"/>
                  <a:gd name="T48" fmla="*/ 1249 w 1253"/>
                  <a:gd name="T49" fmla="*/ 998 h 1768"/>
                  <a:gd name="T50" fmla="*/ 450 w 1253"/>
                  <a:gd name="T51" fmla="*/ 498 h 1768"/>
                  <a:gd name="T52" fmla="*/ 389 w 1253"/>
                  <a:gd name="T53" fmla="*/ 212 h 1768"/>
                  <a:gd name="T54" fmla="*/ 510 w 1253"/>
                  <a:gd name="T55" fmla="*/ 203 h 1768"/>
                  <a:gd name="T56" fmla="*/ 542 w 1253"/>
                  <a:gd name="T57" fmla="*/ 480 h 1768"/>
                  <a:gd name="T58" fmla="*/ 450 w 1253"/>
                  <a:gd name="T59" fmla="*/ 498 h 1768"/>
                  <a:gd name="T60" fmla="*/ 626 w 1253"/>
                  <a:gd name="T61" fmla="*/ 474 h 1768"/>
                  <a:gd name="T62" fmla="*/ 593 w 1253"/>
                  <a:gd name="T63" fmla="*/ 475 h 1768"/>
                  <a:gd name="T64" fmla="*/ 544 w 1253"/>
                  <a:gd name="T65" fmla="*/ 52 h 1768"/>
                  <a:gd name="T66" fmla="*/ 795 w 1253"/>
                  <a:gd name="T67" fmla="*/ 54 h 1768"/>
                  <a:gd name="T68" fmla="*/ 739 w 1253"/>
                  <a:gd name="T69" fmla="*/ 484 h 1768"/>
                  <a:gd name="T70" fmla="*/ 626 w 1253"/>
                  <a:gd name="T71" fmla="*/ 474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53" h="1768">
                    <a:moveTo>
                      <a:pt x="1249" y="998"/>
                    </a:moveTo>
                    <a:cubicBezTo>
                      <a:pt x="1233" y="865"/>
                      <a:pt x="1169" y="740"/>
                      <a:pt x="1068" y="646"/>
                    </a:cubicBezTo>
                    <a:cubicBezTo>
                      <a:pt x="990" y="572"/>
                      <a:pt x="894" y="521"/>
                      <a:pt x="789" y="494"/>
                    </a:cubicBezTo>
                    <a:cubicBezTo>
                      <a:pt x="853" y="3"/>
                      <a:pt x="853" y="3"/>
                      <a:pt x="853" y="3"/>
                    </a:cubicBezTo>
                    <a:cubicBezTo>
                      <a:pt x="486" y="0"/>
                      <a:pt x="486" y="0"/>
                      <a:pt x="486" y="0"/>
                    </a:cubicBezTo>
                    <a:cubicBezTo>
                      <a:pt x="504" y="152"/>
                      <a:pt x="504" y="152"/>
                      <a:pt x="504" y="152"/>
                    </a:cubicBezTo>
                    <a:cubicBezTo>
                      <a:pt x="327" y="164"/>
                      <a:pt x="327" y="164"/>
                      <a:pt x="327" y="164"/>
                    </a:cubicBezTo>
                    <a:cubicBezTo>
                      <a:pt x="401" y="513"/>
                      <a:pt x="401" y="513"/>
                      <a:pt x="401" y="513"/>
                    </a:cubicBezTo>
                    <a:cubicBezTo>
                      <a:pt x="321" y="542"/>
                      <a:pt x="247" y="587"/>
                      <a:pt x="184" y="646"/>
                    </a:cubicBezTo>
                    <a:cubicBezTo>
                      <a:pt x="83" y="740"/>
                      <a:pt x="19" y="865"/>
                      <a:pt x="4" y="998"/>
                    </a:cubicBezTo>
                    <a:cubicBezTo>
                      <a:pt x="2" y="1018"/>
                      <a:pt x="0" y="1039"/>
                      <a:pt x="0" y="1058"/>
                    </a:cubicBezTo>
                    <a:cubicBezTo>
                      <a:pt x="0" y="1376"/>
                      <a:pt x="0" y="1376"/>
                      <a:pt x="0" y="1376"/>
                    </a:cubicBezTo>
                    <a:cubicBezTo>
                      <a:pt x="0" y="1393"/>
                      <a:pt x="14" y="1407"/>
                      <a:pt x="31" y="1407"/>
                    </a:cubicBezTo>
                    <a:cubicBezTo>
                      <a:pt x="49" y="1407"/>
                      <a:pt x="63" y="1393"/>
                      <a:pt x="63" y="1376"/>
                    </a:cubicBezTo>
                    <a:cubicBezTo>
                      <a:pt x="63" y="1063"/>
                      <a:pt x="63" y="1063"/>
                      <a:pt x="63" y="1063"/>
                    </a:cubicBezTo>
                    <a:cubicBezTo>
                      <a:pt x="63" y="1043"/>
                      <a:pt x="64" y="1022"/>
                      <a:pt x="67" y="1001"/>
                    </a:cubicBezTo>
                    <a:cubicBezTo>
                      <a:pt x="81" y="885"/>
                      <a:pt x="138" y="775"/>
                      <a:pt x="227" y="691"/>
                    </a:cubicBezTo>
                    <a:cubicBezTo>
                      <a:pt x="334" y="592"/>
                      <a:pt x="475" y="537"/>
                      <a:pt x="626" y="537"/>
                    </a:cubicBezTo>
                    <a:cubicBezTo>
                      <a:pt x="777" y="537"/>
                      <a:pt x="919" y="592"/>
                      <a:pt x="1025" y="691"/>
                    </a:cubicBezTo>
                    <a:cubicBezTo>
                      <a:pt x="1114" y="775"/>
                      <a:pt x="1171" y="885"/>
                      <a:pt x="1186" y="1001"/>
                    </a:cubicBezTo>
                    <a:cubicBezTo>
                      <a:pt x="1189" y="1022"/>
                      <a:pt x="1190" y="1043"/>
                      <a:pt x="1190" y="1063"/>
                    </a:cubicBezTo>
                    <a:cubicBezTo>
                      <a:pt x="1190" y="1768"/>
                      <a:pt x="1190" y="1768"/>
                      <a:pt x="1190" y="1768"/>
                    </a:cubicBezTo>
                    <a:cubicBezTo>
                      <a:pt x="1253" y="1748"/>
                      <a:pt x="1253" y="1748"/>
                      <a:pt x="1253" y="1748"/>
                    </a:cubicBezTo>
                    <a:cubicBezTo>
                      <a:pt x="1253" y="1063"/>
                      <a:pt x="1253" y="1063"/>
                      <a:pt x="1253" y="1063"/>
                    </a:cubicBezTo>
                    <a:cubicBezTo>
                      <a:pt x="1253" y="1042"/>
                      <a:pt x="1251" y="1020"/>
                      <a:pt x="1249" y="998"/>
                    </a:cubicBezTo>
                    <a:close/>
                    <a:moveTo>
                      <a:pt x="450" y="498"/>
                    </a:moveTo>
                    <a:cubicBezTo>
                      <a:pt x="389" y="212"/>
                      <a:pt x="389" y="212"/>
                      <a:pt x="389" y="212"/>
                    </a:cubicBezTo>
                    <a:cubicBezTo>
                      <a:pt x="510" y="203"/>
                      <a:pt x="510" y="203"/>
                      <a:pt x="510" y="203"/>
                    </a:cubicBezTo>
                    <a:cubicBezTo>
                      <a:pt x="542" y="480"/>
                      <a:pt x="542" y="480"/>
                      <a:pt x="542" y="480"/>
                    </a:cubicBezTo>
                    <a:cubicBezTo>
                      <a:pt x="511" y="484"/>
                      <a:pt x="480" y="490"/>
                      <a:pt x="450" y="498"/>
                    </a:cubicBezTo>
                    <a:close/>
                    <a:moveTo>
                      <a:pt x="626" y="474"/>
                    </a:moveTo>
                    <a:cubicBezTo>
                      <a:pt x="615" y="474"/>
                      <a:pt x="604" y="475"/>
                      <a:pt x="593" y="475"/>
                    </a:cubicBezTo>
                    <a:cubicBezTo>
                      <a:pt x="544" y="52"/>
                      <a:pt x="544" y="52"/>
                      <a:pt x="544" y="52"/>
                    </a:cubicBezTo>
                    <a:cubicBezTo>
                      <a:pt x="795" y="54"/>
                      <a:pt x="795" y="54"/>
                      <a:pt x="795" y="54"/>
                    </a:cubicBezTo>
                    <a:cubicBezTo>
                      <a:pt x="739" y="484"/>
                      <a:pt x="739" y="484"/>
                      <a:pt x="739" y="484"/>
                    </a:cubicBezTo>
                    <a:cubicBezTo>
                      <a:pt x="702" y="478"/>
                      <a:pt x="664" y="474"/>
                      <a:pt x="626" y="4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174">
                <a:extLst>
                  <a:ext uri="{FF2B5EF4-FFF2-40B4-BE49-F238E27FC236}">
                    <a16:creationId xmlns:a16="http://schemas.microsoft.com/office/drawing/2014/main" id="{697F139E-AC6D-4EF9-A326-34E795BAD9E2}"/>
                  </a:ext>
                </a:extLst>
              </p:cNvPr>
              <p:cNvSpPr>
                <a:spLocks/>
              </p:cNvSpPr>
              <p:nvPr/>
            </p:nvSpPr>
            <p:spPr bwMode="auto">
              <a:xfrm>
                <a:off x="2013" y="2694"/>
                <a:ext cx="176" cy="338"/>
              </a:xfrm>
              <a:custGeom>
                <a:avLst/>
                <a:gdLst>
                  <a:gd name="T0" fmla="*/ 286 w 318"/>
                  <a:gd name="T1" fmla="*/ 322 h 615"/>
                  <a:gd name="T2" fmla="*/ 229 w 318"/>
                  <a:gd name="T3" fmla="*/ 300 h 615"/>
                  <a:gd name="T4" fmla="*/ 223 w 318"/>
                  <a:gd name="T5" fmla="*/ 301 h 615"/>
                  <a:gd name="T6" fmla="*/ 95 w 318"/>
                  <a:gd name="T7" fmla="*/ 301 h 615"/>
                  <a:gd name="T8" fmla="*/ 88 w 318"/>
                  <a:gd name="T9" fmla="*/ 300 h 615"/>
                  <a:gd name="T10" fmla="*/ 60 w 318"/>
                  <a:gd name="T11" fmla="*/ 266 h 615"/>
                  <a:gd name="T12" fmla="*/ 60 w 318"/>
                  <a:gd name="T13" fmla="*/ 137 h 615"/>
                  <a:gd name="T14" fmla="*/ 95 w 318"/>
                  <a:gd name="T15" fmla="*/ 103 h 615"/>
                  <a:gd name="T16" fmla="*/ 223 w 318"/>
                  <a:gd name="T17" fmla="*/ 103 h 615"/>
                  <a:gd name="T18" fmla="*/ 257 w 318"/>
                  <a:gd name="T19" fmla="*/ 137 h 615"/>
                  <a:gd name="T20" fmla="*/ 257 w 318"/>
                  <a:gd name="T21" fmla="*/ 210 h 615"/>
                  <a:gd name="T22" fmla="*/ 316 w 318"/>
                  <a:gd name="T23" fmla="*/ 210 h 615"/>
                  <a:gd name="T24" fmla="*/ 316 w 318"/>
                  <a:gd name="T25" fmla="*/ 137 h 615"/>
                  <a:gd name="T26" fmla="*/ 223 w 318"/>
                  <a:gd name="T27" fmla="*/ 44 h 615"/>
                  <a:gd name="T28" fmla="*/ 185 w 318"/>
                  <a:gd name="T29" fmla="*/ 44 h 615"/>
                  <a:gd name="T30" fmla="*/ 185 w 318"/>
                  <a:gd name="T31" fmla="*/ 0 h 615"/>
                  <a:gd name="T32" fmla="*/ 133 w 318"/>
                  <a:gd name="T33" fmla="*/ 0 h 615"/>
                  <a:gd name="T34" fmla="*/ 133 w 318"/>
                  <a:gd name="T35" fmla="*/ 44 h 615"/>
                  <a:gd name="T36" fmla="*/ 95 w 318"/>
                  <a:gd name="T37" fmla="*/ 44 h 615"/>
                  <a:gd name="T38" fmla="*/ 1 w 318"/>
                  <a:gd name="T39" fmla="*/ 137 h 615"/>
                  <a:gd name="T40" fmla="*/ 1 w 318"/>
                  <a:gd name="T41" fmla="*/ 266 h 615"/>
                  <a:gd name="T42" fmla="*/ 31 w 318"/>
                  <a:gd name="T43" fmla="*/ 336 h 615"/>
                  <a:gd name="T44" fmla="*/ 88 w 318"/>
                  <a:gd name="T45" fmla="*/ 359 h 615"/>
                  <a:gd name="T46" fmla="*/ 94 w 318"/>
                  <a:gd name="T47" fmla="*/ 358 h 615"/>
                  <a:gd name="T48" fmla="*/ 224 w 318"/>
                  <a:gd name="T49" fmla="*/ 358 h 615"/>
                  <a:gd name="T50" fmla="*/ 230 w 318"/>
                  <a:gd name="T51" fmla="*/ 359 h 615"/>
                  <a:gd name="T52" fmla="*/ 259 w 318"/>
                  <a:gd name="T53" fmla="*/ 393 h 615"/>
                  <a:gd name="T54" fmla="*/ 259 w 318"/>
                  <a:gd name="T55" fmla="*/ 522 h 615"/>
                  <a:gd name="T56" fmla="*/ 224 w 318"/>
                  <a:gd name="T57" fmla="*/ 556 h 615"/>
                  <a:gd name="T58" fmla="*/ 94 w 318"/>
                  <a:gd name="T59" fmla="*/ 556 h 615"/>
                  <a:gd name="T60" fmla="*/ 59 w 318"/>
                  <a:gd name="T61" fmla="*/ 522 h 615"/>
                  <a:gd name="T62" fmla="*/ 59 w 318"/>
                  <a:gd name="T63" fmla="*/ 449 h 615"/>
                  <a:gd name="T64" fmla="*/ 0 w 318"/>
                  <a:gd name="T65" fmla="*/ 449 h 615"/>
                  <a:gd name="T66" fmla="*/ 0 w 318"/>
                  <a:gd name="T67" fmla="*/ 522 h 615"/>
                  <a:gd name="T68" fmla="*/ 94 w 318"/>
                  <a:gd name="T69" fmla="*/ 615 h 615"/>
                  <a:gd name="T70" fmla="*/ 224 w 318"/>
                  <a:gd name="T71" fmla="*/ 615 h 615"/>
                  <a:gd name="T72" fmla="*/ 318 w 318"/>
                  <a:gd name="T73" fmla="*/ 522 h 615"/>
                  <a:gd name="T74" fmla="*/ 318 w 318"/>
                  <a:gd name="T75" fmla="*/ 393 h 615"/>
                  <a:gd name="T76" fmla="*/ 286 w 318"/>
                  <a:gd name="T77" fmla="*/ 322 h 6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18" h="615">
                    <a:moveTo>
                      <a:pt x="286" y="322"/>
                    </a:moveTo>
                    <a:cubicBezTo>
                      <a:pt x="272" y="308"/>
                      <a:pt x="253" y="301"/>
                      <a:pt x="229" y="300"/>
                    </a:cubicBezTo>
                    <a:cubicBezTo>
                      <a:pt x="226" y="300"/>
                      <a:pt x="224" y="301"/>
                      <a:pt x="223" y="301"/>
                    </a:cubicBezTo>
                    <a:cubicBezTo>
                      <a:pt x="95" y="301"/>
                      <a:pt x="95" y="301"/>
                      <a:pt x="95" y="301"/>
                    </a:cubicBezTo>
                    <a:cubicBezTo>
                      <a:pt x="92" y="301"/>
                      <a:pt x="90" y="300"/>
                      <a:pt x="88" y="300"/>
                    </a:cubicBezTo>
                    <a:cubicBezTo>
                      <a:pt x="63" y="297"/>
                      <a:pt x="60" y="273"/>
                      <a:pt x="60" y="266"/>
                    </a:cubicBezTo>
                    <a:cubicBezTo>
                      <a:pt x="60" y="137"/>
                      <a:pt x="60" y="137"/>
                      <a:pt x="60" y="137"/>
                    </a:cubicBezTo>
                    <a:cubicBezTo>
                      <a:pt x="60" y="106"/>
                      <a:pt x="85" y="103"/>
                      <a:pt x="95" y="103"/>
                    </a:cubicBezTo>
                    <a:cubicBezTo>
                      <a:pt x="223" y="103"/>
                      <a:pt x="223" y="103"/>
                      <a:pt x="223" y="103"/>
                    </a:cubicBezTo>
                    <a:cubicBezTo>
                      <a:pt x="254" y="103"/>
                      <a:pt x="257" y="127"/>
                      <a:pt x="257" y="137"/>
                    </a:cubicBezTo>
                    <a:cubicBezTo>
                      <a:pt x="257" y="210"/>
                      <a:pt x="257" y="210"/>
                      <a:pt x="257" y="210"/>
                    </a:cubicBezTo>
                    <a:cubicBezTo>
                      <a:pt x="316" y="210"/>
                      <a:pt x="316" y="210"/>
                      <a:pt x="316" y="210"/>
                    </a:cubicBezTo>
                    <a:cubicBezTo>
                      <a:pt x="316" y="137"/>
                      <a:pt x="316" y="137"/>
                      <a:pt x="316" y="137"/>
                    </a:cubicBezTo>
                    <a:cubicBezTo>
                      <a:pt x="316" y="100"/>
                      <a:pt x="291" y="44"/>
                      <a:pt x="223" y="44"/>
                    </a:cubicBezTo>
                    <a:cubicBezTo>
                      <a:pt x="185" y="44"/>
                      <a:pt x="185" y="44"/>
                      <a:pt x="185" y="44"/>
                    </a:cubicBezTo>
                    <a:cubicBezTo>
                      <a:pt x="185" y="0"/>
                      <a:pt x="185" y="0"/>
                      <a:pt x="185" y="0"/>
                    </a:cubicBezTo>
                    <a:cubicBezTo>
                      <a:pt x="133" y="0"/>
                      <a:pt x="133" y="0"/>
                      <a:pt x="133" y="0"/>
                    </a:cubicBezTo>
                    <a:cubicBezTo>
                      <a:pt x="133" y="44"/>
                      <a:pt x="133" y="44"/>
                      <a:pt x="133" y="44"/>
                    </a:cubicBezTo>
                    <a:cubicBezTo>
                      <a:pt x="95" y="44"/>
                      <a:pt x="95" y="44"/>
                      <a:pt x="95" y="44"/>
                    </a:cubicBezTo>
                    <a:cubicBezTo>
                      <a:pt x="57" y="44"/>
                      <a:pt x="1" y="69"/>
                      <a:pt x="1" y="137"/>
                    </a:cubicBezTo>
                    <a:cubicBezTo>
                      <a:pt x="1" y="266"/>
                      <a:pt x="1" y="266"/>
                      <a:pt x="1" y="266"/>
                    </a:cubicBezTo>
                    <a:cubicBezTo>
                      <a:pt x="1" y="287"/>
                      <a:pt x="9" y="316"/>
                      <a:pt x="31" y="336"/>
                    </a:cubicBezTo>
                    <a:cubicBezTo>
                      <a:pt x="46" y="350"/>
                      <a:pt x="64" y="357"/>
                      <a:pt x="88" y="359"/>
                    </a:cubicBezTo>
                    <a:cubicBezTo>
                      <a:pt x="91" y="358"/>
                      <a:pt x="93" y="358"/>
                      <a:pt x="94" y="358"/>
                    </a:cubicBezTo>
                    <a:cubicBezTo>
                      <a:pt x="224" y="358"/>
                      <a:pt x="224" y="358"/>
                      <a:pt x="224" y="358"/>
                    </a:cubicBezTo>
                    <a:cubicBezTo>
                      <a:pt x="226" y="358"/>
                      <a:pt x="229" y="358"/>
                      <a:pt x="230" y="359"/>
                    </a:cubicBezTo>
                    <a:cubicBezTo>
                      <a:pt x="256" y="362"/>
                      <a:pt x="259" y="386"/>
                      <a:pt x="259" y="393"/>
                    </a:cubicBezTo>
                    <a:cubicBezTo>
                      <a:pt x="259" y="522"/>
                      <a:pt x="259" y="522"/>
                      <a:pt x="259" y="522"/>
                    </a:cubicBezTo>
                    <a:cubicBezTo>
                      <a:pt x="259" y="553"/>
                      <a:pt x="234" y="556"/>
                      <a:pt x="224" y="556"/>
                    </a:cubicBezTo>
                    <a:cubicBezTo>
                      <a:pt x="94" y="556"/>
                      <a:pt x="94" y="556"/>
                      <a:pt x="94" y="556"/>
                    </a:cubicBezTo>
                    <a:cubicBezTo>
                      <a:pt x="63" y="556"/>
                      <a:pt x="60" y="532"/>
                      <a:pt x="59" y="522"/>
                    </a:cubicBezTo>
                    <a:cubicBezTo>
                      <a:pt x="59" y="449"/>
                      <a:pt x="59" y="449"/>
                      <a:pt x="59" y="449"/>
                    </a:cubicBezTo>
                    <a:cubicBezTo>
                      <a:pt x="0" y="449"/>
                      <a:pt x="0" y="449"/>
                      <a:pt x="0" y="449"/>
                    </a:cubicBezTo>
                    <a:cubicBezTo>
                      <a:pt x="0" y="522"/>
                      <a:pt x="0" y="522"/>
                      <a:pt x="0" y="522"/>
                    </a:cubicBezTo>
                    <a:cubicBezTo>
                      <a:pt x="0" y="559"/>
                      <a:pt x="25" y="615"/>
                      <a:pt x="94" y="615"/>
                    </a:cubicBezTo>
                    <a:cubicBezTo>
                      <a:pt x="224" y="615"/>
                      <a:pt x="224" y="615"/>
                      <a:pt x="224" y="615"/>
                    </a:cubicBezTo>
                    <a:cubicBezTo>
                      <a:pt x="262" y="615"/>
                      <a:pt x="318" y="590"/>
                      <a:pt x="318" y="522"/>
                    </a:cubicBezTo>
                    <a:cubicBezTo>
                      <a:pt x="318" y="393"/>
                      <a:pt x="318" y="393"/>
                      <a:pt x="318" y="393"/>
                    </a:cubicBezTo>
                    <a:cubicBezTo>
                      <a:pt x="318" y="372"/>
                      <a:pt x="310" y="342"/>
                      <a:pt x="286" y="3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175">
                <a:extLst>
                  <a:ext uri="{FF2B5EF4-FFF2-40B4-BE49-F238E27FC236}">
                    <a16:creationId xmlns:a16="http://schemas.microsoft.com/office/drawing/2014/main" id="{B7E4CBE0-4630-40E9-B12E-C003126368B3}"/>
                  </a:ext>
                </a:extLst>
              </p:cNvPr>
              <p:cNvSpPr>
                <a:spLocks/>
              </p:cNvSpPr>
              <p:nvPr/>
            </p:nvSpPr>
            <p:spPr bwMode="auto">
              <a:xfrm>
                <a:off x="2235" y="2865"/>
                <a:ext cx="44" cy="34"/>
              </a:xfrm>
              <a:custGeom>
                <a:avLst/>
                <a:gdLst>
                  <a:gd name="T0" fmla="*/ 0 w 44"/>
                  <a:gd name="T1" fmla="*/ 6 h 34"/>
                  <a:gd name="T2" fmla="*/ 0 w 44"/>
                  <a:gd name="T3" fmla="*/ 6 h 34"/>
                  <a:gd name="T4" fmla="*/ 0 w 44"/>
                  <a:gd name="T5" fmla="*/ 28 h 34"/>
                  <a:gd name="T6" fmla="*/ 0 w 44"/>
                  <a:gd name="T7" fmla="*/ 28 h 34"/>
                  <a:gd name="T8" fmla="*/ 0 w 44"/>
                  <a:gd name="T9" fmla="*/ 34 h 34"/>
                  <a:gd name="T10" fmla="*/ 44 w 44"/>
                  <a:gd name="T11" fmla="*/ 34 h 34"/>
                  <a:gd name="T12" fmla="*/ 44 w 44"/>
                  <a:gd name="T13" fmla="*/ 0 h 34"/>
                  <a:gd name="T14" fmla="*/ 0 w 44"/>
                  <a:gd name="T15" fmla="*/ 0 h 34"/>
                  <a:gd name="T16" fmla="*/ 0 w 44"/>
                  <a:gd name="T17" fmla="*/ 6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34">
                    <a:moveTo>
                      <a:pt x="0" y="6"/>
                    </a:moveTo>
                    <a:lnTo>
                      <a:pt x="0" y="6"/>
                    </a:lnTo>
                    <a:lnTo>
                      <a:pt x="0" y="28"/>
                    </a:lnTo>
                    <a:lnTo>
                      <a:pt x="0" y="28"/>
                    </a:lnTo>
                    <a:lnTo>
                      <a:pt x="0" y="34"/>
                    </a:lnTo>
                    <a:lnTo>
                      <a:pt x="44" y="34"/>
                    </a:lnTo>
                    <a:lnTo>
                      <a:pt x="44" y="0"/>
                    </a:lnTo>
                    <a:lnTo>
                      <a:pt x="0" y="0"/>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176">
                <a:extLst>
                  <a:ext uri="{FF2B5EF4-FFF2-40B4-BE49-F238E27FC236}">
                    <a16:creationId xmlns:a16="http://schemas.microsoft.com/office/drawing/2014/main" id="{246CB9D8-D823-4DAD-A5F1-951620714D73}"/>
                  </a:ext>
                </a:extLst>
              </p:cNvPr>
              <p:cNvSpPr>
                <a:spLocks/>
              </p:cNvSpPr>
              <p:nvPr/>
            </p:nvSpPr>
            <p:spPr bwMode="auto">
              <a:xfrm>
                <a:off x="1919" y="2865"/>
                <a:ext cx="44" cy="34"/>
              </a:xfrm>
              <a:custGeom>
                <a:avLst/>
                <a:gdLst>
                  <a:gd name="T0" fmla="*/ 0 w 44"/>
                  <a:gd name="T1" fmla="*/ 11 h 34"/>
                  <a:gd name="T2" fmla="*/ 0 w 44"/>
                  <a:gd name="T3" fmla="*/ 11 h 34"/>
                  <a:gd name="T4" fmla="*/ 0 w 44"/>
                  <a:gd name="T5" fmla="*/ 23 h 34"/>
                  <a:gd name="T6" fmla="*/ 0 w 44"/>
                  <a:gd name="T7" fmla="*/ 23 h 34"/>
                  <a:gd name="T8" fmla="*/ 0 w 44"/>
                  <a:gd name="T9" fmla="*/ 34 h 34"/>
                  <a:gd name="T10" fmla="*/ 44 w 44"/>
                  <a:gd name="T11" fmla="*/ 34 h 34"/>
                  <a:gd name="T12" fmla="*/ 44 w 44"/>
                  <a:gd name="T13" fmla="*/ 0 h 34"/>
                  <a:gd name="T14" fmla="*/ 0 w 44"/>
                  <a:gd name="T15" fmla="*/ 0 h 34"/>
                  <a:gd name="T16" fmla="*/ 0 w 44"/>
                  <a:gd name="T17" fmla="*/ 11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34">
                    <a:moveTo>
                      <a:pt x="0" y="11"/>
                    </a:moveTo>
                    <a:lnTo>
                      <a:pt x="0" y="11"/>
                    </a:lnTo>
                    <a:lnTo>
                      <a:pt x="0" y="23"/>
                    </a:lnTo>
                    <a:lnTo>
                      <a:pt x="0" y="23"/>
                    </a:lnTo>
                    <a:lnTo>
                      <a:pt x="0" y="34"/>
                    </a:lnTo>
                    <a:lnTo>
                      <a:pt x="44" y="34"/>
                    </a:lnTo>
                    <a:lnTo>
                      <a:pt x="44" y="0"/>
                    </a:lnTo>
                    <a:lnTo>
                      <a:pt x="0"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81" name="TextBox 180">
              <a:extLst>
                <a:ext uri="{FF2B5EF4-FFF2-40B4-BE49-F238E27FC236}">
                  <a16:creationId xmlns:a16="http://schemas.microsoft.com/office/drawing/2014/main" id="{E27F5512-F040-421F-B7D1-E6C0A67D08AF}"/>
                </a:ext>
              </a:extLst>
            </p:cNvPr>
            <p:cNvSpPr txBox="1"/>
            <p:nvPr/>
          </p:nvSpPr>
          <p:spPr>
            <a:xfrm>
              <a:off x="10578889" y="3886200"/>
              <a:ext cx="818765" cy="494155"/>
            </a:xfrm>
            <a:prstGeom prst="rect">
              <a:avLst/>
            </a:prstGeom>
            <a:solidFill>
              <a:schemeClr val="tx1">
                <a:lumMod val="100000"/>
              </a:schemeClr>
            </a:solid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The claim is fully paid</a:t>
              </a:r>
            </a:p>
          </p:txBody>
        </p:sp>
        <p:cxnSp>
          <p:nvCxnSpPr>
            <p:cNvPr id="190" name="Straight Connector 189">
              <a:extLst>
                <a:ext uri="{FF2B5EF4-FFF2-40B4-BE49-F238E27FC236}">
                  <a16:creationId xmlns:a16="http://schemas.microsoft.com/office/drawing/2014/main" id="{2B9AE324-4520-45AC-8935-2D5109625200}"/>
                </a:ext>
              </a:extLst>
            </p:cNvPr>
            <p:cNvCxnSpPr>
              <a:cxnSpLocks/>
            </p:cNvCxnSpPr>
            <p:nvPr/>
          </p:nvCxnSpPr>
          <p:spPr>
            <a:xfrm>
              <a:off x="10988271" y="2604891"/>
              <a:ext cx="0" cy="332044"/>
            </a:xfrm>
            <a:prstGeom prst="line">
              <a:avLst/>
            </a:prstGeom>
            <a:noFill/>
            <a:ln w="12700" cap="sq" cmpd="sng" algn="ctr">
              <a:solidFill>
                <a:srgbClr val="D2D2DA"/>
              </a:solidFill>
              <a:prstDash val="solid"/>
              <a:miter lim="800000"/>
              <a:tailEnd type="none"/>
            </a:ln>
            <a:effectLst/>
          </p:spPr>
        </p:cxnSp>
      </p:grpSp>
      <p:grpSp>
        <p:nvGrpSpPr>
          <p:cNvPr id="5" name="Group 4">
            <a:extLst>
              <a:ext uri="{FF2B5EF4-FFF2-40B4-BE49-F238E27FC236}">
                <a16:creationId xmlns:a16="http://schemas.microsoft.com/office/drawing/2014/main" id="{C8A3FC54-242D-4F03-A484-C1943275CD61}"/>
              </a:ext>
            </a:extLst>
          </p:cNvPr>
          <p:cNvGrpSpPr/>
          <p:nvPr/>
        </p:nvGrpSpPr>
        <p:grpSpPr>
          <a:xfrm>
            <a:off x="280697" y="2604891"/>
            <a:ext cx="1198751" cy="2218358"/>
            <a:chOff x="280697" y="2604891"/>
            <a:chExt cx="1198751" cy="2218358"/>
          </a:xfrm>
        </p:grpSpPr>
        <p:sp>
          <p:nvSpPr>
            <p:cNvPr id="201" name="TextBox 200">
              <a:extLst>
                <a:ext uri="{FF2B5EF4-FFF2-40B4-BE49-F238E27FC236}">
                  <a16:creationId xmlns:a16="http://schemas.microsoft.com/office/drawing/2014/main" id="{7CACA262-3D51-4463-A6A1-49A4E6CDB70E}"/>
                </a:ext>
              </a:extLst>
            </p:cNvPr>
            <p:cNvSpPr txBox="1"/>
            <p:nvPr/>
          </p:nvSpPr>
          <p:spPr>
            <a:xfrm>
              <a:off x="280697" y="3860235"/>
              <a:ext cx="1198751" cy="963014"/>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Premium is paid for insurance coverage</a:t>
              </a:r>
            </a:p>
          </p:txBody>
        </p:sp>
        <p:cxnSp>
          <p:nvCxnSpPr>
            <p:cNvPr id="202" name="Straight Connector 201">
              <a:extLst>
                <a:ext uri="{FF2B5EF4-FFF2-40B4-BE49-F238E27FC236}">
                  <a16:creationId xmlns:a16="http://schemas.microsoft.com/office/drawing/2014/main" id="{F2AB2C0E-8280-4A06-9ABD-B35F4DF4934F}"/>
                </a:ext>
              </a:extLst>
            </p:cNvPr>
            <p:cNvCxnSpPr>
              <a:cxnSpLocks/>
            </p:cNvCxnSpPr>
            <p:nvPr/>
          </p:nvCxnSpPr>
          <p:spPr>
            <a:xfrm>
              <a:off x="880072" y="2604891"/>
              <a:ext cx="0" cy="332044"/>
            </a:xfrm>
            <a:prstGeom prst="line">
              <a:avLst/>
            </a:prstGeom>
            <a:noFill/>
            <a:ln w="12700" cap="sq" cmpd="sng" algn="ctr">
              <a:solidFill>
                <a:srgbClr val="D2D2DA"/>
              </a:solidFill>
              <a:prstDash val="solid"/>
              <a:miter lim="800000"/>
              <a:tailEnd type="none"/>
            </a:ln>
            <a:effectLst/>
          </p:spPr>
        </p:cxnSp>
        <p:grpSp>
          <p:nvGrpSpPr>
            <p:cNvPr id="219" name="Group 94">
              <a:extLst>
                <a:ext uri="{FF2B5EF4-FFF2-40B4-BE49-F238E27FC236}">
                  <a16:creationId xmlns:a16="http://schemas.microsoft.com/office/drawing/2014/main" id="{3A5869BA-008C-4100-B47E-EBCCD3CA65BA}"/>
                </a:ext>
              </a:extLst>
            </p:cNvPr>
            <p:cNvGrpSpPr>
              <a:grpSpLocks noChangeAspect="1"/>
            </p:cNvGrpSpPr>
            <p:nvPr/>
          </p:nvGrpSpPr>
          <p:grpSpPr bwMode="auto">
            <a:xfrm>
              <a:off x="577807" y="2971800"/>
              <a:ext cx="604531" cy="851600"/>
              <a:chOff x="1825" y="2866"/>
              <a:chExt cx="690" cy="972"/>
            </a:xfrm>
            <a:solidFill>
              <a:schemeClr val="bg1"/>
            </a:solidFill>
          </p:grpSpPr>
          <p:sp>
            <p:nvSpPr>
              <p:cNvPr id="222" name="Freeform 95">
                <a:extLst>
                  <a:ext uri="{FF2B5EF4-FFF2-40B4-BE49-F238E27FC236}">
                    <a16:creationId xmlns:a16="http://schemas.microsoft.com/office/drawing/2014/main" id="{F13D69B4-A4B0-4760-98EB-99965E167CF7}"/>
                  </a:ext>
                </a:extLst>
              </p:cNvPr>
              <p:cNvSpPr>
                <a:spLocks noEditPoints="1"/>
              </p:cNvSpPr>
              <p:nvPr/>
            </p:nvSpPr>
            <p:spPr bwMode="auto">
              <a:xfrm>
                <a:off x="1863" y="3502"/>
                <a:ext cx="338" cy="336"/>
              </a:xfrm>
              <a:custGeom>
                <a:avLst/>
                <a:gdLst>
                  <a:gd name="T0" fmla="*/ 152 w 338"/>
                  <a:gd name="T1" fmla="*/ 336 h 336"/>
                  <a:gd name="T2" fmla="*/ 104 w 338"/>
                  <a:gd name="T3" fmla="*/ 324 h 336"/>
                  <a:gd name="T4" fmla="*/ 62 w 338"/>
                  <a:gd name="T5" fmla="*/ 298 h 336"/>
                  <a:gd name="T6" fmla="*/ 30 w 338"/>
                  <a:gd name="T7" fmla="*/ 262 h 336"/>
                  <a:gd name="T8" fmla="*/ 8 w 338"/>
                  <a:gd name="T9" fmla="*/ 218 h 336"/>
                  <a:gd name="T10" fmla="*/ 0 w 338"/>
                  <a:gd name="T11" fmla="*/ 168 h 336"/>
                  <a:gd name="T12" fmla="*/ 4 w 338"/>
                  <a:gd name="T13" fmla="*/ 134 h 336"/>
                  <a:gd name="T14" fmla="*/ 20 w 338"/>
                  <a:gd name="T15" fmla="*/ 88 h 336"/>
                  <a:gd name="T16" fmla="*/ 50 w 338"/>
                  <a:gd name="T17" fmla="*/ 48 h 336"/>
                  <a:gd name="T18" fmla="*/ 88 w 338"/>
                  <a:gd name="T19" fmla="*/ 20 h 336"/>
                  <a:gd name="T20" fmla="*/ 134 w 338"/>
                  <a:gd name="T21" fmla="*/ 2 h 336"/>
                  <a:gd name="T22" fmla="*/ 168 w 338"/>
                  <a:gd name="T23" fmla="*/ 0 h 336"/>
                  <a:gd name="T24" fmla="*/ 218 w 338"/>
                  <a:gd name="T25" fmla="*/ 8 h 336"/>
                  <a:gd name="T26" fmla="*/ 264 w 338"/>
                  <a:gd name="T27" fmla="*/ 28 h 336"/>
                  <a:gd name="T28" fmla="*/ 298 w 338"/>
                  <a:gd name="T29" fmla="*/ 60 h 336"/>
                  <a:gd name="T30" fmla="*/ 324 w 338"/>
                  <a:gd name="T31" fmla="*/ 102 h 336"/>
                  <a:gd name="T32" fmla="*/ 336 w 338"/>
                  <a:gd name="T33" fmla="*/ 150 h 336"/>
                  <a:gd name="T34" fmla="*/ 336 w 338"/>
                  <a:gd name="T35" fmla="*/ 186 h 336"/>
                  <a:gd name="T36" fmla="*/ 324 w 338"/>
                  <a:gd name="T37" fmla="*/ 234 h 336"/>
                  <a:gd name="T38" fmla="*/ 298 w 338"/>
                  <a:gd name="T39" fmla="*/ 276 h 336"/>
                  <a:gd name="T40" fmla="*/ 264 w 338"/>
                  <a:gd name="T41" fmla="*/ 308 h 336"/>
                  <a:gd name="T42" fmla="*/ 218 w 338"/>
                  <a:gd name="T43" fmla="*/ 328 h 336"/>
                  <a:gd name="T44" fmla="*/ 168 w 338"/>
                  <a:gd name="T45" fmla="*/ 336 h 336"/>
                  <a:gd name="T46" fmla="*/ 168 w 338"/>
                  <a:gd name="T47" fmla="*/ 18 h 336"/>
                  <a:gd name="T48" fmla="*/ 124 w 338"/>
                  <a:gd name="T49" fmla="*/ 24 h 336"/>
                  <a:gd name="T50" fmla="*/ 84 w 338"/>
                  <a:gd name="T51" fmla="*/ 44 h 336"/>
                  <a:gd name="T52" fmla="*/ 52 w 338"/>
                  <a:gd name="T53" fmla="*/ 72 h 336"/>
                  <a:gd name="T54" fmla="*/ 30 w 338"/>
                  <a:gd name="T55" fmla="*/ 110 h 336"/>
                  <a:gd name="T56" fmla="*/ 20 w 338"/>
                  <a:gd name="T57" fmla="*/ 152 h 336"/>
                  <a:gd name="T58" fmla="*/ 20 w 338"/>
                  <a:gd name="T59" fmla="*/ 184 h 336"/>
                  <a:gd name="T60" fmla="*/ 30 w 338"/>
                  <a:gd name="T61" fmla="*/ 226 h 336"/>
                  <a:gd name="T62" fmla="*/ 52 w 338"/>
                  <a:gd name="T63" fmla="*/ 264 h 336"/>
                  <a:gd name="T64" fmla="*/ 84 w 338"/>
                  <a:gd name="T65" fmla="*/ 292 h 336"/>
                  <a:gd name="T66" fmla="*/ 124 w 338"/>
                  <a:gd name="T67" fmla="*/ 312 h 336"/>
                  <a:gd name="T68" fmla="*/ 168 w 338"/>
                  <a:gd name="T69" fmla="*/ 318 h 336"/>
                  <a:gd name="T70" fmla="*/ 200 w 338"/>
                  <a:gd name="T71" fmla="*/ 316 h 336"/>
                  <a:gd name="T72" fmla="*/ 240 w 338"/>
                  <a:gd name="T73" fmla="*/ 300 h 336"/>
                  <a:gd name="T74" fmla="*/ 276 w 338"/>
                  <a:gd name="T75" fmla="*/ 274 h 336"/>
                  <a:gd name="T76" fmla="*/ 302 w 338"/>
                  <a:gd name="T77" fmla="*/ 240 h 336"/>
                  <a:gd name="T78" fmla="*/ 316 w 338"/>
                  <a:gd name="T79" fmla="*/ 198 h 336"/>
                  <a:gd name="T80" fmla="*/ 320 w 338"/>
                  <a:gd name="T81" fmla="*/ 168 h 336"/>
                  <a:gd name="T82" fmla="*/ 312 w 338"/>
                  <a:gd name="T83" fmla="*/ 124 h 336"/>
                  <a:gd name="T84" fmla="*/ 294 w 338"/>
                  <a:gd name="T85" fmla="*/ 84 h 336"/>
                  <a:gd name="T86" fmla="*/ 264 w 338"/>
                  <a:gd name="T87" fmla="*/ 52 h 336"/>
                  <a:gd name="T88" fmla="*/ 228 w 338"/>
                  <a:gd name="T89" fmla="*/ 30 h 336"/>
                  <a:gd name="T90" fmla="*/ 184 w 338"/>
                  <a:gd name="T91" fmla="*/ 18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38" h="336">
                    <a:moveTo>
                      <a:pt x="168" y="336"/>
                    </a:moveTo>
                    <a:lnTo>
                      <a:pt x="168" y="336"/>
                    </a:lnTo>
                    <a:lnTo>
                      <a:pt x="152" y="336"/>
                    </a:lnTo>
                    <a:lnTo>
                      <a:pt x="134" y="334"/>
                    </a:lnTo>
                    <a:lnTo>
                      <a:pt x="118" y="328"/>
                    </a:lnTo>
                    <a:lnTo>
                      <a:pt x="104" y="324"/>
                    </a:lnTo>
                    <a:lnTo>
                      <a:pt x="88" y="316"/>
                    </a:lnTo>
                    <a:lnTo>
                      <a:pt x="74" y="308"/>
                    </a:lnTo>
                    <a:lnTo>
                      <a:pt x="62" y="298"/>
                    </a:lnTo>
                    <a:lnTo>
                      <a:pt x="50" y="288"/>
                    </a:lnTo>
                    <a:lnTo>
                      <a:pt x="38" y="276"/>
                    </a:lnTo>
                    <a:lnTo>
                      <a:pt x="30" y="262"/>
                    </a:lnTo>
                    <a:lnTo>
                      <a:pt x="20" y="248"/>
                    </a:lnTo>
                    <a:lnTo>
                      <a:pt x="14" y="234"/>
                    </a:lnTo>
                    <a:lnTo>
                      <a:pt x="8" y="218"/>
                    </a:lnTo>
                    <a:lnTo>
                      <a:pt x="4" y="202"/>
                    </a:lnTo>
                    <a:lnTo>
                      <a:pt x="2" y="186"/>
                    </a:lnTo>
                    <a:lnTo>
                      <a:pt x="0" y="168"/>
                    </a:lnTo>
                    <a:lnTo>
                      <a:pt x="0" y="168"/>
                    </a:lnTo>
                    <a:lnTo>
                      <a:pt x="2" y="150"/>
                    </a:lnTo>
                    <a:lnTo>
                      <a:pt x="4" y="134"/>
                    </a:lnTo>
                    <a:lnTo>
                      <a:pt x="8" y="118"/>
                    </a:lnTo>
                    <a:lnTo>
                      <a:pt x="14" y="102"/>
                    </a:lnTo>
                    <a:lnTo>
                      <a:pt x="20" y="88"/>
                    </a:lnTo>
                    <a:lnTo>
                      <a:pt x="30" y="74"/>
                    </a:lnTo>
                    <a:lnTo>
                      <a:pt x="38" y="60"/>
                    </a:lnTo>
                    <a:lnTo>
                      <a:pt x="50" y="48"/>
                    </a:lnTo>
                    <a:lnTo>
                      <a:pt x="62" y="38"/>
                    </a:lnTo>
                    <a:lnTo>
                      <a:pt x="74" y="28"/>
                    </a:lnTo>
                    <a:lnTo>
                      <a:pt x="88" y="20"/>
                    </a:lnTo>
                    <a:lnTo>
                      <a:pt x="104" y="12"/>
                    </a:lnTo>
                    <a:lnTo>
                      <a:pt x="118" y="8"/>
                    </a:lnTo>
                    <a:lnTo>
                      <a:pt x="134" y="2"/>
                    </a:lnTo>
                    <a:lnTo>
                      <a:pt x="152" y="0"/>
                    </a:lnTo>
                    <a:lnTo>
                      <a:pt x="168" y="0"/>
                    </a:lnTo>
                    <a:lnTo>
                      <a:pt x="168" y="0"/>
                    </a:lnTo>
                    <a:lnTo>
                      <a:pt x="186" y="0"/>
                    </a:lnTo>
                    <a:lnTo>
                      <a:pt x="202" y="2"/>
                    </a:lnTo>
                    <a:lnTo>
                      <a:pt x="218" y="8"/>
                    </a:lnTo>
                    <a:lnTo>
                      <a:pt x="234" y="12"/>
                    </a:lnTo>
                    <a:lnTo>
                      <a:pt x="250" y="20"/>
                    </a:lnTo>
                    <a:lnTo>
                      <a:pt x="264" y="28"/>
                    </a:lnTo>
                    <a:lnTo>
                      <a:pt x="276" y="38"/>
                    </a:lnTo>
                    <a:lnTo>
                      <a:pt x="288" y="48"/>
                    </a:lnTo>
                    <a:lnTo>
                      <a:pt x="298" y="60"/>
                    </a:lnTo>
                    <a:lnTo>
                      <a:pt x="308" y="74"/>
                    </a:lnTo>
                    <a:lnTo>
                      <a:pt x="318" y="88"/>
                    </a:lnTo>
                    <a:lnTo>
                      <a:pt x="324" y="102"/>
                    </a:lnTo>
                    <a:lnTo>
                      <a:pt x="330" y="118"/>
                    </a:lnTo>
                    <a:lnTo>
                      <a:pt x="334" y="134"/>
                    </a:lnTo>
                    <a:lnTo>
                      <a:pt x="336" y="150"/>
                    </a:lnTo>
                    <a:lnTo>
                      <a:pt x="338" y="168"/>
                    </a:lnTo>
                    <a:lnTo>
                      <a:pt x="338" y="168"/>
                    </a:lnTo>
                    <a:lnTo>
                      <a:pt x="336" y="186"/>
                    </a:lnTo>
                    <a:lnTo>
                      <a:pt x="334" y="202"/>
                    </a:lnTo>
                    <a:lnTo>
                      <a:pt x="330" y="218"/>
                    </a:lnTo>
                    <a:lnTo>
                      <a:pt x="324" y="234"/>
                    </a:lnTo>
                    <a:lnTo>
                      <a:pt x="318" y="248"/>
                    </a:lnTo>
                    <a:lnTo>
                      <a:pt x="308" y="262"/>
                    </a:lnTo>
                    <a:lnTo>
                      <a:pt x="298" y="276"/>
                    </a:lnTo>
                    <a:lnTo>
                      <a:pt x="288" y="288"/>
                    </a:lnTo>
                    <a:lnTo>
                      <a:pt x="276" y="298"/>
                    </a:lnTo>
                    <a:lnTo>
                      <a:pt x="264" y="308"/>
                    </a:lnTo>
                    <a:lnTo>
                      <a:pt x="250" y="316"/>
                    </a:lnTo>
                    <a:lnTo>
                      <a:pt x="234" y="324"/>
                    </a:lnTo>
                    <a:lnTo>
                      <a:pt x="218" y="328"/>
                    </a:lnTo>
                    <a:lnTo>
                      <a:pt x="202" y="334"/>
                    </a:lnTo>
                    <a:lnTo>
                      <a:pt x="186" y="336"/>
                    </a:lnTo>
                    <a:lnTo>
                      <a:pt x="168" y="336"/>
                    </a:lnTo>
                    <a:lnTo>
                      <a:pt x="168" y="336"/>
                    </a:lnTo>
                    <a:close/>
                    <a:moveTo>
                      <a:pt x="168" y="18"/>
                    </a:moveTo>
                    <a:lnTo>
                      <a:pt x="168" y="18"/>
                    </a:lnTo>
                    <a:lnTo>
                      <a:pt x="154" y="18"/>
                    </a:lnTo>
                    <a:lnTo>
                      <a:pt x="138" y="20"/>
                    </a:lnTo>
                    <a:lnTo>
                      <a:pt x="124" y="24"/>
                    </a:lnTo>
                    <a:lnTo>
                      <a:pt x="110" y="30"/>
                    </a:lnTo>
                    <a:lnTo>
                      <a:pt x="98" y="36"/>
                    </a:lnTo>
                    <a:lnTo>
                      <a:pt x="84" y="44"/>
                    </a:lnTo>
                    <a:lnTo>
                      <a:pt x="74" y="52"/>
                    </a:lnTo>
                    <a:lnTo>
                      <a:pt x="62" y="62"/>
                    </a:lnTo>
                    <a:lnTo>
                      <a:pt x="52" y="72"/>
                    </a:lnTo>
                    <a:lnTo>
                      <a:pt x="44" y="84"/>
                    </a:lnTo>
                    <a:lnTo>
                      <a:pt x="36" y="96"/>
                    </a:lnTo>
                    <a:lnTo>
                      <a:pt x="30" y="110"/>
                    </a:lnTo>
                    <a:lnTo>
                      <a:pt x="26" y="124"/>
                    </a:lnTo>
                    <a:lnTo>
                      <a:pt x="22" y="138"/>
                    </a:lnTo>
                    <a:lnTo>
                      <a:pt x="20" y="152"/>
                    </a:lnTo>
                    <a:lnTo>
                      <a:pt x="18" y="168"/>
                    </a:lnTo>
                    <a:lnTo>
                      <a:pt x="18" y="168"/>
                    </a:lnTo>
                    <a:lnTo>
                      <a:pt x="20" y="184"/>
                    </a:lnTo>
                    <a:lnTo>
                      <a:pt x="22" y="198"/>
                    </a:lnTo>
                    <a:lnTo>
                      <a:pt x="26" y="212"/>
                    </a:lnTo>
                    <a:lnTo>
                      <a:pt x="30" y="226"/>
                    </a:lnTo>
                    <a:lnTo>
                      <a:pt x="36" y="240"/>
                    </a:lnTo>
                    <a:lnTo>
                      <a:pt x="44" y="252"/>
                    </a:lnTo>
                    <a:lnTo>
                      <a:pt x="52" y="264"/>
                    </a:lnTo>
                    <a:lnTo>
                      <a:pt x="62" y="274"/>
                    </a:lnTo>
                    <a:lnTo>
                      <a:pt x="74" y="284"/>
                    </a:lnTo>
                    <a:lnTo>
                      <a:pt x="84" y="292"/>
                    </a:lnTo>
                    <a:lnTo>
                      <a:pt x="98" y="300"/>
                    </a:lnTo>
                    <a:lnTo>
                      <a:pt x="110" y="306"/>
                    </a:lnTo>
                    <a:lnTo>
                      <a:pt x="124" y="312"/>
                    </a:lnTo>
                    <a:lnTo>
                      <a:pt x="138" y="316"/>
                    </a:lnTo>
                    <a:lnTo>
                      <a:pt x="154" y="318"/>
                    </a:lnTo>
                    <a:lnTo>
                      <a:pt x="168" y="318"/>
                    </a:lnTo>
                    <a:lnTo>
                      <a:pt x="168" y="318"/>
                    </a:lnTo>
                    <a:lnTo>
                      <a:pt x="184" y="318"/>
                    </a:lnTo>
                    <a:lnTo>
                      <a:pt x="200" y="316"/>
                    </a:lnTo>
                    <a:lnTo>
                      <a:pt x="214" y="312"/>
                    </a:lnTo>
                    <a:lnTo>
                      <a:pt x="228" y="306"/>
                    </a:lnTo>
                    <a:lnTo>
                      <a:pt x="240" y="300"/>
                    </a:lnTo>
                    <a:lnTo>
                      <a:pt x="252" y="292"/>
                    </a:lnTo>
                    <a:lnTo>
                      <a:pt x="264" y="284"/>
                    </a:lnTo>
                    <a:lnTo>
                      <a:pt x="276" y="274"/>
                    </a:lnTo>
                    <a:lnTo>
                      <a:pt x="284" y="264"/>
                    </a:lnTo>
                    <a:lnTo>
                      <a:pt x="294" y="252"/>
                    </a:lnTo>
                    <a:lnTo>
                      <a:pt x="302" y="240"/>
                    </a:lnTo>
                    <a:lnTo>
                      <a:pt x="308" y="226"/>
                    </a:lnTo>
                    <a:lnTo>
                      <a:pt x="312" y="212"/>
                    </a:lnTo>
                    <a:lnTo>
                      <a:pt x="316" y="198"/>
                    </a:lnTo>
                    <a:lnTo>
                      <a:pt x="318" y="184"/>
                    </a:lnTo>
                    <a:lnTo>
                      <a:pt x="320" y="168"/>
                    </a:lnTo>
                    <a:lnTo>
                      <a:pt x="320" y="168"/>
                    </a:lnTo>
                    <a:lnTo>
                      <a:pt x="318" y="152"/>
                    </a:lnTo>
                    <a:lnTo>
                      <a:pt x="316" y="138"/>
                    </a:lnTo>
                    <a:lnTo>
                      <a:pt x="312" y="124"/>
                    </a:lnTo>
                    <a:lnTo>
                      <a:pt x="308" y="110"/>
                    </a:lnTo>
                    <a:lnTo>
                      <a:pt x="302" y="96"/>
                    </a:lnTo>
                    <a:lnTo>
                      <a:pt x="294" y="84"/>
                    </a:lnTo>
                    <a:lnTo>
                      <a:pt x="284" y="72"/>
                    </a:lnTo>
                    <a:lnTo>
                      <a:pt x="276" y="62"/>
                    </a:lnTo>
                    <a:lnTo>
                      <a:pt x="264" y="52"/>
                    </a:lnTo>
                    <a:lnTo>
                      <a:pt x="252" y="44"/>
                    </a:lnTo>
                    <a:lnTo>
                      <a:pt x="240" y="36"/>
                    </a:lnTo>
                    <a:lnTo>
                      <a:pt x="228" y="30"/>
                    </a:lnTo>
                    <a:lnTo>
                      <a:pt x="214" y="24"/>
                    </a:lnTo>
                    <a:lnTo>
                      <a:pt x="200" y="20"/>
                    </a:lnTo>
                    <a:lnTo>
                      <a:pt x="184" y="18"/>
                    </a:lnTo>
                    <a:lnTo>
                      <a:pt x="168" y="18"/>
                    </a:lnTo>
                    <a:lnTo>
                      <a:pt x="168"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96">
                <a:extLst>
                  <a:ext uri="{FF2B5EF4-FFF2-40B4-BE49-F238E27FC236}">
                    <a16:creationId xmlns:a16="http://schemas.microsoft.com/office/drawing/2014/main" id="{0F8B5997-72B7-4F1C-A87D-EC92B93D5045}"/>
                  </a:ext>
                </a:extLst>
              </p:cNvPr>
              <p:cNvSpPr>
                <a:spLocks/>
              </p:cNvSpPr>
              <p:nvPr/>
            </p:nvSpPr>
            <p:spPr bwMode="auto">
              <a:xfrm>
                <a:off x="1985" y="3584"/>
                <a:ext cx="94" cy="172"/>
              </a:xfrm>
              <a:custGeom>
                <a:avLst/>
                <a:gdLst>
                  <a:gd name="T0" fmla="*/ 28 w 94"/>
                  <a:gd name="T1" fmla="*/ 172 h 172"/>
                  <a:gd name="T2" fmla="*/ 16 w 94"/>
                  <a:gd name="T3" fmla="*/ 168 h 172"/>
                  <a:gd name="T4" fmla="*/ 2 w 94"/>
                  <a:gd name="T5" fmla="*/ 154 h 172"/>
                  <a:gd name="T6" fmla="*/ 0 w 94"/>
                  <a:gd name="T7" fmla="*/ 124 h 172"/>
                  <a:gd name="T8" fmla="*/ 18 w 94"/>
                  <a:gd name="T9" fmla="*/ 144 h 172"/>
                  <a:gd name="T10" fmla="*/ 18 w 94"/>
                  <a:gd name="T11" fmla="*/ 148 h 172"/>
                  <a:gd name="T12" fmla="*/ 24 w 94"/>
                  <a:gd name="T13" fmla="*/ 152 h 172"/>
                  <a:gd name="T14" fmla="*/ 66 w 94"/>
                  <a:gd name="T15" fmla="*/ 154 h 172"/>
                  <a:gd name="T16" fmla="*/ 70 w 94"/>
                  <a:gd name="T17" fmla="*/ 152 h 172"/>
                  <a:gd name="T18" fmla="*/ 76 w 94"/>
                  <a:gd name="T19" fmla="*/ 148 h 172"/>
                  <a:gd name="T20" fmla="*/ 76 w 94"/>
                  <a:gd name="T21" fmla="*/ 104 h 172"/>
                  <a:gd name="T22" fmla="*/ 76 w 94"/>
                  <a:gd name="T23" fmla="*/ 100 h 172"/>
                  <a:gd name="T24" fmla="*/ 70 w 94"/>
                  <a:gd name="T25" fmla="*/ 96 h 172"/>
                  <a:gd name="T26" fmla="*/ 28 w 94"/>
                  <a:gd name="T27" fmla="*/ 96 h 172"/>
                  <a:gd name="T28" fmla="*/ 16 w 94"/>
                  <a:gd name="T29" fmla="*/ 92 h 172"/>
                  <a:gd name="T30" fmla="*/ 2 w 94"/>
                  <a:gd name="T31" fmla="*/ 78 h 172"/>
                  <a:gd name="T32" fmla="*/ 0 w 94"/>
                  <a:gd name="T33" fmla="*/ 28 h 172"/>
                  <a:gd name="T34" fmla="*/ 2 w 94"/>
                  <a:gd name="T35" fmla="*/ 18 h 172"/>
                  <a:gd name="T36" fmla="*/ 16 w 94"/>
                  <a:gd name="T37" fmla="*/ 4 h 172"/>
                  <a:gd name="T38" fmla="*/ 66 w 94"/>
                  <a:gd name="T39" fmla="*/ 0 h 172"/>
                  <a:gd name="T40" fmla="*/ 78 w 94"/>
                  <a:gd name="T41" fmla="*/ 4 h 172"/>
                  <a:gd name="T42" fmla="*/ 92 w 94"/>
                  <a:gd name="T43" fmla="*/ 18 h 172"/>
                  <a:gd name="T44" fmla="*/ 94 w 94"/>
                  <a:gd name="T45" fmla="*/ 48 h 172"/>
                  <a:gd name="T46" fmla="*/ 76 w 94"/>
                  <a:gd name="T47" fmla="*/ 28 h 172"/>
                  <a:gd name="T48" fmla="*/ 76 w 94"/>
                  <a:gd name="T49" fmla="*/ 24 h 172"/>
                  <a:gd name="T50" fmla="*/ 70 w 94"/>
                  <a:gd name="T51" fmla="*/ 20 h 172"/>
                  <a:gd name="T52" fmla="*/ 28 w 94"/>
                  <a:gd name="T53" fmla="*/ 18 h 172"/>
                  <a:gd name="T54" fmla="*/ 24 w 94"/>
                  <a:gd name="T55" fmla="*/ 20 h 172"/>
                  <a:gd name="T56" fmla="*/ 18 w 94"/>
                  <a:gd name="T57" fmla="*/ 24 h 172"/>
                  <a:gd name="T58" fmla="*/ 18 w 94"/>
                  <a:gd name="T59" fmla="*/ 68 h 172"/>
                  <a:gd name="T60" fmla="*/ 18 w 94"/>
                  <a:gd name="T61" fmla="*/ 72 h 172"/>
                  <a:gd name="T62" fmla="*/ 24 w 94"/>
                  <a:gd name="T63" fmla="*/ 76 h 172"/>
                  <a:gd name="T64" fmla="*/ 66 w 94"/>
                  <a:gd name="T65" fmla="*/ 78 h 172"/>
                  <a:gd name="T66" fmla="*/ 78 w 94"/>
                  <a:gd name="T67" fmla="*/ 80 h 172"/>
                  <a:gd name="T68" fmla="*/ 92 w 94"/>
                  <a:gd name="T69" fmla="*/ 94 h 172"/>
                  <a:gd name="T70" fmla="*/ 94 w 94"/>
                  <a:gd name="T71" fmla="*/ 144 h 172"/>
                  <a:gd name="T72" fmla="*/ 92 w 94"/>
                  <a:gd name="T73" fmla="*/ 154 h 172"/>
                  <a:gd name="T74" fmla="*/ 78 w 94"/>
                  <a:gd name="T75" fmla="*/ 168 h 172"/>
                  <a:gd name="T76" fmla="*/ 66 w 94"/>
                  <a:gd name="T77"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4" h="172">
                    <a:moveTo>
                      <a:pt x="66" y="172"/>
                    </a:moveTo>
                    <a:lnTo>
                      <a:pt x="28" y="172"/>
                    </a:lnTo>
                    <a:lnTo>
                      <a:pt x="28" y="172"/>
                    </a:lnTo>
                    <a:lnTo>
                      <a:pt x="16" y="168"/>
                    </a:lnTo>
                    <a:lnTo>
                      <a:pt x="8" y="162"/>
                    </a:lnTo>
                    <a:lnTo>
                      <a:pt x="2" y="154"/>
                    </a:lnTo>
                    <a:lnTo>
                      <a:pt x="0" y="144"/>
                    </a:lnTo>
                    <a:lnTo>
                      <a:pt x="0" y="124"/>
                    </a:lnTo>
                    <a:lnTo>
                      <a:pt x="18" y="124"/>
                    </a:lnTo>
                    <a:lnTo>
                      <a:pt x="18" y="144"/>
                    </a:lnTo>
                    <a:lnTo>
                      <a:pt x="18" y="144"/>
                    </a:lnTo>
                    <a:lnTo>
                      <a:pt x="18" y="148"/>
                    </a:lnTo>
                    <a:lnTo>
                      <a:pt x="20" y="150"/>
                    </a:lnTo>
                    <a:lnTo>
                      <a:pt x="24" y="152"/>
                    </a:lnTo>
                    <a:lnTo>
                      <a:pt x="28" y="154"/>
                    </a:lnTo>
                    <a:lnTo>
                      <a:pt x="66" y="154"/>
                    </a:lnTo>
                    <a:lnTo>
                      <a:pt x="66" y="154"/>
                    </a:lnTo>
                    <a:lnTo>
                      <a:pt x="70" y="152"/>
                    </a:lnTo>
                    <a:lnTo>
                      <a:pt x="74" y="150"/>
                    </a:lnTo>
                    <a:lnTo>
                      <a:pt x="76" y="148"/>
                    </a:lnTo>
                    <a:lnTo>
                      <a:pt x="76" y="144"/>
                    </a:lnTo>
                    <a:lnTo>
                      <a:pt x="76" y="104"/>
                    </a:lnTo>
                    <a:lnTo>
                      <a:pt x="76" y="104"/>
                    </a:lnTo>
                    <a:lnTo>
                      <a:pt x="76" y="100"/>
                    </a:lnTo>
                    <a:lnTo>
                      <a:pt x="74" y="98"/>
                    </a:lnTo>
                    <a:lnTo>
                      <a:pt x="70" y="96"/>
                    </a:lnTo>
                    <a:lnTo>
                      <a:pt x="66" y="96"/>
                    </a:lnTo>
                    <a:lnTo>
                      <a:pt x="28" y="96"/>
                    </a:lnTo>
                    <a:lnTo>
                      <a:pt x="28" y="96"/>
                    </a:lnTo>
                    <a:lnTo>
                      <a:pt x="16" y="92"/>
                    </a:lnTo>
                    <a:lnTo>
                      <a:pt x="8" y="86"/>
                    </a:lnTo>
                    <a:lnTo>
                      <a:pt x="2" y="78"/>
                    </a:lnTo>
                    <a:lnTo>
                      <a:pt x="0" y="68"/>
                    </a:lnTo>
                    <a:lnTo>
                      <a:pt x="0" y="28"/>
                    </a:lnTo>
                    <a:lnTo>
                      <a:pt x="0" y="28"/>
                    </a:lnTo>
                    <a:lnTo>
                      <a:pt x="2" y="18"/>
                    </a:lnTo>
                    <a:lnTo>
                      <a:pt x="8" y="10"/>
                    </a:lnTo>
                    <a:lnTo>
                      <a:pt x="16" y="4"/>
                    </a:lnTo>
                    <a:lnTo>
                      <a:pt x="28" y="0"/>
                    </a:lnTo>
                    <a:lnTo>
                      <a:pt x="66" y="0"/>
                    </a:lnTo>
                    <a:lnTo>
                      <a:pt x="66" y="0"/>
                    </a:lnTo>
                    <a:lnTo>
                      <a:pt x="78" y="4"/>
                    </a:lnTo>
                    <a:lnTo>
                      <a:pt x="86" y="10"/>
                    </a:lnTo>
                    <a:lnTo>
                      <a:pt x="92" y="18"/>
                    </a:lnTo>
                    <a:lnTo>
                      <a:pt x="94" y="28"/>
                    </a:lnTo>
                    <a:lnTo>
                      <a:pt x="94" y="48"/>
                    </a:lnTo>
                    <a:lnTo>
                      <a:pt x="76" y="48"/>
                    </a:lnTo>
                    <a:lnTo>
                      <a:pt x="76" y="28"/>
                    </a:lnTo>
                    <a:lnTo>
                      <a:pt x="76" y="28"/>
                    </a:lnTo>
                    <a:lnTo>
                      <a:pt x="76" y="24"/>
                    </a:lnTo>
                    <a:lnTo>
                      <a:pt x="74" y="22"/>
                    </a:lnTo>
                    <a:lnTo>
                      <a:pt x="70" y="20"/>
                    </a:lnTo>
                    <a:lnTo>
                      <a:pt x="66" y="18"/>
                    </a:lnTo>
                    <a:lnTo>
                      <a:pt x="28" y="18"/>
                    </a:lnTo>
                    <a:lnTo>
                      <a:pt x="28" y="18"/>
                    </a:lnTo>
                    <a:lnTo>
                      <a:pt x="24" y="20"/>
                    </a:lnTo>
                    <a:lnTo>
                      <a:pt x="20" y="22"/>
                    </a:lnTo>
                    <a:lnTo>
                      <a:pt x="18" y="24"/>
                    </a:lnTo>
                    <a:lnTo>
                      <a:pt x="18" y="28"/>
                    </a:lnTo>
                    <a:lnTo>
                      <a:pt x="18" y="68"/>
                    </a:lnTo>
                    <a:lnTo>
                      <a:pt x="18" y="68"/>
                    </a:lnTo>
                    <a:lnTo>
                      <a:pt x="18" y="72"/>
                    </a:lnTo>
                    <a:lnTo>
                      <a:pt x="20" y="74"/>
                    </a:lnTo>
                    <a:lnTo>
                      <a:pt x="24" y="76"/>
                    </a:lnTo>
                    <a:lnTo>
                      <a:pt x="28" y="78"/>
                    </a:lnTo>
                    <a:lnTo>
                      <a:pt x="66" y="78"/>
                    </a:lnTo>
                    <a:lnTo>
                      <a:pt x="66" y="78"/>
                    </a:lnTo>
                    <a:lnTo>
                      <a:pt x="78" y="80"/>
                    </a:lnTo>
                    <a:lnTo>
                      <a:pt x="86" y="86"/>
                    </a:lnTo>
                    <a:lnTo>
                      <a:pt x="92" y="94"/>
                    </a:lnTo>
                    <a:lnTo>
                      <a:pt x="94" y="104"/>
                    </a:lnTo>
                    <a:lnTo>
                      <a:pt x="94" y="144"/>
                    </a:lnTo>
                    <a:lnTo>
                      <a:pt x="94" y="144"/>
                    </a:lnTo>
                    <a:lnTo>
                      <a:pt x="92" y="154"/>
                    </a:lnTo>
                    <a:lnTo>
                      <a:pt x="86" y="162"/>
                    </a:lnTo>
                    <a:lnTo>
                      <a:pt x="78" y="168"/>
                    </a:lnTo>
                    <a:lnTo>
                      <a:pt x="66" y="172"/>
                    </a:lnTo>
                    <a:lnTo>
                      <a:pt x="66" y="1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Rectangle 97">
                <a:extLst>
                  <a:ext uri="{FF2B5EF4-FFF2-40B4-BE49-F238E27FC236}">
                    <a16:creationId xmlns:a16="http://schemas.microsoft.com/office/drawing/2014/main" id="{A92C3266-BE32-46B0-A9B2-02C7A298F547}"/>
                  </a:ext>
                </a:extLst>
              </p:cNvPr>
              <p:cNvSpPr>
                <a:spLocks noChangeArrowheads="1"/>
              </p:cNvSpPr>
              <p:nvPr/>
            </p:nvSpPr>
            <p:spPr bwMode="auto">
              <a:xfrm>
                <a:off x="2023" y="3572"/>
                <a:ext cx="18" cy="2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Rectangle 98">
                <a:extLst>
                  <a:ext uri="{FF2B5EF4-FFF2-40B4-BE49-F238E27FC236}">
                    <a16:creationId xmlns:a16="http://schemas.microsoft.com/office/drawing/2014/main" id="{C233EFAD-93C1-420C-80AE-4387CE0B6BB0}"/>
                  </a:ext>
                </a:extLst>
              </p:cNvPr>
              <p:cNvSpPr>
                <a:spLocks noChangeArrowheads="1"/>
              </p:cNvSpPr>
              <p:nvPr/>
            </p:nvSpPr>
            <p:spPr bwMode="auto">
              <a:xfrm>
                <a:off x="2023" y="3746"/>
                <a:ext cx="18" cy="2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Rectangle 99">
                <a:extLst>
                  <a:ext uri="{FF2B5EF4-FFF2-40B4-BE49-F238E27FC236}">
                    <a16:creationId xmlns:a16="http://schemas.microsoft.com/office/drawing/2014/main" id="{66CD5FA0-CB24-4725-AEBE-19852AEAF497}"/>
                  </a:ext>
                </a:extLst>
              </p:cNvPr>
              <p:cNvSpPr>
                <a:spLocks noChangeArrowheads="1"/>
              </p:cNvSpPr>
              <p:nvPr/>
            </p:nvSpPr>
            <p:spPr bwMode="auto">
              <a:xfrm>
                <a:off x="2111" y="3662"/>
                <a:ext cx="20"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Rectangle 100">
                <a:extLst>
                  <a:ext uri="{FF2B5EF4-FFF2-40B4-BE49-F238E27FC236}">
                    <a16:creationId xmlns:a16="http://schemas.microsoft.com/office/drawing/2014/main" id="{2E9A7358-53C3-4A79-9A30-316B7948C78E}"/>
                  </a:ext>
                </a:extLst>
              </p:cNvPr>
              <p:cNvSpPr>
                <a:spLocks noChangeArrowheads="1"/>
              </p:cNvSpPr>
              <p:nvPr/>
            </p:nvSpPr>
            <p:spPr bwMode="auto">
              <a:xfrm>
                <a:off x="1933" y="3662"/>
                <a:ext cx="20"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Rectangle 101">
                <a:extLst>
                  <a:ext uri="{FF2B5EF4-FFF2-40B4-BE49-F238E27FC236}">
                    <a16:creationId xmlns:a16="http://schemas.microsoft.com/office/drawing/2014/main" id="{C74FBDEE-0D57-4152-BD17-C8B42C051A4A}"/>
                  </a:ext>
                </a:extLst>
              </p:cNvPr>
              <p:cNvSpPr>
                <a:spLocks noChangeArrowheads="1"/>
              </p:cNvSpPr>
              <p:nvPr/>
            </p:nvSpPr>
            <p:spPr bwMode="auto">
              <a:xfrm>
                <a:off x="2121" y="2924"/>
                <a:ext cx="18" cy="6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Rectangle 102">
                <a:extLst>
                  <a:ext uri="{FF2B5EF4-FFF2-40B4-BE49-F238E27FC236}">
                    <a16:creationId xmlns:a16="http://schemas.microsoft.com/office/drawing/2014/main" id="{E7F05877-55C5-4B18-8436-CDB1AC94DDD2}"/>
                  </a:ext>
                </a:extLst>
              </p:cNvPr>
              <p:cNvSpPr>
                <a:spLocks noChangeArrowheads="1"/>
              </p:cNvSpPr>
              <p:nvPr/>
            </p:nvSpPr>
            <p:spPr bwMode="auto">
              <a:xfrm>
                <a:off x="2121" y="3012"/>
                <a:ext cx="18" cy="2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Rectangle 103">
                <a:extLst>
                  <a:ext uri="{FF2B5EF4-FFF2-40B4-BE49-F238E27FC236}">
                    <a16:creationId xmlns:a16="http://schemas.microsoft.com/office/drawing/2014/main" id="{79D3168C-CF57-43B8-BBDF-34C217A08726}"/>
                  </a:ext>
                </a:extLst>
              </p:cNvPr>
              <p:cNvSpPr>
                <a:spLocks noChangeArrowheads="1"/>
              </p:cNvSpPr>
              <p:nvPr/>
            </p:nvSpPr>
            <p:spPr bwMode="auto">
              <a:xfrm>
                <a:off x="2161" y="2866"/>
                <a:ext cx="18" cy="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Rectangle 104">
                <a:extLst>
                  <a:ext uri="{FF2B5EF4-FFF2-40B4-BE49-F238E27FC236}">
                    <a16:creationId xmlns:a16="http://schemas.microsoft.com/office/drawing/2014/main" id="{33C559E3-2095-4FD7-8FBF-442F55B0FB6E}"/>
                  </a:ext>
                </a:extLst>
              </p:cNvPr>
              <p:cNvSpPr>
                <a:spLocks noChangeArrowheads="1"/>
              </p:cNvSpPr>
              <p:nvPr/>
            </p:nvSpPr>
            <p:spPr bwMode="auto">
              <a:xfrm>
                <a:off x="2161" y="2956"/>
                <a:ext cx="18" cy="2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Rectangle 105">
                <a:extLst>
                  <a:ext uri="{FF2B5EF4-FFF2-40B4-BE49-F238E27FC236}">
                    <a16:creationId xmlns:a16="http://schemas.microsoft.com/office/drawing/2014/main" id="{3E290334-5225-4121-9C8F-CB9662E4C18E}"/>
                  </a:ext>
                </a:extLst>
              </p:cNvPr>
              <p:cNvSpPr>
                <a:spLocks noChangeArrowheads="1"/>
              </p:cNvSpPr>
              <p:nvPr/>
            </p:nvSpPr>
            <p:spPr bwMode="auto">
              <a:xfrm>
                <a:off x="2203" y="2938"/>
                <a:ext cx="18" cy="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Rectangle 106">
                <a:extLst>
                  <a:ext uri="{FF2B5EF4-FFF2-40B4-BE49-F238E27FC236}">
                    <a16:creationId xmlns:a16="http://schemas.microsoft.com/office/drawing/2014/main" id="{011D1181-409B-4C0C-858C-B83318AD626D}"/>
                  </a:ext>
                </a:extLst>
              </p:cNvPr>
              <p:cNvSpPr>
                <a:spLocks noChangeArrowheads="1"/>
              </p:cNvSpPr>
              <p:nvPr/>
            </p:nvSpPr>
            <p:spPr bwMode="auto">
              <a:xfrm>
                <a:off x="2203" y="3028"/>
                <a:ext cx="18" cy="2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107">
                <a:extLst>
                  <a:ext uri="{FF2B5EF4-FFF2-40B4-BE49-F238E27FC236}">
                    <a16:creationId xmlns:a16="http://schemas.microsoft.com/office/drawing/2014/main" id="{A228BC21-D6C5-40F5-B87B-F9CA7AA5C0E1}"/>
                  </a:ext>
                </a:extLst>
              </p:cNvPr>
              <p:cNvSpPr>
                <a:spLocks noEditPoints="1"/>
              </p:cNvSpPr>
              <p:nvPr/>
            </p:nvSpPr>
            <p:spPr bwMode="auto">
              <a:xfrm>
                <a:off x="1825" y="3090"/>
                <a:ext cx="690" cy="354"/>
              </a:xfrm>
              <a:custGeom>
                <a:avLst/>
                <a:gdLst>
                  <a:gd name="T0" fmla="*/ 672 w 690"/>
                  <a:gd name="T1" fmla="*/ 342 h 354"/>
                  <a:gd name="T2" fmla="*/ 640 w 690"/>
                  <a:gd name="T3" fmla="*/ 310 h 354"/>
                  <a:gd name="T4" fmla="*/ 598 w 690"/>
                  <a:gd name="T5" fmla="*/ 300 h 354"/>
                  <a:gd name="T6" fmla="*/ 544 w 690"/>
                  <a:gd name="T7" fmla="*/ 316 h 354"/>
                  <a:gd name="T8" fmla="*/ 522 w 690"/>
                  <a:gd name="T9" fmla="*/ 354 h 354"/>
                  <a:gd name="T10" fmla="*/ 498 w 690"/>
                  <a:gd name="T11" fmla="*/ 332 h 354"/>
                  <a:gd name="T12" fmla="*/ 458 w 690"/>
                  <a:gd name="T13" fmla="*/ 306 h 354"/>
                  <a:gd name="T14" fmla="*/ 414 w 690"/>
                  <a:gd name="T15" fmla="*/ 302 h 354"/>
                  <a:gd name="T16" fmla="*/ 366 w 690"/>
                  <a:gd name="T17" fmla="*/ 324 h 354"/>
                  <a:gd name="T18" fmla="*/ 336 w 690"/>
                  <a:gd name="T19" fmla="*/ 354 h 354"/>
                  <a:gd name="T20" fmla="*/ 324 w 690"/>
                  <a:gd name="T21" fmla="*/ 324 h 354"/>
                  <a:gd name="T22" fmla="*/ 276 w 690"/>
                  <a:gd name="T23" fmla="*/ 302 h 354"/>
                  <a:gd name="T24" fmla="*/ 232 w 690"/>
                  <a:gd name="T25" fmla="*/ 306 h 354"/>
                  <a:gd name="T26" fmla="*/ 192 w 690"/>
                  <a:gd name="T27" fmla="*/ 332 h 354"/>
                  <a:gd name="T28" fmla="*/ 168 w 690"/>
                  <a:gd name="T29" fmla="*/ 354 h 354"/>
                  <a:gd name="T30" fmla="*/ 146 w 690"/>
                  <a:gd name="T31" fmla="*/ 316 h 354"/>
                  <a:gd name="T32" fmla="*/ 92 w 690"/>
                  <a:gd name="T33" fmla="*/ 300 h 354"/>
                  <a:gd name="T34" fmla="*/ 52 w 690"/>
                  <a:gd name="T35" fmla="*/ 310 h 354"/>
                  <a:gd name="T36" fmla="*/ 20 w 690"/>
                  <a:gd name="T37" fmla="*/ 342 h 354"/>
                  <a:gd name="T38" fmla="*/ 0 w 690"/>
                  <a:gd name="T39" fmla="*/ 346 h 354"/>
                  <a:gd name="T40" fmla="*/ 16 w 690"/>
                  <a:gd name="T41" fmla="*/ 244 h 354"/>
                  <a:gd name="T42" fmla="*/ 78 w 690"/>
                  <a:gd name="T43" fmla="*/ 126 h 354"/>
                  <a:gd name="T44" fmla="*/ 180 w 690"/>
                  <a:gd name="T45" fmla="*/ 42 h 354"/>
                  <a:gd name="T46" fmla="*/ 310 w 690"/>
                  <a:gd name="T47" fmla="*/ 2 h 354"/>
                  <a:gd name="T48" fmla="*/ 414 w 690"/>
                  <a:gd name="T49" fmla="*/ 8 h 354"/>
                  <a:gd name="T50" fmla="*/ 538 w 690"/>
                  <a:gd name="T51" fmla="*/ 60 h 354"/>
                  <a:gd name="T52" fmla="*/ 632 w 690"/>
                  <a:gd name="T53" fmla="*/ 154 h 354"/>
                  <a:gd name="T54" fmla="*/ 684 w 690"/>
                  <a:gd name="T55" fmla="*/ 276 h 354"/>
                  <a:gd name="T56" fmla="*/ 690 w 690"/>
                  <a:gd name="T57" fmla="*/ 350 h 354"/>
                  <a:gd name="T58" fmla="*/ 274 w 690"/>
                  <a:gd name="T59" fmla="*/ 284 h 354"/>
                  <a:gd name="T60" fmla="*/ 322 w 690"/>
                  <a:gd name="T61" fmla="*/ 300 h 354"/>
                  <a:gd name="T62" fmla="*/ 346 w 690"/>
                  <a:gd name="T63" fmla="*/ 322 h 354"/>
                  <a:gd name="T64" fmla="*/ 378 w 690"/>
                  <a:gd name="T65" fmla="*/ 294 h 354"/>
                  <a:gd name="T66" fmla="*/ 430 w 690"/>
                  <a:gd name="T67" fmla="*/ 282 h 354"/>
                  <a:gd name="T68" fmla="*/ 468 w 690"/>
                  <a:gd name="T69" fmla="*/ 290 h 354"/>
                  <a:gd name="T70" fmla="*/ 506 w 690"/>
                  <a:gd name="T71" fmla="*/ 314 h 354"/>
                  <a:gd name="T72" fmla="*/ 528 w 690"/>
                  <a:gd name="T73" fmla="*/ 306 h 354"/>
                  <a:gd name="T74" fmla="*/ 570 w 690"/>
                  <a:gd name="T75" fmla="*/ 286 h 354"/>
                  <a:gd name="T76" fmla="*/ 620 w 690"/>
                  <a:gd name="T77" fmla="*/ 284 h 354"/>
                  <a:gd name="T78" fmla="*/ 670 w 690"/>
                  <a:gd name="T79" fmla="*/ 310 h 354"/>
                  <a:gd name="T80" fmla="*/ 636 w 690"/>
                  <a:gd name="T81" fmla="*/ 196 h 354"/>
                  <a:gd name="T82" fmla="*/ 564 w 690"/>
                  <a:gd name="T83" fmla="*/ 104 h 354"/>
                  <a:gd name="T84" fmla="*/ 464 w 690"/>
                  <a:gd name="T85" fmla="*/ 42 h 354"/>
                  <a:gd name="T86" fmla="*/ 346 w 690"/>
                  <a:gd name="T87" fmla="*/ 18 h 354"/>
                  <a:gd name="T88" fmla="*/ 254 w 690"/>
                  <a:gd name="T89" fmla="*/ 32 h 354"/>
                  <a:gd name="T90" fmla="*/ 150 w 690"/>
                  <a:gd name="T91" fmla="*/ 84 h 354"/>
                  <a:gd name="T92" fmla="*/ 70 w 690"/>
                  <a:gd name="T93" fmla="*/ 170 h 354"/>
                  <a:gd name="T94" fmla="*/ 24 w 690"/>
                  <a:gd name="T95" fmla="*/ 280 h 354"/>
                  <a:gd name="T96" fmla="*/ 52 w 690"/>
                  <a:gd name="T97" fmla="*/ 290 h 354"/>
                  <a:gd name="T98" fmla="*/ 106 w 690"/>
                  <a:gd name="T99" fmla="*/ 284 h 354"/>
                  <a:gd name="T100" fmla="*/ 154 w 690"/>
                  <a:gd name="T101" fmla="*/ 300 h 354"/>
                  <a:gd name="T102" fmla="*/ 176 w 690"/>
                  <a:gd name="T103" fmla="*/ 322 h 354"/>
                  <a:gd name="T104" fmla="*/ 210 w 690"/>
                  <a:gd name="T105" fmla="*/ 294 h 354"/>
                  <a:gd name="T106" fmla="*/ 262 w 690"/>
                  <a:gd name="T107" fmla="*/ 28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90" h="354">
                    <a:moveTo>
                      <a:pt x="690" y="354"/>
                    </a:moveTo>
                    <a:lnTo>
                      <a:pt x="672" y="354"/>
                    </a:lnTo>
                    <a:lnTo>
                      <a:pt x="672" y="354"/>
                    </a:lnTo>
                    <a:lnTo>
                      <a:pt x="672" y="342"/>
                    </a:lnTo>
                    <a:lnTo>
                      <a:pt x="666" y="332"/>
                    </a:lnTo>
                    <a:lnTo>
                      <a:pt x="660" y="324"/>
                    </a:lnTo>
                    <a:lnTo>
                      <a:pt x="650" y="316"/>
                    </a:lnTo>
                    <a:lnTo>
                      <a:pt x="640" y="310"/>
                    </a:lnTo>
                    <a:lnTo>
                      <a:pt x="626" y="306"/>
                    </a:lnTo>
                    <a:lnTo>
                      <a:pt x="612" y="302"/>
                    </a:lnTo>
                    <a:lnTo>
                      <a:pt x="598" y="300"/>
                    </a:lnTo>
                    <a:lnTo>
                      <a:pt x="598" y="300"/>
                    </a:lnTo>
                    <a:lnTo>
                      <a:pt x="582" y="302"/>
                    </a:lnTo>
                    <a:lnTo>
                      <a:pt x="568" y="306"/>
                    </a:lnTo>
                    <a:lnTo>
                      <a:pt x="556" y="310"/>
                    </a:lnTo>
                    <a:lnTo>
                      <a:pt x="544" y="316"/>
                    </a:lnTo>
                    <a:lnTo>
                      <a:pt x="536" y="324"/>
                    </a:lnTo>
                    <a:lnTo>
                      <a:pt x="528" y="332"/>
                    </a:lnTo>
                    <a:lnTo>
                      <a:pt x="524" y="342"/>
                    </a:lnTo>
                    <a:lnTo>
                      <a:pt x="522" y="354"/>
                    </a:lnTo>
                    <a:lnTo>
                      <a:pt x="504" y="354"/>
                    </a:lnTo>
                    <a:lnTo>
                      <a:pt x="504" y="354"/>
                    </a:lnTo>
                    <a:lnTo>
                      <a:pt x="502" y="342"/>
                    </a:lnTo>
                    <a:lnTo>
                      <a:pt x="498" y="332"/>
                    </a:lnTo>
                    <a:lnTo>
                      <a:pt x="492" y="324"/>
                    </a:lnTo>
                    <a:lnTo>
                      <a:pt x="482" y="316"/>
                    </a:lnTo>
                    <a:lnTo>
                      <a:pt x="472" y="310"/>
                    </a:lnTo>
                    <a:lnTo>
                      <a:pt x="458" y="306"/>
                    </a:lnTo>
                    <a:lnTo>
                      <a:pt x="444" y="302"/>
                    </a:lnTo>
                    <a:lnTo>
                      <a:pt x="430" y="300"/>
                    </a:lnTo>
                    <a:lnTo>
                      <a:pt x="430" y="300"/>
                    </a:lnTo>
                    <a:lnTo>
                      <a:pt x="414" y="302"/>
                    </a:lnTo>
                    <a:lnTo>
                      <a:pt x="400" y="306"/>
                    </a:lnTo>
                    <a:lnTo>
                      <a:pt x="388" y="310"/>
                    </a:lnTo>
                    <a:lnTo>
                      <a:pt x="376" y="316"/>
                    </a:lnTo>
                    <a:lnTo>
                      <a:pt x="366" y="324"/>
                    </a:lnTo>
                    <a:lnTo>
                      <a:pt x="360" y="332"/>
                    </a:lnTo>
                    <a:lnTo>
                      <a:pt x="356" y="342"/>
                    </a:lnTo>
                    <a:lnTo>
                      <a:pt x="354" y="354"/>
                    </a:lnTo>
                    <a:lnTo>
                      <a:pt x="336" y="354"/>
                    </a:lnTo>
                    <a:lnTo>
                      <a:pt x="336" y="354"/>
                    </a:lnTo>
                    <a:lnTo>
                      <a:pt x="334" y="342"/>
                    </a:lnTo>
                    <a:lnTo>
                      <a:pt x="330" y="332"/>
                    </a:lnTo>
                    <a:lnTo>
                      <a:pt x="324" y="324"/>
                    </a:lnTo>
                    <a:lnTo>
                      <a:pt x="314" y="316"/>
                    </a:lnTo>
                    <a:lnTo>
                      <a:pt x="304" y="310"/>
                    </a:lnTo>
                    <a:lnTo>
                      <a:pt x="290" y="306"/>
                    </a:lnTo>
                    <a:lnTo>
                      <a:pt x="276" y="302"/>
                    </a:lnTo>
                    <a:lnTo>
                      <a:pt x="262" y="300"/>
                    </a:lnTo>
                    <a:lnTo>
                      <a:pt x="262" y="300"/>
                    </a:lnTo>
                    <a:lnTo>
                      <a:pt x="246" y="302"/>
                    </a:lnTo>
                    <a:lnTo>
                      <a:pt x="232" y="306"/>
                    </a:lnTo>
                    <a:lnTo>
                      <a:pt x="220" y="310"/>
                    </a:lnTo>
                    <a:lnTo>
                      <a:pt x="208" y="316"/>
                    </a:lnTo>
                    <a:lnTo>
                      <a:pt x="198" y="324"/>
                    </a:lnTo>
                    <a:lnTo>
                      <a:pt x="192" y="332"/>
                    </a:lnTo>
                    <a:lnTo>
                      <a:pt x="188" y="342"/>
                    </a:lnTo>
                    <a:lnTo>
                      <a:pt x="186" y="354"/>
                    </a:lnTo>
                    <a:lnTo>
                      <a:pt x="168" y="354"/>
                    </a:lnTo>
                    <a:lnTo>
                      <a:pt x="168" y="354"/>
                    </a:lnTo>
                    <a:lnTo>
                      <a:pt x="166" y="342"/>
                    </a:lnTo>
                    <a:lnTo>
                      <a:pt x="162" y="332"/>
                    </a:lnTo>
                    <a:lnTo>
                      <a:pt x="156" y="324"/>
                    </a:lnTo>
                    <a:lnTo>
                      <a:pt x="146" y="316"/>
                    </a:lnTo>
                    <a:lnTo>
                      <a:pt x="134" y="310"/>
                    </a:lnTo>
                    <a:lnTo>
                      <a:pt x="122" y="306"/>
                    </a:lnTo>
                    <a:lnTo>
                      <a:pt x="108" y="302"/>
                    </a:lnTo>
                    <a:lnTo>
                      <a:pt x="92" y="300"/>
                    </a:lnTo>
                    <a:lnTo>
                      <a:pt x="92" y="300"/>
                    </a:lnTo>
                    <a:lnTo>
                      <a:pt x="78" y="302"/>
                    </a:lnTo>
                    <a:lnTo>
                      <a:pt x="64" y="304"/>
                    </a:lnTo>
                    <a:lnTo>
                      <a:pt x="52" y="310"/>
                    </a:lnTo>
                    <a:lnTo>
                      <a:pt x="40" y="316"/>
                    </a:lnTo>
                    <a:lnTo>
                      <a:pt x="32" y="324"/>
                    </a:lnTo>
                    <a:lnTo>
                      <a:pt x="24" y="332"/>
                    </a:lnTo>
                    <a:lnTo>
                      <a:pt x="20" y="342"/>
                    </a:lnTo>
                    <a:lnTo>
                      <a:pt x="18" y="352"/>
                    </a:lnTo>
                    <a:lnTo>
                      <a:pt x="0" y="352"/>
                    </a:lnTo>
                    <a:lnTo>
                      <a:pt x="0" y="352"/>
                    </a:lnTo>
                    <a:lnTo>
                      <a:pt x="0" y="346"/>
                    </a:lnTo>
                    <a:lnTo>
                      <a:pt x="0" y="346"/>
                    </a:lnTo>
                    <a:lnTo>
                      <a:pt x="2" y="312"/>
                    </a:lnTo>
                    <a:lnTo>
                      <a:pt x="6" y="276"/>
                    </a:lnTo>
                    <a:lnTo>
                      <a:pt x="16" y="244"/>
                    </a:lnTo>
                    <a:lnTo>
                      <a:pt x="26" y="212"/>
                    </a:lnTo>
                    <a:lnTo>
                      <a:pt x="42" y="182"/>
                    </a:lnTo>
                    <a:lnTo>
                      <a:pt x="58" y="154"/>
                    </a:lnTo>
                    <a:lnTo>
                      <a:pt x="78" y="126"/>
                    </a:lnTo>
                    <a:lnTo>
                      <a:pt x="102" y="102"/>
                    </a:lnTo>
                    <a:lnTo>
                      <a:pt x="126" y="80"/>
                    </a:lnTo>
                    <a:lnTo>
                      <a:pt x="152" y="60"/>
                    </a:lnTo>
                    <a:lnTo>
                      <a:pt x="180" y="42"/>
                    </a:lnTo>
                    <a:lnTo>
                      <a:pt x="210" y="28"/>
                    </a:lnTo>
                    <a:lnTo>
                      <a:pt x="242" y="16"/>
                    </a:lnTo>
                    <a:lnTo>
                      <a:pt x="276" y="8"/>
                    </a:lnTo>
                    <a:lnTo>
                      <a:pt x="310" y="2"/>
                    </a:lnTo>
                    <a:lnTo>
                      <a:pt x="346" y="0"/>
                    </a:lnTo>
                    <a:lnTo>
                      <a:pt x="346" y="0"/>
                    </a:lnTo>
                    <a:lnTo>
                      <a:pt x="380" y="2"/>
                    </a:lnTo>
                    <a:lnTo>
                      <a:pt x="414" y="8"/>
                    </a:lnTo>
                    <a:lnTo>
                      <a:pt x="448" y="16"/>
                    </a:lnTo>
                    <a:lnTo>
                      <a:pt x="480" y="28"/>
                    </a:lnTo>
                    <a:lnTo>
                      <a:pt x="510" y="42"/>
                    </a:lnTo>
                    <a:lnTo>
                      <a:pt x="538" y="60"/>
                    </a:lnTo>
                    <a:lnTo>
                      <a:pt x="564" y="80"/>
                    </a:lnTo>
                    <a:lnTo>
                      <a:pt x="590" y="102"/>
                    </a:lnTo>
                    <a:lnTo>
                      <a:pt x="612" y="126"/>
                    </a:lnTo>
                    <a:lnTo>
                      <a:pt x="632" y="154"/>
                    </a:lnTo>
                    <a:lnTo>
                      <a:pt x="650" y="182"/>
                    </a:lnTo>
                    <a:lnTo>
                      <a:pt x="664" y="212"/>
                    </a:lnTo>
                    <a:lnTo>
                      <a:pt x="676" y="244"/>
                    </a:lnTo>
                    <a:lnTo>
                      <a:pt x="684" y="276"/>
                    </a:lnTo>
                    <a:lnTo>
                      <a:pt x="690" y="312"/>
                    </a:lnTo>
                    <a:lnTo>
                      <a:pt x="690" y="346"/>
                    </a:lnTo>
                    <a:lnTo>
                      <a:pt x="690" y="346"/>
                    </a:lnTo>
                    <a:lnTo>
                      <a:pt x="690" y="350"/>
                    </a:lnTo>
                    <a:lnTo>
                      <a:pt x="690" y="354"/>
                    </a:lnTo>
                    <a:close/>
                    <a:moveTo>
                      <a:pt x="262" y="282"/>
                    </a:moveTo>
                    <a:lnTo>
                      <a:pt x="262" y="282"/>
                    </a:lnTo>
                    <a:lnTo>
                      <a:pt x="274" y="284"/>
                    </a:lnTo>
                    <a:lnTo>
                      <a:pt x="288" y="286"/>
                    </a:lnTo>
                    <a:lnTo>
                      <a:pt x="300" y="290"/>
                    </a:lnTo>
                    <a:lnTo>
                      <a:pt x="312" y="294"/>
                    </a:lnTo>
                    <a:lnTo>
                      <a:pt x="322" y="300"/>
                    </a:lnTo>
                    <a:lnTo>
                      <a:pt x="330" y="306"/>
                    </a:lnTo>
                    <a:lnTo>
                      <a:pt x="338" y="314"/>
                    </a:lnTo>
                    <a:lnTo>
                      <a:pt x="346" y="322"/>
                    </a:lnTo>
                    <a:lnTo>
                      <a:pt x="346" y="322"/>
                    </a:lnTo>
                    <a:lnTo>
                      <a:pt x="352" y="314"/>
                    </a:lnTo>
                    <a:lnTo>
                      <a:pt x="360" y="306"/>
                    </a:lnTo>
                    <a:lnTo>
                      <a:pt x="368" y="300"/>
                    </a:lnTo>
                    <a:lnTo>
                      <a:pt x="378" y="294"/>
                    </a:lnTo>
                    <a:lnTo>
                      <a:pt x="390" y="290"/>
                    </a:lnTo>
                    <a:lnTo>
                      <a:pt x="402" y="286"/>
                    </a:lnTo>
                    <a:lnTo>
                      <a:pt x="416" y="284"/>
                    </a:lnTo>
                    <a:lnTo>
                      <a:pt x="430" y="282"/>
                    </a:lnTo>
                    <a:lnTo>
                      <a:pt x="430" y="282"/>
                    </a:lnTo>
                    <a:lnTo>
                      <a:pt x="442" y="284"/>
                    </a:lnTo>
                    <a:lnTo>
                      <a:pt x="456" y="286"/>
                    </a:lnTo>
                    <a:lnTo>
                      <a:pt x="468" y="290"/>
                    </a:lnTo>
                    <a:lnTo>
                      <a:pt x="480" y="294"/>
                    </a:lnTo>
                    <a:lnTo>
                      <a:pt x="490" y="300"/>
                    </a:lnTo>
                    <a:lnTo>
                      <a:pt x="500" y="306"/>
                    </a:lnTo>
                    <a:lnTo>
                      <a:pt x="506" y="314"/>
                    </a:lnTo>
                    <a:lnTo>
                      <a:pt x="514" y="322"/>
                    </a:lnTo>
                    <a:lnTo>
                      <a:pt x="514" y="322"/>
                    </a:lnTo>
                    <a:lnTo>
                      <a:pt x="520" y="314"/>
                    </a:lnTo>
                    <a:lnTo>
                      <a:pt x="528" y="306"/>
                    </a:lnTo>
                    <a:lnTo>
                      <a:pt x="536" y="300"/>
                    </a:lnTo>
                    <a:lnTo>
                      <a:pt x="548" y="294"/>
                    </a:lnTo>
                    <a:lnTo>
                      <a:pt x="558" y="290"/>
                    </a:lnTo>
                    <a:lnTo>
                      <a:pt x="570" y="286"/>
                    </a:lnTo>
                    <a:lnTo>
                      <a:pt x="584" y="284"/>
                    </a:lnTo>
                    <a:lnTo>
                      <a:pt x="598" y="282"/>
                    </a:lnTo>
                    <a:lnTo>
                      <a:pt x="598" y="282"/>
                    </a:lnTo>
                    <a:lnTo>
                      <a:pt x="620" y="284"/>
                    </a:lnTo>
                    <a:lnTo>
                      <a:pt x="638" y="290"/>
                    </a:lnTo>
                    <a:lnTo>
                      <a:pt x="656" y="298"/>
                    </a:lnTo>
                    <a:lnTo>
                      <a:pt x="670" y="310"/>
                    </a:lnTo>
                    <a:lnTo>
                      <a:pt x="670" y="310"/>
                    </a:lnTo>
                    <a:lnTo>
                      <a:pt x="666" y="280"/>
                    </a:lnTo>
                    <a:lnTo>
                      <a:pt x="658" y="250"/>
                    </a:lnTo>
                    <a:lnTo>
                      <a:pt x="648" y="222"/>
                    </a:lnTo>
                    <a:lnTo>
                      <a:pt x="636" y="196"/>
                    </a:lnTo>
                    <a:lnTo>
                      <a:pt x="622" y="170"/>
                    </a:lnTo>
                    <a:lnTo>
                      <a:pt x="604" y="146"/>
                    </a:lnTo>
                    <a:lnTo>
                      <a:pt x="586" y="124"/>
                    </a:lnTo>
                    <a:lnTo>
                      <a:pt x="564" y="104"/>
                    </a:lnTo>
                    <a:lnTo>
                      <a:pt x="542" y="84"/>
                    </a:lnTo>
                    <a:lnTo>
                      <a:pt x="518" y="68"/>
                    </a:lnTo>
                    <a:lnTo>
                      <a:pt x="492" y="54"/>
                    </a:lnTo>
                    <a:lnTo>
                      <a:pt x="464" y="42"/>
                    </a:lnTo>
                    <a:lnTo>
                      <a:pt x="436" y="32"/>
                    </a:lnTo>
                    <a:lnTo>
                      <a:pt x="406" y="24"/>
                    </a:lnTo>
                    <a:lnTo>
                      <a:pt x="376" y="20"/>
                    </a:lnTo>
                    <a:lnTo>
                      <a:pt x="346" y="18"/>
                    </a:lnTo>
                    <a:lnTo>
                      <a:pt x="346" y="18"/>
                    </a:lnTo>
                    <a:lnTo>
                      <a:pt x="314" y="20"/>
                    </a:lnTo>
                    <a:lnTo>
                      <a:pt x="284" y="24"/>
                    </a:lnTo>
                    <a:lnTo>
                      <a:pt x="254" y="32"/>
                    </a:lnTo>
                    <a:lnTo>
                      <a:pt x="226" y="42"/>
                    </a:lnTo>
                    <a:lnTo>
                      <a:pt x="200" y="54"/>
                    </a:lnTo>
                    <a:lnTo>
                      <a:pt x="174" y="68"/>
                    </a:lnTo>
                    <a:lnTo>
                      <a:pt x="150" y="84"/>
                    </a:lnTo>
                    <a:lnTo>
                      <a:pt x="126" y="102"/>
                    </a:lnTo>
                    <a:lnTo>
                      <a:pt x="106" y="124"/>
                    </a:lnTo>
                    <a:lnTo>
                      <a:pt x="86" y="146"/>
                    </a:lnTo>
                    <a:lnTo>
                      <a:pt x="70" y="170"/>
                    </a:lnTo>
                    <a:lnTo>
                      <a:pt x="54" y="196"/>
                    </a:lnTo>
                    <a:lnTo>
                      <a:pt x="42" y="222"/>
                    </a:lnTo>
                    <a:lnTo>
                      <a:pt x="32" y="250"/>
                    </a:lnTo>
                    <a:lnTo>
                      <a:pt x="24" y="280"/>
                    </a:lnTo>
                    <a:lnTo>
                      <a:pt x="20" y="310"/>
                    </a:lnTo>
                    <a:lnTo>
                      <a:pt x="20" y="310"/>
                    </a:lnTo>
                    <a:lnTo>
                      <a:pt x="34" y="298"/>
                    </a:lnTo>
                    <a:lnTo>
                      <a:pt x="52" y="290"/>
                    </a:lnTo>
                    <a:lnTo>
                      <a:pt x="72" y="284"/>
                    </a:lnTo>
                    <a:lnTo>
                      <a:pt x="92" y="282"/>
                    </a:lnTo>
                    <a:lnTo>
                      <a:pt x="92" y="282"/>
                    </a:lnTo>
                    <a:lnTo>
                      <a:pt x="106" y="284"/>
                    </a:lnTo>
                    <a:lnTo>
                      <a:pt x="120" y="286"/>
                    </a:lnTo>
                    <a:lnTo>
                      <a:pt x="132" y="290"/>
                    </a:lnTo>
                    <a:lnTo>
                      <a:pt x="144" y="294"/>
                    </a:lnTo>
                    <a:lnTo>
                      <a:pt x="154" y="300"/>
                    </a:lnTo>
                    <a:lnTo>
                      <a:pt x="162" y="306"/>
                    </a:lnTo>
                    <a:lnTo>
                      <a:pt x="170" y="314"/>
                    </a:lnTo>
                    <a:lnTo>
                      <a:pt x="176" y="322"/>
                    </a:lnTo>
                    <a:lnTo>
                      <a:pt x="176" y="322"/>
                    </a:lnTo>
                    <a:lnTo>
                      <a:pt x="184" y="314"/>
                    </a:lnTo>
                    <a:lnTo>
                      <a:pt x="192" y="306"/>
                    </a:lnTo>
                    <a:lnTo>
                      <a:pt x="200" y="300"/>
                    </a:lnTo>
                    <a:lnTo>
                      <a:pt x="210" y="294"/>
                    </a:lnTo>
                    <a:lnTo>
                      <a:pt x="222" y="290"/>
                    </a:lnTo>
                    <a:lnTo>
                      <a:pt x="234" y="286"/>
                    </a:lnTo>
                    <a:lnTo>
                      <a:pt x="248" y="284"/>
                    </a:lnTo>
                    <a:lnTo>
                      <a:pt x="262" y="282"/>
                    </a:lnTo>
                    <a:lnTo>
                      <a:pt x="262" y="2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108">
                <a:extLst>
                  <a:ext uri="{FF2B5EF4-FFF2-40B4-BE49-F238E27FC236}">
                    <a16:creationId xmlns:a16="http://schemas.microsoft.com/office/drawing/2014/main" id="{03A98B3F-2571-47A4-93D3-F51AD1CA1182}"/>
                  </a:ext>
                </a:extLst>
              </p:cNvPr>
              <p:cNvSpPr>
                <a:spLocks/>
              </p:cNvSpPr>
              <p:nvPr/>
            </p:nvSpPr>
            <p:spPr bwMode="auto">
              <a:xfrm>
                <a:off x="1991" y="3090"/>
                <a:ext cx="354" cy="330"/>
              </a:xfrm>
              <a:custGeom>
                <a:avLst/>
                <a:gdLst>
                  <a:gd name="T0" fmla="*/ 334 w 354"/>
                  <a:gd name="T1" fmla="*/ 328 h 330"/>
                  <a:gd name="T2" fmla="*/ 336 w 354"/>
                  <a:gd name="T3" fmla="*/ 324 h 330"/>
                  <a:gd name="T4" fmla="*/ 336 w 354"/>
                  <a:gd name="T5" fmla="*/ 316 h 330"/>
                  <a:gd name="T6" fmla="*/ 332 w 354"/>
                  <a:gd name="T7" fmla="*/ 256 h 330"/>
                  <a:gd name="T8" fmla="*/ 322 w 354"/>
                  <a:gd name="T9" fmla="*/ 200 h 330"/>
                  <a:gd name="T10" fmla="*/ 308 w 354"/>
                  <a:gd name="T11" fmla="*/ 150 h 330"/>
                  <a:gd name="T12" fmla="*/ 288 w 354"/>
                  <a:gd name="T13" fmla="*/ 106 h 330"/>
                  <a:gd name="T14" fmla="*/ 266 w 354"/>
                  <a:gd name="T15" fmla="*/ 70 h 330"/>
                  <a:gd name="T16" fmla="*/ 238 w 354"/>
                  <a:gd name="T17" fmla="*/ 42 h 330"/>
                  <a:gd name="T18" fmla="*/ 208 w 354"/>
                  <a:gd name="T19" fmla="*/ 24 h 330"/>
                  <a:gd name="T20" fmla="*/ 176 w 354"/>
                  <a:gd name="T21" fmla="*/ 18 h 330"/>
                  <a:gd name="T22" fmla="*/ 160 w 354"/>
                  <a:gd name="T23" fmla="*/ 20 h 330"/>
                  <a:gd name="T24" fmla="*/ 130 w 354"/>
                  <a:gd name="T25" fmla="*/ 32 h 330"/>
                  <a:gd name="T26" fmla="*/ 100 w 354"/>
                  <a:gd name="T27" fmla="*/ 54 h 330"/>
                  <a:gd name="T28" fmla="*/ 76 w 354"/>
                  <a:gd name="T29" fmla="*/ 86 h 330"/>
                  <a:gd name="T30" fmla="*/ 54 w 354"/>
                  <a:gd name="T31" fmla="*/ 126 h 330"/>
                  <a:gd name="T32" fmla="*/ 36 w 354"/>
                  <a:gd name="T33" fmla="*/ 174 h 330"/>
                  <a:gd name="T34" fmla="*/ 24 w 354"/>
                  <a:gd name="T35" fmla="*/ 228 h 330"/>
                  <a:gd name="T36" fmla="*/ 18 w 354"/>
                  <a:gd name="T37" fmla="*/ 284 h 330"/>
                  <a:gd name="T38" fmla="*/ 18 w 354"/>
                  <a:gd name="T39" fmla="*/ 316 h 330"/>
                  <a:gd name="T40" fmla="*/ 18 w 354"/>
                  <a:gd name="T41" fmla="*/ 328 h 330"/>
                  <a:gd name="T42" fmla="*/ 0 w 354"/>
                  <a:gd name="T43" fmla="*/ 324 h 330"/>
                  <a:gd name="T44" fmla="*/ 0 w 354"/>
                  <a:gd name="T45" fmla="*/ 316 h 330"/>
                  <a:gd name="T46" fmla="*/ 0 w 354"/>
                  <a:gd name="T47" fmla="*/ 284 h 330"/>
                  <a:gd name="T48" fmla="*/ 8 w 354"/>
                  <a:gd name="T49" fmla="*/ 222 h 330"/>
                  <a:gd name="T50" fmla="*/ 22 w 354"/>
                  <a:gd name="T51" fmla="*/ 166 h 330"/>
                  <a:gd name="T52" fmla="*/ 40 w 354"/>
                  <a:gd name="T53" fmla="*/ 116 h 330"/>
                  <a:gd name="T54" fmla="*/ 64 w 354"/>
                  <a:gd name="T55" fmla="*/ 72 h 330"/>
                  <a:gd name="T56" fmla="*/ 92 w 354"/>
                  <a:gd name="T57" fmla="*/ 38 h 330"/>
                  <a:gd name="T58" fmla="*/ 124 w 354"/>
                  <a:gd name="T59" fmla="*/ 14 h 330"/>
                  <a:gd name="T60" fmla="*/ 158 w 354"/>
                  <a:gd name="T61" fmla="*/ 2 h 330"/>
                  <a:gd name="T62" fmla="*/ 176 w 354"/>
                  <a:gd name="T63" fmla="*/ 0 h 330"/>
                  <a:gd name="T64" fmla="*/ 212 w 354"/>
                  <a:gd name="T65" fmla="*/ 8 h 330"/>
                  <a:gd name="T66" fmla="*/ 246 w 354"/>
                  <a:gd name="T67" fmla="*/ 26 h 330"/>
                  <a:gd name="T68" fmla="*/ 276 w 354"/>
                  <a:gd name="T69" fmla="*/ 54 h 330"/>
                  <a:gd name="T70" fmla="*/ 302 w 354"/>
                  <a:gd name="T71" fmla="*/ 94 h 330"/>
                  <a:gd name="T72" fmla="*/ 324 w 354"/>
                  <a:gd name="T73" fmla="*/ 140 h 330"/>
                  <a:gd name="T74" fmla="*/ 340 w 354"/>
                  <a:gd name="T75" fmla="*/ 192 h 330"/>
                  <a:gd name="T76" fmla="*/ 350 w 354"/>
                  <a:gd name="T77" fmla="*/ 252 h 330"/>
                  <a:gd name="T78" fmla="*/ 354 w 354"/>
                  <a:gd name="T79" fmla="*/ 316 h 330"/>
                  <a:gd name="T80" fmla="*/ 354 w 354"/>
                  <a:gd name="T81" fmla="*/ 324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54" h="330">
                    <a:moveTo>
                      <a:pt x="352" y="330"/>
                    </a:moveTo>
                    <a:lnTo>
                      <a:pt x="334" y="328"/>
                    </a:lnTo>
                    <a:lnTo>
                      <a:pt x="336" y="324"/>
                    </a:lnTo>
                    <a:lnTo>
                      <a:pt x="336" y="324"/>
                    </a:lnTo>
                    <a:lnTo>
                      <a:pt x="336" y="316"/>
                    </a:lnTo>
                    <a:lnTo>
                      <a:pt x="336" y="316"/>
                    </a:lnTo>
                    <a:lnTo>
                      <a:pt x="334" y="284"/>
                    </a:lnTo>
                    <a:lnTo>
                      <a:pt x="332" y="256"/>
                    </a:lnTo>
                    <a:lnTo>
                      <a:pt x="328" y="228"/>
                    </a:lnTo>
                    <a:lnTo>
                      <a:pt x="322" y="200"/>
                    </a:lnTo>
                    <a:lnTo>
                      <a:pt x="316" y="174"/>
                    </a:lnTo>
                    <a:lnTo>
                      <a:pt x="308" y="150"/>
                    </a:lnTo>
                    <a:lnTo>
                      <a:pt x="300" y="126"/>
                    </a:lnTo>
                    <a:lnTo>
                      <a:pt x="288" y="106"/>
                    </a:lnTo>
                    <a:lnTo>
                      <a:pt x="278" y="86"/>
                    </a:lnTo>
                    <a:lnTo>
                      <a:pt x="266" y="70"/>
                    </a:lnTo>
                    <a:lnTo>
                      <a:pt x="252" y="54"/>
                    </a:lnTo>
                    <a:lnTo>
                      <a:pt x="238" y="42"/>
                    </a:lnTo>
                    <a:lnTo>
                      <a:pt x="224" y="32"/>
                    </a:lnTo>
                    <a:lnTo>
                      <a:pt x="208" y="24"/>
                    </a:lnTo>
                    <a:lnTo>
                      <a:pt x="192" y="20"/>
                    </a:lnTo>
                    <a:lnTo>
                      <a:pt x="176" y="18"/>
                    </a:lnTo>
                    <a:lnTo>
                      <a:pt x="176" y="18"/>
                    </a:lnTo>
                    <a:lnTo>
                      <a:pt x="160" y="20"/>
                    </a:lnTo>
                    <a:lnTo>
                      <a:pt x="144" y="24"/>
                    </a:lnTo>
                    <a:lnTo>
                      <a:pt x="130" y="32"/>
                    </a:lnTo>
                    <a:lnTo>
                      <a:pt x="114" y="42"/>
                    </a:lnTo>
                    <a:lnTo>
                      <a:pt x="100" y="54"/>
                    </a:lnTo>
                    <a:lnTo>
                      <a:pt x="88" y="70"/>
                    </a:lnTo>
                    <a:lnTo>
                      <a:pt x="76" y="86"/>
                    </a:lnTo>
                    <a:lnTo>
                      <a:pt x="64" y="106"/>
                    </a:lnTo>
                    <a:lnTo>
                      <a:pt x="54" y="126"/>
                    </a:lnTo>
                    <a:lnTo>
                      <a:pt x="44" y="150"/>
                    </a:lnTo>
                    <a:lnTo>
                      <a:pt x="36" y="174"/>
                    </a:lnTo>
                    <a:lnTo>
                      <a:pt x="30" y="200"/>
                    </a:lnTo>
                    <a:lnTo>
                      <a:pt x="24" y="228"/>
                    </a:lnTo>
                    <a:lnTo>
                      <a:pt x="20" y="256"/>
                    </a:lnTo>
                    <a:lnTo>
                      <a:pt x="18" y="284"/>
                    </a:lnTo>
                    <a:lnTo>
                      <a:pt x="18" y="316"/>
                    </a:lnTo>
                    <a:lnTo>
                      <a:pt x="18" y="316"/>
                    </a:lnTo>
                    <a:lnTo>
                      <a:pt x="18" y="324"/>
                    </a:lnTo>
                    <a:lnTo>
                      <a:pt x="18" y="328"/>
                    </a:lnTo>
                    <a:lnTo>
                      <a:pt x="0" y="330"/>
                    </a:lnTo>
                    <a:lnTo>
                      <a:pt x="0" y="324"/>
                    </a:lnTo>
                    <a:lnTo>
                      <a:pt x="0" y="324"/>
                    </a:lnTo>
                    <a:lnTo>
                      <a:pt x="0" y="316"/>
                    </a:lnTo>
                    <a:lnTo>
                      <a:pt x="0" y="316"/>
                    </a:lnTo>
                    <a:lnTo>
                      <a:pt x="0" y="284"/>
                    </a:lnTo>
                    <a:lnTo>
                      <a:pt x="4" y="252"/>
                    </a:lnTo>
                    <a:lnTo>
                      <a:pt x="8" y="222"/>
                    </a:lnTo>
                    <a:lnTo>
                      <a:pt x="14" y="192"/>
                    </a:lnTo>
                    <a:lnTo>
                      <a:pt x="22" y="166"/>
                    </a:lnTo>
                    <a:lnTo>
                      <a:pt x="30" y="140"/>
                    </a:lnTo>
                    <a:lnTo>
                      <a:pt x="40" y="116"/>
                    </a:lnTo>
                    <a:lnTo>
                      <a:pt x="52" y="94"/>
                    </a:lnTo>
                    <a:lnTo>
                      <a:pt x="64" y="72"/>
                    </a:lnTo>
                    <a:lnTo>
                      <a:pt x="78" y="54"/>
                    </a:lnTo>
                    <a:lnTo>
                      <a:pt x="92" y="38"/>
                    </a:lnTo>
                    <a:lnTo>
                      <a:pt x="108" y="26"/>
                    </a:lnTo>
                    <a:lnTo>
                      <a:pt x="124" y="14"/>
                    </a:lnTo>
                    <a:lnTo>
                      <a:pt x="140" y="8"/>
                    </a:lnTo>
                    <a:lnTo>
                      <a:pt x="158" y="2"/>
                    </a:lnTo>
                    <a:lnTo>
                      <a:pt x="176" y="0"/>
                    </a:lnTo>
                    <a:lnTo>
                      <a:pt x="176" y="0"/>
                    </a:lnTo>
                    <a:lnTo>
                      <a:pt x="194" y="2"/>
                    </a:lnTo>
                    <a:lnTo>
                      <a:pt x="212" y="8"/>
                    </a:lnTo>
                    <a:lnTo>
                      <a:pt x="230" y="14"/>
                    </a:lnTo>
                    <a:lnTo>
                      <a:pt x="246" y="26"/>
                    </a:lnTo>
                    <a:lnTo>
                      <a:pt x="260" y="38"/>
                    </a:lnTo>
                    <a:lnTo>
                      <a:pt x="276" y="54"/>
                    </a:lnTo>
                    <a:lnTo>
                      <a:pt x="288" y="72"/>
                    </a:lnTo>
                    <a:lnTo>
                      <a:pt x="302" y="94"/>
                    </a:lnTo>
                    <a:lnTo>
                      <a:pt x="312" y="116"/>
                    </a:lnTo>
                    <a:lnTo>
                      <a:pt x="324" y="140"/>
                    </a:lnTo>
                    <a:lnTo>
                      <a:pt x="332" y="166"/>
                    </a:lnTo>
                    <a:lnTo>
                      <a:pt x="340" y="192"/>
                    </a:lnTo>
                    <a:lnTo>
                      <a:pt x="346" y="222"/>
                    </a:lnTo>
                    <a:lnTo>
                      <a:pt x="350" y="252"/>
                    </a:lnTo>
                    <a:lnTo>
                      <a:pt x="352" y="284"/>
                    </a:lnTo>
                    <a:lnTo>
                      <a:pt x="354" y="316"/>
                    </a:lnTo>
                    <a:lnTo>
                      <a:pt x="354" y="316"/>
                    </a:lnTo>
                    <a:lnTo>
                      <a:pt x="354" y="324"/>
                    </a:lnTo>
                    <a:lnTo>
                      <a:pt x="352" y="3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109">
                <a:extLst>
                  <a:ext uri="{FF2B5EF4-FFF2-40B4-BE49-F238E27FC236}">
                    <a16:creationId xmlns:a16="http://schemas.microsoft.com/office/drawing/2014/main" id="{2AB9987C-B501-44B6-8BFF-F2696C13BB26}"/>
                  </a:ext>
                </a:extLst>
              </p:cNvPr>
              <p:cNvSpPr>
                <a:spLocks/>
              </p:cNvSpPr>
              <p:nvPr/>
            </p:nvSpPr>
            <p:spPr bwMode="auto">
              <a:xfrm>
                <a:off x="2165" y="3748"/>
                <a:ext cx="158" cy="90"/>
              </a:xfrm>
              <a:custGeom>
                <a:avLst/>
                <a:gdLst>
                  <a:gd name="T0" fmla="*/ 78 w 158"/>
                  <a:gd name="T1" fmla="*/ 90 h 90"/>
                  <a:gd name="T2" fmla="*/ 78 w 158"/>
                  <a:gd name="T3" fmla="*/ 90 h 90"/>
                  <a:gd name="T4" fmla="*/ 66 w 158"/>
                  <a:gd name="T5" fmla="*/ 90 h 90"/>
                  <a:gd name="T6" fmla="*/ 54 w 158"/>
                  <a:gd name="T7" fmla="*/ 88 h 90"/>
                  <a:gd name="T8" fmla="*/ 44 w 158"/>
                  <a:gd name="T9" fmla="*/ 84 h 90"/>
                  <a:gd name="T10" fmla="*/ 34 w 158"/>
                  <a:gd name="T11" fmla="*/ 78 h 90"/>
                  <a:gd name="T12" fmla="*/ 26 w 158"/>
                  <a:gd name="T13" fmla="*/ 72 h 90"/>
                  <a:gd name="T14" fmla="*/ 16 w 158"/>
                  <a:gd name="T15" fmla="*/ 64 h 90"/>
                  <a:gd name="T16" fmla="*/ 10 w 158"/>
                  <a:gd name="T17" fmla="*/ 54 h 90"/>
                  <a:gd name="T18" fmla="*/ 4 w 158"/>
                  <a:gd name="T19" fmla="*/ 44 h 90"/>
                  <a:gd name="T20" fmla="*/ 0 w 158"/>
                  <a:gd name="T21" fmla="*/ 36 h 90"/>
                  <a:gd name="T22" fmla="*/ 16 w 158"/>
                  <a:gd name="T23" fmla="*/ 28 h 90"/>
                  <a:gd name="T24" fmla="*/ 20 w 158"/>
                  <a:gd name="T25" fmla="*/ 36 h 90"/>
                  <a:gd name="T26" fmla="*/ 20 w 158"/>
                  <a:gd name="T27" fmla="*/ 36 h 90"/>
                  <a:gd name="T28" fmla="*/ 24 w 158"/>
                  <a:gd name="T29" fmla="*/ 44 h 90"/>
                  <a:gd name="T30" fmla="*/ 30 w 158"/>
                  <a:gd name="T31" fmla="*/ 52 h 90"/>
                  <a:gd name="T32" fmla="*/ 36 w 158"/>
                  <a:gd name="T33" fmla="*/ 58 h 90"/>
                  <a:gd name="T34" fmla="*/ 44 w 158"/>
                  <a:gd name="T35" fmla="*/ 62 h 90"/>
                  <a:gd name="T36" fmla="*/ 52 w 158"/>
                  <a:gd name="T37" fmla="*/ 66 h 90"/>
                  <a:gd name="T38" fmla="*/ 60 w 158"/>
                  <a:gd name="T39" fmla="*/ 70 h 90"/>
                  <a:gd name="T40" fmla="*/ 68 w 158"/>
                  <a:gd name="T41" fmla="*/ 72 h 90"/>
                  <a:gd name="T42" fmla="*/ 78 w 158"/>
                  <a:gd name="T43" fmla="*/ 72 h 90"/>
                  <a:gd name="T44" fmla="*/ 78 w 158"/>
                  <a:gd name="T45" fmla="*/ 72 h 90"/>
                  <a:gd name="T46" fmla="*/ 90 w 158"/>
                  <a:gd name="T47" fmla="*/ 72 h 90"/>
                  <a:gd name="T48" fmla="*/ 102 w 158"/>
                  <a:gd name="T49" fmla="*/ 68 h 90"/>
                  <a:gd name="T50" fmla="*/ 112 w 158"/>
                  <a:gd name="T51" fmla="*/ 62 h 90"/>
                  <a:gd name="T52" fmla="*/ 122 w 158"/>
                  <a:gd name="T53" fmla="*/ 54 h 90"/>
                  <a:gd name="T54" fmla="*/ 130 w 158"/>
                  <a:gd name="T55" fmla="*/ 44 h 90"/>
                  <a:gd name="T56" fmla="*/ 136 w 158"/>
                  <a:gd name="T57" fmla="*/ 34 h 90"/>
                  <a:gd name="T58" fmla="*/ 138 w 158"/>
                  <a:gd name="T59" fmla="*/ 22 h 90"/>
                  <a:gd name="T60" fmla="*/ 140 w 158"/>
                  <a:gd name="T61" fmla="*/ 10 h 90"/>
                  <a:gd name="T62" fmla="*/ 140 w 158"/>
                  <a:gd name="T63" fmla="*/ 0 h 90"/>
                  <a:gd name="T64" fmla="*/ 158 w 158"/>
                  <a:gd name="T65" fmla="*/ 0 h 90"/>
                  <a:gd name="T66" fmla="*/ 158 w 158"/>
                  <a:gd name="T67" fmla="*/ 10 h 90"/>
                  <a:gd name="T68" fmla="*/ 158 w 158"/>
                  <a:gd name="T69" fmla="*/ 10 h 90"/>
                  <a:gd name="T70" fmla="*/ 156 w 158"/>
                  <a:gd name="T71" fmla="*/ 26 h 90"/>
                  <a:gd name="T72" fmla="*/ 152 w 158"/>
                  <a:gd name="T73" fmla="*/ 42 h 90"/>
                  <a:gd name="T74" fmla="*/ 144 w 158"/>
                  <a:gd name="T75" fmla="*/ 54 h 90"/>
                  <a:gd name="T76" fmla="*/ 134 w 158"/>
                  <a:gd name="T77" fmla="*/ 66 h 90"/>
                  <a:gd name="T78" fmla="*/ 122 w 158"/>
                  <a:gd name="T79" fmla="*/ 76 h 90"/>
                  <a:gd name="T80" fmla="*/ 108 w 158"/>
                  <a:gd name="T81" fmla="*/ 84 h 90"/>
                  <a:gd name="T82" fmla="*/ 94 w 158"/>
                  <a:gd name="T83" fmla="*/ 88 h 90"/>
                  <a:gd name="T84" fmla="*/ 78 w 158"/>
                  <a:gd name="T85" fmla="*/ 90 h 90"/>
                  <a:gd name="T86" fmla="*/ 78 w 158"/>
                  <a:gd name="T8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58" h="90">
                    <a:moveTo>
                      <a:pt x="78" y="90"/>
                    </a:moveTo>
                    <a:lnTo>
                      <a:pt x="78" y="90"/>
                    </a:lnTo>
                    <a:lnTo>
                      <a:pt x="66" y="90"/>
                    </a:lnTo>
                    <a:lnTo>
                      <a:pt x="54" y="88"/>
                    </a:lnTo>
                    <a:lnTo>
                      <a:pt x="44" y="84"/>
                    </a:lnTo>
                    <a:lnTo>
                      <a:pt x="34" y="78"/>
                    </a:lnTo>
                    <a:lnTo>
                      <a:pt x="26" y="72"/>
                    </a:lnTo>
                    <a:lnTo>
                      <a:pt x="16" y="64"/>
                    </a:lnTo>
                    <a:lnTo>
                      <a:pt x="10" y="54"/>
                    </a:lnTo>
                    <a:lnTo>
                      <a:pt x="4" y="44"/>
                    </a:lnTo>
                    <a:lnTo>
                      <a:pt x="0" y="36"/>
                    </a:lnTo>
                    <a:lnTo>
                      <a:pt x="16" y="28"/>
                    </a:lnTo>
                    <a:lnTo>
                      <a:pt x="20" y="36"/>
                    </a:lnTo>
                    <a:lnTo>
                      <a:pt x="20" y="36"/>
                    </a:lnTo>
                    <a:lnTo>
                      <a:pt x="24" y="44"/>
                    </a:lnTo>
                    <a:lnTo>
                      <a:pt x="30" y="52"/>
                    </a:lnTo>
                    <a:lnTo>
                      <a:pt x="36" y="58"/>
                    </a:lnTo>
                    <a:lnTo>
                      <a:pt x="44" y="62"/>
                    </a:lnTo>
                    <a:lnTo>
                      <a:pt x="52" y="66"/>
                    </a:lnTo>
                    <a:lnTo>
                      <a:pt x="60" y="70"/>
                    </a:lnTo>
                    <a:lnTo>
                      <a:pt x="68" y="72"/>
                    </a:lnTo>
                    <a:lnTo>
                      <a:pt x="78" y="72"/>
                    </a:lnTo>
                    <a:lnTo>
                      <a:pt x="78" y="72"/>
                    </a:lnTo>
                    <a:lnTo>
                      <a:pt x="90" y="72"/>
                    </a:lnTo>
                    <a:lnTo>
                      <a:pt x="102" y="68"/>
                    </a:lnTo>
                    <a:lnTo>
                      <a:pt x="112" y="62"/>
                    </a:lnTo>
                    <a:lnTo>
                      <a:pt x="122" y="54"/>
                    </a:lnTo>
                    <a:lnTo>
                      <a:pt x="130" y="44"/>
                    </a:lnTo>
                    <a:lnTo>
                      <a:pt x="136" y="34"/>
                    </a:lnTo>
                    <a:lnTo>
                      <a:pt x="138" y="22"/>
                    </a:lnTo>
                    <a:lnTo>
                      <a:pt x="140" y="10"/>
                    </a:lnTo>
                    <a:lnTo>
                      <a:pt x="140" y="0"/>
                    </a:lnTo>
                    <a:lnTo>
                      <a:pt x="158" y="0"/>
                    </a:lnTo>
                    <a:lnTo>
                      <a:pt x="158" y="10"/>
                    </a:lnTo>
                    <a:lnTo>
                      <a:pt x="158" y="10"/>
                    </a:lnTo>
                    <a:lnTo>
                      <a:pt x="156" y="26"/>
                    </a:lnTo>
                    <a:lnTo>
                      <a:pt x="152" y="42"/>
                    </a:lnTo>
                    <a:lnTo>
                      <a:pt x="144" y="54"/>
                    </a:lnTo>
                    <a:lnTo>
                      <a:pt x="134" y="66"/>
                    </a:lnTo>
                    <a:lnTo>
                      <a:pt x="122" y="76"/>
                    </a:lnTo>
                    <a:lnTo>
                      <a:pt x="108" y="84"/>
                    </a:lnTo>
                    <a:lnTo>
                      <a:pt x="94" y="88"/>
                    </a:lnTo>
                    <a:lnTo>
                      <a:pt x="78" y="90"/>
                    </a:lnTo>
                    <a:lnTo>
                      <a:pt x="78" y="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Rectangle 110">
                <a:extLst>
                  <a:ext uri="{FF2B5EF4-FFF2-40B4-BE49-F238E27FC236}">
                    <a16:creationId xmlns:a16="http://schemas.microsoft.com/office/drawing/2014/main" id="{961790F2-0AC2-4EEB-8FB9-07011FE80B01}"/>
                  </a:ext>
                </a:extLst>
              </p:cNvPr>
              <p:cNvSpPr>
                <a:spLocks noChangeArrowheads="1"/>
              </p:cNvSpPr>
              <p:nvPr/>
            </p:nvSpPr>
            <p:spPr bwMode="auto">
              <a:xfrm>
                <a:off x="2161" y="3066"/>
                <a:ext cx="18" cy="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82" name="Group 181">
            <a:extLst>
              <a:ext uri="{FF2B5EF4-FFF2-40B4-BE49-F238E27FC236}">
                <a16:creationId xmlns:a16="http://schemas.microsoft.com/office/drawing/2014/main" id="{D8374DF9-D963-43ED-8B96-00107E73EE0C}"/>
              </a:ext>
            </a:extLst>
          </p:cNvPr>
          <p:cNvGrpSpPr/>
          <p:nvPr/>
        </p:nvGrpSpPr>
        <p:grpSpPr>
          <a:xfrm>
            <a:off x="3867126" y="1066800"/>
            <a:ext cx="1202135" cy="1322996"/>
            <a:chOff x="1034404" y="1066800"/>
            <a:chExt cx="2170487" cy="1322996"/>
          </a:xfrm>
        </p:grpSpPr>
        <p:sp>
          <p:nvSpPr>
            <p:cNvPr id="184" name="Right Brace 183">
              <a:extLst>
                <a:ext uri="{FF2B5EF4-FFF2-40B4-BE49-F238E27FC236}">
                  <a16:creationId xmlns:a16="http://schemas.microsoft.com/office/drawing/2014/main" id="{B404EB69-B852-43B9-8F54-F116C18CA120}"/>
                </a:ext>
              </a:extLst>
            </p:cNvPr>
            <p:cNvSpPr/>
            <p:nvPr/>
          </p:nvSpPr>
          <p:spPr>
            <a:xfrm rot="16200000" flipV="1">
              <a:off x="2029650" y="1214555"/>
              <a:ext cx="179995" cy="2170487"/>
            </a:xfrm>
            <a:prstGeom prst="rightBrace">
              <a:avLst>
                <a:gd name="adj1" fmla="val 7562"/>
                <a:gd name="adj2" fmla="val 50350"/>
              </a:avLst>
            </a:prstGeom>
            <a:noFill/>
            <a:ln w="12700" cap="sq" cmpd="sng" algn="ctr">
              <a:solidFill>
                <a:srgbClr val="D2D2DA"/>
              </a:solidFill>
              <a:prstDash val="solid"/>
              <a:miter lim="800000"/>
              <a:tailEnd type="none"/>
            </a:ln>
            <a:effectLst/>
          </p:spPr>
          <p:txBody>
            <a:bodyPr rtlCol="0" anchor="ctr"/>
            <a:lstStyle/>
            <a:p>
              <a:pPr algn="ctr"/>
              <a:endParaRPr lang="en-US" dirty="0"/>
            </a:p>
          </p:txBody>
        </p:sp>
        <p:sp>
          <p:nvSpPr>
            <p:cNvPr id="185" name="TextBox 184">
              <a:extLst>
                <a:ext uri="{FF2B5EF4-FFF2-40B4-BE49-F238E27FC236}">
                  <a16:creationId xmlns:a16="http://schemas.microsoft.com/office/drawing/2014/main" id="{701C8C47-FFB6-49E7-90EC-5D7DCE2A7106}"/>
                </a:ext>
              </a:extLst>
            </p:cNvPr>
            <p:cNvSpPr txBox="1"/>
            <p:nvPr/>
          </p:nvSpPr>
          <p:spPr>
            <a:xfrm>
              <a:off x="1220258" y="1066800"/>
              <a:ext cx="1775911" cy="623428"/>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Delays due to lockdown and personal covid cases</a:t>
              </a:r>
            </a:p>
          </p:txBody>
        </p:sp>
      </p:grpSp>
      <p:sp>
        <p:nvSpPr>
          <p:cNvPr id="186" name="Right Brace 185">
            <a:extLst>
              <a:ext uri="{FF2B5EF4-FFF2-40B4-BE49-F238E27FC236}">
                <a16:creationId xmlns:a16="http://schemas.microsoft.com/office/drawing/2014/main" id="{E7285C35-F224-412F-97A8-8BC8D173DBFF}"/>
              </a:ext>
            </a:extLst>
          </p:cNvPr>
          <p:cNvSpPr/>
          <p:nvPr/>
        </p:nvSpPr>
        <p:spPr>
          <a:xfrm rot="5400000">
            <a:off x="7924854" y="-4336"/>
            <a:ext cx="194916" cy="5827474"/>
          </a:xfrm>
          <a:prstGeom prst="rightBrace">
            <a:avLst>
              <a:gd name="adj1" fmla="val 7562"/>
              <a:gd name="adj2" fmla="val 50350"/>
            </a:avLst>
          </a:prstGeom>
          <a:noFill/>
          <a:ln w="12700" cap="sq" cmpd="sng" algn="ctr">
            <a:solidFill>
              <a:srgbClr val="D2D2DA"/>
            </a:solidFill>
            <a:prstDash val="solid"/>
            <a:miter lim="800000"/>
            <a:tailEnd type="none"/>
          </a:ln>
          <a:effectLst/>
        </p:spPr>
        <p:txBody>
          <a:bodyPr rtlCol="0" anchor="ctr"/>
          <a:lstStyle/>
          <a:p>
            <a:pPr algn="ctr"/>
            <a:endParaRPr lang="en-US" dirty="0"/>
          </a:p>
        </p:txBody>
      </p:sp>
      <p:sp>
        <p:nvSpPr>
          <p:cNvPr id="254" name="Rectangle 253">
            <a:extLst>
              <a:ext uri="{FF2B5EF4-FFF2-40B4-BE49-F238E27FC236}">
                <a16:creationId xmlns:a16="http://schemas.microsoft.com/office/drawing/2014/main" id="{22C1DC17-EC0B-4B54-805A-527847154802}"/>
              </a:ext>
            </a:extLst>
          </p:cNvPr>
          <p:cNvSpPr/>
          <p:nvPr/>
        </p:nvSpPr>
        <p:spPr>
          <a:xfrm>
            <a:off x="9376272" y="60253"/>
            <a:ext cx="2666503" cy="548910"/>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000" b="0" i="0" u="none" strike="noStrike" kern="0" cap="none" spc="0" normalizeH="0" baseline="0" dirty="0">
              <a:ln>
                <a:noFill/>
              </a:ln>
              <a:solidFill>
                <a:srgbClr val="2E2E38"/>
              </a:solidFill>
              <a:effectLst/>
              <a:uLnTx/>
              <a:uFillTx/>
            </a:endParaRPr>
          </a:p>
        </p:txBody>
      </p:sp>
      <p:grpSp>
        <p:nvGrpSpPr>
          <p:cNvPr id="255" name="Group 254">
            <a:extLst>
              <a:ext uri="{FF2B5EF4-FFF2-40B4-BE49-F238E27FC236}">
                <a16:creationId xmlns:a16="http://schemas.microsoft.com/office/drawing/2014/main" id="{1CF67C2B-98AC-44A6-8A54-CC2CFD8C6A60}"/>
              </a:ext>
            </a:extLst>
          </p:cNvPr>
          <p:cNvGrpSpPr/>
          <p:nvPr/>
        </p:nvGrpSpPr>
        <p:grpSpPr>
          <a:xfrm>
            <a:off x="9524218" y="76200"/>
            <a:ext cx="2518557" cy="757017"/>
            <a:chOff x="9524218" y="76200"/>
            <a:chExt cx="2518557" cy="757017"/>
          </a:xfrm>
        </p:grpSpPr>
        <p:sp>
          <p:nvSpPr>
            <p:cNvPr id="256" name="Oval 255">
              <a:extLst>
                <a:ext uri="{FF2B5EF4-FFF2-40B4-BE49-F238E27FC236}">
                  <a16:creationId xmlns:a16="http://schemas.microsoft.com/office/drawing/2014/main" id="{58584D56-2426-41D7-AC51-31E23DB5D34D}"/>
                </a:ext>
              </a:extLst>
            </p:cNvPr>
            <p:cNvSpPr/>
            <p:nvPr/>
          </p:nvSpPr>
          <p:spPr>
            <a:xfrm>
              <a:off x="9524218" y="76200"/>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A</a:t>
              </a:r>
            </a:p>
          </p:txBody>
        </p:sp>
        <p:sp>
          <p:nvSpPr>
            <p:cNvPr id="257" name="TextBox 256">
              <a:extLst>
                <a:ext uri="{FF2B5EF4-FFF2-40B4-BE49-F238E27FC236}">
                  <a16:creationId xmlns:a16="http://schemas.microsoft.com/office/drawing/2014/main" id="{C8592009-3525-4035-831F-E4F3B0CDC70E}"/>
                </a:ext>
              </a:extLst>
            </p:cNvPr>
            <p:cNvSpPr txBox="1"/>
            <p:nvPr/>
          </p:nvSpPr>
          <p:spPr>
            <a:xfrm>
              <a:off x="9942836" y="117578"/>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Distortions on the Claims Pattern</a:t>
              </a:r>
            </a:p>
          </p:txBody>
        </p:sp>
        <p:sp>
          <p:nvSpPr>
            <p:cNvPr id="258" name="Oval 257">
              <a:extLst>
                <a:ext uri="{FF2B5EF4-FFF2-40B4-BE49-F238E27FC236}">
                  <a16:creationId xmlns:a16="http://schemas.microsoft.com/office/drawing/2014/main" id="{DDEBC89D-9BFE-4604-95EC-DAFC5D27C599}"/>
                </a:ext>
              </a:extLst>
            </p:cNvPr>
            <p:cNvSpPr/>
            <p:nvPr/>
          </p:nvSpPr>
          <p:spPr>
            <a:xfrm>
              <a:off x="9524218" y="342681"/>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B</a:t>
              </a:r>
            </a:p>
          </p:txBody>
        </p:sp>
        <p:sp>
          <p:nvSpPr>
            <p:cNvPr id="259" name="TextBox 258">
              <a:extLst>
                <a:ext uri="{FF2B5EF4-FFF2-40B4-BE49-F238E27FC236}">
                  <a16:creationId xmlns:a16="http://schemas.microsoft.com/office/drawing/2014/main" id="{7DC6C82C-85B9-4FB0-8E48-1ED30B0BC4A7}"/>
                </a:ext>
              </a:extLst>
            </p:cNvPr>
            <p:cNvSpPr txBox="1"/>
            <p:nvPr/>
          </p:nvSpPr>
          <p:spPr>
            <a:xfrm>
              <a:off x="9942836" y="384059"/>
              <a:ext cx="2099939"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dirty="0">
                  <a:ln>
                    <a:noFill/>
                  </a:ln>
                  <a:solidFill>
                    <a:schemeClr val="bg1"/>
                  </a:solidFill>
                  <a:effectLst/>
                  <a:uLnTx/>
                  <a:uFillTx/>
                </a:rPr>
                <a:t>Distortions on the Loss Ratios</a:t>
              </a:r>
            </a:p>
          </p:txBody>
        </p:sp>
        <p:sp>
          <p:nvSpPr>
            <p:cNvPr id="260" name="Oval 259">
              <a:extLst>
                <a:ext uri="{FF2B5EF4-FFF2-40B4-BE49-F238E27FC236}">
                  <a16:creationId xmlns:a16="http://schemas.microsoft.com/office/drawing/2014/main" id="{EF350D5A-BE31-4AAF-BD9F-10747E2DAC16}"/>
                </a:ext>
              </a:extLst>
            </p:cNvPr>
            <p:cNvSpPr/>
            <p:nvPr/>
          </p:nvSpPr>
          <p:spPr>
            <a:xfrm>
              <a:off x="9524218" y="609163"/>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en-US" sz="1000" kern="0">
                  <a:solidFill>
                    <a:schemeClr val="tx2">
                      <a:lumMod val="100000"/>
                    </a:schemeClr>
                  </a:solidFill>
                </a:rPr>
                <a:t>C</a:t>
              </a:r>
              <a:endParaRPr kumimoji="0" lang="en-US" sz="1000" b="0" i="0" u="none" strike="noStrike" kern="0" cap="none" spc="0" normalizeH="0" baseline="0">
                <a:ln>
                  <a:noFill/>
                </a:ln>
                <a:solidFill>
                  <a:schemeClr val="tx2">
                    <a:lumMod val="100000"/>
                  </a:schemeClr>
                </a:solidFill>
                <a:effectLst/>
                <a:uLnTx/>
                <a:uFillTx/>
              </a:endParaRPr>
            </a:p>
          </p:txBody>
        </p:sp>
        <p:sp>
          <p:nvSpPr>
            <p:cNvPr id="261" name="TextBox 260">
              <a:extLst>
                <a:ext uri="{FF2B5EF4-FFF2-40B4-BE49-F238E27FC236}">
                  <a16:creationId xmlns:a16="http://schemas.microsoft.com/office/drawing/2014/main" id="{CE884934-58E1-48F7-BDF9-993EC8CADE08}"/>
                </a:ext>
              </a:extLst>
            </p:cNvPr>
            <p:cNvSpPr txBox="1"/>
            <p:nvPr/>
          </p:nvSpPr>
          <p:spPr>
            <a:xfrm>
              <a:off x="9942836" y="650541"/>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Forward Looking challenges</a:t>
              </a:r>
            </a:p>
          </p:txBody>
        </p:sp>
      </p:grpSp>
      <p:grpSp>
        <p:nvGrpSpPr>
          <p:cNvPr id="31" name="Group 30">
            <a:extLst>
              <a:ext uri="{FF2B5EF4-FFF2-40B4-BE49-F238E27FC236}">
                <a16:creationId xmlns:a16="http://schemas.microsoft.com/office/drawing/2014/main" id="{ACBD88D1-C92D-4BF7-866B-CF62421ACAB9}"/>
              </a:ext>
            </a:extLst>
          </p:cNvPr>
          <p:cNvGrpSpPr/>
          <p:nvPr/>
        </p:nvGrpSpPr>
        <p:grpSpPr>
          <a:xfrm>
            <a:off x="155575" y="5602184"/>
            <a:ext cx="11701763" cy="857004"/>
            <a:chOff x="155575" y="5602184"/>
            <a:chExt cx="11701763" cy="857004"/>
          </a:xfrm>
        </p:grpSpPr>
        <p:sp>
          <p:nvSpPr>
            <p:cNvPr id="263" name="Rectangle 262">
              <a:extLst>
                <a:ext uri="{FF2B5EF4-FFF2-40B4-BE49-F238E27FC236}">
                  <a16:creationId xmlns:a16="http://schemas.microsoft.com/office/drawing/2014/main" id="{64415B14-1F6E-4324-BBC6-79FC80874DF7}"/>
                </a:ext>
              </a:extLst>
            </p:cNvPr>
            <p:cNvSpPr/>
            <p:nvPr/>
          </p:nvSpPr>
          <p:spPr>
            <a:xfrm>
              <a:off x="576879" y="5773722"/>
              <a:ext cx="11280459" cy="685466"/>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71463" lvl="1"/>
              <a:r>
                <a:rPr lang="en-US" sz="1400" dirty="0">
                  <a:solidFill>
                    <a:schemeClr val="bg1">
                      <a:lumMod val="100000"/>
                    </a:schemeClr>
                  </a:solidFill>
                </a:rPr>
                <a:t>The reserving challenge is to determine whether a decrease in frequency is due to a change in risk profile or only due to delays in the claims handling process.</a:t>
              </a:r>
            </a:p>
          </p:txBody>
        </p:sp>
        <p:sp>
          <p:nvSpPr>
            <p:cNvPr id="265" name="Rectangle 264">
              <a:extLst>
                <a:ext uri="{FF2B5EF4-FFF2-40B4-BE49-F238E27FC236}">
                  <a16:creationId xmlns:a16="http://schemas.microsoft.com/office/drawing/2014/main" id="{A8CE34D8-BA01-497E-B66E-54629DBD69B9}"/>
                </a:ext>
              </a:extLst>
            </p:cNvPr>
            <p:cNvSpPr/>
            <p:nvPr/>
          </p:nvSpPr>
          <p:spPr>
            <a:xfrm>
              <a:off x="155575" y="5602184"/>
              <a:ext cx="1272637" cy="265216"/>
            </a:xfrm>
            <a:prstGeom prst="rect">
              <a:avLst/>
            </a:prstGeom>
            <a:solidFill>
              <a:schemeClr val="tx2"/>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900" b="0" i="0" u="none" strike="noStrike" kern="0" cap="none" spc="0" normalizeH="0" baseline="0" dirty="0">
                  <a:ln>
                    <a:noFill/>
                  </a:ln>
                  <a:solidFill>
                    <a:srgbClr val="2E2E38"/>
                  </a:solidFill>
                  <a:effectLst/>
                  <a:uLnTx/>
                  <a:uFillTx/>
                </a:rPr>
                <a:t>Challenge</a:t>
              </a:r>
              <a:endParaRPr kumimoji="0" lang="en-US" sz="1600" b="0" i="0" u="none" strike="noStrike" kern="0" cap="none" spc="0" normalizeH="0" baseline="0" dirty="0">
                <a:ln>
                  <a:noFill/>
                </a:ln>
                <a:solidFill>
                  <a:srgbClr val="2E2E38"/>
                </a:solidFill>
                <a:effectLst/>
                <a:uLnTx/>
                <a:uFillTx/>
              </a:endParaRPr>
            </a:p>
          </p:txBody>
        </p:sp>
      </p:grpSp>
    </p:spTree>
    <p:extLst>
      <p:ext uri="{BB962C8B-B14F-4D97-AF65-F5344CB8AC3E}">
        <p14:creationId xmlns:p14="http://schemas.microsoft.com/office/powerpoint/2010/main" val="1747464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 grpId="0"/>
      <p:bldP spid="18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18" progId="TCLayout.ActiveDocument.1">
                  <p:embed/>
                </p:oleObj>
              </mc:Choice>
              <mc:Fallback>
                <p:oleObj name="think-cell Folie" r:id="rId5" imgW="352" imgH="318" progId="TCLayout.ActiveDocument.1">
                  <p:embed/>
                  <p:pic>
                    <p:nvPicPr>
                      <p:cNvPr id="9" name="Objekt 8"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hteck 2"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dirty="0"/>
              <a:t>Agenda</a:t>
            </a:r>
          </a:p>
        </p:txBody>
      </p:sp>
      <p:sp>
        <p:nvSpPr>
          <p:cNvPr id="11" name="Foliennummernplatzhalter 10"/>
          <p:cNvSpPr>
            <a:spLocks noGrp="1"/>
          </p:cNvSpPr>
          <p:nvPr>
            <p:ph type="sldNum" sz="quarter" idx="12"/>
          </p:nvPr>
        </p:nvSpPr>
        <p:spPr/>
        <p:txBody>
          <a:bodyPr/>
          <a:lstStyle/>
          <a:p>
            <a:r>
              <a:rPr lang="en-US" dirty="0"/>
              <a:t>Page </a:t>
            </a:r>
            <a:fld id="{F1BC30E3-FFE5-4B91-AA19-87A149EBB9EE}" type="slidenum">
              <a:rPr lang="en-US" smtClean="0"/>
              <a:pPr/>
              <a:t>21</a:t>
            </a:fld>
            <a:endParaRPr lang="en-US" dirty="0"/>
          </a:p>
        </p:txBody>
      </p:sp>
      <p:graphicFrame>
        <p:nvGraphicFramePr>
          <p:cNvPr id="13" name="Content Placeholder 20">
            <a:extLst>
              <a:ext uri="{FF2B5EF4-FFF2-40B4-BE49-F238E27FC236}">
                <a16:creationId xmlns:a16="http://schemas.microsoft.com/office/drawing/2014/main" id="{C48B5C5C-37A9-4300-B3C0-F9BE781F2D5E}"/>
              </a:ext>
            </a:extLst>
          </p:cNvPr>
          <p:cNvGraphicFramePr>
            <a:graphicFrameLocks/>
          </p:cNvGraphicFramePr>
          <p:nvPr/>
        </p:nvGraphicFramePr>
        <p:xfrm>
          <a:off x="609599" y="1138238"/>
          <a:ext cx="7851776" cy="3003427"/>
        </p:xfrm>
        <a:graphic>
          <a:graphicData uri="http://schemas.openxmlformats.org/drawingml/2006/table">
            <a:tbl>
              <a:tblPr firstRow="1" bandRow="1"/>
              <a:tblGrid>
                <a:gridCol w="569752">
                  <a:extLst>
                    <a:ext uri="{9D8B030D-6E8A-4147-A177-3AD203B41FA5}">
                      <a16:colId xmlns:a16="http://schemas.microsoft.com/office/drawing/2014/main" val="20000"/>
                    </a:ext>
                  </a:extLst>
                </a:gridCol>
                <a:gridCol w="7282024">
                  <a:extLst>
                    <a:ext uri="{9D8B030D-6E8A-4147-A177-3AD203B41FA5}">
                      <a16:colId xmlns:a16="http://schemas.microsoft.com/office/drawing/2014/main" val="20001"/>
                    </a:ext>
                  </a:extLst>
                </a:gridCol>
              </a:tblGrid>
              <a:tr h="429061">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noProof="0" dirty="0">
                          <a:solidFill>
                            <a:schemeClr val="bg1"/>
                          </a:solidFill>
                          <a:latin typeface="EYInterstate Light" panose="02000506000000020004" pitchFamily="2" charset="0"/>
                        </a:rPr>
                        <a:t>1.</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r>
                        <a:rPr lang="en-US" sz="1600" b="0" kern="1200" noProof="0" dirty="0">
                          <a:solidFill>
                            <a:schemeClr val="bg1"/>
                          </a:solidFill>
                          <a:latin typeface="EYInterstate Light" panose="02000506000000020004" pitchFamily="2" charset="0"/>
                          <a:ea typeface="+mn-ea"/>
                          <a:cs typeface="+mn-cs"/>
                        </a:rPr>
                        <a:t>The impacts of the pandemic in the insurance industry + Reserving  process</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2.</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dirty="0"/>
                        <a:t>What are the main challenges for the different reserve types ?</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3.</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are the main challenges for IBNR reserving?</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9061">
                <a:tc>
                  <a:txBody>
                    <a:bodyPr/>
                    <a:lstStyle/>
                    <a:p>
                      <a:pPr algn="l"/>
                      <a:r>
                        <a:rPr lang="en-US" sz="1600" b="0" noProof="0" dirty="0">
                          <a:solidFill>
                            <a:schemeClr val="bg1"/>
                          </a:solidFill>
                          <a:latin typeface="EYInterstate Light" panose="02000506000000020004" pitchFamily="2" charset="0"/>
                        </a:rPr>
                        <a:t>4.</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kern="0" dirty="0">
                          <a:solidFill>
                            <a:schemeClr val="bg1"/>
                          </a:solidFill>
                        </a:rPr>
                        <a:t>How were the claims patterns impacted by the pandemic?</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8825036"/>
                  </a:ext>
                </a:extLst>
              </a:tr>
              <a:tr h="429061">
                <a:tc>
                  <a:txBody>
                    <a:bodyPr/>
                    <a:lstStyle/>
                    <a:p>
                      <a:pPr algn="l"/>
                      <a:r>
                        <a:rPr lang="en-US" sz="1600" b="0" noProof="0" dirty="0">
                          <a:solidFill>
                            <a:schemeClr val="bg1"/>
                          </a:solidFill>
                          <a:latin typeface="EYInterstate Light" panose="02000506000000020004" pitchFamily="2" charset="0"/>
                        </a:rPr>
                        <a:t>5.</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is one of the main forward looking challenges?</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9361168"/>
                  </a:ext>
                </a:extLst>
              </a:tr>
              <a:tr h="429061">
                <a:tc>
                  <a:txBody>
                    <a:bodyPr/>
                    <a:lstStyle/>
                    <a:p>
                      <a:pPr algn="l"/>
                      <a:r>
                        <a:rPr lang="en-US" sz="1600" b="0" noProof="0" dirty="0">
                          <a:solidFill>
                            <a:schemeClr val="bg1"/>
                          </a:solidFill>
                          <a:latin typeface="EYInterstate Light" panose="02000506000000020004" pitchFamily="2" charset="0"/>
                        </a:rPr>
                        <a:t>6.</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What does it mean for the Actuary?</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2875080"/>
                  </a:ext>
                </a:extLst>
              </a:tr>
              <a:tr h="429061">
                <a:tc>
                  <a:txBody>
                    <a:bodyPr/>
                    <a:lstStyle/>
                    <a:p>
                      <a:pPr algn="l"/>
                      <a:r>
                        <a:rPr lang="en-US" sz="1600" b="0" noProof="0" dirty="0">
                          <a:solidFill>
                            <a:schemeClr val="bg1"/>
                          </a:solidFill>
                          <a:latin typeface="EYInterstate Light" panose="02000506000000020004" pitchFamily="2" charset="0"/>
                        </a:rPr>
                        <a:t>7.</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Conclusions</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4382956"/>
                  </a:ext>
                </a:extLst>
              </a:tr>
            </a:tbl>
          </a:graphicData>
        </a:graphic>
      </p:graphicFrame>
      <p:sp>
        <p:nvSpPr>
          <p:cNvPr id="5" name="Rectangle 4">
            <a:extLst>
              <a:ext uri="{FF2B5EF4-FFF2-40B4-BE49-F238E27FC236}">
                <a16:creationId xmlns:a16="http://schemas.microsoft.com/office/drawing/2014/main" id="{DA655005-F4CE-45E6-8BC8-53AA9B5D4AAD}"/>
              </a:ext>
            </a:extLst>
          </p:cNvPr>
          <p:cNvSpPr/>
          <p:nvPr/>
        </p:nvSpPr>
        <p:spPr>
          <a:xfrm>
            <a:off x="364568" y="2890838"/>
            <a:ext cx="7895434" cy="385762"/>
          </a:xfrm>
          <a:prstGeom prst="rect">
            <a:avLst/>
          </a:prstGeom>
          <a:no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dirty="0">
              <a:ln>
                <a:noFill/>
              </a:ln>
              <a:solidFill>
                <a:srgbClr val="2E2E38"/>
              </a:solidFill>
              <a:effectLst/>
              <a:uLnTx/>
              <a:uFillTx/>
            </a:endParaRPr>
          </a:p>
        </p:txBody>
      </p:sp>
    </p:spTree>
    <p:extLst>
      <p:ext uri="{BB962C8B-B14F-4D97-AF65-F5344CB8AC3E}">
        <p14:creationId xmlns:p14="http://schemas.microsoft.com/office/powerpoint/2010/main" val="2202120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2" imgH="353" progId="TCLayout.ActiveDocument.1">
                  <p:embed/>
                </p:oleObj>
              </mc:Choice>
              <mc:Fallback>
                <p:oleObj name="think-cell Folie" r:id="rId4" imgW="352" imgH="353" progId="TCLayout.ActiveDocument.1">
                  <p:embed/>
                  <p:pic>
                    <p:nvPicPr>
                      <p:cNvPr id="7" name="Objek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Rechteck 5"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dirty="0"/>
              <a:t>What is one of the main forward looking challenges?</a:t>
            </a:r>
            <a:br>
              <a:rPr lang="en-US" dirty="0"/>
            </a:br>
            <a:r>
              <a:rPr lang="en-US" dirty="0"/>
              <a:t>Inflation</a:t>
            </a:r>
          </a:p>
        </p:txBody>
      </p:sp>
      <p:sp>
        <p:nvSpPr>
          <p:cNvPr id="4" name="Foliennummernplatzhalter 3"/>
          <p:cNvSpPr>
            <a:spLocks noGrp="1"/>
          </p:cNvSpPr>
          <p:nvPr>
            <p:ph type="sldNum" sz="quarter" idx="12"/>
          </p:nvPr>
        </p:nvSpPr>
        <p:spPr/>
        <p:txBody>
          <a:bodyPr/>
          <a:lstStyle/>
          <a:p>
            <a:r>
              <a:rPr lang="en-US"/>
              <a:t>Page </a:t>
            </a:r>
            <a:fld id="{F1BC30E3-FFE5-4B91-AA19-87A149EBB9EE}" type="slidenum">
              <a:rPr lang="en-US" smtClean="0"/>
              <a:pPr/>
              <a:t>22</a:t>
            </a:fld>
            <a:endParaRPr lang="en-US"/>
          </a:p>
        </p:txBody>
      </p:sp>
      <p:grpSp>
        <p:nvGrpSpPr>
          <p:cNvPr id="19" name="Group 18">
            <a:extLst>
              <a:ext uri="{FF2B5EF4-FFF2-40B4-BE49-F238E27FC236}">
                <a16:creationId xmlns:a16="http://schemas.microsoft.com/office/drawing/2014/main" id="{EEE3A971-20E6-46B4-9472-3979870A62EC}"/>
              </a:ext>
            </a:extLst>
          </p:cNvPr>
          <p:cNvGrpSpPr/>
          <p:nvPr/>
        </p:nvGrpSpPr>
        <p:grpSpPr>
          <a:xfrm>
            <a:off x="588777" y="1258044"/>
            <a:ext cx="11280459" cy="3269834"/>
            <a:chOff x="588777" y="1258044"/>
            <a:chExt cx="11280459" cy="3838840"/>
          </a:xfrm>
        </p:grpSpPr>
        <p:sp>
          <p:nvSpPr>
            <p:cNvPr id="15" name="Rectangle 14">
              <a:extLst>
                <a:ext uri="{FF2B5EF4-FFF2-40B4-BE49-F238E27FC236}">
                  <a16:creationId xmlns:a16="http://schemas.microsoft.com/office/drawing/2014/main" id="{CCEB124E-0228-4360-B4D0-25AEE10AA083}"/>
                </a:ext>
              </a:extLst>
            </p:cNvPr>
            <p:cNvSpPr/>
            <p:nvPr/>
          </p:nvSpPr>
          <p:spPr>
            <a:xfrm>
              <a:off x="588777" y="1258044"/>
              <a:ext cx="11280459" cy="3838840"/>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71463" lvl="1"/>
              <a:endParaRPr lang="en-US" sz="1600" dirty="0"/>
            </a:p>
          </p:txBody>
        </p:sp>
        <p:sp>
          <p:nvSpPr>
            <p:cNvPr id="18" name="TextBox 17">
              <a:extLst>
                <a:ext uri="{FF2B5EF4-FFF2-40B4-BE49-F238E27FC236}">
                  <a16:creationId xmlns:a16="http://schemas.microsoft.com/office/drawing/2014/main" id="{D55BE5A4-F319-44C9-8649-90E1370BC64B}"/>
                </a:ext>
              </a:extLst>
            </p:cNvPr>
            <p:cNvSpPr txBox="1"/>
            <p:nvPr/>
          </p:nvSpPr>
          <p:spPr>
            <a:xfrm>
              <a:off x="602999" y="1435619"/>
              <a:ext cx="11252015" cy="3541081"/>
            </a:xfrm>
            <a:prstGeom prst="rect">
              <a:avLst/>
            </a:prstGeom>
            <a:noFill/>
            <a:ln w="12700" cap="sq">
              <a:noFill/>
              <a:miter lim="800000"/>
            </a:ln>
          </p:spPr>
          <p:txBody>
            <a:bodyPr wrap="square">
              <a:spAutoFit/>
            </a:bodyPr>
            <a:lstStyle/>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lang="en-US" sz="1600" dirty="0">
                  <a:solidFill>
                    <a:prstClr val="white"/>
                  </a:solidFill>
                  <a:latin typeface="EYInterstate Light" panose="02000506000000020004" pitchFamily="2" charset="0"/>
                </a:rPr>
                <a:t>A major outcome of the COVID 19 pandemic is a rise in inflation in particular due to the following:</a:t>
              </a:r>
            </a:p>
            <a:p>
              <a:pPr marL="742950" lvl="1" indent="-285750">
                <a:spcAft>
                  <a:spcPts val="600"/>
                </a:spcAft>
                <a:buClr>
                  <a:srgbClr val="FFE600"/>
                </a:buClr>
                <a:buSzPct val="70000"/>
                <a:buFont typeface="Arial" panose="020B0604020202020204" pitchFamily="34" charset="0"/>
                <a:buChar char="•"/>
                <a:defRPr/>
              </a:pPr>
              <a:r>
                <a:rPr kumimoji="0" lang="en-US" sz="1600" b="0" i="0" u="none" strike="noStrike" kern="1200" cap="none" spc="0" normalizeH="0" baseline="0" dirty="0">
                  <a:ln>
                    <a:noFill/>
                  </a:ln>
                  <a:solidFill>
                    <a:prstClr val="white"/>
                  </a:solidFill>
                  <a:effectLst/>
                  <a:uLnTx/>
                  <a:uFillTx/>
                  <a:latin typeface="EYInterstate Light" panose="02000506000000020004" pitchFamily="2" charset="0"/>
                  <a:ea typeface="+mn-ea"/>
                  <a:cs typeface="+mn-cs"/>
                </a:rPr>
                <a:t>Supply</a:t>
              </a:r>
              <a:r>
                <a:rPr lang="en-US" sz="1600" dirty="0">
                  <a:solidFill>
                    <a:prstClr val="white"/>
                  </a:solidFill>
                  <a:latin typeface="EYInterstate Light" panose="02000506000000020004" pitchFamily="2" charset="0"/>
                </a:rPr>
                <a:t> chain disruptions </a:t>
              </a:r>
              <a:r>
                <a:rPr lang="en-US" sz="1600" dirty="0">
                  <a:solidFill>
                    <a:prstClr val="white"/>
                  </a:solidFill>
                  <a:latin typeface="EYInterstate Light" panose="02000506000000020004" pitchFamily="2" charset="0"/>
                  <a:sym typeface="Wingdings" panose="05000000000000000000" pitchFamily="2" charset="2"/>
                </a:rPr>
                <a:t> </a:t>
              </a:r>
            </a:p>
            <a:p>
              <a:pPr marL="1200150" lvl="2"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sym typeface="Wingdings" panose="05000000000000000000" pitchFamily="2" charset="2"/>
                </a:rPr>
                <a:t>The pandemic caused the greatest supply-chain disruption of the modern era. Lockdowns and COVID 19 measures has shorten the supply of workers and therefore reduced and delayed the supply of goods. From acquiring  the raw materials, to processing them for production and then shipping them. </a:t>
              </a:r>
            </a:p>
            <a:p>
              <a:pPr marL="742950" lvl="1"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sym typeface="Wingdings" panose="05000000000000000000" pitchFamily="2" charset="2"/>
                </a:rPr>
                <a:t>Demand remains high  </a:t>
              </a:r>
            </a:p>
            <a:p>
              <a:pPr marL="1200150" lvl="2"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sym typeface="Wingdings" panose="05000000000000000000" pitchFamily="2" charset="2"/>
                </a:rPr>
                <a:t>Government measures to protect consumers have made the demand to remain stable.</a:t>
              </a:r>
            </a:p>
            <a:p>
              <a:pPr marL="285750" indent="-285750">
                <a:spcAft>
                  <a:spcPts val="600"/>
                </a:spcAft>
                <a:buClr>
                  <a:srgbClr val="FFE600"/>
                </a:buClr>
                <a:buSzPct val="70000"/>
                <a:buFont typeface="Arial" panose="020B0604020202020204" pitchFamily="34" charset="0"/>
                <a:buChar char="•"/>
                <a:defRPr/>
              </a:pPr>
              <a:endParaRPr lang="en-US" sz="1600" dirty="0">
                <a:solidFill>
                  <a:prstClr val="white"/>
                </a:solidFill>
                <a:latin typeface="EYInterstate Light" panose="02000506000000020004" pitchFamily="2" charset="0"/>
                <a:sym typeface="Wingdings" panose="05000000000000000000" pitchFamily="2" charset="2"/>
              </a:endParaRPr>
            </a:p>
            <a:p>
              <a:pPr marL="285750"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sym typeface="Wingdings" panose="05000000000000000000" pitchFamily="2" charset="2"/>
                </a:rPr>
                <a:t>Not only due to the pandemic but also due to the current Ukraine – Russia conflict, inflation is currently at the highest level compared to the last several decades.</a:t>
              </a:r>
              <a:endParaRPr kumimoji="0" lang="en-US" sz="1600" b="0" i="0" u="none" strike="noStrike" kern="1200" cap="none" spc="0" normalizeH="0" baseline="0" dirty="0">
                <a:ln>
                  <a:noFill/>
                </a:ln>
                <a:solidFill>
                  <a:prstClr val="white"/>
                </a:solidFill>
                <a:effectLst/>
                <a:uLnTx/>
                <a:uFillTx/>
                <a:latin typeface="EYInterstate Light" panose="02000506000000020004" pitchFamily="2" charset="0"/>
                <a:ea typeface="+mn-ea"/>
                <a:cs typeface="+mn-cs"/>
              </a:endParaRPr>
            </a:p>
          </p:txBody>
        </p:sp>
      </p:grpSp>
      <p:sp>
        <p:nvSpPr>
          <p:cNvPr id="10" name="Rectangle 9">
            <a:extLst>
              <a:ext uri="{FF2B5EF4-FFF2-40B4-BE49-F238E27FC236}">
                <a16:creationId xmlns:a16="http://schemas.microsoft.com/office/drawing/2014/main" id="{3DCF4824-5685-401B-A009-4F4053DA425A}"/>
              </a:ext>
            </a:extLst>
          </p:cNvPr>
          <p:cNvSpPr/>
          <p:nvPr/>
        </p:nvSpPr>
        <p:spPr>
          <a:xfrm>
            <a:off x="282481" y="1166257"/>
            <a:ext cx="1272637" cy="265216"/>
          </a:xfrm>
          <a:prstGeom prst="rect">
            <a:avLst/>
          </a:prstGeom>
          <a:solidFill>
            <a:schemeClr val="tx2"/>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900" b="0" i="0" u="none" strike="noStrike" kern="0" cap="none" spc="0" normalizeH="0" baseline="0">
                <a:ln>
                  <a:noFill/>
                </a:ln>
                <a:solidFill>
                  <a:srgbClr val="2E2E38"/>
                </a:solidFill>
                <a:effectLst/>
                <a:uLnTx/>
                <a:uFillTx/>
              </a:rPr>
              <a:t>Key considerations</a:t>
            </a:r>
          </a:p>
        </p:txBody>
      </p:sp>
      <p:grpSp>
        <p:nvGrpSpPr>
          <p:cNvPr id="11" name="Group 10">
            <a:extLst>
              <a:ext uri="{FF2B5EF4-FFF2-40B4-BE49-F238E27FC236}">
                <a16:creationId xmlns:a16="http://schemas.microsoft.com/office/drawing/2014/main" id="{052798B7-C05A-4089-A7CE-CF7D09C2932C}"/>
              </a:ext>
            </a:extLst>
          </p:cNvPr>
          <p:cNvGrpSpPr/>
          <p:nvPr/>
        </p:nvGrpSpPr>
        <p:grpSpPr>
          <a:xfrm>
            <a:off x="155575" y="4945444"/>
            <a:ext cx="11701763" cy="1277588"/>
            <a:chOff x="155575" y="5181600"/>
            <a:chExt cx="11701763" cy="1277588"/>
          </a:xfrm>
        </p:grpSpPr>
        <p:sp>
          <p:nvSpPr>
            <p:cNvPr id="12" name="Rectangle 11">
              <a:extLst>
                <a:ext uri="{FF2B5EF4-FFF2-40B4-BE49-F238E27FC236}">
                  <a16:creationId xmlns:a16="http://schemas.microsoft.com/office/drawing/2014/main" id="{F33335D2-B0D3-4B31-BED8-8D353430113A}"/>
                </a:ext>
              </a:extLst>
            </p:cNvPr>
            <p:cNvSpPr/>
            <p:nvPr/>
          </p:nvSpPr>
          <p:spPr>
            <a:xfrm>
              <a:off x="576879" y="5355030"/>
              <a:ext cx="11280459" cy="1104158"/>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spcAft>
                  <a:spcPts val="600"/>
                </a:spcAft>
                <a:buClr>
                  <a:srgbClr val="FFE600"/>
                </a:buClr>
                <a:buSzPct val="70000"/>
                <a:buFont typeface="Arial" panose="020B0604020202020204" pitchFamily="34" charset="0"/>
                <a:buChar char="•"/>
                <a:defRPr/>
              </a:pPr>
              <a:r>
                <a:rPr lang="en-US" sz="1400" dirty="0">
                  <a:solidFill>
                    <a:prstClr val="white"/>
                  </a:solidFill>
                  <a:latin typeface="EYInterstate Light" panose="02000506000000020004" pitchFamily="2" charset="0"/>
                  <a:sym typeface="Wingdings" panose="05000000000000000000" pitchFamily="2" charset="2"/>
                </a:rPr>
                <a:t>The increase in inflation is a challenge for the insurance industry since the current practice is that </a:t>
              </a:r>
              <a:r>
                <a:rPr kumimoji="0" lang="en-US" sz="1400" b="0" i="0" u="none" strike="noStrike" kern="1200" cap="none" spc="0" normalizeH="0" baseline="0" dirty="0">
                  <a:ln>
                    <a:noFill/>
                  </a:ln>
                  <a:solidFill>
                    <a:prstClr val="white"/>
                  </a:solidFill>
                  <a:effectLst/>
                  <a:uLnTx/>
                  <a:uFillTx/>
                  <a:latin typeface="EYInterstate Light" panose="02000506000000020004" pitchFamily="2" charset="0"/>
                  <a:ea typeface="+mn-ea"/>
                  <a:cs typeface="+mn-cs"/>
                </a:rPr>
                <a:t>claims inflation is already included in the historical claims data and therefore implicitly captured in the projections, however over the past decades we have been in a very low inflationary environment and therefore the past is no longer representative of the future.</a:t>
              </a:r>
              <a:endParaRPr lang="en-US" sz="1400" dirty="0">
                <a:solidFill>
                  <a:prstClr val="white"/>
                </a:solidFill>
                <a:latin typeface="EYInterstate Light" panose="02000506000000020004" pitchFamily="2" charset="0"/>
                <a:sym typeface="Wingdings" panose="05000000000000000000" pitchFamily="2" charset="2"/>
              </a:endParaRPr>
            </a:p>
          </p:txBody>
        </p:sp>
        <p:sp>
          <p:nvSpPr>
            <p:cNvPr id="13" name="Rectangle 12">
              <a:extLst>
                <a:ext uri="{FF2B5EF4-FFF2-40B4-BE49-F238E27FC236}">
                  <a16:creationId xmlns:a16="http://schemas.microsoft.com/office/drawing/2014/main" id="{280A703A-5F7A-4BDB-A466-F339D504A26E}"/>
                </a:ext>
              </a:extLst>
            </p:cNvPr>
            <p:cNvSpPr/>
            <p:nvPr/>
          </p:nvSpPr>
          <p:spPr>
            <a:xfrm>
              <a:off x="155575" y="5181600"/>
              <a:ext cx="1272637" cy="265216"/>
            </a:xfrm>
            <a:prstGeom prst="rect">
              <a:avLst/>
            </a:prstGeom>
            <a:solidFill>
              <a:schemeClr val="tx2"/>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kern="0">
                  <a:solidFill>
                    <a:srgbClr val="2E2E38"/>
                  </a:solidFill>
                </a:rPr>
                <a:t>Challenge</a:t>
              </a:r>
            </a:p>
          </p:txBody>
        </p:sp>
      </p:grpSp>
      <p:sp>
        <p:nvSpPr>
          <p:cNvPr id="30" name="Rectangle 29">
            <a:extLst>
              <a:ext uri="{FF2B5EF4-FFF2-40B4-BE49-F238E27FC236}">
                <a16:creationId xmlns:a16="http://schemas.microsoft.com/office/drawing/2014/main" id="{1FF9C52F-E359-4D51-A6EC-A7C99DE9708D}"/>
              </a:ext>
            </a:extLst>
          </p:cNvPr>
          <p:cNvSpPr/>
          <p:nvPr/>
        </p:nvSpPr>
        <p:spPr>
          <a:xfrm>
            <a:off x="9376272" y="342340"/>
            <a:ext cx="2666503" cy="548910"/>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000" b="0" i="0" u="none" strike="noStrike" kern="0" cap="none" spc="0" normalizeH="0" baseline="0" dirty="0">
              <a:ln>
                <a:noFill/>
              </a:ln>
              <a:solidFill>
                <a:srgbClr val="2E2E38"/>
              </a:solidFill>
              <a:effectLst/>
              <a:uLnTx/>
              <a:uFillTx/>
            </a:endParaRPr>
          </a:p>
        </p:txBody>
      </p:sp>
      <p:grpSp>
        <p:nvGrpSpPr>
          <p:cNvPr id="31" name="Group 30">
            <a:extLst>
              <a:ext uri="{FF2B5EF4-FFF2-40B4-BE49-F238E27FC236}">
                <a16:creationId xmlns:a16="http://schemas.microsoft.com/office/drawing/2014/main" id="{238FDF4F-DA61-45A4-BEBF-8456345832DC}"/>
              </a:ext>
            </a:extLst>
          </p:cNvPr>
          <p:cNvGrpSpPr/>
          <p:nvPr/>
        </p:nvGrpSpPr>
        <p:grpSpPr>
          <a:xfrm>
            <a:off x="9524218" y="76200"/>
            <a:ext cx="2518557" cy="757017"/>
            <a:chOff x="9524218" y="76200"/>
            <a:chExt cx="2518557" cy="757017"/>
          </a:xfrm>
        </p:grpSpPr>
        <p:sp>
          <p:nvSpPr>
            <p:cNvPr id="32" name="Oval 31">
              <a:extLst>
                <a:ext uri="{FF2B5EF4-FFF2-40B4-BE49-F238E27FC236}">
                  <a16:creationId xmlns:a16="http://schemas.microsoft.com/office/drawing/2014/main" id="{ABE94B60-30F4-4864-9083-0B27227BD55A}"/>
                </a:ext>
              </a:extLst>
            </p:cNvPr>
            <p:cNvSpPr/>
            <p:nvPr/>
          </p:nvSpPr>
          <p:spPr>
            <a:xfrm>
              <a:off x="9524218" y="76200"/>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A</a:t>
              </a:r>
            </a:p>
          </p:txBody>
        </p:sp>
        <p:sp>
          <p:nvSpPr>
            <p:cNvPr id="33" name="TextBox 32">
              <a:extLst>
                <a:ext uri="{FF2B5EF4-FFF2-40B4-BE49-F238E27FC236}">
                  <a16:creationId xmlns:a16="http://schemas.microsoft.com/office/drawing/2014/main" id="{FF517649-6716-4207-9A1D-9B99636053BD}"/>
                </a:ext>
              </a:extLst>
            </p:cNvPr>
            <p:cNvSpPr txBox="1"/>
            <p:nvPr/>
          </p:nvSpPr>
          <p:spPr>
            <a:xfrm>
              <a:off x="9942836" y="117578"/>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Distortions on the Claims Pattern</a:t>
              </a:r>
            </a:p>
          </p:txBody>
        </p:sp>
        <p:sp>
          <p:nvSpPr>
            <p:cNvPr id="34" name="Oval 33">
              <a:extLst>
                <a:ext uri="{FF2B5EF4-FFF2-40B4-BE49-F238E27FC236}">
                  <a16:creationId xmlns:a16="http://schemas.microsoft.com/office/drawing/2014/main" id="{AF73B025-447F-46EF-ABE6-D5877549C44B}"/>
                </a:ext>
              </a:extLst>
            </p:cNvPr>
            <p:cNvSpPr/>
            <p:nvPr/>
          </p:nvSpPr>
          <p:spPr>
            <a:xfrm>
              <a:off x="9524218" y="342681"/>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kumimoji="0" lang="en-US" sz="1000" b="0" i="0" u="none" strike="noStrike" kern="0" cap="none" spc="0" normalizeH="0" baseline="0">
                  <a:ln>
                    <a:noFill/>
                  </a:ln>
                  <a:solidFill>
                    <a:schemeClr val="tx2">
                      <a:lumMod val="100000"/>
                    </a:schemeClr>
                  </a:solidFill>
                  <a:effectLst/>
                  <a:uLnTx/>
                  <a:uFillTx/>
                </a:rPr>
                <a:t>B</a:t>
              </a:r>
            </a:p>
          </p:txBody>
        </p:sp>
        <p:sp>
          <p:nvSpPr>
            <p:cNvPr id="35" name="TextBox 34">
              <a:extLst>
                <a:ext uri="{FF2B5EF4-FFF2-40B4-BE49-F238E27FC236}">
                  <a16:creationId xmlns:a16="http://schemas.microsoft.com/office/drawing/2014/main" id="{8B09B512-BABC-40BD-B3D3-9345A8F8C59B}"/>
                </a:ext>
              </a:extLst>
            </p:cNvPr>
            <p:cNvSpPr txBox="1"/>
            <p:nvPr/>
          </p:nvSpPr>
          <p:spPr>
            <a:xfrm>
              <a:off x="9942836" y="384059"/>
              <a:ext cx="2099939"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dirty="0">
                  <a:ln>
                    <a:noFill/>
                  </a:ln>
                  <a:solidFill>
                    <a:schemeClr val="bg1"/>
                  </a:solidFill>
                  <a:effectLst/>
                  <a:uLnTx/>
                  <a:uFillTx/>
                </a:rPr>
                <a:t>Distortions on the Loss Ratios</a:t>
              </a:r>
            </a:p>
          </p:txBody>
        </p:sp>
        <p:sp>
          <p:nvSpPr>
            <p:cNvPr id="36" name="Oval 35">
              <a:extLst>
                <a:ext uri="{FF2B5EF4-FFF2-40B4-BE49-F238E27FC236}">
                  <a16:creationId xmlns:a16="http://schemas.microsoft.com/office/drawing/2014/main" id="{BE03859C-C3F1-4120-86A0-34C85B066151}"/>
                </a:ext>
              </a:extLst>
            </p:cNvPr>
            <p:cNvSpPr/>
            <p:nvPr/>
          </p:nvSpPr>
          <p:spPr>
            <a:xfrm>
              <a:off x="9524218" y="609163"/>
              <a:ext cx="255397" cy="224054"/>
            </a:xfrm>
            <a:prstGeom prst="ellipse">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r>
                <a:rPr lang="en-US" sz="1000" kern="0">
                  <a:solidFill>
                    <a:schemeClr val="tx2">
                      <a:lumMod val="100000"/>
                    </a:schemeClr>
                  </a:solidFill>
                </a:rPr>
                <a:t>C</a:t>
              </a:r>
              <a:endParaRPr kumimoji="0" lang="en-US" sz="1000" b="0" i="0" u="none" strike="noStrike" kern="0" cap="none" spc="0" normalizeH="0" baseline="0">
                <a:ln>
                  <a:noFill/>
                </a:ln>
                <a:solidFill>
                  <a:schemeClr val="tx2">
                    <a:lumMod val="100000"/>
                  </a:schemeClr>
                </a:solidFill>
                <a:effectLst/>
                <a:uLnTx/>
                <a:uFillTx/>
              </a:endParaRPr>
            </a:p>
          </p:txBody>
        </p:sp>
        <p:sp>
          <p:nvSpPr>
            <p:cNvPr id="37" name="TextBox 36">
              <a:extLst>
                <a:ext uri="{FF2B5EF4-FFF2-40B4-BE49-F238E27FC236}">
                  <a16:creationId xmlns:a16="http://schemas.microsoft.com/office/drawing/2014/main" id="{E62FF276-9A43-4D45-9CD7-499063CD4E7E}"/>
                </a:ext>
              </a:extLst>
            </p:cNvPr>
            <p:cNvSpPr txBox="1"/>
            <p:nvPr/>
          </p:nvSpPr>
          <p:spPr>
            <a:xfrm>
              <a:off x="9942836" y="650541"/>
              <a:ext cx="1935483" cy="141298"/>
            </a:xfrm>
            <a:prstGeom prst="rect">
              <a:avLst/>
            </a:prstGeom>
            <a:noFill/>
            <a:ln w="12700" cap="sq">
              <a:noFill/>
              <a:miter lim="800000"/>
            </a:ln>
          </p:spPr>
          <p:txBody>
            <a:bodyPr wrap="square" lIns="0" tIns="0" rIns="0" bIns="0" rtlCol="0">
              <a:noAutofit/>
            </a:bodyPr>
            <a:lstStyle/>
            <a:p>
              <a:pPr marR="0" algn="l" defTabSz="685434" eaLnBrk="1" fontAlgn="auto" latinLnBrk="0" hangingPunct="1">
                <a:lnSpc>
                  <a:spcPct val="100000"/>
                </a:lnSpc>
                <a:spcBef>
                  <a:spcPct val="20000"/>
                </a:spcBef>
                <a:spcAft>
                  <a:spcPts val="0"/>
                </a:spcAft>
                <a:buClr>
                  <a:srgbClr val="FFE600"/>
                </a:buClr>
                <a:buSzPct val="80000"/>
                <a:tabLst/>
              </a:pPr>
              <a:r>
                <a:rPr kumimoji="0" lang="en-US" sz="1000" b="0" i="0" u="none" strike="noStrike" kern="0" cap="none" spc="0" normalizeH="0" baseline="0">
                  <a:ln>
                    <a:noFill/>
                  </a:ln>
                  <a:solidFill>
                    <a:schemeClr val="bg1"/>
                  </a:solidFill>
                  <a:effectLst/>
                  <a:uLnTx/>
                  <a:uFillTx/>
                </a:rPr>
                <a:t>Forward Looking challenges</a:t>
              </a:r>
            </a:p>
          </p:txBody>
        </p:sp>
      </p:grpSp>
    </p:spTree>
    <p:extLst>
      <p:ext uri="{BB962C8B-B14F-4D97-AF65-F5344CB8AC3E}">
        <p14:creationId xmlns:p14="http://schemas.microsoft.com/office/powerpoint/2010/main" val="842840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18" progId="TCLayout.ActiveDocument.1">
                  <p:embed/>
                </p:oleObj>
              </mc:Choice>
              <mc:Fallback>
                <p:oleObj name="think-cell Folie" r:id="rId5" imgW="352" imgH="318" progId="TCLayout.ActiveDocument.1">
                  <p:embed/>
                  <p:pic>
                    <p:nvPicPr>
                      <p:cNvPr id="9" name="Objekt 8"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hteck 2"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dirty="0"/>
              <a:t>Agenda</a:t>
            </a:r>
          </a:p>
        </p:txBody>
      </p:sp>
      <p:sp>
        <p:nvSpPr>
          <p:cNvPr id="11" name="Foliennummernplatzhalter 10"/>
          <p:cNvSpPr>
            <a:spLocks noGrp="1"/>
          </p:cNvSpPr>
          <p:nvPr>
            <p:ph type="sldNum" sz="quarter" idx="12"/>
          </p:nvPr>
        </p:nvSpPr>
        <p:spPr/>
        <p:txBody>
          <a:bodyPr/>
          <a:lstStyle/>
          <a:p>
            <a:r>
              <a:rPr lang="en-US" dirty="0"/>
              <a:t>Page </a:t>
            </a:r>
            <a:fld id="{F1BC30E3-FFE5-4B91-AA19-87A149EBB9EE}" type="slidenum">
              <a:rPr lang="en-US" smtClean="0"/>
              <a:pPr/>
              <a:t>23</a:t>
            </a:fld>
            <a:endParaRPr lang="en-US" dirty="0"/>
          </a:p>
        </p:txBody>
      </p:sp>
      <p:graphicFrame>
        <p:nvGraphicFramePr>
          <p:cNvPr id="13" name="Content Placeholder 20">
            <a:extLst>
              <a:ext uri="{FF2B5EF4-FFF2-40B4-BE49-F238E27FC236}">
                <a16:creationId xmlns:a16="http://schemas.microsoft.com/office/drawing/2014/main" id="{C48B5C5C-37A9-4300-B3C0-F9BE781F2D5E}"/>
              </a:ext>
            </a:extLst>
          </p:cNvPr>
          <p:cNvGraphicFramePr>
            <a:graphicFrameLocks/>
          </p:cNvGraphicFramePr>
          <p:nvPr/>
        </p:nvGraphicFramePr>
        <p:xfrm>
          <a:off x="609599" y="1138238"/>
          <a:ext cx="7851776" cy="3003427"/>
        </p:xfrm>
        <a:graphic>
          <a:graphicData uri="http://schemas.openxmlformats.org/drawingml/2006/table">
            <a:tbl>
              <a:tblPr firstRow="1" bandRow="1"/>
              <a:tblGrid>
                <a:gridCol w="569752">
                  <a:extLst>
                    <a:ext uri="{9D8B030D-6E8A-4147-A177-3AD203B41FA5}">
                      <a16:colId xmlns:a16="http://schemas.microsoft.com/office/drawing/2014/main" val="20000"/>
                    </a:ext>
                  </a:extLst>
                </a:gridCol>
                <a:gridCol w="7282024">
                  <a:extLst>
                    <a:ext uri="{9D8B030D-6E8A-4147-A177-3AD203B41FA5}">
                      <a16:colId xmlns:a16="http://schemas.microsoft.com/office/drawing/2014/main" val="20001"/>
                    </a:ext>
                  </a:extLst>
                </a:gridCol>
              </a:tblGrid>
              <a:tr h="429061">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noProof="0" dirty="0">
                          <a:solidFill>
                            <a:schemeClr val="bg1"/>
                          </a:solidFill>
                          <a:latin typeface="EYInterstate Light" panose="02000506000000020004" pitchFamily="2" charset="0"/>
                        </a:rPr>
                        <a:t>1.</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r>
                        <a:rPr lang="en-US" sz="1600" b="0" kern="1200" noProof="0" dirty="0">
                          <a:solidFill>
                            <a:schemeClr val="bg1"/>
                          </a:solidFill>
                          <a:latin typeface="EYInterstate Light" panose="02000506000000020004" pitchFamily="2" charset="0"/>
                          <a:ea typeface="+mn-ea"/>
                          <a:cs typeface="+mn-cs"/>
                        </a:rPr>
                        <a:t>The impacts of the pandemic in the insurance industry + Reserving  process</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2.</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dirty="0"/>
                        <a:t>What are the main challenges for the different reserve types ?</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3.</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are the main challenges for IBNR reserving?</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9061">
                <a:tc>
                  <a:txBody>
                    <a:bodyPr/>
                    <a:lstStyle/>
                    <a:p>
                      <a:pPr algn="l"/>
                      <a:r>
                        <a:rPr lang="en-US" sz="1600" b="0" noProof="0" dirty="0">
                          <a:solidFill>
                            <a:schemeClr val="bg1"/>
                          </a:solidFill>
                          <a:latin typeface="EYInterstate Light" panose="02000506000000020004" pitchFamily="2" charset="0"/>
                        </a:rPr>
                        <a:t>4.</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kern="0" dirty="0">
                          <a:solidFill>
                            <a:schemeClr val="bg1"/>
                          </a:solidFill>
                        </a:rPr>
                        <a:t>How were the claims patterns impacted by the pandemic?</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8825036"/>
                  </a:ext>
                </a:extLst>
              </a:tr>
              <a:tr h="429061">
                <a:tc>
                  <a:txBody>
                    <a:bodyPr/>
                    <a:lstStyle/>
                    <a:p>
                      <a:pPr algn="l"/>
                      <a:r>
                        <a:rPr lang="en-US" sz="1600" b="0" noProof="0" dirty="0">
                          <a:solidFill>
                            <a:schemeClr val="bg1"/>
                          </a:solidFill>
                          <a:latin typeface="EYInterstate Light" panose="02000506000000020004" pitchFamily="2" charset="0"/>
                        </a:rPr>
                        <a:t>5.</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is one of the main forward looking challenges?</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9361168"/>
                  </a:ext>
                </a:extLst>
              </a:tr>
              <a:tr h="429061">
                <a:tc>
                  <a:txBody>
                    <a:bodyPr/>
                    <a:lstStyle/>
                    <a:p>
                      <a:pPr algn="l"/>
                      <a:r>
                        <a:rPr lang="en-US" sz="1600" b="0" noProof="0" dirty="0">
                          <a:solidFill>
                            <a:schemeClr val="bg1"/>
                          </a:solidFill>
                          <a:latin typeface="EYInterstate Light" panose="02000506000000020004" pitchFamily="2" charset="0"/>
                        </a:rPr>
                        <a:t>6.</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What does it mean for the Actuary?</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2875080"/>
                  </a:ext>
                </a:extLst>
              </a:tr>
              <a:tr h="429061">
                <a:tc>
                  <a:txBody>
                    <a:bodyPr/>
                    <a:lstStyle/>
                    <a:p>
                      <a:pPr algn="l"/>
                      <a:r>
                        <a:rPr lang="en-US" sz="1600" b="0" noProof="0" dirty="0">
                          <a:solidFill>
                            <a:schemeClr val="bg1"/>
                          </a:solidFill>
                          <a:latin typeface="EYInterstate Light" panose="02000506000000020004" pitchFamily="2" charset="0"/>
                        </a:rPr>
                        <a:t>7.</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Conclusions</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4382956"/>
                  </a:ext>
                </a:extLst>
              </a:tr>
            </a:tbl>
          </a:graphicData>
        </a:graphic>
      </p:graphicFrame>
      <p:sp>
        <p:nvSpPr>
          <p:cNvPr id="5" name="Rectangle 4">
            <a:extLst>
              <a:ext uri="{FF2B5EF4-FFF2-40B4-BE49-F238E27FC236}">
                <a16:creationId xmlns:a16="http://schemas.microsoft.com/office/drawing/2014/main" id="{DA655005-F4CE-45E6-8BC8-53AA9B5D4AAD}"/>
              </a:ext>
            </a:extLst>
          </p:cNvPr>
          <p:cNvSpPr/>
          <p:nvPr/>
        </p:nvSpPr>
        <p:spPr>
          <a:xfrm>
            <a:off x="364568" y="3348038"/>
            <a:ext cx="7895434" cy="385762"/>
          </a:xfrm>
          <a:prstGeom prst="rect">
            <a:avLst/>
          </a:prstGeom>
          <a:no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dirty="0">
              <a:ln>
                <a:noFill/>
              </a:ln>
              <a:solidFill>
                <a:srgbClr val="2E2E38"/>
              </a:solidFill>
              <a:effectLst/>
              <a:uLnTx/>
              <a:uFillTx/>
            </a:endParaRPr>
          </a:p>
        </p:txBody>
      </p:sp>
    </p:spTree>
    <p:extLst>
      <p:ext uri="{BB962C8B-B14F-4D97-AF65-F5344CB8AC3E}">
        <p14:creationId xmlns:p14="http://schemas.microsoft.com/office/powerpoint/2010/main" val="328384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FC1CA-811C-478B-A2AE-EAFED6990A44}"/>
              </a:ext>
            </a:extLst>
          </p:cNvPr>
          <p:cNvSpPr>
            <a:spLocks noGrp="1"/>
          </p:cNvSpPr>
          <p:nvPr>
            <p:ph type="title"/>
          </p:nvPr>
        </p:nvSpPr>
        <p:spPr/>
        <p:txBody>
          <a:bodyPr/>
          <a:lstStyle/>
          <a:p>
            <a:r>
              <a:rPr lang="en-US" dirty="0"/>
              <a:t>What does it mean for the Actuary?</a:t>
            </a:r>
            <a:endParaRPr lang="en-US" sz="2400" b="0" kern="1200" noProof="0" dirty="0">
              <a:solidFill>
                <a:schemeClr val="bg1"/>
              </a:solidFill>
              <a:latin typeface="EYInterstate Light" panose="02000506000000020004" pitchFamily="2" charset="0"/>
              <a:ea typeface="+mn-ea"/>
              <a:cs typeface="+mn-cs"/>
            </a:endParaRPr>
          </a:p>
        </p:txBody>
      </p:sp>
      <p:sp>
        <p:nvSpPr>
          <p:cNvPr id="4" name="Slide Number Placeholder 3">
            <a:extLst>
              <a:ext uri="{FF2B5EF4-FFF2-40B4-BE49-F238E27FC236}">
                <a16:creationId xmlns:a16="http://schemas.microsoft.com/office/drawing/2014/main" id="{1018C05A-6627-4A11-BADC-DF73CCEBE033}"/>
              </a:ext>
            </a:extLst>
          </p:cNvPr>
          <p:cNvSpPr>
            <a:spLocks noGrp="1"/>
          </p:cNvSpPr>
          <p:nvPr>
            <p:ph type="sldNum" sz="quarter" idx="12"/>
          </p:nvPr>
        </p:nvSpPr>
        <p:spPr>
          <a:xfrm>
            <a:off x="662851" y="6416888"/>
            <a:ext cx="571806" cy="288712"/>
          </a:xfrm>
        </p:spPr>
        <p:txBody>
          <a:bodyPr/>
          <a:lstStyle/>
          <a:p>
            <a:r>
              <a:rPr lang="en-US" dirty="0"/>
              <a:t>Page </a:t>
            </a:r>
            <a:fld id="{F1BC30E3-FFE5-4B91-AA19-87A149EBB9EE}" type="slidenum">
              <a:rPr lang="en-US" smtClean="0"/>
              <a:pPr/>
              <a:t>24</a:t>
            </a:fld>
            <a:endParaRPr lang="en-US" dirty="0"/>
          </a:p>
        </p:txBody>
      </p:sp>
      <p:sp>
        <p:nvSpPr>
          <p:cNvPr id="5" name="Text Placeholder 4">
            <a:extLst>
              <a:ext uri="{FF2B5EF4-FFF2-40B4-BE49-F238E27FC236}">
                <a16:creationId xmlns:a16="http://schemas.microsoft.com/office/drawing/2014/main" id="{6B602D8B-7ADB-43A4-A99F-859D12DD1E48}"/>
              </a:ext>
            </a:extLst>
          </p:cNvPr>
          <p:cNvSpPr>
            <a:spLocks noGrp="1"/>
          </p:cNvSpPr>
          <p:nvPr>
            <p:ph type="body" sz="quarter" idx="14"/>
          </p:nvPr>
        </p:nvSpPr>
        <p:spPr>
          <a:xfrm>
            <a:off x="2441575" y="1182000"/>
            <a:ext cx="8839200" cy="785798"/>
          </a:xfrm>
        </p:spPr>
        <p:txBody>
          <a:bodyPr/>
          <a:lstStyle/>
          <a:p>
            <a:pPr marL="285750" indent="-285750">
              <a:buFont typeface="Arial" panose="020B0604020202020204" pitchFamily="34" charset="0"/>
              <a:buChar char="•"/>
            </a:pPr>
            <a:r>
              <a:rPr kumimoji="0" lang="en-US" b="0" i="0" u="none" strike="noStrike" kern="0" cap="none" spc="0" normalizeH="0" baseline="0" dirty="0">
                <a:ln>
                  <a:noFill/>
                </a:ln>
                <a:solidFill>
                  <a:schemeClr val="bg1"/>
                </a:solidFill>
                <a:effectLst/>
                <a:uLnTx/>
                <a:uFillTx/>
              </a:rPr>
              <a:t>The Actuary needs to work even more closely with the claims department, in order to understand the observed changes in the claims pattern and the trends going further.</a:t>
            </a:r>
          </a:p>
        </p:txBody>
      </p:sp>
      <p:cxnSp>
        <p:nvCxnSpPr>
          <p:cNvPr id="89" name="Straight Connector 88">
            <a:extLst>
              <a:ext uri="{FF2B5EF4-FFF2-40B4-BE49-F238E27FC236}">
                <a16:creationId xmlns:a16="http://schemas.microsoft.com/office/drawing/2014/main" id="{A796931B-CE8F-4117-9CC1-8C348090E588}"/>
              </a:ext>
            </a:extLst>
          </p:cNvPr>
          <p:cNvCxnSpPr>
            <a:cxnSpLocks/>
          </p:cNvCxnSpPr>
          <p:nvPr/>
        </p:nvCxnSpPr>
        <p:spPr>
          <a:xfrm>
            <a:off x="536575" y="2112898"/>
            <a:ext cx="10913924" cy="0"/>
          </a:xfrm>
          <a:prstGeom prst="line">
            <a:avLst/>
          </a:prstGeom>
          <a:noFill/>
          <a:ln w="12700" cap="sq" cmpd="sng" algn="ctr">
            <a:solidFill>
              <a:srgbClr val="D2D2DA"/>
            </a:solidFill>
            <a:prstDash val="solid"/>
            <a:miter lim="800000"/>
            <a:tailEnd type="none"/>
          </a:ln>
          <a:effectLst/>
        </p:spPr>
      </p:cxnSp>
      <p:cxnSp>
        <p:nvCxnSpPr>
          <p:cNvPr id="90" name="Straight Connector 89">
            <a:extLst>
              <a:ext uri="{FF2B5EF4-FFF2-40B4-BE49-F238E27FC236}">
                <a16:creationId xmlns:a16="http://schemas.microsoft.com/office/drawing/2014/main" id="{D344E83E-981E-42A9-A7D4-C71926A7E051}"/>
              </a:ext>
            </a:extLst>
          </p:cNvPr>
          <p:cNvCxnSpPr>
            <a:cxnSpLocks/>
          </p:cNvCxnSpPr>
          <p:nvPr/>
        </p:nvCxnSpPr>
        <p:spPr>
          <a:xfrm>
            <a:off x="536575" y="3188896"/>
            <a:ext cx="10913924" cy="0"/>
          </a:xfrm>
          <a:prstGeom prst="line">
            <a:avLst/>
          </a:prstGeom>
          <a:noFill/>
          <a:ln w="12700" cap="sq" cmpd="sng" algn="ctr">
            <a:solidFill>
              <a:srgbClr val="D2D2DA"/>
            </a:solidFill>
            <a:prstDash val="solid"/>
            <a:miter lim="800000"/>
            <a:tailEnd type="none"/>
          </a:ln>
          <a:effectLst/>
        </p:spPr>
      </p:cxnSp>
      <p:cxnSp>
        <p:nvCxnSpPr>
          <p:cNvPr id="91" name="Straight Connector 90">
            <a:extLst>
              <a:ext uri="{FF2B5EF4-FFF2-40B4-BE49-F238E27FC236}">
                <a16:creationId xmlns:a16="http://schemas.microsoft.com/office/drawing/2014/main" id="{A79EEA25-8D45-4B7A-A4C0-549061C3CF1F}"/>
              </a:ext>
            </a:extLst>
          </p:cNvPr>
          <p:cNvCxnSpPr>
            <a:cxnSpLocks/>
          </p:cNvCxnSpPr>
          <p:nvPr/>
        </p:nvCxnSpPr>
        <p:spPr>
          <a:xfrm>
            <a:off x="536575" y="4264894"/>
            <a:ext cx="10913924" cy="0"/>
          </a:xfrm>
          <a:prstGeom prst="line">
            <a:avLst/>
          </a:prstGeom>
          <a:noFill/>
          <a:ln w="12700" cap="sq" cmpd="sng" algn="ctr">
            <a:solidFill>
              <a:srgbClr val="D2D2DA"/>
            </a:solidFill>
            <a:prstDash val="solid"/>
            <a:miter lim="800000"/>
            <a:tailEnd type="none"/>
          </a:ln>
          <a:effectLst/>
        </p:spPr>
      </p:cxnSp>
      <p:grpSp>
        <p:nvGrpSpPr>
          <p:cNvPr id="92" name="Group 71">
            <a:extLst>
              <a:ext uri="{FF2B5EF4-FFF2-40B4-BE49-F238E27FC236}">
                <a16:creationId xmlns:a16="http://schemas.microsoft.com/office/drawing/2014/main" id="{2CB39B22-FEE7-494E-9ECC-DF8A53215ED8}"/>
              </a:ext>
            </a:extLst>
          </p:cNvPr>
          <p:cNvGrpSpPr>
            <a:grpSpLocks noChangeAspect="1"/>
          </p:cNvGrpSpPr>
          <p:nvPr/>
        </p:nvGrpSpPr>
        <p:grpSpPr bwMode="auto">
          <a:xfrm>
            <a:off x="600172" y="1153200"/>
            <a:ext cx="1008452" cy="697811"/>
            <a:chOff x="3091" y="1986"/>
            <a:chExt cx="896" cy="620"/>
          </a:xfrm>
          <a:solidFill>
            <a:schemeClr val="bg1"/>
          </a:solidFill>
        </p:grpSpPr>
        <p:sp>
          <p:nvSpPr>
            <p:cNvPr id="93" name="Freeform 72">
              <a:extLst>
                <a:ext uri="{FF2B5EF4-FFF2-40B4-BE49-F238E27FC236}">
                  <a16:creationId xmlns:a16="http://schemas.microsoft.com/office/drawing/2014/main" id="{58603FA1-945E-49DD-8E3F-AFB4A447D144}"/>
                </a:ext>
              </a:extLst>
            </p:cNvPr>
            <p:cNvSpPr>
              <a:spLocks noEditPoints="1"/>
            </p:cNvSpPr>
            <p:nvPr/>
          </p:nvSpPr>
          <p:spPr bwMode="auto">
            <a:xfrm>
              <a:off x="3139" y="2162"/>
              <a:ext cx="304" cy="444"/>
            </a:xfrm>
            <a:custGeom>
              <a:avLst/>
              <a:gdLst>
                <a:gd name="T0" fmla="*/ 206 w 304"/>
                <a:gd name="T1" fmla="*/ 444 h 444"/>
                <a:gd name="T2" fmla="*/ 40 w 304"/>
                <a:gd name="T3" fmla="*/ 274 h 444"/>
                <a:gd name="T4" fmla="*/ 32 w 304"/>
                <a:gd name="T5" fmla="*/ 274 h 444"/>
                <a:gd name="T6" fmla="*/ 18 w 304"/>
                <a:gd name="T7" fmla="*/ 268 h 444"/>
                <a:gd name="T8" fmla="*/ 8 w 304"/>
                <a:gd name="T9" fmla="*/ 256 h 444"/>
                <a:gd name="T10" fmla="*/ 2 w 304"/>
                <a:gd name="T11" fmla="*/ 242 h 444"/>
                <a:gd name="T12" fmla="*/ 0 w 304"/>
                <a:gd name="T13" fmla="*/ 34 h 444"/>
                <a:gd name="T14" fmla="*/ 0 w 304"/>
                <a:gd name="T15" fmla="*/ 26 h 444"/>
                <a:gd name="T16" fmla="*/ 6 w 304"/>
                <a:gd name="T17" fmla="*/ 14 h 444"/>
                <a:gd name="T18" fmla="*/ 14 w 304"/>
                <a:gd name="T19" fmla="*/ 6 h 444"/>
                <a:gd name="T20" fmla="*/ 26 w 304"/>
                <a:gd name="T21" fmla="*/ 2 h 444"/>
                <a:gd name="T22" fmla="*/ 102 w 304"/>
                <a:gd name="T23" fmla="*/ 0 h 444"/>
                <a:gd name="T24" fmla="*/ 104 w 304"/>
                <a:gd name="T25" fmla="*/ 0 h 444"/>
                <a:gd name="T26" fmla="*/ 114 w 304"/>
                <a:gd name="T27" fmla="*/ 4 h 444"/>
                <a:gd name="T28" fmla="*/ 234 w 304"/>
                <a:gd name="T29" fmla="*/ 80 h 444"/>
                <a:gd name="T30" fmla="*/ 240 w 304"/>
                <a:gd name="T31" fmla="*/ 80 h 444"/>
                <a:gd name="T32" fmla="*/ 254 w 304"/>
                <a:gd name="T33" fmla="*/ 86 h 444"/>
                <a:gd name="T34" fmla="*/ 262 w 304"/>
                <a:gd name="T35" fmla="*/ 94 h 444"/>
                <a:gd name="T36" fmla="*/ 268 w 304"/>
                <a:gd name="T37" fmla="*/ 106 h 444"/>
                <a:gd name="T38" fmla="*/ 268 w 304"/>
                <a:gd name="T39" fmla="*/ 114 h 444"/>
                <a:gd name="T40" fmla="*/ 266 w 304"/>
                <a:gd name="T41" fmla="*/ 128 h 444"/>
                <a:gd name="T42" fmla="*/ 258 w 304"/>
                <a:gd name="T43" fmla="*/ 138 h 444"/>
                <a:gd name="T44" fmla="*/ 248 w 304"/>
                <a:gd name="T45" fmla="*/ 146 h 444"/>
                <a:gd name="T46" fmla="*/ 234 w 304"/>
                <a:gd name="T47" fmla="*/ 148 h 444"/>
                <a:gd name="T48" fmla="*/ 114 w 304"/>
                <a:gd name="T49" fmla="*/ 122 h 444"/>
                <a:gd name="T50" fmla="*/ 210 w 304"/>
                <a:gd name="T51" fmla="*/ 196 h 444"/>
                <a:gd name="T52" fmla="*/ 222 w 304"/>
                <a:gd name="T53" fmla="*/ 198 h 444"/>
                <a:gd name="T54" fmla="*/ 238 w 304"/>
                <a:gd name="T55" fmla="*/ 210 h 444"/>
                <a:gd name="T56" fmla="*/ 304 w 304"/>
                <a:gd name="T57" fmla="*/ 444 h 444"/>
                <a:gd name="T58" fmla="*/ 280 w 304"/>
                <a:gd name="T59" fmla="*/ 426 h 444"/>
                <a:gd name="T60" fmla="*/ 224 w 304"/>
                <a:gd name="T61" fmla="*/ 224 h 444"/>
                <a:gd name="T62" fmla="*/ 220 w 304"/>
                <a:gd name="T63" fmla="*/ 216 h 444"/>
                <a:gd name="T64" fmla="*/ 210 w 304"/>
                <a:gd name="T65" fmla="*/ 214 h 444"/>
                <a:gd name="T66" fmla="*/ 96 w 304"/>
                <a:gd name="T67" fmla="*/ 92 h 444"/>
                <a:gd name="T68" fmla="*/ 234 w 304"/>
                <a:gd name="T69" fmla="*/ 130 h 444"/>
                <a:gd name="T70" fmla="*/ 240 w 304"/>
                <a:gd name="T71" fmla="*/ 128 h 444"/>
                <a:gd name="T72" fmla="*/ 250 w 304"/>
                <a:gd name="T73" fmla="*/ 120 h 444"/>
                <a:gd name="T74" fmla="*/ 250 w 304"/>
                <a:gd name="T75" fmla="*/ 114 h 444"/>
                <a:gd name="T76" fmla="*/ 246 w 304"/>
                <a:gd name="T77" fmla="*/ 102 h 444"/>
                <a:gd name="T78" fmla="*/ 234 w 304"/>
                <a:gd name="T79" fmla="*/ 98 h 444"/>
                <a:gd name="T80" fmla="*/ 100 w 304"/>
                <a:gd name="T81" fmla="*/ 16 h 444"/>
                <a:gd name="T82" fmla="*/ 96 w 304"/>
                <a:gd name="T83" fmla="*/ 12 h 444"/>
                <a:gd name="T84" fmla="*/ 98 w 304"/>
                <a:gd name="T85" fmla="*/ 16 h 444"/>
                <a:gd name="T86" fmla="*/ 34 w 304"/>
                <a:gd name="T87" fmla="*/ 18 h 444"/>
                <a:gd name="T88" fmla="*/ 28 w 304"/>
                <a:gd name="T89" fmla="*/ 20 h 444"/>
                <a:gd name="T90" fmla="*/ 20 w 304"/>
                <a:gd name="T91" fmla="*/ 28 h 444"/>
                <a:gd name="T92" fmla="*/ 18 w 304"/>
                <a:gd name="T93" fmla="*/ 234 h 444"/>
                <a:gd name="T94" fmla="*/ 20 w 304"/>
                <a:gd name="T95" fmla="*/ 242 h 444"/>
                <a:gd name="T96" fmla="*/ 32 w 304"/>
                <a:gd name="T97" fmla="*/ 254 h 444"/>
                <a:gd name="T98" fmla="*/ 172 w 304"/>
                <a:gd name="T99" fmla="*/ 256 h 444"/>
                <a:gd name="T100" fmla="*/ 108 w 304"/>
                <a:gd name="T101" fmla="*/ 12 h 444"/>
                <a:gd name="T102" fmla="*/ 110 w 304"/>
                <a:gd name="T103" fmla="*/ 18 h 444"/>
                <a:gd name="T104" fmla="*/ 114 w 304"/>
                <a:gd name="T105" fmla="*/ 12 h 444"/>
                <a:gd name="T106" fmla="*/ 114 w 304"/>
                <a:gd name="T107" fmla="*/ 12 h 444"/>
                <a:gd name="T108" fmla="*/ 114 w 304"/>
                <a:gd name="T109" fmla="*/ 12 h 444"/>
                <a:gd name="T110" fmla="*/ 114 w 304"/>
                <a:gd name="T111" fmla="*/ 12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04" h="444">
                  <a:moveTo>
                    <a:pt x="304" y="444"/>
                  </a:moveTo>
                  <a:lnTo>
                    <a:pt x="206" y="444"/>
                  </a:lnTo>
                  <a:lnTo>
                    <a:pt x="158" y="274"/>
                  </a:lnTo>
                  <a:lnTo>
                    <a:pt x="40" y="274"/>
                  </a:lnTo>
                  <a:lnTo>
                    <a:pt x="40" y="274"/>
                  </a:lnTo>
                  <a:lnTo>
                    <a:pt x="32" y="274"/>
                  </a:lnTo>
                  <a:lnTo>
                    <a:pt x="26" y="272"/>
                  </a:lnTo>
                  <a:lnTo>
                    <a:pt x="18" y="268"/>
                  </a:lnTo>
                  <a:lnTo>
                    <a:pt x="12" y="262"/>
                  </a:lnTo>
                  <a:lnTo>
                    <a:pt x="8" y="256"/>
                  </a:lnTo>
                  <a:lnTo>
                    <a:pt x="4" y="250"/>
                  </a:lnTo>
                  <a:lnTo>
                    <a:pt x="2" y="242"/>
                  </a:lnTo>
                  <a:lnTo>
                    <a:pt x="0" y="234"/>
                  </a:lnTo>
                  <a:lnTo>
                    <a:pt x="0" y="34"/>
                  </a:lnTo>
                  <a:lnTo>
                    <a:pt x="0" y="34"/>
                  </a:lnTo>
                  <a:lnTo>
                    <a:pt x="0" y="26"/>
                  </a:lnTo>
                  <a:lnTo>
                    <a:pt x="2" y="20"/>
                  </a:lnTo>
                  <a:lnTo>
                    <a:pt x="6" y="14"/>
                  </a:lnTo>
                  <a:lnTo>
                    <a:pt x="10" y="10"/>
                  </a:lnTo>
                  <a:lnTo>
                    <a:pt x="14" y="6"/>
                  </a:lnTo>
                  <a:lnTo>
                    <a:pt x="20" y="4"/>
                  </a:lnTo>
                  <a:lnTo>
                    <a:pt x="26" y="2"/>
                  </a:lnTo>
                  <a:lnTo>
                    <a:pt x="34" y="0"/>
                  </a:lnTo>
                  <a:lnTo>
                    <a:pt x="102" y="0"/>
                  </a:lnTo>
                  <a:lnTo>
                    <a:pt x="102" y="0"/>
                  </a:lnTo>
                  <a:lnTo>
                    <a:pt x="104" y="0"/>
                  </a:lnTo>
                  <a:lnTo>
                    <a:pt x="108" y="0"/>
                  </a:lnTo>
                  <a:lnTo>
                    <a:pt x="114" y="4"/>
                  </a:lnTo>
                  <a:lnTo>
                    <a:pt x="178" y="80"/>
                  </a:lnTo>
                  <a:lnTo>
                    <a:pt x="234" y="80"/>
                  </a:lnTo>
                  <a:lnTo>
                    <a:pt x="234" y="80"/>
                  </a:lnTo>
                  <a:lnTo>
                    <a:pt x="240" y="80"/>
                  </a:lnTo>
                  <a:lnTo>
                    <a:pt x="248" y="82"/>
                  </a:lnTo>
                  <a:lnTo>
                    <a:pt x="254" y="86"/>
                  </a:lnTo>
                  <a:lnTo>
                    <a:pt x="258" y="90"/>
                  </a:lnTo>
                  <a:lnTo>
                    <a:pt x="262" y="94"/>
                  </a:lnTo>
                  <a:lnTo>
                    <a:pt x="266" y="100"/>
                  </a:lnTo>
                  <a:lnTo>
                    <a:pt x="268" y="106"/>
                  </a:lnTo>
                  <a:lnTo>
                    <a:pt x="268" y="114"/>
                  </a:lnTo>
                  <a:lnTo>
                    <a:pt x="268" y="114"/>
                  </a:lnTo>
                  <a:lnTo>
                    <a:pt x="268" y="120"/>
                  </a:lnTo>
                  <a:lnTo>
                    <a:pt x="266" y="128"/>
                  </a:lnTo>
                  <a:lnTo>
                    <a:pt x="262" y="132"/>
                  </a:lnTo>
                  <a:lnTo>
                    <a:pt x="258" y="138"/>
                  </a:lnTo>
                  <a:lnTo>
                    <a:pt x="254" y="142"/>
                  </a:lnTo>
                  <a:lnTo>
                    <a:pt x="248" y="146"/>
                  </a:lnTo>
                  <a:lnTo>
                    <a:pt x="240" y="148"/>
                  </a:lnTo>
                  <a:lnTo>
                    <a:pt x="234" y="148"/>
                  </a:lnTo>
                  <a:lnTo>
                    <a:pt x="164" y="148"/>
                  </a:lnTo>
                  <a:lnTo>
                    <a:pt x="114" y="122"/>
                  </a:lnTo>
                  <a:lnTo>
                    <a:pt x="114" y="196"/>
                  </a:lnTo>
                  <a:lnTo>
                    <a:pt x="210" y="196"/>
                  </a:lnTo>
                  <a:lnTo>
                    <a:pt x="210" y="196"/>
                  </a:lnTo>
                  <a:lnTo>
                    <a:pt x="222" y="198"/>
                  </a:lnTo>
                  <a:lnTo>
                    <a:pt x="230" y="202"/>
                  </a:lnTo>
                  <a:lnTo>
                    <a:pt x="238" y="210"/>
                  </a:lnTo>
                  <a:lnTo>
                    <a:pt x="242" y="220"/>
                  </a:lnTo>
                  <a:lnTo>
                    <a:pt x="304" y="444"/>
                  </a:lnTo>
                  <a:close/>
                  <a:moveTo>
                    <a:pt x="220" y="426"/>
                  </a:moveTo>
                  <a:lnTo>
                    <a:pt x="280" y="426"/>
                  </a:lnTo>
                  <a:lnTo>
                    <a:pt x="224" y="224"/>
                  </a:lnTo>
                  <a:lnTo>
                    <a:pt x="224" y="224"/>
                  </a:lnTo>
                  <a:lnTo>
                    <a:pt x="222" y="220"/>
                  </a:lnTo>
                  <a:lnTo>
                    <a:pt x="220" y="216"/>
                  </a:lnTo>
                  <a:lnTo>
                    <a:pt x="216" y="214"/>
                  </a:lnTo>
                  <a:lnTo>
                    <a:pt x="210" y="214"/>
                  </a:lnTo>
                  <a:lnTo>
                    <a:pt x="96" y="214"/>
                  </a:lnTo>
                  <a:lnTo>
                    <a:pt x="96" y="92"/>
                  </a:lnTo>
                  <a:lnTo>
                    <a:pt x="168" y="130"/>
                  </a:lnTo>
                  <a:lnTo>
                    <a:pt x="234" y="130"/>
                  </a:lnTo>
                  <a:lnTo>
                    <a:pt x="234" y="130"/>
                  </a:lnTo>
                  <a:lnTo>
                    <a:pt x="240" y="128"/>
                  </a:lnTo>
                  <a:lnTo>
                    <a:pt x="246" y="126"/>
                  </a:lnTo>
                  <a:lnTo>
                    <a:pt x="250" y="120"/>
                  </a:lnTo>
                  <a:lnTo>
                    <a:pt x="250" y="114"/>
                  </a:lnTo>
                  <a:lnTo>
                    <a:pt x="250" y="114"/>
                  </a:lnTo>
                  <a:lnTo>
                    <a:pt x="250" y="108"/>
                  </a:lnTo>
                  <a:lnTo>
                    <a:pt x="246" y="102"/>
                  </a:lnTo>
                  <a:lnTo>
                    <a:pt x="240" y="98"/>
                  </a:lnTo>
                  <a:lnTo>
                    <a:pt x="234" y="98"/>
                  </a:lnTo>
                  <a:lnTo>
                    <a:pt x="170" y="98"/>
                  </a:lnTo>
                  <a:lnTo>
                    <a:pt x="100" y="16"/>
                  </a:lnTo>
                  <a:lnTo>
                    <a:pt x="106" y="12"/>
                  </a:lnTo>
                  <a:lnTo>
                    <a:pt x="96" y="12"/>
                  </a:lnTo>
                  <a:lnTo>
                    <a:pt x="96" y="12"/>
                  </a:lnTo>
                  <a:lnTo>
                    <a:pt x="98" y="16"/>
                  </a:lnTo>
                  <a:lnTo>
                    <a:pt x="102" y="18"/>
                  </a:lnTo>
                  <a:lnTo>
                    <a:pt x="34" y="18"/>
                  </a:lnTo>
                  <a:lnTo>
                    <a:pt x="34" y="18"/>
                  </a:lnTo>
                  <a:lnTo>
                    <a:pt x="28" y="20"/>
                  </a:lnTo>
                  <a:lnTo>
                    <a:pt x="22" y="22"/>
                  </a:lnTo>
                  <a:lnTo>
                    <a:pt x="20" y="28"/>
                  </a:lnTo>
                  <a:lnTo>
                    <a:pt x="18" y="34"/>
                  </a:lnTo>
                  <a:lnTo>
                    <a:pt x="18" y="234"/>
                  </a:lnTo>
                  <a:lnTo>
                    <a:pt x="18" y="234"/>
                  </a:lnTo>
                  <a:lnTo>
                    <a:pt x="20" y="242"/>
                  </a:lnTo>
                  <a:lnTo>
                    <a:pt x="24" y="250"/>
                  </a:lnTo>
                  <a:lnTo>
                    <a:pt x="32" y="254"/>
                  </a:lnTo>
                  <a:lnTo>
                    <a:pt x="40" y="256"/>
                  </a:lnTo>
                  <a:lnTo>
                    <a:pt x="172" y="256"/>
                  </a:lnTo>
                  <a:lnTo>
                    <a:pt x="220" y="426"/>
                  </a:lnTo>
                  <a:close/>
                  <a:moveTo>
                    <a:pt x="108" y="12"/>
                  </a:moveTo>
                  <a:lnTo>
                    <a:pt x="110" y="18"/>
                  </a:lnTo>
                  <a:lnTo>
                    <a:pt x="110" y="18"/>
                  </a:lnTo>
                  <a:lnTo>
                    <a:pt x="112" y="16"/>
                  </a:lnTo>
                  <a:lnTo>
                    <a:pt x="114" y="12"/>
                  </a:lnTo>
                  <a:lnTo>
                    <a:pt x="108" y="12"/>
                  </a:lnTo>
                  <a:close/>
                  <a:moveTo>
                    <a:pt x="114" y="12"/>
                  </a:moveTo>
                  <a:lnTo>
                    <a:pt x="114" y="12"/>
                  </a:lnTo>
                  <a:lnTo>
                    <a:pt x="114" y="12"/>
                  </a:lnTo>
                  <a:lnTo>
                    <a:pt x="114" y="12"/>
                  </a:lnTo>
                  <a:lnTo>
                    <a:pt x="114" y="12"/>
                  </a:lnTo>
                  <a:lnTo>
                    <a:pt x="114"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73">
              <a:extLst>
                <a:ext uri="{FF2B5EF4-FFF2-40B4-BE49-F238E27FC236}">
                  <a16:creationId xmlns:a16="http://schemas.microsoft.com/office/drawing/2014/main" id="{FE4343D6-7575-44EC-A892-0F3F03B76D4C}"/>
                </a:ext>
              </a:extLst>
            </p:cNvPr>
            <p:cNvSpPr>
              <a:spLocks noEditPoints="1"/>
            </p:cNvSpPr>
            <p:nvPr/>
          </p:nvSpPr>
          <p:spPr bwMode="auto">
            <a:xfrm>
              <a:off x="3635" y="2162"/>
              <a:ext cx="304" cy="444"/>
            </a:xfrm>
            <a:custGeom>
              <a:avLst/>
              <a:gdLst>
                <a:gd name="T0" fmla="*/ 0 w 304"/>
                <a:gd name="T1" fmla="*/ 444 h 444"/>
                <a:gd name="T2" fmla="*/ 62 w 304"/>
                <a:gd name="T3" fmla="*/ 220 h 444"/>
                <a:gd name="T4" fmla="*/ 74 w 304"/>
                <a:gd name="T5" fmla="*/ 202 h 444"/>
                <a:gd name="T6" fmla="*/ 94 w 304"/>
                <a:gd name="T7" fmla="*/ 196 h 444"/>
                <a:gd name="T8" fmla="*/ 190 w 304"/>
                <a:gd name="T9" fmla="*/ 122 h 444"/>
                <a:gd name="T10" fmla="*/ 70 w 304"/>
                <a:gd name="T11" fmla="*/ 148 h 444"/>
                <a:gd name="T12" fmla="*/ 64 w 304"/>
                <a:gd name="T13" fmla="*/ 148 h 444"/>
                <a:gd name="T14" fmla="*/ 52 w 304"/>
                <a:gd name="T15" fmla="*/ 142 h 444"/>
                <a:gd name="T16" fmla="*/ 42 w 304"/>
                <a:gd name="T17" fmla="*/ 132 h 444"/>
                <a:gd name="T18" fmla="*/ 38 w 304"/>
                <a:gd name="T19" fmla="*/ 120 h 444"/>
                <a:gd name="T20" fmla="*/ 36 w 304"/>
                <a:gd name="T21" fmla="*/ 114 h 444"/>
                <a:gd name="T22" fmla="*/ 40 w 304"/>
                <a:gd name="T23" fmla="*/ 100 h 444"/>
                <a:gd name="T24" fmla="*/ 46 w 304"/>
                <a:gd name="T25" fmla="*/ 90 h 444"/>
                <a:gd name="T26" fmla="*/ 58 w 304"/>
                <a:gd name="T27" fmla="*/ 82 h 444"/>
                <a:gd name="T28" fmla="*/ 70 w 304"/>
                <a:gd name="T29" fmla="*/ 80 h 444"/>
                <a:gd name="T30" fmla="*/ 194 w 304"/>
                <a:gd name="T31" fmla="*/ 0 h 444"/>
                <a:gd name="T32" fmla="*/ 200 w 304"/>
                <a:gd name="T33" fmla="*/ 0 h 444"/>
                <a:gd name="T34" fmla="*/ 272 w 304"/>
                <a:gd name="T35" fmla="*/ 0 h 444"/>
                <a:gd name="T36" fmla="*/ 278 w 304"/>
                <a:gd name="T37" fmla="*/ 2 h 444"/>
                <a:gd name="T38" fmla="*/ 290 w 304"/>
                <a:gd name="T39" fmla="*/ 6 h 444"/>
                <a:gd name="T40" fmla="*/ 298 w 304"/>
                <a:gd name="T41" fmla="*/ 14 h 444"/>
                <a:gd name="T42" fmla="*/ 304 w 304"/>
                <a:gd name="T43" fmla="*/ 26 h 444"/>
                <a:gd name="T44" fmla="*/ 304 w 304"/>
                <a:gd name="T45" fmla="*/ 234 h 444"/>
                <a:gd name="T46" fmla="*/ 304 w 304"/>
                <a:gd name="T47" fmla="*/ 242 h 444"/>
                <a:gd name="T48" fmla="*/ 298 w 304"/>
                <a:gd name="T49" fmla="*/ 256 h 444"/>
                <a:gd name="T50" fmla="*/ 286 w 304"/>
                <a:gd name="T51" fmla="*/ 268 h 444"/>
                <a:gd name="T52" fmla="*/ 272 w 304"/>
                <a:gd name="T53" fmla="*/ 274 h 444"/>
                <a:gd name="T54" fmla="*/ 146 w 304"/>
                <a:gd name="T55" fmla="*/ 274 h 444"/>
                <a:gd name="T56" fmla="*/ 24 w 304"/>
                <a:gd name="T57" fmla="*/ 426 h 444"/>
                <a:gd name="T58" fmla="*/ 132 w 304"/>
                <a:gd name="T59" fmla="*/ 256 h 444"/>
                <a:gd name="T60" fmla="*/ 264 w 304"/>
                <a:gd name="T61" fmla="*/ 256 h 444"/>
                <a:gd name="T62" fmla="*/ 280 w 304"/>
                <a:gd name="T63" fmla="*/ 250 h 444"/>
                <a:gd name="T64" fmla="*/ 286 w 304"/>
                <a:gd name="T65" fmla="*/ 234 h 444"/>
                <a:gd name="T66" fmla="*/ 286 w 304"/>
                <a:gd name="T67" fmla="*/ 34 h 444"/>
                <a:gd name="T68" fmla="*/ 282 w 304"/>
                <a:gd name="T69" fmla="*/ 22 h 444"/>
                <a:gd name="T70" fmla="*/ 272 w 304"/>
                <a:gd name="T71" fmla="*/ 18 h 444"/>
                <a:gd name="T72" fmla="*/ 202 w 304"/>
                <a:gd name="T73" fmla="*/ 18 h 444"/>
                <a:gd name="T74" fmla="*/ 208 w 304"/>
                <a:gd name="T75" fmla="*/ 12 h 444"/>
                <a:gd name="T76" fmla="*/ 204 w 304"/>
                <a:gd name="T77" fmla="*/ 16 h 444"/>
                <a:gd name="T78" fmla="*/ 70 w 304"/>
                <a:gd name="T79" fmla="*/ 98 h 444"/>
                <a:gd name="T80" fmla="*/ 64 w 304"/>
                <a:gd name="T81" fmla="*/ 98 h 444"/>
                <a:gd name="T82" fmla="*/ 56 w 304"/>
                <a:gd name="T83" fmla="*/ 108 h 444"/>
                <a:gd name="T84" fmla="*/ 54 w 304"/>
                <a:gd name="T85" fmla="*/ 114 h 444"/>
                <a:gd name="T86" fmla="*/ 60 w 304"/>
                <a:gd name="T87" fmla="*/ 126 h 444"/>
                <a:gd name="T88" fmla="*/ 70 w 304"/>
                <a:gd name="T89" fmla="*/ 130 h 444"/>
                <a:gd name="T90" fmla="*/ 208 w 304"/>
                <a:gd name="T91" fmla="*/ 92 h 444"/>
                <a:gd name="T92" fmla="*/ 94 w 304"/>
                <a:gd name="T93" fmla="*/ 214 h 444"/>
                <a:gd name="T94" fmla="*/ 90 w 304"/>
                <a:gd name="T95" fmla="*/ 214 h 444"/>
                <a:gd name="T96" fmla="*/ 82 w 304"/>
                <a:gd name="T97" fmla="*/ 220 h 444"/>
                <a:gd name="T98" fmla="*/ 24 w 304"/>
                <a:gd name="T99" fmla="*/ 426 h 444"/>
                <a:gd name="T100" fmla="*/ 190 w 304"/>
                <a:gd name="T101" fmla="*/ 12 h 444"/>
                <a:gd name="T102" fmla="*/ 196 w 304"/>
                <a:gd name="T103" fmla="*/ 18 h 444"/>
                <a:gd name="T104" fmla="*/ 190 w 304"/>
                <a:gd name="T105" fmla="*/ 12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04" h="444">
                  <a:moveTo>
                    <a:pt x="100" y="444"/>
                  </a:moveTo>
                  <a:lnTo>
                    <a:pt x="0" y="444"/>
                  </a:lnTo>
                  <a:lnTo>
                    <a:pt x="62" y="220"/>
                  </a:lnTo>
                  <a:lnTo>
                    <a:pt x="62" y="220"/>
                  </a:lnTo>
                  <a:lnTo>
                    <a:pt x="68" y="210"/>
                  </a:lnTo>
                  <a:lnTo>
                    <a:pt x="74" y="202"/>
                  </a:lnTo>
                  <a:lnTo>
                    <a:pt x="84" y="198"/>
                  </a:lnTo>
                  <a:lnTo>
                    <a:pt x="94" y="196"/>
                  </a:lnTo>
                  <a:lnTo>
                    <a:pt x="190" y="196"/>
                  </a:lnTo>
                  <a:lnTo>
                    <a:pt x="190" y="122"/>
                  </a:lnTo>
                  <a:lnTo>
                    <a:pt x="140" y="148"/>
                  </a:lnTo>
                  <a:lnTo>
                    <a:pt x="70" y="148"/>
                  </a:lnTo>
                  <a:lnTo>
                    <a:pt x="70" y="148"/>
                  </a:lnTo>
                  <a:lnTo>
                    <a:pt x="64" y="148"/>
                  </a:lnTo>
                  <a:lnTo>
                    <a:pt x="58" y="146"/>
                  </a:lnTo>
                  <a:lnTo>
                    <a:pt x="52" y="142"/>
                  </a:lnTo>
                  <a:lnTo>
                    <a:pt x="46" y="138"/>
                  </a:lnTo>
                  <a:lnTo>
                    <a:pt x="42" y="132"/>
                  </a:lnTo>
                  <a:lnTo>
                    <a:pt x="40" y="128"/>
                  </a:lnTo>
                  <a:lnTo>
                    <a:pt x="38" y="120"/>
                  </a:lnTo>
                  <a:lnTo>
                    <a:pt x="36" y="114"/>
                  </a:lnTo>
                  <a:lnTo>
                    <a:pt x="36" y="114"/>
                  </a:lnTo>
                  <a:lnTo>
                    <a:pt x="38" y="106"/>
                  </a:lnTo>
                  <a:lnTo>
                    <a:pt x="40" y="100"/>
                  </a:lnTo>
                  <a:lnTo>
                    <a:pt x="42" y="94"/>
                  </a:lnTo>
                  <a:lnTo>
                    <a:pt x="46" y="90"/>
                  </a:lnTo>
                  <a:lnTo>
                    <a:pt x="52" y="86"/>
                  </a:lnTo>
                  <a:lnTo>
                    <a:pt x="58" y="82"/>
                  </a:lnTo>
                  <a:lnTo>
                    <a:pt x="64" y="80"/>
                  </a:lnTo>
                  <a:lnTo>
                    <a:pt x="70" y="80"/>
                  </a:lnTo>
                  <a:lnTo>
                    <a:pt x="126" y="80"/>
                  </a:lnTo>
                  <a:lnTo>
                    <a:pt x="194" y="0"/>
                  </a:lnTo>
                  <a:lnTo>
                    <a:pt x="200" y="0"/>
                  </a:lnTo>
                  <a:lnTo>
                    <a:pt x="200" y="0"/>
                  </a:lnTo>
                  <a:lnTo>
                    <a:pt x="202" y="0"/>
                  </a:lnTo>
                  <a:lnTo>
                    <a:pt x="272" y="0"/>
                  </a:lnTo>
                  <a:lnTo>
                    <a:pt x="272" y="0"/>
                  </a:lnTo>
                  <a:lnTo>
                    <a:pt x="278" y="2"/>
                  </a:lnTo>
                  <a:lnTo>
                    <a:pt x="284" y="4"/>
                  </a:lnTo>
                  <a:lnTo>
                    <a:pt x="290" y="6"/>
                  </a:lnTo>
                  <a:lnTo>
                    <a:pt x="294" y="10"/>
                  </a:lnTo>
                  <a:lnTo>
                    <a:pt x="298" y="14"/>
                  </a:lnTo>
                  <a:lnTo>
                    <a:pt x="302" y="20"/>
                  </a:lnTo>
                  <a:lnTo>
                    <a:pt x="304" y="26"/>
                  </a:lnTo>
                  <a:lnTo>
                    <a:pt x="304" y="34"/>
                  </a:lnTo>
                  <a:lnTo>
                    <a:pt x="304" y="234"/>
                  </a:lnTo>
                  <a:lnTo>
                    <a:pt x="304" y="234"/>
                  </a:lnTo>
                  <a:lnTo>
                    <a:pt x="304" y="242"/>
                  </a:lnTo>
                  <a:lnTo>
                    <a:pt x="302" y="250"/>
                  </a:lnTo>
                  <a:lnTo>
                    <a:pt x="298" y="256"/>
                  </a:lnTo>
                  <a:lnTo>
                    <a:pt x="292" y="262"/>
                  </a:lnTo>
                  <a:lnTo>
                    <a:pt x="286" y="268"/>
                  </a:lnTo>
                  <a:lnTo>
                    <a:pt x="280" y="272"/>
                  </a:lnTo>
                  <a:lnTo>
                    <a:pt x="272" y="274"/>
                  </a:lnTo>
                  <a:lnTo>
                    <a:pt x="264" y="274"/>
                  </a:lnTo>
                  <a:lnTo>
                    <a:pt x="146" y="274"/>
                  </a:lnTo>
                  <a:lnTo>
                    <a:pt x="100" y="444"/>
                  </a:lnTo>
                  <a:close/>
                  <a:moveTo>
                    <a:pt x="24" y="426"/>
                  </a:moveTo>
                  <a:lnTo>
                    <a:pt x="86" y="426"/>
                  </a:lnTo>
                  <a:lnTo>
                    <a:pt x="132" y="256"/>
                  </a:lnTo>
                  <a:lnTo>
                    <a:pt x="264" y="256"/>
                  </a:lnTo>
                  <a:lnTo>
                    <a:pt x="264" y="256"/>
                  </a:lnTo>
                  <a:lnTo>
                    <a:pt x="272" y="254"/>
                  </a:lnTo>
                  <a:lnTo>
                    <a:pt x="280" y="250"/>
                  </a:lnTo>
                  <a:lnTo>
                    <a:pt x="284" y="242"/>
                  </a:lnTo>
                  <a:lnTo>
                    <a:pt x="286" y="234"/>
                  </a:lnTo>
                  <a:lnTo>
                    <a:pt x="286" y="34"/>
                  </a:lnTo>
                  <a:lnTo>
                    <a:pt x="286" y="34"/>
                  </a:lnTo>
                  <a:lnTo>
                    <a:pt x="286" y="28"/>
                  </a:lnTo>
                  <a:lnTo>
                    <a:pt x="282" y="22"/>
                  </a:lnTo>
                  <a:lnTo>
                    <a:pt x="278" y="20"/>
                  </a:lnTo>
                  <a:lnTo>
                    <a:pt x="272" y="18"/>
                  </a:lnTo>
                  <a:lnTo>
                    <a:pt x="202" y="18"/>
                  </a:lnTo>
                  <a:lnTo>
                    <a:pt x="202" y="18"/>
                  </a:lnTo>
                  <a:lnTo>
                    <a:pt x="206" y="16"/>
                  </a:lnTo>
                  <a:lnTo>
                    <a:pt x="208" y="12"/>
                  </a:lnTo>
                  <a:lnTo>
                    <a:pt x="200" y="12"/>
                  </a:lnTo>
                  <a:lnTo>
                    <a:pt x="204" y="16"/>
                  </a:lnTo>
                  <a:lnTo>
                    <a:pt x="134" y="98"/>
                  </a:lnTo>
                  <a:lnTo>
                    <a:pt x="70" y="98"/>
                  </a:lnTo>
                  <a:lnTo>
                    <a:pt x="70" y="98"/>
                  </a:lnTo>
                  <a:lnTo>
                    <a:pt x="64" y="98"/>
                  </a:lnTo>
                  <a:lnTo>
                    <a:pt x="60" y="102"/>
                  </a:lnTo>
                  <a:lnTo>
                    <a:pt x="56" y="108"/>
                  </a:lnTo>
                  <a:lnTo>
                    <a:pt x="54" y="114"/>
                  </a:lnTo>
                  <a:lnTo>
                    <a:pt x="54" y="114"/>
                  </a:lnTo>
                  <a:lnTo>
                    <a:pt x="56" y="120"/>
                  </a:lnTo>
                  <a:lnTo>
                    <a:pt x="60" y="126"/>
                  </a:lnTo>
                  <a:lnTo>
                    <a:pt x="64" y="128"/>
                  </a:lnTo>
                  <a:lnTo>
                    <a:pt x="70" y="130"/>
                  </a:lnTo>
                  <a:lnTo>
                    <a:pt x="136" y="130"/>
                  </a:lnTo>
                  <a:lnTo>
                    <a:pt x="208" y="92"/>
                  </a:lnTo>
                  <a:lnTo>
                    <a:pt x="208" y="214"/>
                  </a:lnTo>
                  <a:lnTo>
                    <a:pt x="94" y="214"/>
                  </a:lnTo>
                  <a:lnTo>
                    <a:pt x="94" y="214"/>
                  </a:lnTo>
                  <a:lnTo>
                    <a:pt x="90" y="214"/>
                  </a:lnTo>
                  <a:lnTo>
                    <a:pt x="86" y="216"/>
                  </a:lnTo>
                  <a:lnTo>
                    <a:pt x="82" y="220"/>
                  </a:lnTo>
                  <a:lnTo>
                    <a:pt x="80" y="224"/>
                  </a:lnTo>
                  <a:lnTo>
                    <a:pt x="24" y="426"/>
                  </a:lnTo>
                  <a:close/>
                  <a:moveTo>
                    <a:pt x="190" y="12"/>
                  </a:moveTo>
                  <a:lnTo>
                    <a:pt x="190" y="12"/>
                  </a:lnTo>
                  <a:lnTo>
                    <a:pt x="192" y="16"/>
                  </a:lnTo>
                  <a:lnTo>
                    <a:pt x="196" y="18"/>
                  </a:lnTo>
                  <a:lnTo>
                    <a:pt x="198" y="12"/>
                  </a:lnTo>
                  <a:lnTo>
                    <a:pt x="19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74">
              <a:extLst>
                <a:ext uri="{FF2B5EF4-FFF2-40B4-BE49-F238E27FC236}">
                  <a16:creationId xmlns:a16="http://schemas.microsoft.com/office/drawing/2014/main" id="{99CCD86B-CDDE-4012-A96B-229F683F70F7}"/>
                </a:ext>
              </a:extLst>
            </p:cNvPr>
            <p:cNvSpPr>
              <a:spLocks noEditPoints="1"/>
            </p:cNvSpPr>
            <p:nvPr/>
          </p:nvSpPr>
          <p:spPr bwMode="auto">
            <a:xfrm>
              <a:off x="3425" y="2138"/>
              <a:ext cx="230" cy="172"/>
            </a:xfrm>
            <a:custGeom>
              <a:avLst/>
              <a:gdLst>
                <a:gd name="T0" fmla="*/ 230 w 230"/>
                <a:gd name="T1" fmla="*/ 172 h 172"/>
                <a:gd name="T2" fmla="*/ 0 w 230"/>
                <a:gd name="T3" fmla="*/ 172 h 172"/>
                <a:gd name="T4" fmla="*/ 0 w 230"/>
                <a:gd name="T5" fmla="*/ 78 h 172"/>
                <a:gd name="T6" fmla="*/ 0 w 230"/>
                <a:gd name="T7" fmla="*/ 78 h 172"/>
                <a:gd name="T8" fmla="*/ 0 w 230"/>
                <a:gd name="T9" fmla="*/ 62 h 172"/>
                <a:gd name="T10" fmla="*/ 6 w 230"/>
                <a:gd name="T11" fmla="*/ 48 h 172"/>
                <a:gd name="T12" fmla="*/ 12 w 230"/>
                <a:gd name="T13" fmla="*/ 34 h 172"/>
                <a:gd name="T14" fmla="*/ 22 w 230"/>
                <a:gd name="T15" fmla="*/ 22 h 172"/>
                <a:gd name="T16" fmla="*/ 34 w 230"/>
                <a:gd name="T17" fmla="*/ 14 h 172"/>
                <a:gd name="T18" fmla="*/ 46 w 230"/>
                <a:gd name="T19" fmla="*/ 6 h 172"/>
                <a:gd name="T20" fmla="*/ 62 w 230"/>
                <a:gd name="T21" fmla="*/ 2 h 172"/>
                <a:gd name="T22" fmla="*/ 76 w 230"/>
                <a:gd name="T23" fmla="*/ 0 h 172"/>
                <a:gd name="T24" fmla="*/ 152 w 230"/>
                <a:gd name="T25" fmla="*/ 0 h 172"/>
                <a:gd name="T26" fmla="*/ 152 w 230"/>
                <a:gd name="T27" fmla="*/ 0 h 172"/>
                <a:gd name="T28" fmla="*/ 168 w 230"/>
                <a:gd name="T29" fmla="*/ 2 h 172"/>
                <a:gd name="T30" fmla="*/ 182 w 230"/>
                <a:gd name="T31" fmla="*/ 6 h 172"/>
                <a:gd name="T32" fmla="*/ 196 w 230"/>
                <a:gd name="T33" fmla="*/ 14 h 172"/>
                <a:gd name="T34" fmla="*/ 206 w 230"/>
                <a:gd name="T35" fmla="*/ 22 h 172"/>
                <a:gd name="T36" fmla="*/ 216 w 230"/>
                <a:gd name="T37" fmla="*/ 34 h 172"/>
                <a:gd name="T38" fmla="*/ 224 w 230"/>
                <a:gd name="T39" fmla="*/ 48 h 172"/>
                <a:gd name="T40" fmla="*/ 228 w 230"/>
                <a:gd name="T41" fmla="*/ 62 h 172"/>
                <a:gd name="T42" fmla="*/ 230 w 230"/>
                <a:gd name="T43" fmla="*/ 78 h 172"/>
                <a:gd name="T44" fmla="*/ 230 w 230"/>
                <a:gd name="T45" fmla="*/ 172 h 172"/>
                <a:gd name="T46" fmla="*/ 18 w 230"/>
                <a:gd name="T47" fmla="*/ 154 h 172"/>
                <a:gd name="T48" fmla="*/ 212 w 230"/>
                <a:gd name="T49" fmla="*/ 154 h 172"/>
                <a:gd name="T50" fmla="*/ 212 w 230"/>
                <a:gd name="T51" fmla="*/ 78 h 172"/>
                <a:gd name="T52" fmla="*/ 212 w 230"/>
                <a:gd name="T53" fmla="*/ 78 h 172"/>
                <a:gd name="T54" fmla="*/ 210 w 230"/>
                <a:gd name="T55" fmla="*/ 66 h 172"/>
                <a:gd name="T56" fmla="*/ 206 w 230"/>
                <a:gd name="T57" fmla="*/ 54 h 172"/>
                <a:gd name="T58" fmla="*/ 202 w 230"/>
                <a:gd name="T59" fmla="*/ 44 h 172"/>
                <a:gd name="T60" fmla="*/ 194 w 230"/>
                <a:gd name="T61" fmla="*/ 36 h 172"/>
                <a:gd name="T62" fmla="*/ 186 w 230"/>
                <a:gd name="T63" fmla="*/ 28 h 172"/>
                <a:gd name="T64" fmla="*/ 176 w 230"/>
                <a:gd name="T65" fmla="*/ 22 h 172"/>
                <a:gd name="T66" fmla="*/ 164 w 230"/>
                <a:gd name="T67" fmla="*/ 20 h 172"/>
                <a:gd name="T68" fmla="*/ 152 w 230"/>
                <a:gd name="T69" fmla="*/ 18 h 172"/>
                <a:gd name="T70" fmla="*/ 76 w 230"/>
                <a:gd name="T71" fmla="*/ 18 h 172"/>
                <a:gd name="T72" fmla="*/ 76 w 230"/>
                <a:gd name="T73" fmla="*/ 18 h 172"/>
                <a:gd name="T74" fmla="*/ 64 w 230"/>
                <a:gd name="T75" fmla="*/ 20 h 172"/>
                <a:gd name="T76" fmla="*/ 54 w 230"/>
                <a:gd name="T77" fmla="*/ 22 h 172"/>
                <a:gd name="T78" fmla="*/ 44 w 230"/>
                <a:gd name="T79" fmla="*/ 28 h 172"/>
                <a:gd name="T80" fmla="*/ 34 w 230"/>
                <a:gd name="T81" fmla="*/ 36 h 172"/>
                <a:gd name="T82" fmla="*/ 28 w 230"/>
                <a:gd name="T83" fmla="*/ 44 h 172"/>
                <a:gd name="T84" fmla="*/ 22 w 230"/>
                <a:gd name="T85" fmla="*/ 54 h 172"/>
                <a:gd name="T86" fmla="*/ 18 w 230"/>
                <a:gd name="T87" fmla="*/ 66 h 172"/>
                <a:gd name="T88" fmla="*/ 18 w 230"/>
                <a:gd name="T89" fmla="*/ 78 h 172"/>
                <a:gd name="T90" fmla="*/ 18 w 230"/>
                <a:gd name="T91" fmla="*/ 154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30" h="172">
                  <a:moveTo>
                    <a:pt x="230" y="172"/>
                  </a:moveTo>
                  <a:lnTo>
                    <a:pt x="0" y="172"/>
                  </a:lnTo>
                  <a:lnTo>
                    <a:pt x="0" y="78"/>
                  </a:lnTo>
                  <a:lnTo>
                    <a:pt x="0" y="78"/>
                  </a:lnTo>
                  <a:lnTo>
                    <a:pt x="0" y="62"/>
                  </a:lnTo>
                  <a:lnTo>
                    <a:pt x="6" y="48"/>
                  </a:lnTo>
                  <a:lnTo>
                    <a:pt x="12" y="34"/>
                  </a:lnTo>
                  <a:lnTo>
                    <a:pt x="22" y="22"/>
                  </a:lnTo>
                  <a:lnTo>
                    <a:pt x="34" y="14"/>
                  </a:lnTo>
                  <a:lnTo>
                    <a:pt x="46" y="6"/>
                  </a:lnTo>
                  <a:lnTo>
                    <a:pt x="62" y="2"/>
                  </a:lnTo>
                  <a:lnTo>
                    <a:pt x="76" y="0"/>
                  </a:lnTo>
                  <a:lnTo>
                    <a:pt x="152" y="0"/>
                  </a:lnTo>
                  <a:lnTo>
                    <a:pt x="152" y="0"/>
                  </a:lnTo>
                  <a:lnTo>
                    <a:pt x="168" y="2"/>
                  </a:lnTo>
                  <a:lnTo>
                    <a:pt x="182" y="6"/>
                  </a:lnTo>
                  <a:lnTo>
                    <a:pt x="196" y="14"/>
                  </a:lnTo>
                  <a:lnTo>
                    <a:pt x="206" y="22"/>
                  </a:lnTo>
                  <a:lnTo>
                    <a:pt x="216" y="34"/>
                  </a:lnTo>
                  <a:lnTo>
                    <a:pt x="224" y="48"/>
                  </a:lnTo>
                  <a:lnTo>
                    <a:pt x="228" y="62"/>
                  </a:lnTo>
                  <a:lnTo>
                    <a:pt x="230" y="78"/>
                  </a:lnTo>
                  <a:lnTo>
                    <a:pt x="230" y="172"/>
                  </a:lnTo>
                  <a:close/>
                  <a:moveTo>
                    <a:pt x="18" y="154"/>
                  </a:moveTo>
                  <a:lnTo>
                    <a:pt x="212" y="154"/>
                  </a:lnTo>
                  <a:lnTo>
                    <a:pt x="212" y="78"/>
                  </a:lnTo>
                  <a:lnTo>
                    <a:pt x="212" y="78"/>
                  </a:lnTo>
                  <a:lnTo>
                    <a:pt x="210" y="66"/>
                  </a:lnTo>
                  <a:lnTo>
                    <a:pt x="206" y="54"/>
                  </a:lnTo>
                  <a:lnTo>
                    <a:pt x="202" y="44"/>
                  </a:lnTo>
                  <a:lnTo>
                    <a:pt x="194" y="36"/>
                  </a:lnTo>
                  <a:lnTo>
                    <a:pt x="186" y="28"/>
                  </a:lnTo>
                  <a:lnTo>
                    <a:pt x="176" y="22"/>
                  </a:lnTo>
                  <a:lnTo>
                    <a:pt x="164" y="20"/>
                  </a:lnTo>
                  <a:lnTo>
                    <a:pt x="152" y="18"/>
                  </a:lnTo>
                  <a:lnTo>
                    <a:pt x="76" y="18"/>
                  </a:lnTo>
                  <a:lnTo>
                    <a:pt x="76" y="18"/>
                  </a:lnTo>
                  <a:lnTo>
                    <a:pt x="64" y="20"/>
                  </a:lnTo>
                  <a:lnTo>
                    <a:pt x="54" y="22"/>
                  </a:lnTo>
                  <a:lnTo>
                    <a:pt x="44" y="28"/>
                  </a:lnTo>
                  <a:lnTo>
                    <a:pt x="34" y="36"/>
                  </a:lnTo>
                  <a:lnTo>
                    <a:pt x="28" y="44"/>
                  </a:lnTo>
                  <a:lnTo>
                    <a:pt x="22" y="54"/>
                  </a:lnTo>
                  <a:lnTo>
                    <a:pt x="18" y="66"/>
                  </a:lnTo>
                  <a:lnTo>
                    <a:pt x="18" y="78"/>
                  </a:lnTo>
                  <a:lnTo>
                    <a:pt x="18"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75">
              <a:extLst>
                <a:ext uri="{FF2B5EF4-FFF2-40B4-BE49-F238E27FC236}">
                  <a16:creationId xmlns:a16="http://schemas.microsoft.com/office/drawing/2014/main" id="{07F6813F-8317-4B24-BC29-3020973B8EEC}"/>
                </a:ext>
              </a:extLst>
            </p:cNvPr>
            <p:cNvSpPr>
              <a:spLocks noChangeArrowheads="1"/>
            </p:cNvSpPr>
            <p:nvPr/>
          </p:nvSpPr>
          <p:spPr bwMode="auto">
            <a:xfrm>
              <a:off x="3365" y="2292"/>
              <a:ext cx="362"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Line 76">
              <a:extLst>
                <a:ext uri="{FF2B5EF4-FFF2-40B4-BE49-F238E27FC236}">
                  <a16:creationId xmlns:a16="http://schemas.microsoft.com/office/drawing/2014/main" id="{9DDDF9DD-976C-43A4-AB99-B9E7383E6005}"/>
                </a:ext>
              </a:extLst>
            </p:cNvPr>
            <p:cNvSpPr>
              <a:spLocks noChangeShapeType="1"/>
            </p:cNvSpPr>
            <p:nvPr/>
          </p:nvSpPr>
          <p:spPr bwMode="auto">
            <a:xfrm>
              <a:off x="3235" y="218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Line 77">
              <a:extLst>
                <a:ext uri="{FF2B5EF4-FFF2-40B4-BE49-F238E27FC236}">
                  <a16:creationId xmlns:a16="http://schemas.microsoft.com/office/drawing/2014/main" id="{A0B2CDE0-12CB-4B85-93B5-1B1652557D4E}"/>
                </a:ext>
              </a:extLst>
            </p:cNvPr>
            <p:cNvSpPr>
              <a:spLocks noChangeShapeType="1"/>
            </p:cNvSpPr>
            <p:nvPr/>
          </p:nvSpPr>
          <p:spPr bwMode="auto">
            <a:xfrm>
              <a:off x="3235" y="2180"/>
              <a:ext cx="0" cy="0"/>
            </a:xfrm>
            <a:prstGeom prst="line">
              <a:avLst/>
            </a:prstGeom>
            <a:grpFill/>
            <a:ln w="1270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9" name="Freeform 78">
              <a:extLst>
                <a:ext uri="{FF2B5EF4-FFF2-40B4-BE49-F238E27FC236}">
                  <a16:creationId xmlns:a16="http://schemas.microsoft.com/office/drawing/2014/main" id="{0F65644C-57B8-4A3C-B24C-E263A94E889A}"/>
                </a:ext>
              </a:extLst>
            </p:cNvPr>
            <p:cNvSpPr>
              <a:spLocks noEditPoints="1"/>
            </p:cNvSpPr>
            <p:nvPr/>
          </p:nvSpPr>
          <p:spPr bwMode="auto">
            <a:xfrm>
              <a:off x="3135" y="2010"/>
              <a:ext cx="122" cy="122"/>
            </a:xfrm>
            <a:custGeom>
              <a:avLst/>
              <a:gdLst>
                <a:gd name="T0" fmla="*/ 62 w 122"/>
                <a:gd name="T1" fmla="*/ 122 h 122"/>
                <a:gd name="T2" fmla="*/ 38 w 122"/>
                <a:gd name="T3" fmla="*/ 118 h 122"/>
                <a:gd name="T4" fmla="*/ 18 w 122"/>
                <a:gd name="T5" fmla="*/ 104 h 122"/>
                <a:gd name="T6" fmla="*/ 4 w 122"/>
                <a:gd name="T7" fmla="*/ 86 h 122"/>
                <a:gd name="T8" fmla="*/ 0 w 122"/>
                <a:gd name="T9" fmla="*/ 62 h 122"/>
                <a:gd name="T10" fmla="*/ 2 w 122"/>
                <a:gd name="T11" fmla="*/ 50 h 122"/>
                <a:gd name="T12" fmla="*/ 10 w 122"/>
                <a:gd name="T13" fmla="*/ 28 h 122"/>
                <a:gd name="T14" fmla="*/ 26 w 122"/>
                <a:gd name="T15" fmla="*/ 10 h 122"/>
                <a:gd name="T16" fmla="*/ 48 w 122"/>
                <a:gd name="T17" fmla="*/ 2 h 122"/>
                <a:gd name="T18" fmla="*/ 62 w 122"/>
                <a:gd name="T19" fmla="*/ 0 h 122"/>
                <a:gd name="T20" fmla="*/ 86 w 122"/>
                <a:gd name="T21" fmla="*/ 6 h 122"/>
                <a:gd name="T22" fmla="*/ 104 w 122"/>
                <a:gd name="T23" fmla="*/ 18 h 122"/>
                <a:gd name="T24" fmla="*/ 118 w 122"/>
                <a:gd name="T25" fmla="*/ 38 h 122"/>
                <a:gd name="T26" fmla="*/ 122 w 122"/>
                <a:gd name="T27" fmla="*/ 62 h 122"/>
                <a:gd name="T28" fmla="*/ 122 w 122"/>
                <a:gd name="T29" fmla="*/ 74 h 122"/>
                <a:gd name="T30" fmla="*/ 112 w 122"/>
                <a:gd name="T31" fmla="*/ 96 h 122"/>
                <a:gd name="T32" fmla="*/ 96 w 122"/>
                <a:gd name="T33" fmla="*/ 112 h 122"/>
                <a:gd name="T34" fmla="*/ 74 w 122"/>
                <a:gd name="T35" fmla="*/ 122 h 122"/>
                <a:gd name="T36" fmla="*/ 62 w 122"/>
                <a:gd name="T37" fmla="*/ 122 h 122"/>
                <a:gd name="T38" fmla="*/ 62 w 122"/>
                <a:gd name="T39" fmla="*/ 18 h 122"/>
                <a:gd name="T40" fmla="*/ 44 w 122"/>
                <a:gd name="T41" fmla="*/ 22 h 122"/>
                <a:gd name="T42" fmla="*/ 30 w 122"/>
                <a:gd name="T43" fmla="*/ 30 h 122"/>
                <a:gd name="T44" fmla="*/ 22 w 122"/>
                <a:gd name="T45" fmla="*/ 44 h 122"/>
                <a:gd name="T46" fmla="*/ 18 w 122"/>
                <a:gd name="T47" fmla="*/ 62 h 122"/>
                <a:gd name="T48" fmla="*/ 18 w 122"/>
                <a:gd name="T49" fmla="*/ 70 h 122"/>
                <a:gd name="T50" fmla="*/ 26 w 122"/>
                <a:gd name="T51" fmla="*/ 86 h 122"/>
                <a:gd name="T52" fmla="*/ 36 w 122"/>
                <a:gd name="T53" fmla="*/ 98 h 122"/>
                <a:gd name="T54" fmla="*/ 52 w 122"/>
                <a:gd name="T55" fmla="*/ 104 h 122"/>
                <a:gd name="T56" fmla="*/ 62 w 122"/>
                <a:gd name="T57" fmla="*/ 104 h 122"/>
                <a:gd name="T58" fmla="*/ 78 w 122"/>
                <a:gd name="T59" fmla="*/ 102 h 122"/>
                <a:gd name="T60" fmla="*/ 92 w 122"/>
                <a:gd name="T61" fmla="*/ 92 h 122"/>
                <a:gd name="T62" fmla="*/ 102 w 122"/>
                <a:gd name="T63" fmla="*/ 78 h 122"/>
                <a:gd name="T64" fmla="*/ 104 w 122"/>
                <a:gd name="T65" fmla="*/ 62 h 122"/>
                <a:gd name="T66" fmla="*/ 104 w 122"/>
                <a:gd name="T67" fmla="*/ 52 h 122"/>
                <a:gd name="T68" fmla="*/ 98 w 122"/>
                <a:gd name="T69" fmla="*/ 38 h 122"/>
                <a:gd name="T70" fmla="*/ 86 w 122"/>
                <a:gd name="T71" fmla="*/ 26 h 122"/>
                <a:gd name="T72" fmla="*/ 70 w 122"/>
                <a:gd name="T73" fmla="*/ 20 h 122"/>
                <a:gd name="T74" fmla="*/ 62 w 122"/>
                <a:gd name="T75" fmla="*/ 1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2" h="122">
                  <a:moveTo>
                    <a:pt x="62" y="122"/>
                  </a:moveTo>
                  <a:lnTo>
                    <a:pt x="62" y="122"/>
                  </a:lnTo>
                  <a:lnTo>
                    <a:pt x="48" y="122"/>
                  </a:lnTo>
                  <a:lnTo>
                    <a:pt x="38" y="118"/>
                  </a:lnTo>
                  <a:lnTo>
                    <a:pt x="26" y="112"/>
                  </a:lnTo>
                  <a:lnTo>
                    <a:pt x="18" y="104"/>
                  </a:lnTo>
                  <a:lnTo>
                    <a:pt x="10" y="96"/>
                  </a:lnTo>
                  <a:lnTo>
                    <a:pt x="4" y="86"/>
                  </a:lnTo>
                  <a:lnTo>
                    <a:pt x="2" y="74"/>
                  </a:lnTo>
                  <a:lnTo>
                    <a:pt x="0" y="62"/>
                  </a:lnTo>
                  <a:lnTo>
                    <a:pt x="0" y="62"/>
                  </a:lnTo>
                  <a:lnTo>
                    <a:pt x="2" y="50"/>
                  </a:lnTo>
                  <a:lnTo>
                    <a:pt x="4" y="38"/>
                  </a:lnTo>
                  <a:lnTo>
                    <a:pt x="10" y="28"/>
                  </a:lnTo>
                  <a:lnTo>
                    <a:pt x="18" y="18"/>
                  </a:lnTo>
                  <a:lnTo>
                    <a:pt x="26" y="10"/>
                  </a:lnTo>
                  <a:lnTo>
                    <a:pt x="38" y="6"/>
                  </a:lnTo>
                  <a:lnTo>
                    <a:pt x="48" y="2"/>
                  </a:lnTo>
                  <a:lnTo>
                    <a:pt x="62" y="0"/>
                  </a:lnTo>
                  <a:lnTo>
                    <a:pt x="62" y="0"/>
                  </a:lnTo>
                  <a:lnTo>
                    <a:pt x="74" y="2"/>
                  </a:lnTo>
                  <a:lnTo>
                    <a:pt x="86" y="6"/>
                  </a:lnTo>
                  <a:lnTo>
                    <a:pt x="96" y="10"/>
                  </a:lnTo>
                  <a:lnTo>
                    <a:pt x="104" y="18"/>
                  </a:lnTo>
                  <a:lnTo>
                    <a:pt x="112" y="28"/>
                  </a:lnTo>
                  <a:lnTo>
                    <a:pt x="118" y="38"/>
                  </a:lnTo>
                  <a:lnTo>
                    <a:pt x="122" y="50"/>
                  </a:lnTo>
                  <a:lnTo>
                    <a:pt x="122" y="62"/>
                  </a:lnTo>
                  <a:lnTo>
                    <a:pt x="122" y="62"/>
                  </a:lnTo>
                  <a:lnTo>
                    <a:pt x="122" y="74"/>
                  </a:lnTo>
                  <a:lnTo>
                    <a:pt x="118" y="86"/>
                  </a:lnTo>
                  <a:lnTo>
                    <a:pt x="112" y="96"/>
                  </a:lnTo>
                  <a:lnTo>
                    <a:pt x="104" y="104"/>
                  </a:lnTo>
                  <a:lnTo>
                    <a:pt x="96" y="112"/>
                  </a:lnTo>
                  <a:lnTo>
                    <a:pt x="86" y="118"/>
                  </a:lnTo>
                  <a:lnTo>
                    <a:pt x="74" y="122"/>
                  </a:lnTo>
                  <a:lnTo>
                    <a:pt x="62" y="122"/>
                  </a:lnTo>
                  <a:lnTo>
                    <a:pt x="62" y="122"/>
                  </a:lnTo>
                  <a:close/>
                  <a:moveTo>
                    <a:pt x="62" y="18"/>
                  </a:moveTo>
                  <a:lnTo>
                    <a:pt x="62" y="18"/>
                  </a:lnTo>
                  <a:lnTo>
                    <a:pt x="52" y="20"/>
                  </a:lnTo>
                  <a:lnTo>
                    <a:pt x="44" y="22"/>
                  </a:lnTo>
                  <a:lnTo>
                    <a:pt x="36" y="26"/>
                  </a:lnTo>
                  <a:lnTo>
                    <a:pt x="30" y="30"/>
                  </a:lnTo>
                  <a:lnTo>
                    <a:pt x="26" y="38"/>
                  </a:lnTo>
                  <a:lnTo>
                    <a:pt x="22" y="44"/>
                  </a:lnTo>
                  <a:lnTo>
                    <a:pt x="18" y="52"/>
                  </a:lnTo>
                  <a:lnTo>
                    <a:pt x="18" y="62"/>
                  </a:lnTo>
                  <a:lnTo>
                    <a:pt x="18" y="62"/>
                  </a:lnTo>
                  <a:lnTo>
                    <a:pt x="18" y="70"/>
                  </a:lnTo>
                  <a:lnTo>
                    <a:pt x="22" y="78"/>
                  </a:lnTo>
                  <a:lnTo>
                    <a:pt x="26" y="86"/>
                  </a:lnTo>
                  <a:lnTo>
                    <a:pt x="30" y="92"/>
                  </a:lnTo>
                  <a:lnTo>
                    <a:pt x="36" y="98"/>
                  </a:lnTo>
                  <a:lnTo>
                    <a:pt x="44" y="102"/>
                  </a:lnTo>
                  <a:lnTo>
                    <a:pt x="52" y="104"/>
                  </a:lnTo>
                  <a:lnTo>
                    <a:pt x="62" y="104"/>
                  </a:lnTo>
                  <a:lnTo>
                    <a:pt x="62" y="104"/>
                  </a:lnTo>
                  <a:lnTo>
                    <a:pt x="70" y="104"/>
                  </a:lnTo>
                  <a:lnTo>
                    <a:pt x="78" y="102"/>
                  </a:lnTo>
                  <a:lnTo>
                    <a:pt x="86" y="98"/>
                  </a:lnTo>
                  <a:lnTo>
                    <a:pt x="92" y="92"/>
                  </a:lnTo>
                  <a:lnTo>
                    <a:pt x="98" y="86"/>
                  </a:lnTo>
                  <a:lnTo>
                    <a:pt x="102" y="78"/>
                  </a:lnTo>
                  <a:lnTo>
                    <a:pt x="104" y="70"/>
                  </a:lnTo>
                  <a:lnTo>
                    <a:pt x="104" y="62"/>
                  </a:lnTo>
                  <a:lnTo>
                    <a:pt x="104" y="62"/>
                  </a:lnTo>
                  <a:lnTo>
                    <a:pt x="104" y="52"/>
                  </a:lnTo>
                  <a:lnTo>
                    <a:pt x="102" y="44"/>
                  </a:lnTo>
                  <a:lnTo>
                    <a:pt x="98" y="38"/>
                  </a:lnTo>
                  <a:lnTo>
                    <a:pt x="92" y="30"/>
                  </a:lnTo>
                  <a:lnTo>
                    <a:pt x="86" y="26"/>
                  </a:lnTo>
                  <a:lnTo>
                    <a:pt x="78" y="22"/>
                  </a:lnTo>
                  <a:lnTo>
                    <a:pt x="70" y="20"/>
                  </a:lnTo>
                  <a:lnTo>
                    <a:pt x="62" y="18"/>
                  </a:lnTo>
                  <a:lnTo>
                    <a:pt x="62"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79">
              <a:extLst>
                <a:ext uri="{FF2B5EF4-FFF2-40B4-BE49-F238E27FC236}">
                  <a16:creationId xmlns:a16="http://schemas.microsoft.com/office/drawing/2014/main" id="{32960086-453A-4469-848A-BDD11F16670C}"/>
                </a:ext>
              </a:extLst>
            </p:cNvPr>
            <p:cNvSpPr>
              <a:spLocks noEditPoints="1"/>
            </p:cNvSpPr>
            <p:nvPr/>
          </p:nvSpPr>
          <p:spPr bwMode="auto">
            <a:xfrm>
              <a:off x="3481" y="1986"/>
              <a:ext cx="122" cy="122"/>
            </a:xfrm>
            <a:custGeom>
              <a:avLst/>
              <a:gdLst>
                <a:gd name="T0" fmla="*/ 62 w 122"/>
                <a:gd name="T1" fmla="*/ 122 h 122"/>
                <a:gd name="T2" fmla="*/ 38 w 122"/>
                <a:gd name="T3" fmla="*/ 118 h 122"/>
                <a:gd name="T4" fmla="*/ 18 w 122"/>
                <a:gd name="T5" fmla="*/ 104 h 122"/>
                <a:gd name="T6" fmla="*/ 4 w 122"/>
                <a:gd name="T7" fmla="*/ 86 h 122"/>
                <a:gd name="T8" fmla="*/ 0 w 122"/>
                <a:gd name="T9" fmla="*/ 62 h 122"/>
                <a:gd name="T10" fmla="*/ 2 w 122"/>
                <a:gd name="T11" fmla="*/ 48 h 122"/>
                <a:gd name="T12" fmla="*/ 10 w 122"/>
                <a:gd name="T13" fmla="*/ 26 h 122"/>
                <a:gd name="T14" fmla="*/ 28 w 122"/>
                <a:gd name="T15" fmla="*/ 10 h 122"/>
                <a:gd name="T16" fmla="*/ 48 w 122"/>
                <a:gd name="T17" fmla="*/ 2 h 122"/>
                <a:gd name="T18" fmla="*/ 62 w 122"/>
                <a:gd name="T19" fmla="*/ 0 h 122"/>
                <a:gd name="T20" fmla="*/ 86 w 122"/>
                <a:gd name="T21" fmla="*/ 4 h 122"/>
                <a:gd name="T22" fmla="*/ 104 w 122"/>
                <a:gd name="T23" fmla="*/ 18 h 122"/>
                <a:gd name="T24" fmla="*/ 118 w 122"/>
                <a:gd name="T25" fmla="*/ 38 h 122"/>
                <a:gd name="T26" fmla="*/ 122 w 122"/>
                <a:gd name="T27" fmla="*/ 62 h 122"/>
                <a:gd name="T28" fmla="*/ 122 w 122"/>
                <a:gd name="T29" fmla="*/ 74 h 122"/>
                <a:gd name="T30" fmla="*/ 112 w 122"/>
                <a:gd name="T31" fmla="*/ 96 h 122"/>
                <a:gd name="T32" fmla="*/ 96 w 122"/>
                <a:gd name="T33" fmla="*/ 112 h 122"/>
                <a:gd name="T34" fmla="*/ 74 w 122"/>
                <a:gd name="T35" fmla="*/ 122 h 122"/>
                <a:gd name="T36" fmla="*/ 62 w 122"/>
                <a:gd name="T37" fmla="*/ 122 h 122"/>
                <a:gd name="T38" fmla="*/ 62 w 122"/>
                <a:gd name="T39" fmla="*/ 18 h 122"/>
                <a:gd name="T40" fmla="*/ 44 w 122"/>
                <a:gd name="T41" fmla="*/ 22 h 122"/>
                <a:gd name="T42" fmla="*/ 30 w 122"/>
                <a:gd name="T43" fmla="*/ 30 h 122"/>
                <a:gd name="T44" fmla="*/ 22 w 122"/>
                <a:gd name="T45" fmla="*/ 44 h 122"/>
                <a:gd name="T46" fmla="*/ 18 w 122"/>
                <a:gd name="T47" fmla="*/ 62 h 122"/>
                <a:gd name="T48" fmla="*/ 18 w 122"/>
                <a:gd name="T49" fmla="*/ 70 h 122"/>
                <a:gd name="T50" fmla="*/ 26 w 122"/>
                <a:gd name="T51" fmla="*/ 86 h 122"/>
                <a:gd name="T52" fmla="*/ 38 w 122"/>
                <a:gd name="T53" fmla="*/ 98 h 122"/>
                <a:gd name="T54" fmla="*/ 52 w 122"/>
                <a:gd name="T55" fmla="*/ 104 h 122"/>
                <a:gd name="T56" fmla="*/ 62 w 122"/>
                <a:gd name="T57" fmla="*/ 104 h 122"/>
                <a:gd name="T58" fmla="*/ 78 w 122"/>
                <a:gd name="T59" fmla="*/ 102 h 122"/>
                <a:gd name="T60" fmla="*/ 92 w 122"/>
                <a:gd name="T61" fmla="*/ 92 h 122"/>
                <a:gd name="T62" fmla="*/ 102 w 122"/>
                <a:gd name="T63" fmla="*/ 78 h 122"/>
                <a:gd name="T64" fmla="*/ 104 w 122"/>
                <a:gd name="T65" fmla="*/ 62 h 122"/>
                <a:gd name="T66" fmla="*/ 104 w 122"/>
                <a:gd name="T67" fmla="*/ 52 h 122"/>
                <a:gd name="T68" fmla="*/ 98 w 122"/>
                <a:gd name="T69" fmla="*/ 38 h 122"/>
                <a:gd name="T70" fmla="*/ 86 w 122"/>
                <a:gd name="T71" fmla="*/ 26 h 122"/>
                <a:gd name="T72" fmla="*/ 70 w 122"/>
                <a:gd name="T73" fmla="*/ 18 h 122"/>
                <a:gd name="T74" fmla="*/ 62 w 122"/>
                <a:gd name="T75" fmla="*/ 1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2" h="122">
                  <a:moveTo>
                    <a:pt x="62" y="122"/>
                  </a:moveTo>
                  <a:lnTo>
                    <a:pt x="62" y="122"/>
                  </a:lnTo>
                  <a:lnTo>
                    <a:pt x="48" y="122"/>
                  </a:lnTo>
                  <a:lnTo>
                    <a:pt x="38" y="118"/>
                  </a:lnTo>
                  <a:lnTo>
                    <a:pt x="28" y="112"/>
                  </a:lnTo>
                  <a:lnTo>
                    <a:pt x="18" y="104"/>
                  </a:lnTo>
                  <a:lnTo>
                    <a:pt x="10" y="96"/>
                  </a:lnTo>
                  <a:lnTo>
                    <a:pt x="4" y="86"/>
                  </a:lnTo>
                  <a:lnTo>
                    <a:pt x="2" y="74"/>
                  </a:lnTo>
                  <a:lnTo>
                    <a:pt x="0" y="62"/>
                  </a:lnTo>
                  <a:lnTo>
                    <a:pt x="0" y="62"/>
                  </a:lnTo>
                  <a:lnTo>
                    <a:pt x="2" y="48"/>
                  </a:lnTo>
                  <a:lnTo>
                    <a:pt x="4" y="38"/>
                  </a:lnTo>
                  <a:lnTo>
                    <a:pt x="10" y="26"/>
                  </a:lnTo>
                  <a:lnTo>
                    <a:pt x="18" y="18"/>
                  </a:lnTo>
                  <a:lnTo>
                    <a:pt x="28" y="10"/>
                  </a:lnTo>
                  <a:lnTo>
                    <a:pt x="38" y="4"/>
                  </a:lnTo>
                  <a:lnTo>
                    <a:pt x="48" y="2"/>
                  </a:lnTo>
                  <a:lnTo>
                    <a:pt x="62" y="0"/>
                  </a:lnTo>
                  <a:lnTo>
                    <a:pt x="62" y="0"/>
                  </a:lnTo>
                  <a:lnTo>
                    <a:pt x="74" y="2"/>
                  </a:lnTo>
                  <a:lnTo>
                    <a:pt x="86" y="4"/>
                  </a:lnTo>
                  <a:lnTo>
                    <a:pt x="96" y="10"/>
                  </a:lnTo>
                  <a:lnTo>
                    <a:pt x="104" y="18"/>
                  </a:lnTo>
                  <a:lnTo>
                    <a:pt x="112" y="26"/>
                  </a:lnTo>
                  <a:lnTo>
                    <a:pt x="118" y="38"/>
                  </a:lnTo>
                  <a:lnTo>
                    <a:pt x="122" y="48"/>
                  </a:lnTo>
                  <a:lnTo>
                    <a:pt x="122" y="62"/>
                  </a:lnTo>
                  <a:lnTo>
                    <a:pt x="122" y="62"/>
                  </a:lnTo>
                  <a:lnTo>
                    <a:pt x="122" y="74"/>
                  </a:lnTo>
                  <a:lnTo>
                    <a:pt x="118" y="86"/>
                  </a:lnTo>
                  <a:lnTo>
                    <a:pt x="112" y="96"/>
                  </a:lnTo>
                  <a:lnTo>
                    <a:pt x="104" y="104"/>
                  </a:lnTo>
                  <a:lnTo>
                    <a:pt x="96" y="112"/>
                  </a:lnTo>
                  <a:lnTo>
                    <a:pt x="86" y="118"/>
                  </a:lnTo>
                  <a:lnTo>
                    <a:pt x="74" y="122"/>
                  </a:lnTo>
                  <a:lnTo>
                    <a:pt x="62" y="122"/>
                  </a:lnTo>
                  <a:lnTo>
                    <a:pt x="62" y="122"/>
                  </a:lnTo>
                  <a:close/>
                  <a:moveTo>
                    <a:pt x="62" y="18"/>
                  </a:moveTo>
                  <a:lnTo>
                    <a:pt x="62" y="18"/>
                  </a:lnTo>
                  <a:lnTo>
                    <a:pt x="52" y="18"/>
                  </a:lnTo>
                  <a:lnTo>
                    <a:pt x="44" y="22"/>
                  </a:lnTo>
                  <a:lnTo>
                    <a:pt x="38" y="26"/>
                  </a:lnTo>
                  <a:lnTo>
                    <a:pt x="30" y="30"/>
                  </a:lnTo>
                  <a:lnTo>
                    <a:pt x="26" y="38"/>
                  </a:lnTo>
                  <a:lnTo>
                    <a:pt x="22" y="44"/>
                  </a:lnTo>
                  <a:lnTo>
                    <a:pt x="18" y="52"/>
                  </a:lnTo>
                  <a:lnTo>
                    <a:pt x="18" y="62"/>
                  </a:lnTo>
                  <a:lnTo>
                    <a:pt x="18" y="62"/>
                  </a:lnTo>
                  <a:lnTo>
                    <a:pt x="18" y="70"/>
                  </a:lnTo>
                  <a:lnTo>
                    <a:pt x="22" y="78"/>
                  </a:lnTo>
                  <a:lnTo>
                    <a:pt x="26" y="86"/>
                  </a:lnTo>
                  <a:lnTo>
                    <a:pt x="30" y="92"/>
                  </a:lnTo>
                  <a:lnTo>
                    <a:pt x="38" y="98"/>
                  </a:lnTo>
                  <a:lnTo>
                    <a:pt x="44" y="102"/>
                  </a:lnTo>
                  <a:lnTo>
                    <a:pt x="52" y="104"/>
                  </a:lnTo>
                  <a:lnTo>
                    <a:pt x="62" y="104"/>
                  </a:lnTo>
                  <a:lnTo>
                    <a:pt x="62" y="104"/>
                  </a:lnTo>
                  <a:lnTo>
                    <a:pt x="70" y="104"/>
                  </a:lnTo>
                  <a:lnTo>
                    <a:pt x="78" y="102"/>
                  </a:lnTo>
                  <a:lnTo>
                    <a:pt x="86" y="98"/>
                  </a:lnTo>
                  <a:lnTo>
                    <a:pt x="92" y="92"/>
                  </a:lnTo>
                  <a:lnTo>
                    <a:pt x="98" y="86"/>
                  </a:lnTo>
                  <a:lnTo>
                    <a:pt x="102" y="78"/>
                  </a:lnTo>
                  <a:lnTo>
                    <a:pt x="104" y="70"/>
                  </a:lnTo>
                  <a:lnTo>
                    <a:pt x="104" y="62"/>
                  </a:lnTo>
                  <a:lnTo>
                    <a:pt x="104" y="62"/>
                  </a:lnTo>
                  <a:lnTo>
                    <a:pt x="104" y="52"/>
                  </a:lnTo>
                  <a:lnTo>
                    <a:pt x="102" y="44"/>
                  </a:lnTo>
                  <a:lnTo>
                    <a:pt x="98" y="38"/>
                  </a:lnTo>
                  <a:lnTo>
                    <a:pt x="92" y="30"/>
                  </a:lnTo>
                  <a:lnTo>
                    <a:pt x="86" y="26"/>
                  </a:lnTo>
                  <a:lnTo>
                    <a:pt x="78" y="22"/>
                  </a:lnTo>
                  <a:lnTo>
                    <a:pt x="70" y="18"/>
                  </a:lnTo>
                  <a:lnTo>
                    <a:pt x="62" y="18"/>
                  </a:lnTo>
                  <a:lnTo>
                    <a:pt x="62"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80">
              <a:extLst>
                <a:ext uri="{FF2B5EF4-FFF2-40B4-BE49-F238E27FC236}">
                  <a16:creationId xmlns:a16="http://schemas.microsoft.com/office/drawing/2014/main" id="{4194F417-5E49-47DE-8F49-1B52A33F9A20}"/>
                </a:ext>
              </a:extLst>
            </p:cNvPr>
            <p:cNvSpPr>
              <a:spLocks noEditPoints="1"/>
            </p:cNvSpPr>
            <p:nvPr/>
          </p:nvSpPr>
          <p:spPr bwMode="auto">
            <a:xfrm>
              <a:off x="3821" y="2010"/>
              <a:ext cx="122" cy="122"/>
            </a:xfrm>
            <a:custGeom>
              <a:avLst/>
              <a:gdLst>
                <a:gd name="T0" fmla="*/ 62 w 122"/>
                <a:gd name="T1" fmla="*/ 122 h 122"/>
                <a:gd name="T2" fmla="*/ 38 w 122"/>
                <a:gd name="T3" fmla="*/ 118 h 122"/>
                <a:gd name="T4" fmla="*/ 18 w 122"/>
                <a:gd name="T5" fmla="*/ 104 h 122"/>
                <a:gd name="T6" fmla="*/ 6 w 122"/>
                <a:gd name="T7" fmla="*/ 86 h 122"/>
                <a:gd name="T8" fmla="*/ 0 w 122"/>
                <a:gd name="T9" fmla="*/ 62 h 122"/>
                <a:gd name="T10" fmla="*/ 2 w 122"/>
                <a:gd name="T11" fmla="*/ 50 h 122"/>
                <a:gd name="T12" fmla="*/ 10 w 122"/>
                <a:gd name="T13" fmla="*/ 28 h 122"/>
                <a:gd name="T14" fmla="*/ 28 w 122"/>
                <a:gd name="T15" fmla="*/ 10 h 122"/>
                <a:gd name="T16" fmla="*/ 50 w 122"/>
                <a:gd name="T17" fmla="*/ 2 h 122"/>
                <a:gd name="T18" fmla="*/ 62 w 122"/>
                <a:gd name="T19" fmla="*/ 0 h 122"/>
                <a:gd name="T20" fmla="*/ 86 w 122"/>
                <a:gd name="T21" fmla="*/ 6 h 122"/>
                <a:gd name="T22" fmla="*/ 104 w 122"/>
                <a:gd name="T23" fmla="*/ 18 h 122"/>
                <a:gd name="T24" fmla="*/ 118 w 122"/>
                <a:gd name="T25" fmla="*/ 38 h 122"/>
                <a:gd name="T26" fmla="*/ 122 w 122"/>
                <a:gd name="T27" fmla="*/ 62 h 122"/>
                <a:gd name="T28" fmla="*/ 122 w 122"/>
                <a:gd name="T29" fmla="*/ 74 h 122"/>
                <a:gd name="T30" fmla="*/ 112 w 122"/>
                <a:gd name="T31" fmla="*/ 96 h 122"/>
                <a:gd name="T32" fmla="*/ 96 w 122"/>
                <a:gd name="T33" fmla="*/ 112 h 122"/>
                <a:gd name="T34" fmla="*/ 74 w 122"/>
                <a:gd name="T35" fmla="*/ 122 h 122"/>
                <a:gd name="T36" fmla="*/ 62 w 122"/>
                <a:gd name="T37" fmla="*/ 122 h 122"/>
                <a:gd name="T38" fmla="*/ 62 w 122"/>
                <a:gd name="T39" fmla="*/ 18 h 122"/>
                <a:gd name="T40" fmla="*/ 44 w 122"/>
                <a:gd name="T41" fmla="*/ 22 h 122"/>
                <a:gd name="T42" fmla="*/ 30 w 122"/>
                <a:gd name="T43" fmla="*/ 30 h 122"/>
                <a:gd name="T44" fmla="*/ 22 w 122"/>
                <a:gd name="T45" fmla="*/ 44 h 122"/>
                <a:gd name="T46" fmla="*/ 18 w 122"/>
                <a:gd name="T47" fmla="*/ 62 h 122"/>
                <a:gd name="T48" fmla="*/ 20 w 122"/>
                <a:gd name="T49" fmla="*/ 70 h 122"/>
                <a:gd name="T50" fmla="*/ 26 w 122"/>
                <a:gd name="T51" fmla="*/ 86 h 122"/>
                <a:gd name="T52" fmla="*/ 38 w 122"/>
                <a:gd name="T53" fmla="*/ 98 h 122"/>
                <a:gd name="T54" fmla="*/ 52 w 122"/>
                <a:gd name="T55" fmla="*/ 104 h 122"/>
                <a:gd name="T56" fmla="*/ 62 w 122"/>
                <a:gd name="T57" fmla="*/ 104 h 122"/>
                <a:gd name="T58" fmla="*/ 78 w 122"/>
                <a:gd name="T59" fmla="*/ 102 h 122"/>
                <a:gd name="T60" fmla="*/ 92 w 122"/>
                <a:gd name="T61" fmla="*/ 92 h 122"/>
                <a:gd name="T62" fmla="*/ 102 w 122"/>
                <a:gd name="T63" fmla="*/ 78 h 122"/>
                <a:gd name="T64" fmla="*/ 104 w 122"/>
                <a:gd name="T65" fmla="*/ 62 h 122"/>
                <a:gd name="T66" fmla="*/ 104 w 122"/>
                <a:gd name="T67" fmla="*/ 52 h 122"/>
                <a:gd name="T68" fmla="*/ 98 w 122"/>
                <a:gd name="T69" fmla="*/ 38 h 122"/>
                <a:gd name="T70" fmla="*/ 86 w 122"/>
                <a:gd name="T71" fmla="*/ 26 h 122"/>
                <a:gd name="T72" fmla="*/ 70 w 122"/>
                <a:gd name="T73" fmla="*/ 20 h 122"/>
                <a:gd name="T74" fmla="*/ 62 w 122"/>
                <a:gd name="T75" fmla="*/ 1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2" h="122">
                  <a:moveTo>
                    <a:pt x="62" y="122"/>
                  </a:moveTo>
                  <a:lnTo>
                    <a:pt x="62" y="122"/>
                  </a:lnTo>
                  <a:lnTo>
                    <a:pt x="50" y="122"/>
                  </a:lnTo>
                  <a:lnTo>
                    <a:pt x="38" y="118"/>
                  </a:lnTo>
                  <a:lnTo>
                    <a:pt x="28" y="112"/>
                  </a:lnTo>
                  <a:lnTo>
                    <a:pt x="18" y="104"/>
                  </a:lnTo>
                  <a:lnTo>
                    <a:pt x="10" y="96"/>
                  </a:lnTo>
                  <a:lnTo>
                    <a:pt x="6" y="86"/>
                  </a:lnTo>
                  <a:lnTo>
                    <a:pt x="2" y="74"/>
                  </a:lnTo>
                  <a:lnTo>
                    <a:pt x="0" y="62"/>
                  </a:lnTo>
                  <a:lnTo>
                    <a:pt x="0" y="62"/>
                  </a:lnTo>
                  <a:lnTo>
                    <a:pt x="2" y="50"/>
                  </a:lnTo>
                  <a:lnTo>
                    <a:pt x="6" y="38"/>
                  </a:lnTo>
                  <a:lnTo>
                    <a:pt x="10" y="28"/>
                  </a:lnTo>
                  <a:lnTo>
                    <a:pt x="18" y="18"/>
                  </a:lnTo>
                  <a:lnTo>
                    <a:pt x="28" y="10"/>
                  </a:lnTo>
                  <a:lnTo>
                    <a:pt x="38" y="6"/>
                  </a:lnTo>
                  <a:lnTo>
                    <a:pt x="50" y="2"/>
                  </a:lnTo>
                  <a:lnTo>
                    <a:pt x="62" y="0"/>
                  </a:lnTo>
                  <a:lnTo>
                    <a:pt x="62" y="0"/>
                  </a:lnTo>
                  <a:lnTo>
                    <a:pt x="74" y="2"/>
                  </a:lnTo>
                  <a:lnTo>
                    <a:pt x="86" y="6"/>
                  </a:lnTo>
                  <a:lnTo>
                    <a:pt x="96" y="10"/>
                  </a:lnTo>
                  <a:lnTo>
                    <a:pt x="104" y="18"/>
                  </a:lnTo>
                  <a:lnTo>
                    <a:pt x="112" y="28"/>
                  </a:lnTo>
                  <a:lnTo>
                    <a:pt x="118" y="38"/>
                  </a:lnTo>
                  <a:lnTo>
                    <a:pt x="122" y="50"/>
                  </a:lnTo>
                  <a:lnTo>
                    <a:pt x="122" y="62"/>
                  </a:lnTo>
                  <a:lnTo>
                    <a:pt x="122" y="62"/>
                  </a:lnTo>
                  <a:lnTo>
                    <a:pt x="122" y="74"/>
                  </a:lnTo>
                  <a:lnTo>
                    <a:pt x="118" y="86"/>
                  </a:lnTo>
                  <a:lnTo>
                    <a:pt x="112" y="96"/>
                  </a:lnTo>
                  <a:lnTo>
                    <a:pt x="104" y="104"/>
                  </a:lnTo>
                  <a:lnTo>
                    <a:pt x="96" y="112"/>
                  </a:lnTo>
                  <a:lnTo>
                    <a:pt x="86" y="118"/>
                  </a:lnTo>
                  <a:lnTo>
                    <a:pt x="74" y="122"/>
                  </a:lnTo>
                  <a:lnTo>
                    <a:pt x="62" y="122"/>
                  </a:lnTo>
                  <a:lnTo>
                    <a:pt x="62" y="122"/>
                  </a:lnTo>
                  <a:close/>
                  <a:moveTo>
                    <a:pt x="62" y="18"/>
                  </a:moveTo>
                  <a:lnTo>
                    <a:pt x="62" y="18"/>
                  </a:lnTo>
                  <a:lnTo>
                    <a:pt x="52" y="20"/>
                  </a:lnTo>
                  <a:lnTo>
                    <a:pt x="44" y="22"/>
                  </a:lnTo>
                  <a:lnTo>
                    <a:pt x="38" y="26"/>
                  </a:lnTo>
                  <a:lnTo>
                    <a:pt x="30" y="30"/>
                  </a:lnTo>
                  <a:lnTo>
                    <a:pt x="26" y="38"/>
                  </a:lnTo>
                  <a:lnTo>
                    <a:pt x="22" y="44"/>
                  </a:lnTo>
                  <a:lnTo>
                    <a:pt x="20" y="52"/>
                  </a:lnTo>
                  <a:lnTo>
                    <a:pt x="18" y="62"/>
                  </a:lnTo>
                  <a:lnTo>
                    <a:pt x="18" y="62"/>
                  </a:lnTo>
                  <a:lnTo>
                    <a:pt x="20" y="70"/>
                  </a:lnTo>
                  <a:lnTo>
                    <a:pt x="22" y="78"/>
                  </a:lnTo>
                  <a:lnTo>
                    <a:pt x="26" y="86"/>
                  </a:lnTo>
                  <a:lnTo>
                    <a:pt x="30" y="92"/>
                  </a:lnTo>
                  <a:lnTo>
                    <a:pt x="38" y="98"/>
                  </a:lnTo>
                  <a:lnTo>
                    <a:pt x="44" y="102"/>
                  </a:lnTo>
                  <a:lnTo>
                    <a:pt x="52" y="104"/>
                  </a:lnTo>
                  <a:lnTo>
                    <a:pt x="62" y="104"/>
                  </a:lnTo>
                  <a:lnTo>
                    <a:pt x="62" y="104"/>
                  </a:lnTo>
                  <a:lnTo>
                    <a:pt x="70" y="104"/>
                  </a:lnTo>
                  <a:lnTo>
                    <a:pt x="78" y="102"/>
                  </a:lnTo>
                  <a:lnTo>
                    <a:pt x="86" y="98"/>
                  </a:lnTo>
                  <a:lnTo>
                    <a:pt x="92" y="92"/>
                  </a:lnTo>
                  <a:lnTo>
                    <a:pt x="98" y="86"/>
                  </a:lnTo>
                  <a:lnTo>
                    <a:pt x="102" y="78"/>
                  </a:lnTo>
                  <a:lnTo>
                    <a:pt x="104" y="70"/>
                  </a:lnTo>
                  <a:lnTo>
                    <a:pt x="104" y="62"/>
                  </a:lnTo>
                  <a:lnTo>
                    <a:pt x="104" y="62"/>
                  </a:lnTo>
                  <a:lnTo>
                    <a:pt x="104" y="52"/>
                  </a:lnTo>
                  <a:lnTo>
                    <a:pt x="102" y="44"/>
                  </a:lnTo>
                  <a:lnTo>
                    <a:pt x="98" y="38"/>
                  </a:lnTo>
                  <a:lnTo>
                    <a:pt x="92" y="30"/>
                  </a:lnTo>
                  <a:lnTo>
                    <a:pt x="86" y="26"/>
                  </a:lnTo>
                  <a:lnTo>
                    <a:pt x="78" y="22"/>
                  </a:lnTo>
                  <a:lnTo>
                    <a:pt x="70" y="20"/>
                  </a:lnTo>
                  <a:lnTo>
                    <a:pt x="62" y="18"/>
                  </a:lnTo>
                  <a:lnTo>
                    <a:pt x="62"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81">
              <a:extLst>
                <a:ext uri="{FF2B5EF4-FFF2-40B4-BE49-F238E27FC236}">
                  <a16:creationId xmlns:a16="http://schemas.microsoft.com/office/drawing/2014/main" id="{219D1084-1FEE-4B20-A861-5D10B3417A7D}"/>
                </a:ext>
              </a:extLst>
            </p:cNvPr>
            <p:cNvSpPr>
              <a:spLocks/>
            </p:cNvSpPr>
            <p:nvPr/>
          </p:nvSpPr>
          <p:spPr bwMode="auto">
            <a:xfrm>
              <a:off x="3091" y="2226"/>
              <a:ext cx="184" cy="242"/>
            </a:xfrm>
            <a:custGeom>
              <a:avLst/>
              <a:gdLst>
                <a:gd name="T0" fmla="*/ 184 w 184"/>
                <a:gd name="T1" fmla="*/ 242 h 242"/>
                <a:gd name="T2" fmla="*/ 70 w 184"/>
                <a:gd name="T3" fmla="*/ 242 h 242"/>
                <a:gd name="T4" fmla="*/ 70 w 184"/>
                <a:gd name="T5" fmla="*/ 242 h 242"/>
                <a:gd name="T6" fmla="*/ 56 w 184"/>
                <a:gd name="T7" fmla="*/ 240 h 242"/>
                <a:gd name="T8" fmla="*/ 44 w 184"/>
                <a:gd name="T9" fmla="*/ 236 h 242"/>
                <a:gd name="T10" fmla="*/ 32 w 184"/>
                <a:gd name="T11" fmla="*/ 230 h 242"/>
                <a:gd name="T12" fmla="*/ 22 w 184"/>
                <a:gd name="T13" fmla="*/ 222 h 242"/>
                <a:gd name="T14" fmla="*/ 12 w 184"/>
                <a:gd name="T15" fmla="*/ 212 h 242"/>
                <a:gd name="T16" fmla="*/ 6 w 184"/>
                <a:gd name="T17" fmla="*/ 200 h 242"/>
                <a:gd name="T18" fmla="*/ 2 w 184"/>
                <a:gd name="T19" fmla="*/ 186 h 242"/>
                <a:gd name="T20" fmla="*/ 0 w 184"/>
                <a:gd name="T21" fmla="*/ 172 h 242"/>
                <a:gd name="T22" fmla="*/ 0 w 184"/>
                <a:gd name="T23" fmla="*/ 0 h 242"/>
                <a:gd name="T24" fmla="*/ 18 w 184"/>
                <a:gd name="T25" fmla="*/ 0 h 242"/>
                <a:gd name="T26" fmla="*/ 18 w 184"/>
                <a:gd name="T27" fmla="*/ 172 h 242"/>
                <a:gd name="T28" fmla="*/ 18 w 184"/>
                <a:gd name="T29" fmla="*/ 172 h 242"/>
                <a:gd name="T30" fmla="*/ 20 w 184"/>
                <a:gd name="T31" fmla="*/ 182 h 242"/>
                <a:gd name="T32" fmla="*/ 22 w 184"/>
                <a:gd name="T33" fmla="*/ 192 h 242"/>
                <a:gd name="T34" fmla="*/ 28 w 184"/>
                <a:gd name="T35" fmla="*/ 202 h 242"/>
                <a:gd name="T36" fmla="*/ 34 w 184"/>
                <a:gd name="T37" fmla="*/ 208 h 242"/>
                <a:gd name="T38" fmla="*/ 42 w 184"/>
                <a:gd name="T39" fmla="*/ 216 h 242"/>
                <a:gd name="T40" fmla="*/ 50 w 184"/>
                <a:gd name="T41" fmla="*/ 220 h 242"/>
                <a:gd name="T42" fmla="*/ 60 w 184"/>
                <a:gd name="T43" fmla="*/ 224 h 242"/>
                <a:gd name="T44" fmla="*/ 70 w 184"/>
                <a:gd name="T45" fmla="*/ 224 h 242"/>
                <a:gd name="T46" fmla="*/ 184 w 184"/>
                <a:gd name="T47" fmla="*/ 224 h 242"/>
                <a:gd name="T48" fmla="*/ 184 w 184"/>
                <a:gd name="T49"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84" h="242">
                  <a:moveTo>
                    <a:pt x="184" y="242"/>
                  </a:moveTo>
                  <a:lnTo>
                    <a:pt x="70" y="242"/>
                  </a:lnTo>
                  <a:lnTo>
                    <a:pt x="70" y="242"/>
                  </a:lnTo>
                  <a:lnTo>
                    <a:pt x="56" y="240"/>
                  </a:lnTo>
                  <a:lnTo>
                    <a:pt x="44" y="236"/>
                  </a:lnTo>
                  <a:lnTo>
                    <a:pt x="32" y="230"/>
                  </a:lnTo>
                  <a:lnTo>
                    <a:pt x="22" y="222"/>
                  </a:lnTo>
                  <a:lnTo>
                    <a:pt x="12" y="212"/>
                  </a:lnTo>
                  <a:lnTo>
                    <a:pt x="6" y="200"/>
                  </a:lnTo>
                  <a:lnTo>
                    <a:pt x="2" y="186"/>
                  </a:lnTo>
                  <a:lnTo>
                    <a:pt x="0" y="172"/>
                  </a:lnTo>
                  <a:lnTo>
                    <a:pt x="0" y="0"/>
                  </a:lnTo>
                  <a:lnTo>
                    <a:pt x="18" y="0"/>
                  </a:lnTo>
                  <a:lnTo>
                    <a:pt x="18" y="172"/>
                  </a:lnTo>
                  <a:lnTo>
                    <a:pt x="18" y="172"/>
                  </a:lnTo>
                  <a:lnTo>
                    <a:pt x="20" y="182"/>
                  </a:lnTo>
                  <a:lnTo>
                    <a:pt x="22" y="192"/>
                  </a:lnTo>
                  <a:lnTo>
                    <a:pt x="28" y="202"/>
                  </a:lnTo>
                  <a:lnTo>
                    <a:pt x="34" y="208"/>
                  </a:lnTo>
                  <a:lnTo>
                    <a:pt x="42" y="216"/>
                  </a:lnTo>
                  <a:lnTo>
                    <a:pt x="50" y="220"/>
                  </a:lnTo>
                  <a:lnTo>
                    <a:pt x="60" y="224"/>
                  </a:lnTo>
                  <a:lnTo>
                    <a:pt x="70" y="224"/>
                  </a:lnTo>
                  <a:lnTo>
                    <a:pt x="184" y="224"/>
                  </a:lnTo>
                  <a:lnTo>
                    <a:pt x="184" y="2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82">
              <a:extLst>
                <a:ext uri="{FF2B5EF4-FFF2-40B4-BE49-F238E27FC236}">
                  <a16:creationId xmlns:a16="http://schemas.microsoft.com/office/drawing/2014/main" id="{4CC30D26-1441-4F1B-B62C-E85BC6BCA0F9}"/>
                </a:ext>
              </a:extLst>
            </p:cNvPr>
            <p:cNvSpPr>
              <a:spLocks noChangeArrowheads="1"/>
            </p:cNvSpPr>
            <p:nvPr/>
          </p:nvSpPr>
          <p:spPr bwMode="auto">
            <a:xfrm>
              <a:off x="3187" y="2460"/>
              <a:ext cx="18" cy="13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Rectangle 83">
              <a:extLst>
                <a:ext uri="{FF2B5EF4-FFF2-40B4-BE49-F238E27FC236}">
                  <a16:creationId xmlns:a16="http://schemas.microsoft.com/office/drawing/2014/main" id="{244C1A3E-86C7-441E-9ED4-C77D64DE0068}"/>
                </a:ext>
              </a:extLst>
            </p:cNvPr>
            <p:cNvSpPr>
              <a:spLocks noChangeArrowheads="1"/>
            </p:cNvSpPr>
            <p:nvPr/>
          </p:nvSpPr>
          <p:spPr bwMode="auto">
            <a:xfrm>
              <a:off x="3133" y="2588"/>
              <a:ext cx="126"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84">
              <a:extLst>
                <a:ext uri="{FF2B5EF4-FFF2-40B4-BE49-F238E27FC236}">
                  <a16:creationId xmlns:a16="http://schemas.microsoft.com/office/drawing/2014/main" id="{BE6094EF-212B-4313-B189-E4FB9F8FEF8B}"/>
                </a:ext>
              </a:extLst>
            </p:cNvPr>
            <p:cNvSpPr>
              <a:spLocks/>
            </p:cNvSpPr>
            <p:nvPr/>
          </p:nvSpPr>
          <p:spPr bwMode="auto">
            <a:xfrm>
              <a:off x="3801" y="2226"/>
              <a:ext cx="186" cy="242"/>
            </a:xfrm>
            <a:custGeom>
              <a:avLst/>
              <a:gdLst>
                <a:gd name="T0" fmla="*/ 116 w 186"/>
                <a:gd name="T1" fmla="*/ 242 h 242"/>
                <a:gd name="T2" fmla="*/ 0 w 186"/>
                <a:gd name="T3" fmla="*/ 242 h 242"/>
                <a:gd name="T4" fmla="*/ 0 w 186"/>
                <a:gd name="T5" fmla="*/ 224 h 242"/>
                <a:gd name="T6" fmla="*/ 116 w 186"/>
                <a:gd name="T7" fmla="*/ 224 h 242"/>
                <a:gd name="T8" fmla="*/ 116 w 186"/>
                <a:gd name="T9" fmla="*/ 224 h 242"/>
                <a:gd name="T10" fmla="*/ 126 w 186"/>
                <a:gd name="T11" fmla="*/ 224 h 242"/>
                <a:gd name="T12" fmla="*/ 136 w 186"/>
                <a:gd name="T13" fmla="*/ 220 h 242"/>
                <a:gd name="T14" fmla="*/ 144 w 186"/>
                <a:gd name="T15" fmla="*/ 216 h 242"/>
                <a:gd name="T16" fmla="*/ 152 w 186"/>
                <a:gd name="T17" fmla="*/ 208 h 242"/>
                <a:gd name="T18" fmla="*/ 158 w 186"/>
                <a:gd name="T19" fmla="*/ 202 h 242"/>
                <a:gd name="T20" fmla="*/ 162 w 186"/>
                <a:gd name="T21" fmla="*/ 192 h 242"/>
                <a:gd name="T22" fmla="*/ 166 w 186"/>
                <a:gd name="T23" fmla="*/ 182 h 242"/>
                <a:gd name="T24" fmla="*/ 168 w 186"/>
                <a:gd name="T25" fmla="*/ 172 h 242"/>
                <a:gd name="T26" fmla="*/ 168 w 186"/>
                <a:gd name="T27" fmla="*/ 0 h 242"/>
                <a:gd name="T28" fmla="*/ 186 w 186"/>
                <a:gd name="T29" fmla="*/ 0 h 242"/>
                <a:gd name="T30" fmla="*/ 186 w 186"/>
                <a:gd name="T31" fmla="*/ 172 h 242"/>
                <a:gd name="T32" fmla="*/ 186 w 186"/>
                <a:gd name="T33" fmla="*/ 172 h 242"/>
                <a:gd name="T34" fmla="*/ 184 w 186"/>
                <a:gd name="T35" fmla="*/ 186 h 242"/>
                <a:gd name="T36" fmla="*/ 180 w 186"/>
                <a:gd name="T37" fmla="*/ 200 h 242"/>
                <a:gd name="T38" fmla="*/ 174 w 186"/>
                <a:gd name="T39" fmla="*/ 212 h 242"/>
                <a:gd name="T40" fmla="*/ 164 w 186"/>
                <a:gd name="T41" fmla="*/ 222 h 242"/>
                <a:gd name="T42" fmla="*/ 154 w 186"/>
                <a:gd name="T43" fmla="*/ 230 h 242"/>
                <a:gd name="T44" fmla="*/ 142 w 186"/>
                <a:gd name="T45" fmla="*/ 236 h 242"/>
                <a:gd name="T46" fmla="*/ 130 w 186"/>
                <a:gd name="T47" fmla="*/ 240 h 242"/>
                <a:gd name="T48" fmla="*/ 116 w 186"/>
                <a:gd name="T49" fmla="*/ 242 h 242"/>
                <a:gd name="T50" fmla="*/ 116 w 186"/>
                <a:gd name="T51"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86" h="242">
                  <a:moveTo>
                    <a:pt x="116" y="242"/>
                  </a:moveTo>
                  <a:lnTo>
                    <a:pt x="0" y="242"/>
                  </a:lnTo>
                  <a:lnTo>
                    <a:pt x="0" y="224"/>
                  </a:lnTo>
                  <a:lnTo>
                    <a:pt x="116" y="224"/>
                  </a:lnTo>
                  <a:lnTo>
                    <a:pt x="116" y="224"/>
                  </a:lnTo>
                  <a:lnTo>
                    <a:pt x="126" y="224"/>
                  </a:lnTo>
                  <a:lnTo>
                    <a:pt x="136" y="220"/>
                  </a:lnTo>
                  <a:lnTo>
                    <a:pt x="144" y="216"/>
                  </a:lnTo>
                  <a:lnTo>
                    <a:pt x="152" y="208"/>
                  </a:lnTo>
                  <a:lnTo>
                    <a:pt x="158" y="202"/>
                  </a:lnTo>
                  <a:lnTo>
                    <a:pt x="162" y="192"/>
                  </a:lnTo>
                  <a:lnTo>
                    <a:pt x="166" y="182"/>
                  </a:lnTo>
                  <a:lnTo>
                    <a:pt x="168" y="172"/>
                  </a:lnTo>
                  <a:lnTo>
                    <a:pt x="168" y="0"/>
                  </a:lnTo>
                  <a:lnTo>
                    <a:pt x="186" y="0"/>
                  </a:lnTo>
                  <a:lnTo>
                    <a:pt x="186" y="172"/>
                  </a:lnTo>
                  <a:lnTo>
                    <a:pt x="186" y="172"/>
                  </a:lnTo>
                  <a:lnTo>
                    <a:pt x="184" y="186"/>
                  </a:lnTo>
                  <a:lnTo>
                    <a:pt x="180" y="200"/>
                  </a:lnTo>
                  <a:lnTo>
                    <a:pt x="174" y="212"/>
                  </a:lnTo>
                  <a:lnTo>
                    <a:pt x="164" y="222"/>
                  </a:lnTo>
                  <a:lnTo>
                    <a:pt x="154" y="230"/>
                  </a:lnTo>
                  <a:lnTo>
                    <a:pt x="142" y="236"/>
                  </a:lnTo>
                  <a:lnTo>
                    <a:pt x="130" y="240"/>
                  </a:lnTo>
                  <a:lnTo>
                    <a:pt x="116" y="242"/>
                  </a:lnTo>
                  <a:lnTo>
                    <a:pt x="116" y="2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Rectangle 85">
              <a:extLst>
                <a:ext uri="{FF2B5EF4-FFF2-40B4-BE49-F238E27FC236}">
                  <a16:creationId xmlns:a16="http://schemas.microsoft.com/office/drawing/2014/main" id="{A7CB47A6-A342-4A83-BB63-76C77141749A}"/>
                </a:ext>
              </a:extLst>
            </p:cNvPr>
            <p:cNvSpPr>
              <a:spLocks noChangeArrowheads="1"/>
            </p:cNvSpPr>
            <p:nvPr/>
          </p:nvSpPr>
          <p:spPr bwMode="auto">
            <a:xfrm>
              <a:off x="3873" y="2460"/>
              <a:ext cx="18" cy="13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86">
              <a:extLst>
                <a:ext uri="{FF2B5EF4-FFF2-40B4-BE49-F238E27FC236}">
                  <a16:creationId xmlns:a16="http://schemas.microsoft.com/office/drawing/2014/main" id="{AA866221-C6A6-4895-A6F9-C6DF6A99E8F6}"/>
                </a:ext>
              </a:extLst>
            </p:cNvPr>
            <p:cNvSpPr>
              <a:spLocks noChangeArrowheads="1"/>
            </p:cNvSpPr>
            <p:nvPr/>
          </p:nvSpPr>
          <p:spPr bwMode="auto">
            <a:xfrm>
              <a:off x="3819" y="2588"/>
              <a:ext cx="126"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32" name="Text Placeholder 4">
            <a:extLst>
              <a:ext uri="{FF2B5EF4-FFF2-40B4-BE49-F238E27FC236}">
                <a16:creationId xmlns:a16="http://schemas.microsoft.com/office/drawing/2014/main" id="{3920AB89-9F15-422D-B481-403FB1A6837D}"/>
              </a:ext>
            </a:extLst>
          </p:cNvPr>
          <p:cNvSpPr txBox="1">
            <a:spLocks/>
          </p:cNvSpPr>
          <p:nvPr/>
        </p:nvSpPr>
        <p:spPr>
          <a:xfrm>
            <a:off x="2441575" y="3333996"/>
            <a:ext cx="8839200" cy="785798"/>
          </a:xfrm>
          <a:prstGeom prst="rect">
            <a:avLst/>
          </a:prstGeom>
        </p:spPr>
        <p:txBody>
          <a:bodyPr vert="horz" lIns="0" tIns="0" rIns="0" bIns="0" rtlCol="0" anchor="ctr">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kumimoji="0" lang="en-US" sz="18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marR="0" indent="-285750" algn="l" defTabSz="685434" eaLnBrk="1" fontAlgn="auto" latinLnBrk="0" hangingPunct="1">
              <a:lnSpc>
                <a:spcPct val="100000"/>
              </a:lnSpc>
              <a:spcBef>
                <a:spcPct val="20000"/>
              </a:spcBef>
              <a:spcAft>
                <a:spcPts val="0"/>
              </a:spcAft>
              <a:buClr>
                <a:srgbClr val="FFE600"/>
              </a:buClr>
              <a:buSzPct val="80000"/>
              <a:buFont typeface="Arial" panose="020B0604020202020204" pitchFamily="34" charset="0"/>
              <a:buChar char="•"/>
              <a:tabLst/>
            </a:pPr>
            <a:r>
              <a:rPr kumimoji="0" lang="en-US" b="0" i="0" u="none" strike="noStrike" kern="0" cap="none" spc="0" normalizeH="0" baseline="0" dirty="0">
                <a:ln>
                  <a:noFill/>
                </a:ln>
                <a:solidFill>
                  <a:schemeClr val="bg1"/>
                </a:solidFill>
                <a:effectLst/>
                <a:uLnTx/>
                <a:uFillTx/>
              </a:rPr>
              <a:t>The classical actuarial methods might need to be adjusted for certain </a:t>
            </a:r>
            <a:r>
              <a:rPr kumimoji="0" lang="en-US" b="0" i="0" u="none" strike="noStrike" kern="0" cap="none" spc="0" normalizeH="0" baseline="0" dirty="0" err="1">
                <a:ln>
                  <a:noFill/>
                </a:ln>
                <a:solidFill>
                  <a:schemeClr val="bg1"/>
                </a:solidFill>
                <a:effectLst/>
                <a:uLnTx/>
                <a:uFillTx/>
              </a:rPr>
              <a:t>LoBs</a:t>
            </a:r>
            <a:r>
              <a:rPr kumimoji="0" lang="en-US" b="0" i="0" u="none" strike="noStrike" kern="0" cap="none" spc="0" normalizeH="0" baseline="0" dirty="0">
                <a:ln>
                  <a:noFill/>
                </a:ln>
                <a:solidFill>
                  <a:schemeClr val="bg1"/>
                </a:solidFill>
                <a:effectLst/>
                <a:uLnTx/>
                <a:uFillTx/>
              </a:rPr>
              <a:t>.</a:t>
            </a:r>
          </a:p>
        </p:txBody>
      </p:sp>
      <p:sp>
        <p:nvSpPr>
          <p:cNvPr id="133" name="Text Placeholder 4">
            <a:extLst>
              <a:ext uri="{FF2B5EF4-FFF2-40B4-BE49-F238E27FC236}">
                <a16:creationId xmlns:a16="http://schemas.microsoft.com/office/drawing/2014/main" id="{EA317423-F5CB-4DF6-96AA-00E02FE946ED}"/>
              </a:ext>
            </a:extLst>
          </p:cNvPr>
          <p:cNvSpPr txBox="1">
            <a:spLocks/>
          </p:cNvSpPr>
          <p:nvPr/>
        </p:nvSpPr>
        <p:spPr>
          <a:xfrm>
            <a:off x="2441575" y="4409994"/>
            <a:ext cx="8839200" cy="785798"/>
          </a:xfrm>
          <a:prstGeom prst="rect">
            <a:avLst/>
          </a:prstGeom>
        </p:spPr>
        <p:txBody>
          <a:bodyPr vert="horz" lIns="0" tIns="0" rIns="0" bIns="0" rtlCol="0" anchor="ctr">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kumimoji="0" lang="en-US" sz="18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defTabSz="685434">
              <a:spcBef>
                <a:spcPct val="20000"/>
              </a:spcBef>
              <a:buClr>
                <a:srgbClr val="FFE600"/>
              </a:buClr>
              <a:buSzPct val="80000"/>
              <a:buFont typeface="Arial" panose="020B0604020202020204" pitchFamily="34" charset="0"/>
              <a:buChar char="•"/>
            </a:pPr>
            <a:r>
              <a:rPr kumimoji="0" lang="en-US" b="0" i="0" u="none" strike="noStrike" kern="0" cap="none" spc="0" normalizeH="0" baseline="0" dirty="0">
                <a:ln>
                  <a:noFill/>
                </a:ln>
                <a:solidFill>
                  <a:schemeClr val="bg1"/>
                </a:solidFill>
                <a:effectLst/>
                <a:uLnTx/>
                <a:uFillTx/>
              </a:rPr>
              <a:t>The Actuary needs to use more expert judgements in order to estimate additional reserves</a:t>
            </a:r>
            <a:r>
              <a:rPr lang="en-US" kern="0" dirty="0">
                <a:solidFill>
                  <a:schemeClr val="bg1"/>
                </a:solidFill>
              </a:rPr>
              <a:t>.</a:t>
            </a:r>
          </a:p>
        </p:txBody>
      </p:sp>
      <p:sp>
        <p:nvSpPr>
          <p:cNvPr id="134" name="Text Placeholder 4">
            <a:extLst>
              <a:ext uri="{FF2B5EF4-FFF2-40B4-BE49-F238E27FC236}">
                <a16:creationId xmlns:a16="http://schemas.microsoft.com/office/drawing/2014/main" id="{FECAB2FD-659B-4C42-9584-481AF0E60718}"/>
              </a:ext>
            </a:extLst>
          </p:cNvPr>
          <p:cNvSpPr txBox="1">
            <a:spLocks/>
          </p:cNvSpPr>
          <p:nvPr/>
        </p:nvSpPr>
        <p:spPr>
          <a:xfrm>
            <a:off x="2441575" y="5485991"/>
            <a:ext cx="8839200" cy="785798"/>
          </a:xfrm>
          <a:prstGeom prst="rect">
            <a:avLst/>
          </a:prstGeom>
        </p:spPr>
        <p:txBody>
          <a:bodyPr vert="horz" lIns="0" tIns="0" rIns="0" bIns="0" rtlCol="0" anchor="ctr">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kumimoji="0" lang="en-US" sz="18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buFont typeface="Arial" pitchFamily="34" charset="0"/>
              <a:buChar char="•"/>
            </a:pPr>
            <a:r>
              <a:rPr kumimoji="0" lang="en-US" b="0" i="0" u="none" strike="noStrike" kern="0" cap="none" spc="0" normalizeH="0" baseline="0" dirty="0">
                <a:ln>
                  <a:noFill/>
                </a:ln>
                <a:solidFill>
                  <a:schemeClr val="bg1"/>
                </a:solidFill>
                <a:effectLst/>
                <a:uLnTx/>
                <a:uFillTx/>
              </a:rPr>
              <a:t>Actuaries need to deal with new kinds of risks.</a:t>
            </a:r>
            <a:endParaRPr lang="en-US" kern="0" dirty="0">
              <a:solidFill>
                <a:schemeClr val="bg1"/>
              </a:solidFill>
            </a:endParaRPr>
          </a:p>
        </p:txBody>
      </p:sp>
      <p:cxnSp>
        <p:nvCxnSpPr>
          <p:cNvPr id="181" name="Straight Connector 180">
            <a:extLst>
              <a:ext uri="{FF2B5EF4-FFF2-40B4-BE49-F238E27FC236}">
                <a16:creationId xmlns:a16="http://schemas.microsoft.com/office/drawing/2014/main" id="{D2799F89-15FC-469F-B0DD-BC88465143FB}"/>
              </a:ext>
            </a:extLst>
          </p:cNvPr>
          <p:cNvCxnSpPr>
            <a:cxnSpLocks/>
          </p:cNvCxnSpPr>
          <p:nvPr/>
        </p:nvCxnSpPr>
        <p:spPr>
          <a:xfrm>
            <a:off x="536575" y="5340892"/>
            <a:ext cx="10913924" cy="0"/>
          </a:xfrm>
          <a:prstGeom prst="line">
            <a:avLst/>
          </a:prstGeom>
          <a:noFill/>
          <a:ln w="12700" cap="sq" cmpd="sng" algn="ctr">
            <a:solidFill>
              <a:srgbClr val="D2D2DA"/>
            </a:solidFill>
            <a:prstDash val="solid"/>
            <a:miter lim="800000"/>
            <a:tailEnd type="none"/>
          </a:ln>
          <a:effectLst/>
        </p:spPr>
      </p:cxnSp>
      <p:grpSp>
        <p:nvGrpSpPr>
          <p:cNvPr id="276" name="Group 275">
            <a:extLst>
              <a:ext uri="{FF2B5EF4-FFF2-40B4-BE49-F238E27FC236}">
                <a16:creationId xmlns:a16="http://schemas.microsoft.com/office/drawing/2014/main" id="{3D784886-FC45-416D-B616-A85FFB75BB8E}"/>
              </a:ext>
            </a:extLst>
          </p:cNvPr>
          <p:cNvGrpSpPr/>
          <p:nvPr/>
        </p:nvGrpSpPr>
        <p:grpSpPr>
          <a:xfrm>
            <a:off x="537484" y="5581395"/>
            <a:ext cx="1133829" cy="594989"/>
            <a:chOff x="4846638" y="3227388"/>
            <a:chExt cx="1590675" cy="844550"/>
          </a:xfrm>
          <a:solidFill>
            <a:schemeClr val="bg1"/>
          </a:solidFill>
        </p:grpSpPr>
        <p:sp>
          <p:nvSpPr>
            <p:cNvPr id="277" name="Freeform 38">
              <a:extLst>
                <a:ext uri="{FF2B5EF4-FFF2-40B4-BE49-F238E27FC236}">
                  <a16:creationId xmlns:a16="http://schemas.microsoft.com/office/drawing/2014/main" id="{819607D9-4333-4E42-ACBB-A03F3830DF2C}"/>
                </a:ext>
              </a:extLst>
            </p:cNvPr>
            <p:cNvSpPr>
              <a:spLocks noEditPoints="1"/>
            </p:cNvSpPr>
            <p:nvPr/>
          </p:nvSpPr>
          <p:spPr bwMode="auto">
            <a:xfrm>
              <a:off x="4932363" y="3516313"/>
              <a:ext cx="473075" cy="469900"/>
            </a:xfrm>
            <a:custGeom>
              <a:avLst/>
              <a:gdLst>
                <a:gd name="T0" fmla="*/ 134 w 298"/>
                <a:gd name="T1" fmla="*/ 296 h 296"/>
                <a:gd name="T2" fmla="*/ 92 w 298"/>
                <a:gd name="T3" fmla="*/ 284 h 296"/>
                <a:gd name="T4" fmla="*/ 56 w 298"/>
                <a:gd name="T5" fmla="*/ 262 h 296"/>
                <a:gd name="T6" fmla="*/ 26 w 298"/>
                <a:gd name="T7" fmla="*/ 232 h 296"/>
                <a:gd name="T8" fmla="*/ 8 w 298"/>
                <a:gd name="T9" fmla="*/ 192 h 296"/>
                <a:gd name="T10" fmla="*/ 0 w 298"/>
                <a:gd name="T11" fmla="*/ 148 h 296"/>
                <a:gd name="T12" fmla="*/ 4 w 298"/>
                <a:gd name="T13" fmla="*/ 118 h 296"/>
                <a:gd name="T14" fmla="*/ 18 w 298"/>
                <a:gd name="T15" fmla="*/ 78 h 296"/>
                <a:gd name="T16" fmla="*/ 44 w 298"/>
                <a:gd name="T17" fmla="*/ 42 h 296"/>
                <a:gd name="T18" fmla="*/ 78 w 298"/>
                <a:gd name="T19" fmla="*/ 18 h 296"/>
                <a:gd name="T20" fmla="*/ 120 w 298"/>
                <a:gd name="T21" fmla="*/ 2 h 296"/>
                <a:gd name="T22" fmla="*/ 150 w 298"/>
                <a:gd name="T23" fmla="*/ 0 h 296"/>
                <a:gd name="T24" fmla="*/ 194 w 298"/>
                <a:gd name="T25" fmla="*/ 6 h 296"/>
                <a:gd name="T26" fmla="*/ 232 w 298"/>
                <a:gd name="T27" fmla="*/ 24 h 296"/>
                <a:gd name="T28" fmla="*/ 264 w 298"/>
                <a:gd name="T29" fmla="*/ 54 h 296"/>
                <a:gd name="T30" fmla="*/ 286 w 298"/>
                <a:gd name="T31" fmla="*/ 90 h 296"/>
                <a:gd name="T32" fmla="*/ 298 w 298"/>
                <a:gd name="T33" fmla="*/ 132 h 296"/>
                <a:gd name="T34" fmla="*/ 298 w 298"/>
                <a:gd name="T35" fmla="*/ 164 h 296"/>
                <a:gd name="T36" fmla="*/ 286 w 298"/>
                <a:gd name="T37" fmla="*/ 206 h 296"/>
                <a:gd name="T38" fmla="*/ 264 w 298"/>
                <a:gd name="T39" fmla="*/ 242 h 296"/>
                <a:gd name="T40" fmla="*/ 232 w 298"/>
                <a:gd name="T41" fmla="*/ 272 h 296"/>
                <a:gd name="T42" fmla="*/ 194 w 298"/>
                <a:gd name="T43" fmla="*/ 290 h 296"/>
                <a:gd name="T44" fmla="*/ 150 w 298"/>
                <a:gd name="T45" fmla="*/ 296 h 296"/>
                <a:gd name="T46" fmla="*/ 150 w 298"/>
                <a:gd name="T47" fmla="*/ 18 h 296"/>
                <a:gd name="T48" fmla="*/ 110 w 298"/>
                <a:gd name="T49" fmla="*/ 24 h 296"/>
                <a:gd name="T50" fmla="*/ 76 w 298"/>
                <a:gd name="T51" fmla="*/ 40 h 296"/>
                <a:gd name="T52" fmla="*/ 48 w 298"/>
                <a:gd name="T53" fmla="*/ 64 h 296"/>
                <a:gd name="T54" fmla="*/ 30 w 298"/>
                <a:gd name="T55" fmla="*/ 98 h 296"/>
                <a:gd name="T56" fmla="*/ 20 w 298"/>
                <a:gd name="T57" fmla="*/ 134 h 296"/>
                <a:gd name="T58" fmla="*/ 20 w 298"/>
                <a:gd name="T59" fmla="*/ 162 h 296"/>
                <a:gd name="T60" fmla="*/ 30 w 298"/>
                <a:gd name="T61" fmla="*/ 198 h 296"/>
                <a:gd name="T62" fmla="*/ 48 w 298"/>
                <a:gd name="T63" fmla="*/ 232 h 296"/>
                <a:gd name="T64" fmla="*/ 76 w 298"/>
                <a:gd name="T65" fmla="*/ 256 h 296"/>
                <a:gd name="T66" fmla="*/ 110 w 298"/>
                <a:gd name="T67" fmla="*/ 272 h 296"/>
                <a:gd name="T68" fmla="*/ 150 w 298"/>
                <a:gd name="T69" fmla="*/ 278 h 296"/>
                <a:gd name="T70" fmla="*/ 176 w 298"/>
                <a:gd name="T71" fmla="*/ 276 h 296"/>
                <a:gd name="T72" fmla="*/ 212 w 298"/>
                <a:gd name="T73" fmla="*/ 262 h 296"/>
                <a:gd name="T74" fmla="*/ 242 w 298"/>
                <a:gd name="T75" fmla="*/ 240 h 296"/>
                <a:gd name="T76" fmla="*/ 264 w 298"/>
                <a:gd name="T77" fmla="*/ 210 h 296"/>
                <a:gd name="T78" fmla="*/ 278 w 298"/>
                <a:gd name="T79" fmla="*/ 174 h 296"/>
                <a:gd name="T80" fmla="*/ 280 w 298"/>
                <a:gd name="T81" fmla="*/ 148 h 296"/>
                <a:gd name="T82" fmla="*/ 274 w 298"/>
                <a:gd name="T83" fmla="*/ 110 h 296"/>
                <a:gd name="T84" fmla="*/ 258 w 298"/>
                <a:gd name="T85" fmla="*/ 76 h 296"/>
                <a:gd name="T86" fmla="*/ 232 w 298"/>
                <a:gd name="T87" fmla="*/ 48 h 296"/>
                <a:gd name="T88" fmla="*/ 200 w 298"/>
                <a:gd name="T89" fmla="*/ 28 h 296"/>
                <a:gd name="T90" fmla="*/ 162 w 298"/>
                <a:gd name="T91" fmla="*/ 18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98" h="296">
                  <a:moveTo>
                    <a:pt x="150" y="296"/>
                  </a:moveTo>
                  <a:lnTo>
                    <a:pt x="150" y="296"/>
                  </a:lnTo>
                  <a:lnTo>
                    <a:pt x="134" y="296"/>
                  </a:lnTo>
                  <a:lnTo>
                    <a:pt x="120" y="294"/>
                  </a:lnTo>
                  <a:lnTo>
                    <a:pt x="106" y="290"/>
                  </a:lnTo>
                  <a:lnTo>
                    <a:pt x="92" y="284"/>
                  </a:lnTo>
                  <a:lnTo>
                    <a:pt x="78" y="278"/>
                  </a:lnTo>
                  <a:lnTo>
                    <a:pt x="66" y="272"/>
                  </a:lnTo>
                  <a:lnTo>
                    <a:pt x="56" y="262"/>
                  </a:lnTo>
                  <a:lnTo>
                    <a:pt x="44" y="254"/>
                  </a:lnTo>
                  <a:lnTo>
                    <a:pt x="34" y="242"/>
                  </a:lnTo>
                  <a:lnTo>
                    <a:pt x="26" y="232"/>
                  </a:lnTo>
                  <a:lnTo>
                    <a:pt x="18" y="218"/>
                  </a:lnTo>
                  <a:lnTo>
                    <a:pt x="12" y="206"/>
                  </a:lnTo>
                  <a:lnTo>
                    <a:pt x="8" y="192"/>
                  </a:lnTo>
                  <a:lnTo>
                    <a:pt x="4" y="178"/>
                  </a:lnTo>
                  <a:lnTo>
                    <a:pt x="2" y="164"/>
                  </a:lnTo>
                  <a:lnTo>
                    <a:pt x="0" y="148"/>
                  </a:lnTo>
                  <a:lnTo>
                    <a:pt x="0" y="148"/>
                  </a:lnTo>
                  <a:lnTo>
                    <a:pt x="2" y="132"/>
                  </a:lnTo>
                  <a:lnTo>
                    <a:pt x="4" y="118"/>
                  </a:lnTo>
                  <a:lnTo>
                    <a:pt x="8" y="104"/>
                  </a:lnTo>
                  <a:lnTo>
                    <a:pt x="12" y="90"/>
                  </a:lnTo>
                  <a:lnTo>
                    <a:pt x="18" y="78"/>
                  </a:lnTo>
                  <a:lnTo>
                    <a:pt x="26" y="64"/>
                  </a:lnTo>
                  <a:lnTo>
                    <a:pt x="34" y="54"/>
                  </a:lnTo>
                  <a:lnTo>
                    <a:pt x="44" y="42"/>
                  </a:lnTo>
                  <a:lnTo>
                    <a:pt x="56" y="34"/>
                  </a:lnTo>
                  <a:lnTo>
                    <a:pt x="66" y="24"/>
                  </a:lnTo>
                  <a:lnTo>
                    <a:pt x="78" y="18"/>
                  </a:lnTo>
                  <a:lnTo>
                    <a:pt x="92" y="12"/>
                  </a:lnTo>
                  <a:lnTo>
                    <a:pt x="106" y="6"/>
                  </a:lnTo>
                  <a:lnTo>
                    <a:pt x="120" y="2"/>
                  </a:lnTo>
                  <a:lnTo>
                    <a:pt x="134" y="0"/>
                  </a:lnTo>
                  <a:lnTo>
                    <a:pt x="150" y="0"/>
                  </a:lnTo>
                  <a:lnTo>
                    <a:pt x="150" y="0"/>
                  </a:lnTo>
                  <a:lnTo>
                    <a:pt x="164" y="0"/>
                  </a:lnTo>
                  <a:lnTo>
                    <a:pt x="180" y="2"/>
                  </a:lnTo>
                  <a:lnTo>
                    <a:pt x="194" y="6"/>
                  </a:lnTo>
                  <a:lnTo>
                    <a:pt x="208" y="12"/>
                  </a:lnTo>
                  <a:lnTo>
                    <a:pt x="220" y="18"/>
                  </a:lnTo>
                  <a:lnTo>
                    <a:pt x="232" y="24"/>
                  </a:lnTo>
                  <a:lnTo>
                    <a:pt x="244" y="34"/>
                  </a:lnTo>
                  <a:lnTo>
                    <a:pt x="254" y="42"/>
                  </a:lnTo>
                  <a:lnTo>
                    <a:pt x="264" y="54"/>
                  </a:lnTo>
                  <a:lnTo>
                    <a:pt x="272" y="64"/>
                  </a:lnTo>
                  <a:lnTo>
                    <a:pt x="280" y="78"/>
                  </a:lnTo>
                  <a:lnTo>
                    <a:pt x="286" y="90"/>
                  </a:lnTo>
                  <a:lnTo>
                    <a:pt x="292" y="104"/>
                  </a:lnTo>
                  <a:lnTo>
                    <a:pt x="296" y="118"/>
                  </a:lnTo>
                  <a:lnTo>
                    <a:pt x="298" y="132"/>
                  </a:lnTo>
                  <a:lnTo>
                    <a:pt x="298" y="148"/>
                  </a:lnTo>
                  <a:lnTo>
                    <a:pt x="298" y="148"/>
                  </a:lnTo>
                  <a:lnTo>
                    <a:pt x="298" y="164"/>
                  </a:lnTo>
                  <a:lnTo>
                    <a:pt x="296" y="178"/>
                  </a:lnTo>
                  <a:lnTo>
                    <a:pt x="292" y="192"/>
                  </a:lnTo>
                  <a:lnTo>
                    <a:pt x="286" y="206"/>
                  </a:lnTo>
                  <a:lnTo>
                    <a:pt x="280" y="218"/>
                  </a:lnTo>
                  <a:lnTo>
                    <a:pt x="272" y="232"/>
                  </a:lnTo>
                  <a:lnTo>
                    <a:pt x="264" y="242"/>
                  </a:lnTo>
                  <a:lnTo>
                    <a:pt x="254" y="254"/>
                  </a:lnTo>
                  <a:lnTo>
                    <a:pt x="244" y="262"/>
                  </a:lnTo>
                  <a:lnTo>
                    <a:pt x="232" y="272"/>
                  </a:lnTo>
                  <a:lnTo>
                    <a:pt x="220" y="278"/>
                  </a:lnTo>
                  <a:lnTo>
                    <a:pt x="208" y="284"/>
                  </a:lnTo>
                  <a:lnTo>
                    <a:pt x="194" y="290"/>
                  </a:lnTo>
                  <a:lnTo>
                    <a:pt x="180" y="294"/>
                  </a:lnTo>
                  <a:lnTo>
                    <a:pt x="164" y="296"/>
                  </a:lnTo>
                  <a:lnTo>
                    <a:pt x="150" y="296"/>
                  </a:lnTo>
                  <a:lnTo>
                    <a:pt x="150" y="296"/>
                  </a:lnTo>
                  <a:close/>
                  <a:moveTo>
                    <a:pt x="150" y="18"/>
                  </a:moveTo>
                  <a:lnTo>
                    <a:pt x="150" y="18"/>
                  </a:lnTo>
                  <a:lnTo>
                    <a:pt x="136" y="18"/>
                  </a:lnTo>
                  <a:lnTo>
                    <a:pt x="124" y="20"/>
                  </a:lnTo>
                  <a:lnTo>
                    <a:pt x="110" y="24"/>
                  </a:lnTo>
                  <a:lnTo>
                    <a:pt x="98" y="28"/>
                  </a:lnTo>
                  <a:lnTo>
                    <a:pt x="88" y="34"/>
                  </a:lnTo>
                  <a:lnTo>
                    <a:pt x="76" y="40"/>
                  </a:lnTo>
                  <a:lnTo>
                    <a:pt x="66" y="48"/>
                  </a:lnTo>
                  <a:lnTo>
                    <a:pt x="58" y="56"/>
                  </a:lnTo>
                  <a:lnTo>
                    <a:pt x="48" y="64"/>
                  </a:lnTo>
                  <a:lnTo>
                    <a:pt x="42" y="76"/>
                  </a:lnTo>
                  <a:lnTo>
                    <a:pt x="34" y="86"/>
                  </a:lnTo>
                  <a:lnTo>
                    <a:pt x="30" y="98"/>
                  </a:lnTo>
                  <a:lnTo>
                    <a:pt x="24" y="110"/>
                  </a:lnTo>
                  <a:lnTo>
                    <a:pt x="22" y="122"/>
                  </a:lnTo>
                  <a:lnTo>
                    <a:pt x="20" y="134"/>
                  </a:lnTo>
                  <a:lnTo>
                    <a:pt x="18" y="148"/>
                  </a:lnTo>
                  <a:lnTo>
                    <a:pt x="18" y="148"/>
                  </a:lnTo>
                  <a:lnTo>
                    <a:pt x="20" y="162"/>
                  </a:lnTo>
                  <a:lnTo>
                    <a:pt x="22" y="174"/>
                  </a:lnTo>
                  <a:lnTo>
                    <a:pt x="24" y="186"/>
                  </a:lnTo>
                  <a:lnTo>
                    <a:pt x="30" y="198"/>
                  </a:lnTo>
                  <a:lnTo>
                    <a:pt x="34" y="210"/>
                  </a:lnTo>
                  <a:lnTo>
                    <a:pt x="42" y="222"/>
                  </a:lnTo>
                  <a:lnTo>
                    <a:pt x="48" y="232"/>
                  </a:lnTo>
                  <a:lnTo>
                    <a:pt x="58" y="240"/>
                  </a:lnTo>
                  <a:lnTo>
                    <a:pt x="66" y="248"/>
                  </a:lnTo>
                  <a:lnTo>
                    <a:pt x="76" y="256"/>
                  </a:lnTo>
                  <a:lnTo>
                    <a:pt x="88" y="262"/>
                  </a:lnTo>
                  <a:lnTo>
                    <a:pt x="98" y="268"/>
                  </a:lnTo>
                  <a:lnTo>
                    <a:pt x="110" y="272"/>
                  </a:lnTo>
                  <a:lnTo>
                    <a:pt x="124" y="276"/>
                  </a:lnTo>
                  <a:lnTo>
                    <a:pt x="136" y="278"/>
                  </a:lnTo>
                  <a:lnTo>
                    <a:pt x="150" y="278"/>
                  </a:lnTo>
                  <a:lnTo>
                    <a:pt x="150" y="278"/>
                  </a:lnTo>
                  <a:lnTo>
                    <a:pt x="162" y="278"/>
                  </a:lnTo>
                  <a:lnTo>
                    <a:pt x="176" y="276"/>
                  </a:lnTo>
                  <a:lnTo>
                    <a:pt x="188" y="272"/>
                  </a:lnTo>
                  <a:lnTo>
                    <a:pt x="200" y="268"/>
                  </a:lnTo>
                  <a:lnTo>
                    <a:pt x="212" y="262"/>
                  </a:lnTo>
                  <a:lnTo>
                    <a:pt x="222" y="256"/>
                  </a:lnTo>
                  <a:lnTo>
                    <a:pt x="232" y="248"/>
                  </a:lnTo>
                  <a:lnTo>
                    <a:pt x="242" y="240"/>
                  </a:lnTo>
                  <a:lnTo>
                    <a:pt x="250" y="232"/>
                  </a:lnTo>
                  <a:lnTo>
                    <a:pt x="258" y="222"/>
                  </a:lnTo>
                  <a:lnTo>
                    <a:pt x="264" y="210"/>
                  </a:lnTo>
                  <a:lnTo>
                    <a:pt x="270" y="198"/>
                  </a:lnTo>
                  <a:lnTo>
                    <a:pt x="274" y="186"/>
                  </a:lnTo>
                  <a:lnTo>
                    <a:pt x="278" y="174"/>
                  </a:lnTo>
                  <a:lnTo>
                    <a:pt x="280" y="162"/>
                  </a:lnTo>
                  <a:lnTo>
                    <a:pt x="280" y="148"/>
                  </a:lnTo>
                  <a:lnTo>
                    <a:pt x="280" y="148"/>
                  </a:lnTo>
                  <a:lnTo>
                    <a:pt x="280" y="134"/>
                  </a:lnTo>
                  <a:lnTo>
                    <a:pt x="278" y="122"/>
                  </a:lnTo>
                  <a:lnTo>
                    <a:pt x="274" y="110"/>
                  </a:lnTo>
                  <a:lnTo>
                    <a:pt x="270" y="98"/>
                  </a:lnTo>
                  <a:lnTo>
                    <a:pt x="264" y="86"/>
                  </a:lnTo>
                  <a:lnTo>
                    <a:pt x="258" y="76"/>
                  </a:lnTo>
                  <a:lnTo>
                    <a:pt x="250" y="64"/>
                  </a:lnTo>
                  <a:lnTo>
                    <a:pt x="242" y="56"/>
                  </a:lnTo>
                  <a:lnTo>
                    <a:pt x="232" y="48"/>
                  </a:lnTo>
                  <a:lnTo>
                    <a:pt x="222" y="40"/>
                  </a:lnTo>
                  <a:lnTo>
                    <a:pt x="212" y="34"/>
                  </a:lnTo>
                  <a:lnTo>
                    <a:pt x="200" y="28"/>
                  </a:lnTo>
                  <a:lnTo>
                    <a:pt x="188" y="24"/>
                  </a:lnTo>
                  <a:lnTo>
                    <a:pt x="176" y="20"/>
                  </a:lnTo>
                  <a:lnTo>
                    <a:pt x="162" y="18"/>
                  </a:lnTo>
                  <a:lnTo>
                    <a:pt x="150" y="18"/>
                  </a:lnTo>
                  <a:lnTo>
                    <a:pt x="150" y="18"/>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78" name="Freeform 39">
              <a:extLst>
                <a:ext uri="{FF2B5EF4-FFF2-40B4-BE49-F238E27FC236}">
                  <a16:creationId xmlns:a16="http://schemas.microsoft.com/office/drawing/2014/main" id="{1F983B50-7FF0-4472-9419-A9DA43893905}"/>
                </a:ext>
              </a:extLst>
            </p:cNvPr>
            <p:cNvSpPr>
              <a:spLocks noEditPoints="1"/>
            </p:cNvSpPr>
            <p:nvPr/>
          </p:nvSpPr>
          <p:spPr bwMode="auto">
            <a:xfrm>
              <a:off x="4846638" y="3430588"/>
              <a:ext cx="644525" cy="641350"/>
            </a:xfrm>
            <a:custGeom>
              <a:avLst/>
              <a:gdLst>
                <a:gd name="T0" fmla="*/ 182 w 406"/>
                <a:gd name="T1" fmla="*/ 404 h 404"/>
                <a:gd name="T2" fmla="*/ 124 w 406"/>
                <a:gd name="T3" fmla="*/ 388 h 404"/>
                <a:gd name="T4" fmla="*/ 74 w 406"/>
                <a:gd name="T5" fmla="*/ 358 h 404"/>
                <a:gd name="T6" fmla="*/ 36 w 406"/>
                <a:gd name="T7" fmla="*/ 316 h 404"/>
                <a:gd name="T8" fmla="*/ 10 w 406"/>
                <a:gd name="T9" fmla="*/ 262 h 404"/>
                <a:gd name="T10" fmla="*/ 0 w 406"/>
                <a:gd name="T11" fmla="*/ 202 h 404"/>
                <a:gd name="T12" fmla="*/ 4 w 406"/>
                <a:gd name="T13" fmla="*/ 162 h 404"/>
                <a:gd name="T14" fmla="*/ 26 w 406"/>
                <a:gd name="T15" fmla="*/ 106 h 404"/>
                <a:gd name="T16" fmla="*/ 60 w 406"/>
                <a:gd name="T17" fmla="*/ 58 h 404"/>
                <a:gd name="T18" fmla="*/ 108 w 406"/>
                <a:gd name="T19" fmla="*/ 24 h 404"/>
                <a:gd name="T20" fmla="*/ 162 w 406"/>
                <a:gd name="T21" fmla="*/ 4 h 404"/>
                <a:gd name="T22" fmla="*/ 204 w 406"/>
                <a:gd name="T23" fmla="*/ 0 h 404"/>
                <a:gd name="T24" fmla="*/ 264 w 406"/>
                <a:gd name="T25" fmla="*/ 8 h 404"/>
                <a:gd name="T26" fmla="*/ 316 w 406"/>
                <a:gd name="T27" fmla="*/ 34 h 404"/>
                <a:gd name="T28" fmla="*/ 360 w 406"/>
                <a:gd name="T29" fmla="*/ 74 h 404"/>
                <a:gd name="T30" fmla="*/ 390 w 406"/>
                <a:gd name="T31" fmla="*/ 124 h 404"/>
                <a:gd name="T32" fmla="*/ 406 w 406"/>
                <a:gd name="T33" fmla="*/ 182 h 404"/>
                <a:gd name="T34" fmla="*/ 406 w 406"/>
                <a:gd name="T35" fmla="*/ 222 h 404"/>
                <a:gd name="T36" fmla="*/ 390 w 406"/>
                <a:gd name="T37" fmla="*/ 280 h 404"/>
                <a:gd name="T38" fmla="*/ 360 w 406"/>
                <a:gd name="T39" fmla="*/ 332 h 404"/>
                <a:gd name="T40" fmla="*/ 316 w 406"/>
                <a:gd name="T41" fmla="*/ 370 h 404"/>
                <a:gd name="T42" fmla="*/ 264 w 406"/>
                <a:gd name="T43" fmla="*/ 396 h 404"/>
                <a:gd name="T44" fmla="*/ 204 w 406"/>
                <a:gd name="T45" fmla="*/ 404 h 404"/>
                <a:gd name="T46" fmla="*/ 204 w 406"/>
                <a:gd name="T47" fmla="*/ 18 h 404"/>
                <a:gd name="T48" fmla="*/ 148 w 406"/>
                <a:gd name="T49" fmla="*/ 26 h 404"/>
                <a:gd name="T50" fmla="*/ 100 w 406"/>
                <a:gd name="T51" fmla="*/ 48 h 404"/>
                <a:gd name="T52" fmla="*/ 62 w 406"/>
                <a:gd name="T53" fmla="*/ 84 h 404"/>
                <a:gd name="T54" fmla="*/ 34 w 406"/>
                <a:gd name="T55" fmla="*/ 130 h 404"/>
                <a:gd name="T56" fmla="*/ 20 w 406"/>
                <a:gd name="T57" fmla="*/ 184 h 404"/>
                <a:gd name="T58" fmla="*/ 20 w 406"/>
                <a:gd name="T59" fmla="*/ 220 h 404"/>
                <a:gd name="T60" fmla="*/ 34 w 406"/>
                <a:gd name="T61" fmla="*/ 274 h 404"/>
                <a:gd name="T62" fmla="*/ 62 w 406"/>
                <a:gd name="T63" fmla="*/ 320 h 404"/>
                <a:gd name="T64" fmla="*/ 100 w 406"/>
                <a:gd name="T65" fmla="*/ 356 h 404"/>
                <a:gd name="T66" fmla="*/ 148 w 406"/>
                <a:gd name="T67" fmla="*/ 378 h 404"/>
                <a:gd name="T68" fmla="*/ 204 w 406"/>
                <a:gd name="T69" fmla="*/ 386 h 404"/>
                <a:gd name="T70" fmla="*/ 240 w 406"/>
                <a:gd name="T71" fmla="*/ 384 h 404"/>
                <a:gd name="T72" fmla="*/ 292 w 406"/>
                <a:gd name="T73" fmla="*/ 364 h 404"/>
                <a:gd name="T74" fmla="*/ 334 w 406"/>
                <a:gd name="T75" fmla="*/ 332 h 404"/>
                <a:gd name="T76" fmla="*/ 366 w 406"/>
                <a:gd name="T77" fmla="*/ 290 h 404"/>
                <a:gd name="T78" fmla="*/ 384 w 406"/>
                <a:gd name="T79" fmla="*/ 240 h 404"/>
                <a:gd name="T80" fmla="*/ 388 w 406"/>
                <a:gd name="T81" fmla="*/ 202 h 404"/>
                <a:gd name="T82" fmla="*/ 380 w 406"/>
                <a:gd name="T83" fmla="*/ 148 h 404"/>
                <a:gd name="T84" fmla="*/ 356 w 406"/>
                <a:gd name="T85" fmla="*/ 98 h 404"/>
                <a:gd name="T86" fmla="*/ 322 w 406"/>
                <a:gd name="T87" fmla="*/ 60 h 404"/>
                <a:gd name="T88" fmla="*/ 276 w 406"/>
                <a:gd name="T89" fmla="*/ 32 h 404"/>
                <a:gd name="T90" fmla="*/ 222 w 406"/>
                <a:gd name="T91" fmla="*/ 18 h 4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6" h="404">
                  <a:moveTo>
                    <a:pt x="204" y="404"/>
                  </a:moveTo>
                  <a:lnTo>
                    <a:pt x="204" y="404"/>
                  </a:lnTo>
                  <a:lnTo>
                    <a:pt x="182" y="404"/>
                  </a:lnTo>
                  <a:lnTo>
                    <a:pt x="162" y="400"/>
                  </a:lnTo>
                  <a:lnTo>
                    <a:pt x="144" y="396"/>
                  </a:lnTo>
                  <a:lnTo>
                    <a:pt x="124" y="388"/>
                  </a:lnTo>
                  <a:lnTo>
                    <a:pt x="108" y="380"/>
                  </a:lnTo>
                  <a:lnTo>
                    <a:pt x="90" y="370"/>
                  </a:lnTo>
                  <a:lnTo>
                    <a:pt x="74" y="358"/>
                  </a:lnTo>
                  <a:lnTo>
                    <a:pt x="60" y="346"/>
                  </a:lnTo>
                  <a:lnTo>
                    <a:pt x="48" y="332"/>
                  </a:lnTo>
                  <a:lnTo>
                    <a:pt x="36" y="316"/>
                  </a:lnTo>
                  <a:lnTo>
                    <a:pt x="26" y="298"/>
                  </a:lnTo>
                  <a:lnTo>
                    <a:pt x="16" y="280"/>
                  </a:lnTo>
                  <a:lnTo>
                    <a:pt x="10" y="262"/>
                  </a:lnTo>
                  <a:lnTo>
                    <a:pt x="4" y="242"/>
                  </a:lnTo>
                  <a:lnTo>
                    <a:pt x="2" y="222"/>
                  </a:lnTo>
                  <a:lnTo>
                    <a:pt x="0" y="202"/>
                  </a:lnTo>
                  <a:lnTo>
                    <a:pt x="0" y="202"/>
                  </a:lnTo>
                  <a:lnTo>
                    <a:pt x="2" y="182"/>
                  </a:lnTo>
                  <a:lnTo>
                    <a:pt x="4" y="162"/>
                  </a:lnTo>
                  <a:lnTo>
                    <a:pt x="10" y="142"/>
                  </a:lnTo>
                  <a:lnTo>
                    <a:pt x="16" y="124"/>
                  </a:lnTo>
                  <a:lnTo>
                    <a:pt x="26" y="106"/>
                  </a:lnTo>
                  <a:lnTo>
                    <a:pt x="36" y="88"/>
                  </a:lnTo>
                  <a:lnTo>
                    <a:pt x="48" y="74"/>
                  </a:lnTo>
                  <a:lnTo>
                    <a:pt x="60" y="58"/>
                  </a:lnTo>
                  <a:lnTo>
                    <a:pt x="74" y="46"/>
                  </a:lnTo>
                  <a:lnTo>
                    <a:pt x="90" y="34"/>
                  </a:lnTo>
                  <a:lnTo>
                    <a:pt x="108" y="24"/>
                  </a:lnTo>
                  <a:lnTo>
                    <a:pt x="124" y="16"/>
                  </a:lnTo>
                  <a:lnTo>
                    <a:pt x="144" y="8"/>
                  </a:lnTo>
                  <a:lnTo>
                    <a:pt x="162" y="4"/>
                  </a:lnTo>
                  <a:lnTo>
                    <a:pt x="182" y="0"/>
                  </a:lnTo>
                  <a:lnTo>
                    <a:pt x="204" y="0"/>
                  </a:lnTo>
                  <a:lnTo>
                    <a:pt x="204" y="0"/>
                  </a:lnTo>
                  <a:lnTo>
                    <a:pt x="224" y="0"/>
                  </a:lnTo>
                  <a:lnTo>
                    <a:pt x="244" y="4"/>
                  </a:lnTo>
                  <a:lnTo>
                    <a:pt x="264" y="8"/>
                  </a:lnTo>
                  <a:lnTo>
                    <a:pt x="282" y="16"/>
                  </a:lnTo>
                  <a:lnTo>
                    <a:pt x="300" y="24"/>
                  </a:lnTo>
                  <a:lnTo>
                    <a:pt x="316" y="34"/>
                  </a:lnTo>
                  <a:lnTo>
                    <a:pt x="332" y="46"/>
                  </a:lnTo>
                  <a:lnTo>
                    <a:pt x="348" y="58"/>
                  </a:lnTo>
                  <a:lnTo>
                    <a:pt x="360" y="74"/>
                  </a:lnTo>
                  <a:lnTo>
                    <a:pt x="372" y="88"/>
                  </a:lnTo>
                  <a:lnTo>
                    <a:pt x="382" y="106"/>
                  </a:lnTo>
                  <a:lnTo>
                    <a:pt x="390" y="124"/>
                  </a:lnTo>
                  <a:lnTo>
                    <a:pt x="398" y="142"/>
                  </a:lnTo>
                  <a:lnTo>
                    <a:pt x="402" y="162"/>
                  </a:lnTo>
                  <a:lnTo>
                    <a:pt x="406" y="182"/>
                  </a:lnTo>
                  <a:lnTo>
                    <a:pt x="406" y="202"/>
                  </a:lnTo>
                  <a:lnTo>
                    <a:pt x="406" y="202"/>
                  </a:lnTo>
                  <a:lnTo>
                    <a:pt x="406" y="222"/>
                  </a:lnTo>
                  <a:lnTo>
                    <a:pt x="402" y="242"/>
                  </a:lnTo>
                  <a:lnTo>
                    <a:pt x="398" y="262"/>
                  </a:lnTo>
                  <a:lnTo>
                    <a:pt x="390" y="280"/>
                  </a:lnTo>
                  <a:lnTo>
                    <a:pt x="382" y="298"/>
                  </a:lnTo>
                  <a:lnTo>
                    <a:pt x="372" y="316"/>
                  </a:lnTo>
                  <a:lnTo>
                    <a:pt x="360" y="332"/>
                  </a:lnTo>
                  <a:lnTo>
                    <a:pt x="348" y="346"/>
                  </a:lnTo>
                  <a:lnTo>
                    <a:pt x="332" y="358"/>
                  </a:lnTo>
                  <a:lnTo>
                    <a:pt x="316" y="370"/>
                  </a:lnTo>
                  <a:lnTo>
                    <a:pt x="300" y="380"/>
                  </a:lnTo>
                  <a:lnTo>
                    <a:pt x="282" y="388"/>
                  </a:lnTo>
                  <a:lnTo>
                    <a:pt x="264" y="396"/>
                  </a:lnTo>
                  <a:lnTo>
                    <a:pt x="244" y="400"/>
                  </a:lnTo>
                  <a:lnTo>
                    <a:pt x="224" y="404"/>
                  </a:lnTo>
                  <a:lnTo>
                    <a:pt x="204" y="404"/>
                  </a:lnTo>
                  <a:lnTo>
                    <a:pt x="204" y="404"/>
                  </a:lnTo>
                  <a:close/>
                  <a:moveTo>
                    <a:pt x="204" y="18"/>
                  </a:moveTo>
                  <a:lnTo>
                    <a:pt x="204" y="18"/>
                  </a:lnTo>
                  <a:lnTo>
                    <a:pt x="184" y="18"/>
                  </a:lnTo>
                  <a:lnTo>
                    <a:pt x="166" y="20"/>
                  </a:lnTo>
                  <a:lnTo>
                    <a:pt x="148" y="26"/>
                  </a:lnTo>
                  <a:lnTo>
                    <a:pt x="132" y="32"/>
                  </a:lnTo>
                  <a:lnTo>
                    <a:pt x="116" y="40"/>
                  </a:lnTo>
                  <a:lnTo>
                    <a:pt x="100" y="48"/>
                  </a:lnTo>
                  <a:lnTo>
                    <a:pt x="86" y="60"/>
                  </a:lnTo>
                  <a:lnTo>
                    <a:pt x="72" y="72"/>
                  </a:lnTo>
                  <a:lnTo>
                    <a:pt x="62" y="84"/>
                  </a:lnTo>
                  <a:lnTo>
                    <a:pt x="50" y="98"/>
                  </a:lnTo>
                  <a:lnTo>
                    <a:pt x="42" y="114"/>
                  </a:lnTo>
                  <a:lnTo>
                    <a:pt x="34" y="130"/>
                  </a:lnTo>
                  <a:lnTo>
                    <a:pt x="28" y="148"/>
                  </a:lnTo>
                  <a:lnTo>
                    <a:pt x="22" y="164"/>
                  </a:lnTo>
                  <a:lnTo>
                    <a:pt x="20" y="184"/>
                  </a:lnTo>
                  <a:lnTo>
                    <a:pt x="18" y="202"/>
                  </a:lnTo>
                  <a:lnTo>
                    <a:pt x="18" y="202"/>
                  </a:lnTo>
                  <a:lnTo>
                    <a:pt x="20" y="220"/>
                  </a:lnTo>
                  <a:lnTo>
                    <a:pt x="22" y="240"/>
                  </a:lnTo>
                  <a:lnTo>
                    <a:pt x="28" y="256"/>
                  </a:lnTo>
                  <a:lnTo>
                    <a:pt x="34" y="274"/>
                  </a:lnTo>
                  <a:lnTo>
                    <a:pt x="42" y="290"/>
                  </a:lnTo>
                  <a:lnTo>
                    <a:pt x="50" y="306"/>
                  </a:lnTo>
                  <a:lnTo>
                    <a:pt x="62" y="320"/>
                  </a:lnTo>
                  <a:lnTo>
                    <a:pt x="72" y="332"/>
                  </a:lnTo>
                  <a:lnTo>
                    <a:pt x="86" y="344"/>
                  </a:lnTo>
                  <a:lnTo>
                    <a:pt x="100" y="356"/>
                  </a:lnTo>
                  <a:lnTo>
                    <a:pt x="116" y="364"/>
                  </a:lnTo>
                  <a:lnTo>
                    <a:pt x="132" y="372"/>
                  </a:lnTo>
                  <a:lnTo>
                    <a:pt x="148" y="378"/>
                  </a:lnTo>
                  <a:lnTo>
                    <a:pt x="166" y="384"/>
                  </a:lnTo>
                  <a:lnTo>
                    <a:pt x="184" y="386"/>
                  </a:lnTo>
                  <a:lnTo>
                    <a:pt x="204" y="386"/>
                  </a:lnTo>
                  <a:lnTo>
                    <a:pt x="204" y="386"/>
                  </a:lnTo>
                  <a:lnTo>
                    <a:pt x="222" y="386"/>
                  </a:lnTo>
                  <a:lnTo>
                    <a:pt x="240" y="384"/>
                  </a:lnTo>
                  <a:lnTo>
                    <a:pt x="258" y="378"/>
                  </a:lnTo>
                  <a:lnTo>
                    <a:pt x="276" y="372"/>
                  </a:lnTo>
                  <a:lnTo>
                    <a:pt x="292" y="364"/>
                  </a:lnTo>
                  <a:lnTo>
                    <a:pt x="306" y="356"/>
                  </a:lnTo>
                  <a:lnTo>
                    <a:pt x="322" y="344"/>
                  </a:lnTo>
                  <a:lnTo>
                    <a:pt x="334" y="332"/>
                  </a:lnTo>
                  <a:lnTo>
                    <a:pt x="346" y="320"/>
                  </a:lnTo>
                  <a:lnTo>
                    <a:pt x="356" y="306"/>
                  </a:lnTo>
                  <a:lnTo>
                    <a:pt x="366" y="290"/>
                  </a:lnTo>
                  <a:lnTo>
                    <a:pt x="374" y="274"/>
                  </a:lnTo>
                  <a:lnTo>
                    <a:pt x="380" y="256"/>
                  </a:lnTo>
                  <a:lnTo>
                    <a:pt x="384" y="240"/>
                  </a:lnTo>
                  <a:lnTo>
                    <a:pt x="388" y="220"/>
                  </a:lnTo>
                  <a:lnTo>
                    <a:pt x="388" y="202"/>
                  </a:lnTo>
                  <a:lnTo>
                    <a:pt x="388" y="202"/>
                  </a:lnTo>
                  <a:lnTo>
                    <a:pt x="388" y="184"/>
                  </a:lnTo>
                  <a:lnTo>
                    <a:pt x="384" y="164"/>
                  </a:lnTo>
                  <a:lnTo>
                    <a:pt x="380" y="148"/>
                  </a:lnTo>
                  <a:lnTo>
                    <a:pt x="374" y="130"/>
                  </a:lnTo>
                  <a:lnTo>
                    <a:pt x="366" y="114"/>
                  </a:lnTo>
                  <a:lnTo>
                    <a:pt x="356" y="98"/>
                  </a:lnTo>
                  <a:lnTo>
                    <a:pt x="346" y="84"/>
                  </a:lnTo>
                  <a:lnTo>
                    <a:pt x="334" y="72"/>
                  </a:lnTo>
                  <a:lnTo>
                    <a:pt x="322" y="60"/>
                  </a:lnTo>
                  <a:lnTo>
                    <a:pt x="306" y="48"/>
                  </a:lnTo>
                  <a:lnTo>
                    <a:pt x="292" y="40"/>
                  </a:lnTo>
                  <a:lnTo>
                    <a:pt x="276" y="32"/>
                  </a:lnTo>
                  <a:lnTo>
                    <a:pt x="258" y="26"/>
                  </a:lnTo>
                  <a:lnTo>
                    <a:pt x="240" y="20"/>
                  </a:lnTo>
                  <a:lnTo>
                    <a:pt x="222" y="18"/>
                  </a:lnTo>
                  <a:lnTo>
                    <a:pt x="204" y="18"/>
                  </a:lnTo>
                  <a:lnTo>
                    <a:pt x="204" y="18"/>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79" name="Freeform 40">
              <a:extLst>
                <a:ext uri="{FF2B5EF4-FFF2-40B4-BE49-F238E27FC236}">
                  <a16:creationId xmlns:a16="http://schemas.microsoft.com/office/drawing/2014/main" id="{13056E65-29F0-4624-B920-D2DACDAD26F5}"/>
                </a:ext>
              </a:extLst>
            </p:cNvPr>
            <p:cNvSpPr>
              <a:spLocks/>
            </p:cNvSpPr>
            <p:nvPr/>
          </p:nvSpPr>
          <p:spPr bwMode="auto">
            <a:xfrm>
              <a:off x="5005388" y="3275013"/>
              <a:ext cx="600075" cy="514350"/>
            </a:xfrm>
            <a:custGeom>
              <a:avLst/>
              <a:gdLst>
                <a:gd name="T0" fmla="*/ 298 w 378"/>
                <a:gd name="T1" fmla="*/ 324 h 324"/>
                <a:gd name="T2" fmla="*/ 290 w 378"/>
                <a:gd name="T3" fmla="*/ 320 h 324"/>
                <a:gd name="T4" fmla="*/ 288 w 378"/>
                <a:gd name="T5" fmla="*/ 316 h 324"/>
                <a:gd name="T6" fmla="*/ 290 w 378"/>
                <a:gd name="T7" fmla="*/ 310 h 324"/>
                <a:gd name="T8" fmla="*/ 344 w 378"/>
                <a:gd name="T9" fmla="*/ 266 h 324"/>
                <a:gd name="T10" fmla="*/ 350 w 378"/>
                <a:gd name="T11" fmla="*/ 258 h 324"/>
                <a:gd name="T12" fmla="*/ 358 w 378"/>
                <a:gd name="T13" fmla="*/ 242 h 324"/>
                <a:gd name="T14" fmla="*/ 360 w 378"/>
                <a:gd name="T15" fmla="*/ 226 h 324"/>
                <a:gd name="T16" fmla="*/ 356 w 378"/>
                <a:gd name="T17" fmla="*/ 208 h 324"/>
                <a:gd name="T18" fmla="*/ 218 w 378"/>
                <a:gd name="T19" fmla="*/ 34 h 324"/>
                <a:gd name="T20" fmla="*/ 212 w 378"/>
                <a:gd name="T21" fmla="*/ 28 h 324"/>
                <a:gd name="T22" fmla="*/ 196 w 378"/>
                <a:gd name="T23" fmla="*/ 20 h 324"/>
                <a:gd name="T24" fmla="*/ 178 w 378"/>
                <a:gd name="T25" fmla="*/ 18 h 324"/>
                <a:gd name="T26" fmla="*/ 160 w 378"/>
                <a:gd name="T27" fmla="*/ 22 h 324"/>
                <a:gd name="T28" fmla="*/ 14 w 378"/>
                <a:gd name="T29" fmla="*/ 138 h 324"/>
                <a:gd name="T30" fmla="*/ 12 w 378"/>
                <a:gd name="T31" fmla="*/ 140 h 324"/>
                <a:gd name="T32" fmla="*/ 6 w 378"/>
                <a:gd name="T33" fmla="*/ 138 h 324"/>
                <a:gd name="T34" fmla="*/ 2 w 378"/>
                <a:gd name="T35" fmla="*/ 136 h 324"/>
                <a:gd name="T36" fmla="*/ 0 w 378"/>
                <a:gd name="T37" fmla="*/ 130 h 324"/>
                <a:gd name="T38" fmla="*/ 4 w 378"/>
                <a:gd name="T39" fmla="*/ 124 h 324"/>
                <a:gd name="T40" fmla="*/ 142 w 378"/>
                <a:gd name="T41" fmla="*/ 14 h 324"/>
                <a:gd name="T42" fmla="*/ 164 w 378"/>
                <a:gd name="T43" fmla="*/ 2 h 324"/>
                <a:gd name="T44" fmla="*/ 188 w 378"/>
                <a:gd name="T45" fmla="*/ 0 h 324"/>
                <a:gd name="T46" fmla="*/ 212 w 378"/>
                <a:gd name="T47" fmla="*/ 6 h 324"/>
                <a:gd name="T48" fmla="*/ 232 w 378"/>
                <a:gd name="T49" fmla="*/ 22 h 324"/>
                <a:gd name="T50" fmla="*/ 364 w 378"/>
                <a:gd name="T51" fmla="*/ 188 h 324"/>
                <a:gd name="T52" fmla="*/ 376 w 378"/>
                <a:gd name="T53" fmla="*/ 212 h 324"/>
                <a:gd name="T54" fmla="*/ 378 w 378"/>
                <a:gd name="T55" fmla="*/ 236 h 324"/>
                <a:gd name="T56" fmla="*/ 372 w 378"/>
                <a:gd name="T57" fmla="*/ 260 h 324"/>
                <a:gd name="T58" fmla="*/ 354 w 378"/>
                <a:gd name="T59" fmla="*/ 280 h 324"/>
                <a:gd name="T60" fmla="*/ 304 w 378"/>
                <a:gd name="T61" fmla="*/ 322 h 324"/>
                <a:gd name="T62" fmla="*/ 298 w 378"/>
                <a:gd name="T63" fmla="*/ 324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8" h="324">
                  <a:moveTo>
                    <a:pt x="298" y="324"/>
                  </a:moveTo>
                  <a:lnTo>
                    <a:pt x="298" y="324"/>
                  </a:lnTo>
                  <a:lnTo>
                    <a:pt x="294" y="322"/>
                  </a:lnTo>
                  <a:lnTo>
                    <a:pt x="290" y="320"/>
                  </a:lnTo>
                  <a:lnTo>
                    <a:pt x="290" y="320"/>
                  </a:lnTo>
                  <a:lnTo>
                    <a:pt x="288" y="316"/>
                  </a:lnTo>
                  <a:lnTo>
                    <a:pt x="288" y="314"/>
                  </a:lnTo>
                  <a:lnTo>
                    <a:pt x="290" y="310"/>
                  </a:lnTo>
                  <a:lnTo>
                    <a:pt x="292" y="308"/>
                  </a:lnTo>
                  <a:lnTo>
                    <a:pt x="344" y="266"/>
                  </a:lnTo>
                  <a:lnTo>
                    <a:pt x="344" y="266"/>
                  </a:lnTo>
                  <a:lnTo>
                    <a:pt x="350" y="258"/>
                  </a:lnTo>
                  <a:lnTo>
                    <a:pt x="356" y="252"/>
                  </a:lnTo>
                  <a:lnTo>
                    <a:pt x="358" y="242"/>
                  </a:lnTo>
                  <a:lnTo>
                    <a:pt x="360" y="234"/>
                  </a:lnTo>
                  <a:lnTo>
                    <a:pt x="360" y="226"/>
                  </a:lnTo>
                  <a:lnTo>
                    <a:pt x="358" y="216"/>
                  </a:lnTo>
                  <a:lnTo>
                    <a:pt x="356" y="208"/>
                  </a:lnTo>
                  <a:lnTo>
                    <a:pt x="350" y="200"/>
                  </a:lnTo>
                  <a:lnTo>
                    <a:pt x="218" y="34"/>
                  </a:lnTo>
                  <a:lnTo>
                    <a:pt x="218" y="34"/>
                  </a:lnTo>
                  <a:lnTo>
                    <a:pt x="212" y="28"/>
                  </a:lnTo>
                  <a:lnTo>
                    <a:pt x="204" y="22"/>
                  </a:lnTo>
                  <a:lnTo>
                    <a:pt x="196" y="20"/>
                  </a:lnTo>
                  <a:lnTo>
                    <a:pt x="188" y="18"/>
                  </a:lnTo>
                  <a:lnTo>
                    <a:pt x="178" y="18"/>
                  </a:lnTo>
                  <a:lnTo>
                    <a:pt x="170" y="20"/>
                  </a:lnTo>
                  <a:lnTo>
                    <a:pt x="160" y="22"/>
                  </a:lnTo>
                  <a:lnTo>
                    <a:pt x="154" y="28"/>
                  </a:lnTo>
                  <a:lnTo>
                    <a:pt x="14" y="138"/>
                  </a:lnTo>
                  <a:lnTo>
                    <a:pt x="14" y="138"/>
                  </a:lnTo>
                  <a:lnTo>
                    <a:pt x="12" y="140"/>
                  </a:lnTo>
                  <a:lnTo>
                    <a:pt x="8" y="140"/>
                  </a:lnTo>
                  <a:lnTo>
                    <a:pt x="6" y="138"/>
                  </a:lnTo>
                  <a:lnTo>
                    <a:pt x="2" y="136"/>
                  </a:lnTo>
                  <a:lnTo>
                    <a:pt x="2" y="136"/>
                  </a:lnTo>
                  <a:lnTo>
                    <a:pt x="0" y="134"/>
                  </a:lnTo>
                  <a:lnTo>
                    <a:pt x="0" y="130"/>
                  </a:lnTo>
                  <a:lnTo>
                    <a:pt x="2" y="126"/>
                  </a:lnTo>
                  <a:lnTo>
                    <a:pt x="4" y="124"/>
                  </a:lnTo>
                  <a:lnTo>
                    <a:pt x="142" y="14"/>
                  </a:lnTo>
                  <a:lnTo>
                    <a:pt x="142" y="14"/>
                  </a:lnTo>
                  <a:lnTo>
                    <a:pt x="152" y="6"/>
                  </a:lnTo>
                  <a:lnTo>
                    <a:pt x="164" y="2"/>
                  </a:lnTo>
                  <a:lnTo>
                    <a:pt x="176" y="0"/>
                  </a:lnTo>
                  <a:lnTo>
                    <a:pt x="188" y="0"/>
                  </a:lnTo>
                  <a:lnTo>
                    <a:pt x="202" y="2"/>
                  </a:lnTo>
                  <a:lnTo>
                    <a:pt x="212" y="6"/>
                  </a:lnTo>
                  <a:lnTo>
                    <a:pt x="224" y="14"/>
                  </a:lnTo>
                  <a:lnTo>
                    <a:pt x="232" y="22"/>
                  </a:lnTo>
                  <a:lnTo>
                    <a:pt x="364" y="188"/>
                  </a:lnTo>
                  <a:lnTo>
                    <a:pt x="364" y="188"/>
                  </a:lnTo>
                  <a:lnTo>
                    <a:pt x="372" y="200"/>
                  </a:lnTo>
                  <a:lnTo>
                    <a:pt x="376" y="212"/>
                  </a:lnTo>
                  <a:lnTo>
                    <a:pt x="378" y="224"/>
                  </a:lnTo>
                  <a:lnTo>
                    <a:pt x="378" y="236"/>
                  </a:lnTo>
                  <a:lnTo>
                    <a:pt x="376" y="248"/>
                  </a:lnTo>
                  <a:lnTo>
                    <a:pt x="372" y="260"/>
                  </a:lnTo>
                  <a:lnTo>
                    <a:pt x="364" y="270"/>
                  </a:lnTo>
                  <a:lnTo>
                    <a:pt x="354" y="280"/>
                  </a:lnTo>
                  <a:lnTo>
                    <a:pt x="304" y="322"/>
                  </a:lnTo>
                  <a:lnTo>
                    <a:pt x="304" y="322"/>
                  </a:lnTo>
                  <a:lnTo>
                    <a:pt x="298" y="324"/>
                  </a:lnTo>
                  <a:lnTo>
                    <a:pt x="298" y="324"/>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80" name="Freeform 41">
              <a:extLst>
                <a:ext uri="{FF2B5EF4-FFF2-40B4-BE49-F238E27FC236}">
                  <a16:creationId xmlns:a16="http://schemas.microsoft.com/office/drawing/2014/main" id="{ACB3E881-D5FD-43A0-81EB-845777C3A117}"/>
                </a:ext>
              </a:extLst>
            </p:cNvPr>
            <p:cNvSpPr>
              <a:spLocks noEditPoints="1"/>
            </p:cNvSpPr>
            <p:nvPr/>
          </p:nvSpPr>
          <p:spPr bwMode="auto">
            <a:xfrm>
              <a:off x="5881688" y="3516313"/>
              <a:ext cx="469900" cy="469900"/>
            </a:xfrm>
            <a:custGeom>
              <a:avLst/>
              <a:gdLst>
                <a:gd name="T0" fmla="*/ 132 w 296"/>
                <a:gd name="T1" fmla="*/ 296 h 296"/>
                <a:gd name="T2" fmla="*/ 90 w 296"/>
                <a:gd name="T3" fmla="*/ 284 h 296"/>
                <a:gd name="T4" fmla="*/ 54 w 296"/>
                <a:gd name="T5" fmla="*/ 262 h 296"/>
                <a:gd name="T6" fmla="*/ 24 w 296"/>
                <a:gd name="T7" fmla="*/ 232 h 296"/>
                <a:gd name="T8" fmla="*/ 6 w 296"/>
                <a:gd name="T9" fmla="*/ 192 h 296"/>
                <a:gd name="T10" fmla="*/ 0 w 296"/>
                <a:gd name="T11" fmla="*/ 148 h 296"/>
                <a:gd name="T12" fmla="*/ 2 w 296"/>
                <a:gd name="T13" fmla="*/ 118 h 296"/>
                <a:gd name="T14" fmla="*/ 18 w 296"/>
                <a:gd name="T15" fmla="*/ 78 h 296"/>
                <a:gd name="T16" fmla="*/ 42 w 296"/>
                <a:gd name="T17" fmla="*/ 42 h 296"/>
                <a:gd name="T18" fmla="*/ 78 w 296"/>
                <a:gd name="T19" fmla="*/ 18 h 296"/>
                <a:gd name="T20" fmla="*/ 118 w 296"/>
                <a:gd name="T21" fmla="*/ 2 h 296"/>
                <a:gd name="T22" fmla="*/ 148 w 296"/>
                <a:gd name="T23" fmla="*/ 0 h 296"/>
                <a:gd name="T24" fmla="*/ 192 w 296"/>
                <a:gd name="T25" fmla="*/ 6 h 296"/>
                <a:gd name="T26" fmla="*/ 230 w 296"/>
                <a:gd name="T27" fmla="*/ 24 h 296"/>
                <a:gd name="T28" fmla="*/ 262 w 296"/>
                <a:gd name="T29" fmla="*/ 54 h 296"/>
                <a:gd name="T30" fmla="*/ 284 w 296"/>
                <a:gd name="T31" fmla="*/ 90 h 296"/>
                <a:gd name="T32" fmla="*/ 296 w 296"/>
                <a:gd name="T33" fmla="*/ 132 h 296"/>
                <a:gd name="T34" fmla="*/ 296 w 296"/>
                <a:gd name="T35" fmla="*/ 164 h 296"/>
                <a:gd name="T36" fmla="*/ 284 w 296"/>
                <a:gd name="T37" fmla="*/ 206 h 296"/>
                <a:gd name="T38" fmla="*/ 262 w 296"/>
                <a:gd name="T39" fmla="*/ 242 h 296"/>
                <a:gd name="T40" fmla="*/ 230 w 296"/>
                <a:gd name="T41" fmla="*/ 272 h 296"/>
                <a:gd name="T42" fmla="*/ 192 w 296"/>
                <a:gd name="T43" fmla="*/ 290 h 296"/>
                <a:gd name="T44" fmla="*/ 148 w 296"/>
                <a:gd name="T45" fmla="*/ 296 h 296"/>
                <a:gd name="T46" fmla="*/ 148 w 296"/>
                <a:gd name="T47" fmla="*/ 18 h 296"/>
                <a:gd name="T48" fmla="*/ 110 w 296"/>
                <a:gd name="T49" fmla="*/ 24 h 296"/>
                <a:gd name="T50" fmla="*/ 74 w 296"/>
                <a:gd name="T51" fmla="*/ 40 h 296"/>
                <a:gd name="T52" fmla="*/ 48 w 296"/>
                <a:gd name="T53" fmla="*/ 64 h 296"/>
                <a:gd name="T54" fmla="*/ 28 w 296"/>
                <a:gd name="T55" fmla="*/ 98 h 296"/>
                <a:gd name="T56" fmla="*/ 18 w 296"/>
                <a:gd name="T57" fmla="*/ 134 h 296"/>
                <a:gd name="T58" fmla="*/ 18 w 296"/>
                <a:gd name="T59" fmla="*/ 162 h 296"/>
                <a:gd name="T60" fmla="*/ 28 w 296"/>
                <a:gd name="T61" fmla="*/ 198 h 296"/>
                <a:gd name="T62" fmla="*/ 48 w 296"/>
                <a:gd name="T63" fmla="*/ 232 h 296"/>
                <a:gd name="T64" fmla="*/ 74 w 296"/>
                <a:gd name="T65" fmla="*/ 256 h 296"/>
                <a:gd name="T66" fmla="*/ 110 w 296"/>
                <a:gd name="T67" fmla="*/ 272 h 296"/>
                <a:gd name="T68" fmla="*/ 148 w 296"/>
                <a:gd name="T69" fmla="*/ 278 h 296"/>
                <a:gd name="T70" fmla="*/ 174 w 296"/>
                <a:gd name="T71" fmla="*/ 276 h 296"/>
                <a:gd name="T72" fmla="*/ 210 w 296"/>
                <a:gd name="T73" fmla="*/ 262 h 296"/>
                <a:gd name="T74" fmla="*/ 240 w 296"/>
                <a:gd name="T75" fmla="*/ 240 h 296"/>
                <a:gd name="T76" fmla="*/ 262 w 296"/>
                <a:gd name="T77" fmla="*/ 210 h 296"/>
                <a:gd name="T78" fmla="*/ 276 w 296"/>
                <a:gd name="T79" fmla="*/ 174 h 296"/>
                <a:gd name="T80" fmla="*/ 278 w 296"/>
                <a:gd name="T81" fmla="*/ 148 h 296"/>
                <a:gd name="T82" fmla="*/ 272 w 296"/>
                <a:gd name="T83" fmla="*/ 110 h 296"/>
                <a:gd name="T84" fmla="*/ 256 w 296"/>
                <a:gd name="T85" fmla="*/ 76 h 296"/>
                <a:gd name="T86" fmla="*/ 230 w 296"/>
                <a:gd name="T87" fmla="*/ 48 h 296"/>
                <a:gd name="T88" fmla="*/ 198 w 296"/>
                <a:gd name="T89" fmla="*/ 28 h 296"/>
                <a:gd name="T90" fmla="*/ 162 w 296"/>
                <a:gd name="T91" fmla="*/ 18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96" h="296">
                  <a:moveTo>
                    <a:pt x="148" y="296"/>
                  </a:moveTo>
                  <a:lnTo>
                    <a:pt x="148" y="296"/>
                  </a:lnTo>
                  <a:lnTo>
                    <a:pt x="132" y="296"/>
                  </a:lnTo>
                  <a:lnTo>
                    <a:pt x="118" y="294"/>
                  </a:lnTo>
                  <a:lnTo>
                    <a:pt x="104" y="290"/>
                  </a:lnTo>
                  <a:lnTo>
                    <a:pt x="90" y="284"/>
                  </a:lnTo>
                  <a:lnTo>
                    <a:pt x="78" y="278"/>
                  </a:lnTo>
                  <a:lnTo>
                    <a:pt x="64" y="272"/>
                  </a:lnTo>
                  <a:lnTo>
                    <a:pt x="54" y="262"/>
                  </a:lnTo>
                  <a:lnTo>
                    <a:pt x="42" y="254"/>
                  </a:lnTo>
                  <a:lnTo>
                    <a:pt x="34" y="242"/>
                  </a:lnTo>
                  <a:lnTo>
                    <a:pt x="24" y="232"/>
                  </a:lnTo>
                  <a:lnTo>
                    <a:pt x="18" y="218"/>
                  </a:lnTo>
                  <a:lnTo>
                    <a:pt x="10" y="206"/>
                  </a:lnTo>
                  <a:lnTo>
                    <a:pt x="6" y="192"/>
                  </a:lnTo>
                  <a:lnTo>
                    <a:pt x="2" y="178"/>
                  </a:lnTo>
                  <a:lnTo>
                    <a:pt x="0" y="164"/>
                  </a:lnTo>
                  <a:lnTo>
                    <a:pt x="0" y="148"/>
                  </a:lnTo>
                  <a:lnTo>
                    <a:pt x="0" y="148"/>
                  </a:lnTo>
                  <a:lnTo>
                    <a:pt x="0" y="132"/>
                  </a:lnTo>
                  <a:lnTo>
                    <a:pt x="2" y="118"/>
                  </a:lnTo>
                  <a:lnTo>
                    <a:pt x="6" y="104"/>
                  </a:lnTo>
                  <a:lnTo>
                    <a:pt x="10" y="90"/>
                  </a:lnTo>
                  <a:lnTo>
                    <a:pt x="18" y="78"/>
                  </a:lnTo>
                  <a:lnTo>
                    <a:pt x="24" y="64"/>
                  </a:lnTo>
                  <a:lnTo>
                    <a:pt x="34" y="54"/>
                  </a:lnTo>
                  <a:lnTo>
                    <a:pt x="42" y="42"/>
                  </a:lnTo>
                  <a:lnTo>
                    <a:pt x="54" y="34"/>
                  </a:lnTo>
                  <a:lnTo>
                    <a:pt x="64" y="24"/>
                  </a:lnTo>
                  <a:lnTo>
                    <a:pt x="78" y="18"/>
                  </a:lnTo>
                  <a:lnTo>
                    <a:pt x="90" y="12"/>
                  </a:lnTo>
                  <a:lnTo>
                    <a:pt x="104" y="6"/>
                  </a:lnTo>
                  <a:lnTo>
                    <a:pt x="118" y="2"/>
                  </a:lnTo>
                  <a:lnTo>
                    <a:pt x="132" y="0"/>
                  </a:lnTo>
                  <a:lnTo>
                    <a:pt x="148" y="0"/>
                  </a:lnTo>
                  <a:lnTo>
                    <a:pt x="148" y="0"/>
                  </a:lnTo>
                  <a:lnTo>
                    <a:pt x="164" y="0"/>
                  </a:lnTo>
                  <a:lnTo>
                    <a:pt x="178" y="2"/>
                  </a:lnTo>
                  <a:lnTo>
                    <a:pt x="192" y="6"/>
                  </a:lnTo>
                  <a:lnTo>
                    <a:pt x="206" y="12"/>
                  </a:lnTo>
                  <a:lnTo>
                    <a:pt x="218" y="18"/>
                  </a:lnTo>
                  <a:lnTo>
                    <a:pt x="230" y="24"/>
                  </a:lnTo>
                  <a:lnTo>
                    <a:pt x="242" y="34"/>
                  </a:lnTo>
                  <a:lnTo>
                    <a:pt x="252" y="42"/>
                  </a:lnTo>
                  <a:lnTo>
                    <a:pt x="262" y="54"/>
                  </a:lnTo>
                  <a:lnTo>
                    <a:pt x="272" y="64"/>
                  </a:lnTo>
                  <a:lnTo>
                    <a:pt x="278" y="78"/>
                  </a:lnTo>
                  <a:lnTo>
                    <a:pt x="284" y="90"/>
                  </a:lnTo>
                  <a:lnTo>
                    <a:pt x="290" y="104"/>
                  </a:lnTo>
                  <a:lnTo>
                    <a:pt x="294" y="118"/>
                  </a:lnTo>
                  <a:lnTo>
                    <a:pt x="296" y="132"/>
                  </a:lnTo>
                  <a:lnTo>
                    <a:pt x="296" y="148"/>
                  </a:lnTo>
                  <a:lnTo>
                    <a:pt x="296" y="148"/>
                  </a:lnTo>
                  <a:lnTo>
                    <a:pt x="296" y="164"/>
                  </a:lnTo>
                  <a:lnTo>
                    <a:pt x="294" y="178"/>
                  </a:lnTo>
                  <a:lnTo>
                    <a:pt x="290" y="192"/>
                  </a:lnTo>
                  <a:lnTo>
                    <a:pt x="284" y="206"/>
                  </a:lnTo>
                  <a:lnTo>
                    <a:pt x="278" y="218"/>
                  </a:lnTo>
                  <a:lnTo>
                    <a:pt x="272" y="232"/>
                  </a:lnTo>
                  <a:lnTo>
                    <a:pt x="262" y="242"/>
                  </a:lnTo>
                  <a:lnTo>
                    <a:pt x="252" y="254"/>
                  </a:lnTo>
                  <a:lnTo>
                    <a:pt x="242" y="262"/>
                  </a:lnTo>
                  <a:lnTo>
                    <a:pt x="230" y="272"/>
                  </a:lnTo>
                  <a:lnTo>
                    <a:pt x="218" y="278"/>
                  </a:lnTo>
                  <a:lnTo>
                    <a:pt x="206" y="284"/>
                  </a:lnTo>
                  <a:lnTo>
                    <a:pt x="192" y="290"/>
                  </a:lnTo>
                  <a:lnTo>
                    <a:pt x="178" y="294"/>
                  </a:lnTo>
                  <a:lnTo>
                    <a:pt x="164" y="296"/>
                  </a:lnTo>
                  <a:lnTo>
                    <a:pt x="148" y="296"/>
                  </a:lnTo>
                  <a:lnTo>
                    <a:pt x="148" y="296"/>
                  </a:lnTo>
                  <a:close/>
                  <a:moveTo>
                    <a:pt x="148" y="18"/>
                  </a:moveTo>
                  <a:lnTo>
                    <a:pt x="148" y="18"/>
                  </a:lnTo>
                  <a:lnTo>
                    <a:pt x="134" y="18"/>
                  </a:lnTo>
                  <a:lnTo>
                    <a:pt x="122" y="20"/>
                  </a:lnTo>
                  <a:lnTo>
                    <a:pt x="110" y="24"/>
                  </a:lnTo>
                  <a:lnTo>
                    <a:pt x="98" y="28"/>
                  </a:lnTo>
                  <a:lnTo>
                    <a:pt x="86" y="34"/>
                  </a:lnTo>
                  <a:lnTo>
                    <a:pt x="74" y="40"/>
                  </a:lnTo>
                  <a:lnTo>
                    <a:pt x="64" y="48"/>
                  </a:lnTo>
                  <a:lnTo>
                    <a:pt x="56" y="56"/>
                  </a:lnTo>
                  <a:lnTo>
                    <a:pt x="48" y="64"/>
                  </a:lnTo>
                  <a:lnTo>
                    <a:pt x="40" y="76"/>
                  </a:lnTo>
                  <a:lnTo>
                    <a:pt x="34" y="86"/>
                  </a:lnTo>
                  <a:lnTo>
                    <a:pt x="28" y="98"/>
                  </a:lnTo>
                  <a:lnTo>
                    <a:pt x="24" y="110"/>
                  </a:lnTo>
                  <a:lnTo>
                    <a:pt x="20" y="122"/>
                  </a:lnTo>
                  <a:lnTo>
                    <a:pt x="18" y="134"/>
                  </a:lnTo>
                  <a:lnTo>
                    <a:pt x="18" y="148"/>
                  </a:lnTo>
                  <a:lnTo>
                    <a:pt x="18" y="148"/>
                  </a:lnTo>
                  <a:lnTo>
                    <a:pt x="18" y="162"/>
                  </a:lnTo>
                  <a:lnTo>
                    <a:pt x="20" y="174"/>
                  </a:lnTo>
                  <a:lnTo>
                    <a:pt x="24" y="186"/>
                  </a:lnTo>
                  <a:lnTo>
                    <a:pt x="28" y="198"/>
                  </a:lnTo>
                  <a:lnTo>
                    <a:pt x="34" y="210"/>
                  </a:lnTo>
                  <a:lnTo>
                    <a:pt x="40" y="222"/>
                  </a:lnTo>
                  <a:lnTo>
                    <a:pt x="48" y="232"/>
                  </a:lnTo>
                  <a:lnTo>
                    <a:pt x="56" y="240"/>
                  </a:lnTo>
                  <a:lnTo>
                    <a:pt x="64" y="248"/>
                  </a:lnTo>
                  <a:lnTo>
                    <a:pt x="74" y="256"/>
                  </a:lnTo>
                  <a:lnTo>
                    <a:pt x="86" y="262"/>
                  </a:lnTo>
                  <a:lnTo>
                    <a:pt x="98" y="268"/>
                  </a:lnTo>
                  <a:lnTo>
                    <a:pt x="110" y="272"/>
                  </a:lnTo>
                  <a:lnTo>
                    <a:pt x="122" y="276"/>
                  </a:lnTo>
                  <a:lnTo>
                    <a:pt x="134" y="278"/>
                  </a:lnTo>
                  <a:lnTo>
                    <a:pt x="148" y="278"/>
                  </a:lnTo>
                  <a:lnTo>
                    <a:pt x="148" y="278"/>
                  </a:lnTo>
                  <a:lnTo>
                    <a:pt x="162" y="278"/>
                  </a:lnTo>
                  <a:lnTo>
                    <a:pt x="174" y="276"/>
                  </a:lnTo>
                  <a:lnTo>
                    <a:pt x="186" y="272"/>
                  </a:lnTo>
                  <a:lnTo>
                    <a:pt x="198" y="268"/>
                  </a:lnTo>
                  <a:lnTo>
                    <a:pt x="210" y="262"/>
                  </a:lnTo>
                  <a:lnTo>
                    <a:pt x="220" y="256"/>
                  </a:lnTo>
                  <a:lnTo>
                    <a:pt x="230" y="248"/>
                  </a:lnTo>
                  <a:lnTo>
                    <a:pt x="240" y="240"/>
                  </a:lnTo>
                  <a:lnTo>
                    <a:pt x="248" y="232"/>
                  </a:lnTo>
                  <a:lnTo>
                    <a:pt x="256" y="222"/>
                  </a:lnTo>
                  <a:lnTo>
                    <a:pt x="262" y="210"/>
                  </a:lnTo>
                  <a:lnTo>
                    <a:pt x="268" y="198"/>
                  </a:lnTo>
                  <a:lnTo>
                    <a:pt x="272" y="186"/>
                  </a:lnTo>
                  <a:lnTo>
                    <a:pt x="276" y="174"/>
                  </a:lnTo>
                  <a:lnTo>
                    <a:pt x="278" y="162"/>
                  </a:lnTo>
                  <a:lnTo>
                    <a:pt x="278" y="148"/>
                  </a:lnTo>
                  <a:lnTo>
                    <a:pt x="278" y="148"/>
                  </a:lnTo>
                  <a:lnTo>
                    <a:pt x="278" y="134"/>
                  </a:lnTo>
                  <a:lnTo>
                    <a:pt x="276" y="122"/>
                  </a:lnTo>
                  <a:lnTo>
                    <a:pt x="272" y="110"/>
                  </a:lnTo>
                  <a:lnTo>
                    <a:pt x="268" y="98"/>
                  </a:lnTo>
                  <a:lnTo>
                    <a:pt x="262" y="86"/>
                  </a:lnTo>
                  <a:lnTo>
                    <a:pt x="256" y="76"/>
                  </a:lnTo>
                  <a:lnTo>
                    <a:pt x="248" y="64"/>
                  </a:lnTo>
                  <a:lnTo>
                    <a:pt x="240" y="56"/>
                  </a:lnTo>
                  <a:lnTo>
                    <a:pt x="230" y="48"/>
                  </a:lnTo>
                  <a:lnTo>
                    <a:pt x="220" y="40"/>
                  </a:lnTo>
                  <a:lnTo>
                    <a:pt x="210" y="34"/>
                  </a:lnTo>
                  <a:lnTo>
                    <a:pt x="198" y="28"/>
                  </a:lnTo>
                  <a:lnTo>
                    <a:pt x="186" y="24"/>
                  </a:lnTo>
                  <a:lnTo>
                    <a:pt x="174" y="20"/>
                  </a:lnTo>
                  <a:lnTo>
                    <a:pt x="162" y="18"/>
                  </a:lnTo>
                  <a:lnTo>
                    <a:pt x="148" y="18"/>
                  </a:lnTo>
                  <a:lnTo>
                    <a:pt x="148" y="18"/>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81" name="Freeform 42">
              <a:extLst>
                <a:ext uri="{FF2B5EF4-FFF2-40B4-BE49-F238E27FC236}">
                  <a16:creationId xmlns:a16="http://schemas.microsoft.com/office/drawing/2014/main" id="{98124B4F-A88C-4ED6-830B-20A2F755A23E}"/>
                </a:ext>
              </a:extLst>
            </p:cNvPr>
            <p:cNvSpPr>
              <a:spLocks noEditPoints="1"/>
            </p:cNvSpPr>
            <p:nvPr/>
          </p:nvSpPr>
          <p:spPr bwMode="auto">
            <a:xfrm>
              <a:off x="5795963" y="3430588"/>
              <a:ext cx="641350" cy="641350"/>
            </a:xfrm>
            <a:custGeom>
              <a:avLst/>
              <a:gdLst>
                <a:gd name="T0" fmla="*/ 182 w 404"/>
                <a:gd name="T1" fmla="*/ 404 h 404"/>
                <a:gd name="T2" fmla="*/ 122 w 404"/>
                <a:gd name="T3" fmla="*/ 388 h 404"/>
                <a:gd name="T4" fmla="*/ 72 w 404"/>
                <a:gd name="T5" fmla="*/ 358 h 404"/>
                <a:gd name="T6" fmla="*/ 34 w 404"/>
                <a:gd name="T7" fmla="*/ 316 h 404"/>
                <a:gd name="T8" fmla="*/ 8 w 404"/>
                <a:gd name="T9" fmla="*/ 262 h 404"/>
                <a:gd name="T10" fmla="*/ 0 w 404"/>
                <a:gd name="T11" fmla="*/ 202 h 404"/>
                <a:gd name="T12" fmla="*/ 4 w 404"/>
                <a:gd name="T13" fmla="*/ 162 h 404"/>
                <a:gd name="T14" fmla="*/ 24 w 404"/>
                <a:gd name="T15" fmla="*/ 106 h 404"/>
                <a:gd name="T16" fmla="*/ 58 w 404"/>
                <a:gd name="T17" fmla="*/ 58 h 404"/>
                <a:gd name="T18" fmla="*/ 106 w 404"/>
                <a:gd name="T19" fmla="*/ 24 h 404"/>
                <a:gd name="T20" fmla="*/ 162 w 404"/>
                <a:gd name="T21" fmla="*/ 4 h 404"/>
                <a:gd name="T22" fmla="*/ 202 w 404"/>
                <a:gd name="T23" fmla="*/ 0 h 404"/>
                <a:gd name="T24" fmla="*/ 262 w 404"/>
                <a:gd name="T25" fmla="*/ 8 h 404"/>
                <a:gd name="T26" fmla="*/ 316 w 404"/>
                <a:gd name="T27" fmla="*/ 34 h 404"/>
                <a:gd name="T28" fmla="*/ 358 w 404"/>
                <a:gd name="T29" fmla="*/ 74 h 404"/>
                <a:gd name="T30" fmla="*/ 388 w 404"/>
                <a:gd name="T31" fmla="*/ 124 h 404"/>
                <a:gd name="T32" fmla="*/ 404 w 404"/>
                <a:gd name="T33" fmla="*/ 182 h 404"/>
                <a:gd name="T34" fmla="*/ 404 w 404"/>
                <a:gd name="T35" fmla="*/ 222 h 404"/>
                <a:gd name="T36" fmla="*/ 388 w 404"/>
                <a:gd name="T37" fmla="*/ 280 h 404"/>
                <a:gd name="T38" fmla="*/ 358 w 404"/>
                <a:gd name="T39" fmla="*/ 332 h 404"/>
                <a:gd name="T40" fmla="*/ 316 w 404"/>
                <a:gd name="T41" fmla="*/ 370 h 404"/>
                <a:gd name="T42" fmla="*/ 262 w 404"/>
                <a:gd name="T43" fmla="*/ 396 h 404"/>
                <a:gd name="T44" fmla="*/ 202 w 404"/>
                <a:gd name="T45" fmla="*/ 404 h 404"/>
                <a:gd name="T46" fmla="*/ 202 w 404"/>
                <a:gd name="T47" fmla="*/ 18 h 404"/>
                <a:gd name="T48" fmla="*/ 146 w 404"/>
                <a:gd name="T49" fmla="*/ 26 h 404"/>
                <a:gd name="T50" fmla="*/ 98 w 404"/>
                <a:gd name="T51" fmla="*/ 48 h 404"/>
                <a:gd name="T52" fmla="*/ 60 w 404"/>
                <a:gd name="T53" fmla="*/ 84 h 404"/>
                <a:gd name="T54" fmla="*/ 32 w 404"/>
                <a:gd name="T55" fmla="*/ 130 h 404"/>
                <a:gd name="T56" fmla="*/ 18 w 404"/>
                <a:gd name="T57" fmla="*/ 184 h 404"/>
                <a:gd name="T58" fmla="*/ 18 w 404"/>
                <a:gd name="T59" fmla="*/ 220 h 404"/>
                <a:gd name="T60" fmla="*/ 32 w 404"/>
                <a:gd name="T61" fmla="*/ 274 h 404"/>
                <a:gd name="T62" fmla="*/ 60 w 404"/>
                <a:gd name="T63" fmla="*/ 320 h 404"/>
                <a:gd name="T64" fmla="*/ 98 w 404"/>
                <a:gd name="T65" fmla="*/ 356 h 404"/>
                <a:gd name="T66" fmla="*/ 146 w 404"/>
                <a:gd name="T67" fmla="*/ 378 h 404"/>
                <a:gd name="T68" fmla="*/ 202 w 404"/>
                <a:gd name="T69" fmla="*/ 386 h 404"/>
                <a:gd name="T70" fmla="*/ 240 w 404"/>
                <a:gd name="T71" fmla="*/ 384 h 404"/>
                <a:gd name="T72" fmla="*/ 290 w 404"/>
                <a:gd name="T73" fmla="*/ 364 h 404"/>
                <a:gd name="T74" fmla="*/ 332 w 404"/>
                <a:gd name="T75" fmla="*/ 332 h 404"/>
                <a:gd name="T76" fmla="*/ 364 w 404"/>
                <a:gd name="T77" fmla="*/ 290 h 404"/>
                <a:gd name="T78" fmla="*/ 382 w 404"/>
                <a:gd name="T79" fmla="*/ 240 h 404"/>
                <a:gd name="T80" fmla="*/ 386 w 404"/>
                <a:gd name="T81" fmla="*/ 202 h 404"/>
                <a:gd name="T82" fmla="*/ 378 w 404"/>
                <a:gd name="T83" fmla="*/ 148 h 404"/>
                <a:gd name="T84" fmla="*/ 356 w 404"/>
                <a:gd name="T85" fmla="*/ 98 h 404"/>
                <a:gd name="T86" fmla="*/ 320 w 404"/>
                <a:gd name="T87" fmla="*/ 60 h 404"/>
                <a:gd name="T88" fmla="*/ 274 w 404"/>
                <a:gd name="T89" fmla="*/ 32 h 404"/>
                <a:gd name="T90" fmla="*/ 220 w 404"/>
                <a:gd name="T91" fmla="*/ 18 h 4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4" h="404">
                  <a:moveTo>
                    <a:pt x="202" y="404"/>
                  </a:moveTo>
                  <a:lnTo>
                    <a:pt x="202" y="404"/>
                  </a:lnTo>
                  <a:lnTo>
                    <a:pt x="182" y="404"/>
                  </a:lnTo>
                  <a:lnTo>
                    <a:pt x="162" y="400"/>
                  </a:lnTo>
                  <a:lnTo>
                    <a:pt x="142" y="396"/>
                  </a:lnTo>
                  <a:lnTo>
                    <a:pt x="122" y="388"/>
                  </a:lnTo>
                  <a:lnTo>
                    <a:pt x="106" y="380"/>
                  </a:lnTo>
                  <a:lnTo>
                    <a:pt x="88" y="370"/>
                  </a:lnTo>
                  <a:lnTo>
                    <a:pt x="72" y="358"/>
                  </a:lnTo>
                  <a:lnTo>
                    <a:pt x="58" y="346"/>
                  </a:lnTo>
                  <a:lnTo>
                    <a:pt x="46" y="332"/>
                  </a:lnTo>
                  <a:lnTo>
                    <a:pt x="34" y="316"/>
                  </a:lnTo>
                  <a:lnTo>
                    <a:pt x="24" y="298"/>
                  </a:lnTo>
                  <a:lnTo>
                    <a:pt x="14" y="280"/>
                  </a:lnTo>
                  <a:lnTo>
                    <a:pt x="8" y="262"/>
                  </a:lnTo>
                  <a:lnTo>
                    <a:pt x="4" y="242"/>
                  </a:lnTo>
                  <a:lnTo>
                    <a:pt x="0" y="222"/>
                  </a:lnTo>
                  <a:lnTo>
                    <a:pt x="0" y="202"/>
                  </a:lnTo>
                  <a:lnTo>
                    <a:pt x="0" y="202"/>
                  </a:lnTo>
                  <a:lnTo>
                    <a:pt x="0" y="182"/>
                  </a:lnTo>
                  <a:lnTo>
                    <a:pt x="4" y="162"/>
                  </a:lnTo>
                  <a:lnTo>
                    <a:pt x="8" y="142"/>
                  </a:lnTo>
                  <a:lnTo>
                    <a:pt x="14" y="124"/>
                  </a:lnTo>
                  <a:lnTo>
                    <a:pt x="24" y="106"/>
                  </a:lnTo>
                  <a:lnTo>
                    <a:pt x="34" y="88"/>
                  </a:lnTo>
                  <a:lnTo>
                    <a:pt x="46" y="74"/>
                  </a:lnTo>
                  <a:lnTo>
                    <a:pt x="58" y="58"/>
                  </a:lnTo>
                  <a:lnTo>
                    <a:pt x="72" y="46"/>
                  </a:lnTo>
                  <a:lnTo>
                    <a:pt x="88" y="34"/>
                  </a:lnTo>
                  <a:lnTo>
                    <a:pt x="106" y="24"/>
                  </a:lnTo>
                  <a:lnTo>
                    <a:pt x="122" y="16"/>
                  </a:lnTo>
                  <a:lnTo>
                    <a:pt x="142" y="8"/>
                  </a:lnTo>
                  <a:lnTo>
                    <a:pt x="162" y="4"/>
                  </a:lnTo>
                  <a:lnTo>
                    <a:pt x="182" y="0"/>
                  </a:lnTo>
                  <a:lnTo>
                    <a:pt x="202" y="0"/>
                  </a:lnTo>
                  <a:lnTo>
                    <a:pt x="202" y="0"/>
                  </a:lnTo>
                  <a:lnTo>
                    <a:pt x="222" y="0"/>
                  </a:lnTo>
                  <a:lnTo>
                    <a:pt x="242" y="4"/>
                  </a:lnTo>
                  <a:lnTo>
                    <a:pt x="262" y="8"/>
                  </a:lnTo>
                  <a:lnTo>
                    <a:pt x="280" y="16"/>
                  </a:lnTo>
                  <a:lnTo>
                    <a:pt x="298" y="24"/>
                  </a:lnTo>
                  <a:lnTo>
                    <a:pt x="316" y="34"/>
                  </a:lnTo>
                  <a:lnTo>
                    <a:pt x="330" y="46"/>
                  </a:lnTo>
                  <a:lnTo>
                    <a:pt x="346" y="58"/>
                  </a:lnTo>
                  <a:lnTo>
                    <a:pt x="358" y="74"/>
                  </a:lnTo>
                  <a:lnTo>
                    <a:pt x="370" y="88"/>
                  </a:lnTo>
                  <a:lnTo>
                    <a:pt x="380" y="106"/>
                  </a:lnTo>
                  <a:lnTo>
                    <a:pt x="388" y="124"/>
                  </a:lnTo>
                  <a:lnTo>
                    <a:pt x="396" y="142"/>
                  </a:lnTo>
                  <a:lnTo>
                    <a:pt x="400" y="162"/>
                  </a:lnTo>
                  <a:lnTo>
                    <a:pt x="404" y="182"/>
                  </a:lnTo>
                  <a:lnTo>
                    <a:pt x="404" y="202"/>
                  </a:lnTo>
                  <a:lnTo>
                    <a:pt x="404" y="202"/>
                  </a:lnTo>
                  <a:lnTo>
                    <a:pt x="404" y="222"/>
                  </a:lnTo>
                  <a:lnTo>
                    <a:pt x="400" y="242"/>
                  </a:lnTo>
                  <a:lnTo>
                    <a:pt x="396" y="262"/>
                  </a:lnTo>
                  <a:lnTo>
                    <a:pt x="388" y="280"/>
                  </a:lnTo>
                  <a:lnTo>
                    <a:pt x="380" y="298"/>
                  </a:lnTo>
                  <a:lnTo>
                    <a:pt x="370" y="316"/>
                  </a:lnTo>
                  <a:lnTo>
                    <a:pt x="358" y="332"/>
                  </a:lnTo>
                  <a:lnTo>
                    <a:pt x="346" y="346"/>
                  </a:lnTo>
                  <a:lnTo>
                    <a:pt x="330" y="358"/>
                  </a:lnTo>
                  <a:lnTo>
                    <a:pt x="316" y="370"/>
                  </a:lnTo>
                  <a:lnTo>
                    <a:pt x="298" y="380"/>
                  </a:lnTo>
                  <a:lnTo>
                    <a:pt x="280" y="388"/>
                  </a:lnTo>
                  <a:lnTo>
                    <a:pt x="262" y="396"/>
                  </a:lnTo>
                  <a:lnTo>
                    <a:pt x="242" y="400"/>
                  </a:lnTo>
                  <a:lnTo>
                    <a:pt x="222" y="404"/>
                  </a:lnTo>
                  <a:lnTo>
                    <a:pt x="202" y="404"/>
                  </a:lnTo>
                  <a:lnTo>
                    <a:pt x="202" y="404"/>
                  </a:lnTo>
                  <a:close/>
                  <a:moveTo>
                    <a:pt x="202" y="18"/>
                  </a:moveTo>
                  <a:lnTo>
                    <a:pt x="202" y="18"/>
                  </a:lnTo>
                  <a:lnTo>
                    <a:pt x="182" y="18"/>
                  </a:lnTo>
                  <a:lnTo>
                    <a:pt x="164" y="20"/>
                  </a:lnTo>
                  <a:lnTo>
                    <a:pt x="146" y="26"/>
                  </a:lnTo>
                  <a:lnTo>
                    <a:pt x="130" y="32"/>
                  </a:lnTo>
                  <a:lnTo>
                    <a:pt x="114" y="40"/>
                  </a:lnTo>
                  <a:lnTo>
                    <a:pt x="98" y="48"/>
                  </a:lnTo>
                  <a:lnTo>
                    <a:pt x="84" y="60"/>
                  </a:lnTo>
                  <a:lnTo>
                    <a:pt x="72" y="72"/>
                  </a:lnTo>
                  <a:lnTo>
                    <a:pt x="60" y="84"/>
                  </a:lnTo>
                  <a:lnTo>
                    <a:pt x="48" y="98"/>
                  </a:lnTo>
                  <a:lnTo>
                    <a:pt x="40" y="114"/>
                  </a:lnTo>
                  <a:lnTo>
                    <a:pt x="32" y="130"/>
                  </a:lnTo>
                  <a:lnTo>
                    <a:pt x="26" y="148"/>
                  </a:lnTo>
                  <a:lnTo>
                    <a:pt x="20" y="164"/>
                  </a:lnTo>
                  <a:lnTo>
                    <a:pt x="18" y="184"/>
                  </a:lnTo>
                  <a:lnTo>
                    <a:pt x="18" y="202"/>
                  </a:lnTo>
                  <a:lnTo>
                    <a:pt x="18" y="202"/>
                  </a:lnTo>
                  <a:lnTo>
                    <a:pt x="18" y="220"/>
                  </a:lnTo>
                  <a:lnTo>
                    <a:pt x="20" y="240"/>
                  </a:lnTo>
                  <a:lnTo>
                    <a:pt x="26" y="256"/>
                  </a:lnTo>
                  <a:lnTo>
                    <a:pt x="32" y="274"/>
                  </a:lnTo>
                  <a:lnTo>
                    <a:pt x="40" y="290"/>
                  </a:lnTo>
                  <a:lnTo>
                    <a:pt x="48" y="306"/>
                  </a:lnTo>
                  <a:lnTo>
                    <a:pt x="60" y="320"/>
                  </a:lnTo>
                  <a:lnTo>
                    <a:pt x="72" y="332"/>
                  </a:lnTo>
                  <a:lnTo>
                    <a:pt x="84" y="344"/>
                  </a:lnTo>
                  <a:lnTo>
                    <a:pt x="98" y="356"/>
                  </a:lnTo>
                  <a:lnTo>
                    <a:pt x="114" y="364"/>
                  </a:lnTo>
                  <a:lnTo>
                    <a:pt x="130" y="372"/>
                  </a:lnTo>
                  <a:lnTo>
                    <a:pt x="146" y="378"/>
                  </a:lnTo>
                  <a:lnTo>
                    <a:pt x="164" y="384"/>
                  </a:lnTo>
                  <a:lnTo>
                    <a:pt x="182" y="386"/>
                  </a:lnTo>
                  <a:lnTo>
                    <a:pt x="202" y="386"/>
                  </a:lnTo>
                  <a:lnTo>
                    <a:pt x="202" y="386"/>
                  </a:lnTo>
                  <a:lnTo>
                    <a:pt x="220" y="386"/>
                  </a:lnTo>
                  <a:lnTo>
                    <a:pt x="240" y="384"/>
                  </a:lnTo>
                  <a:lnTo>
                    <a:pt x="256" y="378"/>
                  </a:lnTo>
                  <a:lnTo>
                    <a:pt x="274" y="372"/>
                  </a:lnTo>
                  <a:lnTo>
                    <a:pt x="290" y="364"/>
                  </a:lnTo>
                  <a:lnTo>
                    <a:pt x="306" y="356"/>
                  </a:lnTo>
                  <a:lnTo>
                    <a:pt x="320" y="344"/>
                  </a:lnTo>
                  <a:lnTo>
                    <a:pt x="332" y="332"/>
                  </a:lnTo>
                  <a:lnTo>
                    <a:pt x="344" y="320"/>
                  </a:lnTo>
                  <a:lnTo>
                    <a:pt x="356" y="306"/>
                  </a:lnTo>
                  <a:lnTo>
                    <a:pt x="364" y="290"/>
                  </a:lnTo>
                  <a:lnTo>
                    <a:pt x="372" y="274"/>
                  </a:lnTo>
                  <a:lnTo>
                    <a:pt x="378" y="256"/>
                  </a:lnTo>
                  <a:lnTo>
                    <a:pt x="382" y="240"/>
                  </a:lnTo>
                  <a:lnTo>
                    <a:pt x="386" y="220"/>
                  </a:lnTo>
                  <a:lnTo>
                    <a:pt x="386" y="202"/>
                  </a:lnTo>
                  <a:lnTo>
                    <a:pt x="386" y="202"/>
                  </a:lnTo>
                  <a:lnTo>
                    <a:pt x="386" y="184"/>
                  </a:lnTo>
                  <a:lnTo>
                    <a:pt x="382" y="164"/>
                  </a:lnTo>
                  <a:lnTo>
                    <a:pt x="378" y="148"/>
                  </a:lnTo>
                  <a:lnTo>
                    <a:pt x="372" y="130"/>
                  </a:lnTo>
                  <a:lnTo>
                    <a:pt x="364" y="114"/>
                  </a:lnTo>
                  <a:lnTo>
                    <a:pt x="356" y="98"/>
                  </a:lnTo>
                  <a:lnTo>
                    <a:pt x="344" y="84"/>
                  </a:lnTo>
                  <a:lnTo>
                    <a:pt x="332" y="72"/>
                  </a:lnTo>
                  <a:lnTo>
                    <a:pt x="320" y="60"/>
                  </a:lnTo>
                  <a:lnTo>
                    <a:pt x="306" y="48"/>
                  </a:lnTo>
                  <a:lnTo>
                    <a:pt x="290" y="40"/>
                  </a:lnTo>
                  <a:lnTo>
                    <a:pt x="274" y="32"/>
                  </a:lnTo>
                  <a:lnTo>
                    <a:pt x="256" y="26"/>
                  </a:lnTo>
                  <a:lnTo>
                    <a:pt x="240" y="20"/>
                  </a:lnTo>
                  <a:lnTo>
                    <a:pt x="220" y="18"/>
                  </a:lnTo>
                  <a:lnTo>
                    <a:pt x="202" y="18"/>
                  </a:lnTo>
                  <a:lnTo>
                    <a:pt x="202" y="18"/>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82" name="Freeform 43">
              <a:extLst>
                <a:ext uri="{FF2B5EF4-FFF2-40B4-BE49-F238E27FC236}">
                  <a16:creationId xmlns:a16="http://schemas.microsoft.com/office/drawing/2014/main" id="{253DD2C9-16C3-479D-AAE4-7670F950ACCA}"/>
                </a:ext>
              </a:extLst>
            </p:cNvPr>
            <p:cNvSpPr>
              <a:spLocks/>
            </p:cNvSpPr>
            <p:nvPr/>
          </p:nvSpPr>
          <p:spPr bwMode="auto">
            <a:xfrm>
              <a:off x="5678488" y="3275013"/>
              <a:ext cx="600075" cy="514350"/>
            </a:xfrm>
            <a:custGeom>
              <a:avLst/>
              <a:gdLst>
                <a:gd name="T0" fmla="*/ 80 w 378"/>
                <a:gd name="T1" fmla="*/ 324 h 324"/>
                <a:gd name="T2" fmla="*/ 22 w 378"/>
                <a:gd name="T3" fmla="*/ 280 h 324"/>
                <a:gd name="T4" fmla="*/ 14 w 378"/>
                <a:gd name="T5" fmla="*/ 270 h 324"/>
                <a:gd name="T6" fmla="*/ 2 w 378"/>
                <a:gd name="T7" fmla="*/ 248 h 324"/>
                <a:gd name="T8" fmla="*/ 0 w 378"/>
                <a:gd name="T9" fmla="*/ 224 h 324"/>
                <a:gd name="T10" fmla="*/ 6 w 378"/>
                <a:gd name="T11" fmla="*/ 200 h 324"/>
                <a:gd name="T12" fmla="*/ 146 w 378"/>
                <a:gd name="T13" fmla="*/ 22 h 324"/>
                <a:gd name="T14" fmla="*/ 154 w 378"/>
                <a:gd name="T15" fmla="*/ 14 h 324"/>
                <a:gd name="T16" fmla="*/ 176 w 378"/>
                <a:gd name="T17" fmla="*/ 2 h 324"/>
                <a:gd name="T18" fmla="*/ 188 w 378"/>
                <a:gd name="T19" fmla="*/ 0 h 324"/>
                <a:gd name="T20" fmla="*/ 214 w 378"/>
                <a:gd name="T21" fmla="*/ 2 h 324"/>
                <a:gd name="T22" fmla="*/ 236 w 378"/>
                <a:gd name="T23" fmla="*/ 14 h 324"/>
                <a:gd name="T24" fmla="*/ 374 w 378"/>
                <a:gd name="T25" fmla="*/ 124 h 324"/>
                <a:gd name="T26" fmla="*/ 378 w 378"/>
                <a:gd name="T27" fmla="*/ 130 h 324"/>
                <a:gd name="T28" fmla="*/ 376 w 378"/>
                <a:gd name="T29" fmla="*/ 136 h 324"/>
                <a:gd name="T30" fmla="*/ 372 w 378"/>
                <a:gd name="T31" fmla="*/ 138 h 324"/>
                <a:gd name="T32" fmla="*/ 366 w 378"/>
                <a:gd name="T33" fmla="*/ 140 h 324"/>
                <a:gd name="T34" fmla="*/ 224 w 378"/>
                <a:gd name="T35" fmla="*/ 28 h 324"/>
                <a:gd name="T36" fmla="*/ 216 w 378"/>
                <a:gd name="T37" fmla="*/ 22 h 324"/>
                <a:gd name="T38" fmla="*/ 200 w 378"/>
                <a:gd name="T39" fmla="*/ 18 h 324"/>
                <a:gd name="T40" fmla="*/ 190 w 378"/>
                <a:gd name="T41" fmla="*/ 18 h 324"/>
                <a:gd name="T42" fmla="*/ 174 w 378"/>
                <a:gd name="T43" fmla="*/ 22 h 324"/>
                <a:gd name="T44" fmla="*/ 160 w 378"/>
                <a:gd name="T45" fmla="*/ 34 h 324"/>
                <a:gd name="T46" fmla="*/ 28 w 378"/>
                <a:gd name="T47" fmla="*/ 200 h 324"/>
                <a:gd name="T48" fmla="*/ 18 w 378"/>
                <a:gd name="T49" fmla="*/ 216 h 324"/>
                <a:gd name="T50" fmla="*/ 18 w 378"/>
                <a:gd name="T51" fmla="*/ 234 h 324"/>
                <a:gd name="T52" fmla="*/ 22 w 378"/>
                <a:gd name="T53" fmla="*/ 252 h 324"/>
                <a:gd name="T54" fmla="*/ 34 w 378"/>
                <a:gd name="T55" fmla="*/ 266 h 324"/>
                <a:gd name="T56" fmla="*/ 86 w 378"/>
                <a:gd name="T57" fmla="*/ 308 h 324"/>
                <a:gd name="T58" fmla="*/ 88 w 378"/>
                <a:gd name="T59" fmla="*/ 314 h 324"/>
                <a:gd name="T60" fmla="*/ 88 w 378"/>
                <a:gd name="T61" fmla="*/ 320 h 324"/>
                <a:gd name="T62" fmla="*/ 84 w 378"/>
                <a:gd name="T63" fmla="*/ 322 h 324"/>
                <a:gd name="T64" fmla="*/ 80 w 378"/>
                <a:gd name="T65" fmla="*/ 324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78" h="324">
                  <a:moveTo>
                    <a:pt x="80" y="324"/>
                  </a:moveTo>
                  <a:lnTo>
                    <a:pt x="80" y="324"/>
                  </a:lnTo>
                  <a:lnTo>
                    <a:pt x="74" y="322"/>
                  </a:lnTo>
                  <a:lnTo>
                    <a:pt x="22" y="280"/>
                  </a:lnTo>
                  <a:lnTo>
                    <a:pt x="22" y="280"/>
                  </a:lnTo>
                  <a:lnTo>
                    <a:pt x="14" y="270"/>
                  </a:lnTo>
                  <a:lnTo>
                    <a:pt x="6" y="260"/>
                  </a:lnTo>
                  <a:lnTo>
                    <a:pt x="2" y="248"/>
                  </a:lnTo>
                  <a:lnTo>
                    <a:pt x="0" y="236"/>
                  </a:lnTo>
                  <a:lnTo>
                    <a:pt x="0" y="224"/>
                  </a:lnTo>
                  <a:lnTo>
                    <a:pt x="2" y="212"/>
                  </a:lnTo>
                  <a:lnTo>
                    <a:pt x="6" y="200"/>
                  </a:lnTo>
                  <a:lnTo>
                    <a:pt x="14" y="188"/>
                  </a:lnTo>
                  <a:lnTo>
                    <a:pt x="146" y="22"/>
                  </a:lnTo>
                  <a:lnTo>
                    <a:pt x="146" y="22"/>
                  </a:lnTo>
                  <a:lnTo>
                    <a:pt x="154" y="14"/>
                  </a:lnTo>
                  <a:lnTo>
                    <a:pt x="164" y="6"/>
                  </a:lnTo>
                  <a:lnTo>
                    <a:pt x="176" y="2"/>
                  </a:lnTo>
                  <a:lnTo>
                    <a:pt x="188" y="0"/>
                  </a:lnTo>
                  <a:lnTo>
                    <a:pt x="188" y="0"/>
                  </a:lnTo>
                  <a:lnTo>
                    <a:pt x="202" y="0"/>
                  </a:lnTo>
                  <a:lnTo>
                    <a:pt x="214" y="2"/>
                  </a:lnTo>
                  <a:lnTo>
                    <a:pt x="226" y="6"/>
                  </a:lnTo>
                  <a:lnTo>
                    <a:pt x="236" y="14"/>
                  </a:lnTo>
                  <a:lnTo>
                    <a:pt x="374" y="124"/>
                  </a:lnTo>
                  <a:lnTo>
                    <a:pt x="374" y="124"/>
                  </a:lnTo>
                  <a:lnTo>
                    <a:pt x="376" y="126"/>
                  </a:lnTo>
                  <a:lnTo>
                    <a:pt x="378" y="130"/>
                  </a:lnTo>
                  <a:lnTo>
                    <a:pt x="376" y="134"/>
                  </a:lnTo>
                  <a:lnTo>
                    <a:pt x="376" y="136"/>
                  </a:lnTo>
                  <a:lnTo>
                    <a:pt x="376" y="136"/>
                  </a:lnTo>
                  <a:lnTo>
                    <a:pt x="372" y="138"/>
                  </a:lnTo>
                  <a:lnTo>
                    <a:pt x="370" y="140"/>
                  </a:lnTo>
                  <a:lnTo>
                    <a:pt x="366" y="140"/>
                  </a:lnTo>
                  <a:lnTo>
                    <a:pt x="362" y="138"/>
                  </a:lnTo>
                  <a:lnTo>
                    <a:pt x="224" y="28"/>
                  </a:lnTo>
                  <a:lnTo>
                    <a:pt x="224" y="28"/>
                  </a:lnTo>
                  <a:lnTo>
                    <a:pt x="216" y="22"/>
                  </a:lnTo>
                  <a:lnTo>
                    <a:pt x="208" y="20"/>
                  </a:lnTo>
                  <a:lnTo>
                    <a:pt x="200" y="18"/>
                  </a:lnTo>
                  <a:lnTo>
                    <a:pt x="190" y="18"/>
                  </a:lnTo>
                  <a:lnTo>
                    <a:pt x="190" y="18"/>
                  </a:lnTo>
                  <a:lnTo>
                    <a:pt x="182" y="20"/>
                  </a:lnTo>
                  <a:lnTo>
                    <a:pt x="174" y="22"/>
                  </a:lnTo>
                  <a:lnTo>
                    <a:pt x="166" y="28"/>
                  </a:lnTo>
                  <a:lnTo>
                    <a:pt x="160" y="34"/>
                  </a:lnTo>
                  <a:lnTo>
                    <a:pt x="28" y="200"/>
                  </a:lnTo>
                  <a:lnTo>
                    <a:pt x="28" y="200"/>
                  </a:lnTo>
                  <a:lnTo>
                    <a:pt x="22" y="208"/>
                  </a:lnTo>
                  <a:lnTo>
                    <a:pt x="18" y="216"/>
                  </a:lnTo>
                  <a:lnTo>
                    <a:pt x="18" y="226"/>
                  </a:lnTo>
                  <a:lnTo>
                    <a:pt x="18" y="234"/>
                  </a:lnTo>
                  <a:lnTo>
                    <a:pt x="18" y="242"/>
                  </a:lnTo>
                  <a:lnTo>
                    <a:pt x="22" y="252"/>
                  </a:lnTo>
                  <a:lnTo>
                    <a:pt x="28" y="258"/>
                  </a:lnTo>
                  <a:lnTo>
                    <a:pt x="34" y="266"/>
                  </a:lnTo>
                  <a:lnTo>
                    <a:pt x="86" y="308"/>
                  </a:lnTo>
                  <a:lnTo>
                    <a:pt x="86" y="308"/>
                  </a:lnTo>
                  <a:lnTo>
                    <a:pt x="88" y="310"/>
                  </a:lnTo>
                  <a:lnTo>
                    <a:pt x="88" y="314"/>
                  </a:lnTo>
                  <a:lnTo>
                    <a:pt x="88" y="316"/>
                  </a:lnTo>
                  <a:lnTo>
                    <a:pt x="88" y="320"/>
                  </a:lnTo>
                  <a:lnTo>
                    <a:pt x="88" y="320"/>
                  </a:lnTo>
                  <a:lnTo>
                    <a:pt x="84" y="322"/>
                  </a:lnTo>
                  <a:lnTo>
                    <a:pt x="80" y="324"/>
                  </a:lnTo>
                  <a:lnTo>
                    <a:pt x="80" y="324"/>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83" name="Freeform 44">
              <a:extLst>
                <a:ext uri="{FF2B5EF4-FFF2-40B4-BE49-F238E27FC236}">
                  <a16:creationId xmlns:a16="http://schemas.microsoft.com/office/drawing/2014/main" id="{77C758CC-DCAA-45DE-8CB8-558D120E7E97}"/>
                </a:ext>
              </a:extLst>
            </p:cNvPr>
            <p:cNvSpPr>
              <a:spLocks noEditPoints="1"/>
            </p:cNvSpPr>
            <p:nvPr/>
          </p:nvSpPr>
          <p:spPr bwMode="auto">
            <a:xfrm>
              <a:off x="5573713" y="3287713"/>
              <a:ext cx="139700" cy="139700"/>
            </a:xfrm>
            <a:custGeom>
              <a:avLst/>
              <a:gdLst>
                <a:gd name="T0" fmla="*/ 44 w 88"/>
                <a:gd name="T1" fmla="*/ 88 h 88"/>
                <a:gd name="T2" fmla="*/ 44 w 88"/>
                <a:gd name="T3" fmla="*/ 88 h 88"/>
                <a:gd name="T4" fmla="*/ 34 w 88"/>
                <a:gd name="T5" fmla="*/ 86 h 88"/>
                <a:gd name="T6" fmla="*/ 26 w 88"/>
                <a:gd name="T7" fmla="*/ 84 h 88"/>
                <a:gd name="T8" fmla="*/ 20 w 88"/>
                <a:gd name="T9" fmla="*/ 80 h 88"/>
                <a:gd name="T10" fmla="*/ 12 w 88"/>
                <a:gd name="T11" fmla="*/ 74 h 88"/>
                <a:gd name="T12" fmla="*/ 8 w 88"/>
                <a:gd name="T13" fmla="*/ 68 h 88"/>
                <a:gd name="T14" fmla="*/ 4 w 88"/>
                <a:gd name="T15" fmla="*/ 60 h 88"/>
                <a:gd name="T16" fmla="*/ 0 w 88"/>
                <a:gd name="T17" fmla="*/ 52 h 88"/>
                <a:gd name="T18" fmla="*/ 0 w 88"/>
                <a:gd name="T19" fmla="*/ 44 h 88"/>
                <a:gd name="T20" fmla="*/ 0 w 88"/>
                <a:gd name="T21" fmla="*/ 44 h 88"/>
                <a:gd name="T22" fmla="*/ 0 w 88"/>
                <a:gd name="T23" fmla="*/ 36 h 88"/>
                <a:gd name="T24" fmla="*/ 4 w 88"/>
                <a:gd name="T25" fmla="*/ 26 h 88"/>
                <a:gd name="T26" fmla="*/ 8 w 88"/>
                <a:gd name="T27" fmla="*/ 20 h 88"/>
                <a:gd name="T28" fmla="*/ 12 w 88"/>
                <a:gd name="T29" fmla="*/ 14 h 88"/>
                <a:gd name="T30" fmla="*/ 20 w 88"/>
                <a:gd name="T31" fmla="*/ 8 h 88"/>
                <a:gd name="T32" fmla="*/ 26 w 88"/>
                <a:gd name="T33" fmla="*/ 4 h 88"/>
                <a:gd name="T34" fmla="*/ 34 w 88"/>
                <a:gd name="T35" fmla="*/ 2 h 88"/>
                <a:gd name="T36" fmla="*/ 44 w 88"/>
                <a:gd name="T37" fmla="*/ 0 h 88"/>
                <a:gd name="T38" fmla="*/ 44 w 88"/>
                <a:gd name="T39" fmla="*/ 0 h 88"/>
                <a:gd name="T40" fmla="*/ 52 w 88"/>
                <a:gd name="T41" fmla="*/ 2 h 88"/>
                <a:gd name="T42" fmla="*/ 60 w 88"/>
                <a:gd name="T43" fmla="*/ 4 h 88"/>
                <a:gd name="T44" fmla="*/ 68 w 88"/>
                <a:gd name="T45" fmla="*/ 8 h 88"/>
                <a:gd name="T46" fmla="*/ 74 w 88"/>
                <a:gd name="T47" fmla="*/ 14 h 88"/>
                <a:gd name="T48" fmla="*/ 80 w 88"/>
                <a:gd name="T49" fmla="*/ 20 h 88"/>
                <a:gd name="T50" fmla="*/ 84 w 88"/>
                <a:gd name="T51" fmla="*/ 26 h 88"/>
                <a:gd name="T52" fmla="*/ 86 w 88"/>
                <a:gd name="T53" fmla="*/ 36 h 88"/>
                <a:gd name="T54" fmla="*/ 88 w 88"/>
                <a:gd name="T55" fmla="*/ 44 h 88"/>
                <a:gd name="T56" fmla="*/ 88 w 88"/>
                <a:gd name="T57" fmla="*/ 44 h 88"/>
                <a:gd name="T58" fmla="*/ 86 w 88"/>
                <a:gd name="T59" fmla="*/ 52 h 88"/>
                <a:gd name="T60" fmla="*/ 84 w 88"/>
                <a:gd name="T61" fmla="*/ 60 h 88"/>
                <a:gd name="T62" fmla="*/ 80 w 88"/>
                <a:gd name="T63" fmla="*/ 68 h 88"/>
                <a:gd name="T64" fmla="*/ 74 w 88"/>
                <a:gd name="T65" fmla="*/ 74 h 88"/>
                <a:gd name="T66" fmla="*/ 68 w 88"/>
                <a:gd name="T67" fmla="*/ 80 h 88"/>
                <a:gd name="T68" fmla="*/ 60 w 88"/>
                <a:gd name="T69" fmla="*/ 84 h 88"/>
                <a:gd name="T70" fmla="*/ 52 w 88"/>
                <a:gd name="T71" fmla="*/ 86 h 88"/>
                <a:gd name="T72" fmla="*/ 44 w 88"/>
                <a:gd name="T73" fmla="*/ 88 h 88"/>
                <a:gd name="T74" fmla="*/ 44 w 88"/>
                <a:gd name="T75" fmla="*/ 88 h 88"/>
                <a:gd name="T76" fmla="*/ 44 w 88"/>
                <a:gd name="T77" fmla="*/ 18 h 88"/>
                <a:gd name="T78" fmla="*/ 44 w 88"/>
                <a:gd name="T79" fmla="*/ 18 h 88"/>
                <a:gd name="T80" fmla="*/ 34 w 88"/>
                <a:gd name="T81" fmla="*/ 20 h 88"/>
                <a:gd name="T82" fmla="*/ 26 w 88"/>
                <a:gd name="T83" fmla="*/ 26 h 88"/>
                <a:gd name="T84" fmla="*/ 20 w 88"/>
                <a:gd name="T85" fmla="*/ 34 h 88"/>
                <a:gd name="T86" fmla="*/ 18 w 88"/>
                <a:gd name="T87" fmla="*/ 44 h 88"/>
                <a:gd name="T88" fmla="*/ 18 w 88"/>
                <a:gd name="T89" fmla="*/ 44 h 88"/>
                <a:gd name="T90" fmla="*/ 20 w 88"/>
                <a:gd name="T91" fmla="*/ 54 h 88"/>
                <a:gd name="T92" fmla="*/ 26 w 88"/>
                <a:gd name="T93" fmla="*/ 62 h 88"/>
                <a:gd name="T94" fmla="*/ 34 w 88"/>
                <a:gd name="T95" fmla="*/ 68 h 88"/>
                <a:gd name="T96" fmla="*/ 44 w 88"/>
                <a:gd name="T97" fmla="*/ 70 h 88"/>
                <a:gd name="T98" fmla="*/ 44 w 88"/>
                <a:gd name="T99" fmla="*/ 70 h 88"/>
                <a:gd name="T100" fmla="*/ 54 w 88"/>
                <a:gd name="T101" fmla="*/ 68 h 88"/>
                <a:gd name="T102" fmla="*/ 62 w 88"/>
                <a:gd name="T103" fmla="*/ 62 h 88"/>
                <a:gd name="T104" fmla="*/ 68 w 88"/>
                <a:gd name="T105" fmla="*/ 54 h 88"/>
                <a:gd name="T106" fmla="*/ 70 w 88"/>
                <a:gd name="T107" fmla="*/ 44 h 88"/>
                <a:gd name="T108" fmla="*/ 70 w 88"/>
                <a:gd name="T109" fmla="*/ 44 h 88"/>
                <a:gd name="T110" fmla="*/ 68 w 88"/>
                <a:gd name="T111" fmla="*/ 34 h 88"/>
                <a:gd name="T112" fmla="*/ 62 w 88"/>
                <a:gd name="T113" fmla="*/ 26 h 88"/>
                <a:gd name="T114" fmla="*/ 54 w 88"/>
                <a:gd name="T115" fmla="*/ 20 h 88"/>
                <a:gd name="T116" fmla="*/ 44 w 88"/>
                <a:gd name="T117" fmla="*/ 18 h 88"/>
                <a:gd name="T118" fmla="*/ 44 w 88"/>
                <a:gd name="T119" fmla="*/ 1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 h="88">
                  <a:moveTo>
                    <a:pt x="44" y="88"/>
                  </a:moveTo>
                  <a:lnTo>
                    <a:pt x="44" y="88"/>
                  </a:lnTo>
                  <a:lnTo>
                    <a:pt x="34" y="86"/>
                  </a:lnTo>
                  <a:lnTo>
                    <a:pt x="26" y="84"/>
                  </a:lnTo>
                  <a:lnTo>
                    <a:pt x="20" y="80"/>
                  </a:lnTo>
                  <a:lnTo>
                    <a:pt x="12" y="74"/>
                  </a:lnTo>
                  <a:lnTo>
                    <a:pt x="8" y="68"/>
                  </a:lnTo>
                  <a:lnTo>
                    <a:pt x="4" y="60"/>
                  </a:lnTo>
                  <a:lnTo>
                    <a:pt x="0" y="52"/>
                  </a:lnTo>
                  <a:lnTo>
                    <a:pt x="0" y="44"/>
                  </a:lnTo>
                  <a:lnTo>
                    <a:pt x="0" y="44"/>
                  </a:lnTo>
                  <a:lnTo>
                    <a:pt x="0" y="36"/>
                  </a:lnTo>
                  <a:lnTo>
                    <a:pt x="4" y="26"/>
                  </a:lnTo>
                  <a:lnTo>
                    <a:pt x="8" y="20"/>
                  </a:lnTo>
                  <a:lnTo>
                    <a:pt x="12" y="14"/>
                  </a:lnTo>
                  <a:lnTo>
                    <a:pt x="20" y="8"/>
                  </a:lnTo>
                  <a:lnTo>
                    <a:pt x="26" y="4"/>
                  </a:lnTo>
                  <a:lnTo>
                    <a:pt x="34" y="2"/>
                  </a:lnTo>
                  <a:lnTo>
                    <a:pt x="44" y="0"/>
                  </a:lnTo>
                  <a:lnTo>
                    <a:pt x="44" y="0"/>
                  </a:lnTo>
                  <a:lnTo>
                    <a:pt x="52" y="2"/>
                  </a:lnTo>
                  <a:lnTo>
                    <a:pt x="60" y="4"/>
                  </a:lnTo>
                  <a:lnTo>
                    <a:pt x="68" y="8"/>
                  </a:lnTo>
                  <a:lnTo>
                    <a:pt x="74" y="14"/>
                  </a:lnTo>
                  <a:lnTo>
                    <a:pt x="80" y="20"/>
                  </a:lnTo>
                  <a:lnTo>
                    <a:pt x="84" y="26"/>
                  </a:lnTo>
                  <a:lnTo>
                    <a:pt x="86" y="36"/>
                  </a:lnTo>
                  <a:lnTo>
                    <a:pt x="88" y="44"/>
                  </a:lnTo>
                  <a:lnTo>
                    <a:pt x="88" y="44"/>
                  </a:lnTo>
                  <a:lnTo>
                    <a:pt x="86" y="52"/>
                  </a:lnTo>
                  <a:lnTo>
                    <a:pt x="84" y="60"/>
                  </a:lnTo>
                  <a:lnTo>
                    <a:pt x="80" y="68"/>
                  </a:lnTo>
                  <a:lnTo>
                    <a:pt x="74" y="74"/>
                  </a:lnTo>
                  <a:lnTo>
                    <a:pt x="68" y="80"/>
                  </a:lnTo>
                  <a:lnTo>
                    <a:pt x="60" y="84"/>
                  </a:lnTo>
                  <a:lnTo>
                    <a:pt x="52" y="86"/>
                  </a:lnTo>
                  <a:lnTo>
                    <a:pt x="44" y="88"/>
                  </a:lnTo>
                  <a:lnTo>
                    <a:pt x="44" y="88"/>
                  </a:lnTo>
                  <a:close/>
                  <a:moveTo>
                    <a:pt x="44" y="18"/>
                  </a:moveTo>
                  <a:lnTo>
                    <a:pt x="44" y="18"/>
                  </a:lnTo>
                  <a:lnTo>
                    <a:pt x="34" y="20"/>
                  </a:lnTo>
                  <a:lnTo>
                    <a:pt x="26" y="26"/>
                  </a:lnTo>
                  <a:lnTo>
                    <a:pt x="20" y="34"/>
                  </a:lnTo>
                  <a:lnTo>
                    <a:pt x="18" y="44"/>
                  </a:lnTo>
                  <a:lnTo>
                    <a:pt x="18" y="44"/>
                  </a:lnTo>
                  <a:lnTo>
                    <a:pt x="20" y="54"/>
                  </a:lnTo>
                  <a:lnTo>
                    <a:pt x="26" y="62"/>
                  </a:lnTo>
                  <a:lnTo>
                    <a:pt x="34" y="68"/>
                  </a:lnTo>
                  <a:lnTo>
                    <a:pt x="44" y="70"/>
                  </a:lnTo>
                  <a:lnTo>
                    <a:pt x="44" y="70"/>
                  </a:lnTo>
                  <a:lnTo>
                    <a:pt x="54" y="68"/>
                  </a:lnTo>
                  <a:lnTo>
                    <a:pt x="62" y="62"/>
                  </a:lnTo>
                  <a:lnTo>
                    <a:pt x="68" y="54"/>
                  </a:lnTo>
                  <a:lnTo>
                    <a:pt x="70" y="44"/>
                  </a:lnTo>
                  <a:lnTo>
                    <a:pt x="70" y="44"/>
                  </a:lnTo>
                  <a:lnTo>
                    <a:pt x="68" y="34"/>
                  </a:lnTo>
                  <a:lnTo>
                    <a:pt x="62" y="26"/>
                  </a:lnTo>
                  <a:lnTo>
                    <a:pt x="54" y="20"/>
                  </a:lnTo>
                  <a:lnTo>
                    <a:pt x="44" y="18"/>
                  </a:lnTo>
                  <a:lnTo>
                    <a:pt x="44" y="18"/>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84" name="Freeform 45">
              <a:extLst>
                <a:ext uri="{FF2B5EF4-FFF2-40B4-BE49-F238E27FC236}">
                  <a16:creationId xmlns:a16="http://schemas.microsoft.com/office/drawing/2014/main" id="{08D8546A-5F9F-44C7-B2DB-D6A06C13AF50}"/>
                </a:ext>
              </a:extLst>
            </p:cNvPr>
            <p:cNvSpPr>
              <a:spLocks noEditPoints="1"/>
            </p:cNvSpPr>
            <p:nvPr/>
          </p:nvSpPr>
          <p:spPr bwMode="auto">
            <a:xfrm>
              <a:off x="5513388" y="3227388"/>
              <a:ext cx="260350" cy="260350"/>
            </a:xfrm>
            <a:custGeom>
              <a:avLst/>
              <a:gdLst>
                <a:gd name="T0" fmla="*/ 82 w 164"/>
                <a:gd name="T1" fmla="*/ 164 h 164"/>
                <a:gd name="T2" fmla="*/ 50 w 164"/>
                <a:gd name="T3" fmla="*/ 158 h 164"/>
                <a:gd name="T4" fmla="*/ 24 w 164"/>
                <a:gd name="T5" fmla="*/ 140 h 164"/>
                <a:gd name="T6" fmla="*/ 6 w 164"/>
                <a:gd name="T7" fmla="*/ 114 h 164"/>
                <a:gd name="T8" fmla="*/ 0 w 164"/>
                <a:gd name="T9" fmla="*/ 82 h 164"/>
                <a:gd name="T10" fmla="*/ 2 w 164"/>
                <a:gd name="T11" fmla="*/ 66 h 164"/>
                <a:gd name="T12" fmla="*/ 14 w 164"/>
                <a:gd name="T13" fmla="*/ 36 h 164"/>
                <a:gd name="T14" fmla="*/ 36 w 164"/>
                <a:gd name="T15" fmla="*/ 14 h 164"/>
                <a:gd name="T16" fmla="*/ 66 w 164"/>
                <a:gd name="T17" fmla="*/ 2 h 164"/>
                <a:gd name="T18" fmla="*/ 82 w 164"/>
                <a:gd name="T19" fmla="*/ 0 h 164"/>
                <a:gd name="T20" fmla="*/ 114 w 164"/>
                <a:gd name="T21" fmla="*/ 6 h 164"/>
                <a:gd name="T22" fmla="*/ 140 w 164"/>
                <a:gd name="T23" fmla="*/ 24 h 164"/>
                <a:gd name="T24" fmla="*/ 158 w 164"/>
                <a:gd name="T25" fmla="*/ 50 h 164"/>
                <a:gd name="T26" fmla="*/ 164 w 164"/>
                <a:gd name="T27" fmla="*/ 82 h 164"/>
                <a:gd name="T28" fmla="*/ 162 w 164"/>
                <a:gd name="T29" fmla="*/ 98 h 164"/>
                <a:gd name="T30" fmla="*/ 150 w 164"/>
                <a:gd name="T31" fmla="*/ 128 h 164"/>
                <a:gd name="T32" fmla="*/ 128 w 164"/>
                <a:gd name="T33" fmla="*/ 150 h 164"/>
                <a:gd name="T34" fmla="*/ 98 w 164"/>
                <a:gd name="T35" fmla="*/ 162 h 164"/>
                <a:gd name="T36" fmla="*/ 82 w 164"/>
                <a:gd name="T37" fmla="*/ 164 h 164"/>
                <a:gd name="T38" fmla="*/ 82 w 164"/>
                <a:gd name="T39" fmla="*/ 18 h 164"/>
                <a:gd name="T40" fmla="*/ 56 w 164"/>
                <a:gd name="T41" fmla="*/ 24 h 164"/>
                <a:gd name="T42" fmla="*/ 36 w 164"/>
                <a:gd name="T43" fmla="*/ 36 h 164"/>
                <a:gd name="T44" fmla="*/ 22 w 164"/>
                <a:gd name="T45" fmla="*/ 58 h 164"/>
                <a:gd name="T46" fmla="*/ 18 w 164"/>
                <a:gd name="T47" fmla="*/ 82 h 164"/>
                <a:gd name="T48" fmla="*/ 20 w 164"/>
                <a:gd name="T49" fmla="*/ 94 h 164"/>
                <a:gd name="T50" fmla="*/ 28 w 164"/>
                <a:gd name="T51" fmla="*/ 118 h 164"/>
                <a:gd name="T52" fmla="*/ 46 w 164"/>
                <a:gd name="T53" fmla="*/ 134 h 164"/>
                <a:gd name="T54" fmla="*/ 68 w 164"/>
                <a:gd name="T55" fmla="*/ 144 h 164"/>
                <a:gd name="T56" fmla="*/ 82 w 164"/>
                <a:gd name="T57" fmla="*/ 146 h 164"/>
                <a:gd name="T58" fmla="*/ 106 w 164"/>
                <a:gd name="T59" fmla="*/ 140 h 164"/>
                <a:gd name="T60" fmla="*/ 126 w 164"/>
                <a:gd name="T61" fmla="*/ 128 h 164"/>
                <a:gd name="T62" fmla="*/ 140 w 164"/>
                <a:gd name="T63" fmla="*/ 106 h 164"/>
                <a:gd name="T64" fmla="*/ 146 w 164"/>
                <a:gd name="T65" fmla="*/ 82 h 164"/>
                <a:gd name="T66" fmla="*/ 144 w 164"/>
                <a:gd name="T67" fmla="*/ 70 h 164"/>
                <a:gd name="T68" fmla="*/ 134 w 164"/>
                <a:gd name="T69" fmla="*/ 46 h 164"/>
                <a:gd name="T70" fmla="*/ 118 w 164"/>
                <a:gd name="T71" fmla="*/ 30 h 164"/>
                <a:gd name="T72" fmla="*/ 94 w 164"/>
                <a:gd name="T73" fmla="*/ 20 h 164"/>
                <a:gd name="T74" fmla="*/ 82 w 164"/>
                <a:gd name="T75" fmla="*/ 18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4" h="164">
                  <a:moveTo>
                    <a:pt x="82" y="164"/>
                  </a:moveTo>
                  <a:lnTo>
                    <a:pt x="82" y="164"/>
                  </a:lnTo>
                  <a:lnTo>
                    <a:pt x="66" y="162"/>
                  </a:lnTo>
                  <a:lnTo>
                    <a:pt x="50" y="158"/>
                  </a:lnTo>
                  <a:lnTo>
                    <a:pt x="36" y="150"/>
                  </a:lnTo>
                  <a:lnTo>
                    <a:pt x="24" y="140"/>
                  </a:lnTo>
                  <a:lnTo>
                    <a:pt x="14" y="128"/>
                  </a:lnTo>
                  <a:lnTo>
                    <a:pt x="6" y="114"/>
                  </a:lnTo>
                  <a:lnTo>
                    <a:pt x="2" y="98"/>
                  </a:lnTo>
                  <a:lnTo>
                    <a:pt x="0" y="82"/>
                  </a:lnTo>
                  <a:lnTo>
                    <a:pt x="0" y="82"/>
                  </a:lnTo>
                  <a:lnTo>
                    <a:pt x="2" y="66"/>
                  </a:lnTo>
                  <a:lnTo>
                    <a:pt x="6" y="50"/>
                  </a:lnTo>
                  <a:lnTo>
                    <a:pt x="14" y="36"/>
                  </a:lnTo>
                  <a:lnTo>
                    <a:pt x="24" y="24"/>
                  </a:lnTo>
                  <a:lnTo>
                    <a:pt x="36" y="14"/>
                  </a:lnTo>
                  <a:lnTo>
                    <a:pt x="50" y="6"/>
                  </a:lnTo>
                  <a:lnTo>
                    <a:pt x="66" y="2"/>
                  </a:lnTo>
                  <a:lnTo>
                    <a:pt x="82" y="0"/>
                  </a:lnTo>
                  <a:lnTo>
                    <a:pt x="82" y="0"/>
                  </a:lnTo>
                  <a:lnTo>
                    <a:pt x="98" y="2"/>
                  </a:lnTo>
                  <a:lnTo>
                    <a:pt x="114" y="6"/>
                  </a:lnTo>
                  <a:lnTo>
                    <a:pt x="128" y="14"/>
                  </a:lnTo>
                  <a:lnTo>
                    <a:pt x="140" y="24"/>
                  </a:lnTo>
                  <a:lnTo>
                    <a:pt x="150" y="36"/>
                  </a:lnTo>
                  <a:lnTo>
                    <a:pt x="158" y="50"/>
                  </a:lnTo>
                  <a:lnTo>
                    <a:pt x="162" y="66"/>
                  </a:lnTo>
                  <a:lnTo>
                    <a:pt x="164" y="82"/>
                  </a:lnTo>
                  <a:lnTo>
                    <a:pt x="164" y="82"/>
                  </a:lnTo>
                  <a:lnTo>
                    <a:pt x="162" y="98"/>
                  </a:lnTo>
                  <a:lnTo>
                    <a:pt x="158" y="114"/>
                  </a:lnTo>
                  <a:lnTo>
                    <a:pt x="150" y="128"/>
                  </a:lnTo>
                  <a:lnTo>
                    <a:pt x="140" y="140"/>
                  </a:lnTo>
                  <a:lnTo>
                    <a:pt x="128" y="150"/>
                  </a:lnTo>
                  <a:lnTo>
                    <a:pt x="114" y="158"/>
                  </a:lnTo>
                  <a:lnTo>
                    <a:pt x="98" y="162"/>
                  </a:lnTo>
                  <a:lnTo>
                    <a:pt x="82" y="164"/>
                  </a:lnTo>
                  <a:lnTo>
                    <a:pt x="82" y="164"/>
                  </a:lnTo>
                  <a:close/>
                  <a:moveTo>
                    <a:pt x="82" y="18"/>
                  </a:moveTo>
                  <a:lnTo>
                    <a:pt x="82" y="18"/>
                  </a:lnTo>
                  <a:lnTo>
                    <a:pt x="68" y="20"/>
                  </a:lnTo>
                  <a:lnTo>
                    <a:pt x="56" y="24"/>
                  </a:lnTo>
                  <a:lnTo>
                    <a:pt x="46" y="30"/>
                  </a:lnTo>
                  <a:lnTo>
                    <a:pt x="36" y="36"/>
                  </a:lnTo>
                  <a:lnTo>
                    <a:pt x="28" y="46"/>
                  </a:lnTo>
                  <a:lnTo>
                    <a:pt x="22" y="58"/>
                  </a:lnTo>
                  <a:lnTo>
                    <a:pt x="20" y="70"/>
                  </a:lnTo>
                  <a:lnTo>
                    <a:pt x="18" y="82"/>
                  </a:lnTo>
                  <a:lnTo>
                    <a:pt x="18" y="82"/>
                  </a:lnTo>
                  <a:lnTo>
                    <a:pt x="20" y="94"/>
                  </a:lnTo>
                  <a:lnTo>
                    <a:pt x="22" y="106"/>
                  </a:lnTo>
                  <a:lnTo>
                    <a:pt x="28" y="118"/>
                  </a:lnTo>
                  <a:lnTo>
                    <a:pt x="36" y="128"/>
                  </a:lnTo>
                  <a:lnTo>
                    <a:pt x="46" y="134"/>
                  </a:lnTo>
                  <a:lnTo>
                    <a:pt x="56" y="140"/>
                  </a:lnTo>
                  <a:lnTo>
                    <a:pt x="68" y="144"/>
                  </a:lnTo>
                  <a:lnTo>
                    <a:pt x="82" y="146"/>
                  </a:lnTo>
                  <a:lnTo>
                    <a:pt x="82" y="146"/>
                  </a:lnTo>
                  <a:lnTo>
                    <a:pt x="94" y="144"/>
                  </a:lnTo>
                  <a:lnTo>
                    <a:pt x="106" y="140"/>
                  </a:lnTo>
                  <a:lnTo>
                    <a:pt x="118" y="134"/>
                  </a:lnTo>
                  <a:lnTo>
                    <a:pt x="126" y="128"/>
                  </a:lnTo>
                  <a:lnTo>
                    <a:pt x="134" y="118"/>
                  </a:lnTo>
                  <a:lnTo>
                    <a:pt x="140" y="106"/>
                  </a:lnTo>
                  <a:lnTo>
                    <a:pt x="144" y="94"/>
                  </a:lnTo>
                  <a:lnTo>
                    <a:pt x="146" y="82"/>
                  </a:lnTo>
                  <a:lnTo>
                    <a:pt x="146" y="82"/>
                  </a:lnTo>
                  <a:lnTo>
                    <a:pt x="144" y="70"/>
                  </a:lnTo>
                  <a:lnTo>
                    <a:pt x="140" y="58"/>
                  </a:lnTo>
                  <a:lnTo>
                    <a:pt x="134" y="46"/>
                  </a:lnTo>
                  <a:lnTo>
                    <a:pt x="126" y="36"/>
                  </a:lnTo>
                  <a:lnTo>
                    <a:pt x="118" y="30"/>
                  </a:lnTo>
                  <a:lnTo>
                    <a:pt x="106" y="24"/>
                  </a:lnTo>
                  <a:lnTo>
                    <a:pt x="94" y="20"/>
                  </a:lnTo>
                  <a:lnTo>
                    <a:pt x="82" y="18"/>
                  </a:lnTo>
                  <a:lnTo>
                    <a:pt x="82" y="18"/>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85" name="Freeform 46">
              <a:extLst>
                <a:ext uri="{FF2B5EF4-FFF2-40B4-BE49-F238E27FC236}">
                  <a16:creationId xmlns:a16="http://schemas.microsoft.com/office/drawing/2014/main" id="{C7D863FF-3F23-43D8-9D69-75C3C5B19CFA}"/>
                </a:ext>
              </a:extLst>
            </p:cNvPr>
            <p:cNvSpPr>
              <a:spLocks/>
            </p:cNvSpPr>
            <p:nvPr/>
          </p:nvSpPr>
          <p:spPr bwMode="auto">
            <a:xfrm>
              <a:off x="5348288" y="3306763"/>
              <a:ext cx="200025" cy="28575"/>
            </a:xfrm>
            <a:custGeom>
              <a:avLst/>
              <a:gdLst>
                <a:gd name="T0" fmla="*/ 116 w 126"/>
                <a:gd name="T1" fmla="*/ 18 h 18"/>
                <a:gd name="T2" fmla="*/ 10 w 126"/>
                <a:gd name="T3" fmla="*/ 18 h 18"/>
                <a:gd name="T4" fmla="*/ 10 w 126"/>
                <a:gd name="T5" fmla="*/ 18 h 18"/>
                <a:gd name="T6" fmla="*/ 6 w 126"/>
                <a:gd name="T7" fmla="*/ 16 h 18"/>
                <a:gd name="T8" fmla="*/ 4 w 126"/>
                <a:gd name="T9" fmla="*/ 14 h 18"/>
                <a:gd name="T10" fmla="*/ 2 w 126"/>
                <a:gd name="T11" fmla="*/ 12 h 18"/>
                <a:gd name="T12" fmla="*/ 0 w 126"/>
                <a:gd name="T13" fmla="*/ 8 h 18"/>
                <a:gd name="T14" fmla="*/ 0 w 126"/>
                <a:gd name="T15" fmla="*/ 8 h 18"/>
                <a:gd name="T16" fmla="*/ 2 w 126"/>
                <a:gd name="T17" fmla="*/ 6 h 18"/>
                <a:gd name="T18" fmla="*/ 4 w 126"/>
                <a:gd name="T19" fmla="*/ 2 h 18"/>
                <a:gd name="T20" fmla="*/ 6 w 126"/>
                <a:gd name="T21" fmla="*/ 0 h 18"/>
                <a:gd name="T22" fmla="*/ 10 w 126"/>
                <a:gd name="T23" fmla="*/ 0 h 18"/>
                <a:gd name="T24" fmla="*/ 116 w 126"/>
                <a:gd name="T25" fmla="*/ 0 h 18"/>
                <a:gd name="T26" fmla="*/ 116 w 126"/>
                <a:gd name="T27" fmla="*/ 0 h 18"/>
                <a:gd name="T28" fmla="*/ 120 w 126"/>
                <a:gd name="T29" fmla="*/ 0 h 18"/>
                <a:gd name="T30" fmla="*/ 124 w 126"/>
                <a:gd name="T31" fmla="*/ 2 h 18"/>
                <a:gd name="T32" fmla="*/ 126 w 126"/>
                <a:gd name="T33" fmla="*/ 6 h 18"/>
                <a:gd name="T34" fmla="*/ 126 w 126"/>
                <a:gd name="T35" fmla="*/ 8 h 18"/>
                <a:gd name="T36" fmla="*/ 126 w 126"/>
                <a:gd name="T37" fmla="*/ 8 h 18"/>
                <a:gd name="T38" fmla="*/ 126 w 126"/>
                <a:gd name="T39" fmla="*/ 12 h 18"/>
                <a:gd name="T40" fmla="*/ 124 w 126"/>
                <a:gd name="T41" fmla="*/ 14 h 18"/>
                <a:gd name="T42" fmla="*/ 120 w 126"/>
                <a:gd name="T43" fmla="*/ 16 h 18"/>
                <a:gd name="T44" fmla="*/ 116 w 126"/>
                <a:gd name="T45" fmla="*/ 18 h 18"/>
                <a:gd name="T46" fmla="*/ 116 w 126"/>
                <a:gd name="T47"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6" h="18">
                  <a:moveTo>
                    <a:pt x="116" y="18"/>
                  </a:moveTo>
                  <a:lnTo>
                    <a:pt x="10" y="18"/>
                  </a:lnTo>
                  <a:lnTo>
                    <a:pt x="10" y="18"/>
                  </a:lnTo>
                  <a:lnTo>
                    <a:pt x="6" y="16"/>
                  </a:lnTo>
                  <a:lnTo>
                    <a:pt x="4" y="14"/>
                  </a:lnTo>
                  <a:lnTo>
                    <a:pt x="2" y="12"/>
                  </a:lnTo>
                  <a:lnTo>
                    <a:pt x="0" y="8"/>
                  </a:lnTo>
                  <a:lnTo>
                    <a:pt x="0" y="8"/>
                  </a:lnTo>
                  <a:lnTo>
                    <a:pt x="2" y="6"/>
                  </a:lnTo>
                  <a:lnTo>
                    <a:pt x="4" y="2"/>
                  </a:lnTo>
                  <a:lnTo>
                    <a:pt x="6" y="0"/>
                  </a:lnTo>
                  <a:lnTo>
                    <a:pt x="10" y="0"/>
                  </a:lnTo>
                  <a:lnTo>
                    <a:pt x="116" y="0"/>
                  </a:lnTo>
                  <a:lnTo>
                    <a:pt x="116" y="0"/>
                  </a:lnTo>
                  <a:lnTo>
                    <a:pt x="120" y="0"/>
                  </a:lnTo>
                  <a:lnTo>
                    <a:pt x="124" y="2"/>
                  </a:lnTo>
                  <a:lnTo>
                    <a:pt x="126" y="6"/>
                  </a:lnTo>
                  <a:lnTo>
                    <a:pt x="126" y="8"/>
                  </a:lnTo>
                  <a:lnTo>
                    <a:pt x="126" y="8"/>
                  </a:lnTo>
                  <a:lnTo>
                    <a:pt x="126" y="12"/>
                  </a:lnTo>
                  <a:lnTo>
                    <a:pt x="124" y="14"/>
                  </a:lnTo>
                  <a:lnTo>
                    <a:pt x="120" y="16"/>
                  </a:lnTo>
                  <a:lnTo>
                    <a:pt x="116" y="18"/>
                  </a:lnTo>
                  <a:lnTo>
                    <a:pt x="116" y="18"/>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86" name="Freeform 47">
              <a:extLst>
                <a:ext uri="{FF2B5EF4-FFF2-40B4-BE49-F238E27FC236}">
                  <a16:creationId xmlns:a16="http://schemas.microsoft.com/office/drawing/2014/main" id="{875D8E78-7BD7-4E8E-A9C3-F9B709C08BCB}"/>
                </a:ext>
              </a:extLst>
            </p:cNvPr>
            <p:cNvSpPr>
              <a:spLocks/>
            </p:cNvSpPr>
            <p:nvPr/>
          </p:nvSpPr>
          <p:spPr bwMode="auto">
            <a:xfrm>
              <a:off x="5738813" y="3306763"/>
              <a:ext cx="200025" cy="28575"/>
            </a:xfrm>
            <a:custGeom>
              <a:avLst/>
              <a:gdLst>
                <a:gd name="T0" fmla="*/ 116 w 126"/>
                <a:gd name="T1" fmla="*/ 18 h 18"/>
                <a:gd name="T2" fmla="*/ 10 w 126"/>
                <a:gd name="T3" fmla="*/ 18 h 18"/>
                <a:gd name="T4" fmla="*/ 10 w 126"/>
                <a:gd name="T5" fmla="*/ 18 h 18"/>
                <a:gd name="T6" fmla="*/ 6 w 126"/>
                <a:gd name="T7" fmla="*/ 16 h 18"/>
                <a:gd name="T8" fmla="*/ 2 w 126"/>
                <a:gd name="T9" fmla="*/ 14 h 18"/>
                <a:gd name="T10" fmla="*/ 0 w 126"/>
                <a:gd name="T11" fmla="*/ 12 h 18"/>
                <a:gd name="T12" fmla="*/ 0 w 126"/>
                <a:gd name="T13" fmla="*/ 8 h 18"/>
                <a:gd name="T14" fmla="*/ 0 w 126"/>
                <a:gd name="T15" fmla="*/ 8 h 18"/>
                <a:gd name="T16" fmla="*/ 0 w 126"/>
                <a:gd name="T17" fmla="*/ 6 h 18"/>
                <a:gd name="T18" fmla="*/ 2 w 126"/>
                <a:gd name="T19" fmla="*/ 2 h 18"/>
                <a:gd name="T20" fmla="*/ 6 w 126"/>
                <a:gd name="T21" fmla="*/ 0 h 18"/>
                <a:gd name="T22" fmla="*/ 10 w 126"/>
                <a:gd name="T23" fmla="*/ 0 h 18"/>
                <a:gd name="T24" fmla="*/ 116 w 126"/>
                <a:gd name="T25" fmla="*/ 0 h 18"/>
                <a:gd name="T26" fmla="*/ 116 w 126"/>
                <a:gd name="T27" fmla="*/ 0 h 18"/>
                <a:gd name="T28" fmla="*/ 120 w 126"/>
                <a:gd name="T29" fmla="*/ 0 h 18"/>
                <a:gd name="T30" fmla="*/ 122 w 126"/>
                <a:gd name="T31" fmla="*/ 2 h 18"/>
                <a:gd name="T32" fmla="*/ 124 w 126"/>
                <a:gd name="T33" fmla="*/ 6 h 18"/>
                <a:gd name="T34" fmla="*/ 126 w 126"/>
                <a:gd name="T35" fmla="*/ 8 h 18"/>
                <a:gd name="T36" fmla="*/ 126 w 126"/>
                <a:gd name="T37" fmla="*/ 8 h 18"/>
                <a:gd name="T38" fmla="*/ 124 w 126"/>
                <a:gd name="T39" fmla="*/ 12 h 18"/>
                <a:gd name="T40" fmla="*/ 122 w 126"/>
                <a:gd name="T41" fmla="*/ 14 h 18"/>
                <a:gd name="T42" fmla="*/ 120 w 126"/>
                <a:gd name="T43" fmla="*/ 16 h 18"/>
                <a:gd name="T44" fmla="*/ 116 w 126"/>
                <a:gd name="T45" fmla="*/ 18 h 18"/>
                <a:gd name="T46" fmla="*/ 116 w 126"/>
                <a:gd name="T47"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6" h="18">
                  <a:moveTo>
                    <a:pt x="116" y="18"/>
                  </a:moveTo>
                  <a:lnTo>
                    <a:pt x="10" y="18"/>
                  </a:lnTo>
                  <a:lnTo>
                    <a:pt x="10" y="18"/>
                  </a:lnTo>
                  <a:lnTo>
                    <a:pt x="6" y="16"/>
                  </a:lnTo>
                  <a:lnTo>
                    <a:pt x="2" y="14"/>
                  </a:lnTo>
                  <a:lnTo>
                    <a:pt x="0" y="12"/>
                  </a:lnTo>
                  <a:lnTo>
                    <a:pt x="0" y="8"/>
                  </a:lnTo>
                  <a:lnTo>
                    <a:pt x="0" y="8"/>
                  </a:lnTo>
                  <a:lnTo>
                    <a:pt x="0" y="6"/>
                  </a:lnTo>
                  <a:lnTo>
                    <a:pt x="2" y="2"/>
                  </a:lnTo>
                  <a:lnTo>
                    <a:pt x="6" y="0"/>
                  </a:lnTo>
                  <a:lnTo>
                    <a:pt x="10" y="0"/>
                  </a:lnTo>
                  <a:lnTo>
                    <a:pt x="116" y="0"/>
                  </a:lnTo>
                  <a:lnTo>
                    <a:pt x="116" y="0"/>
                  </a:lnTo>
                  <a:lnTo>
                    <a:pt x="120" y="0"/>
                  </a:lnTo>
                  <a:lnTo>
                    <a:pt x="122" y="2"/>
                  </a:lnTo>
                  <a:lnTo>
                    <a:pt x="124" y="6"/>
                  </a:lnTo>
                  <a:lnTo>
                    <a:pt x="126" y="8"/>
                  </a:lnTo>
                  <a:lnTo>
                    <a:pt x="126" y="8"/>
                  </a:lnTo>
                  <a:lnTo>
                    <a:pt x="124" y="12"/>
                  </a:lnTo>
                  <a:lnTo>
                    <a:pt x="122" y="14"/>
                  </a:lnTo>
                  <a:lnTo>
                    <a:pt x="120" y="16"/>
                  </a:lnTo>
                  <a:lnTo>
                    <a:pt x="116" y="18"/>
                  </a:lnTo>
                  <a:lnTo>
                    <a:pt x="116" y="18"/>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87" name="Freeform 48">
              <a:extLst>
                <a:ext uri="{FF2B5EF4-FFF2-40B4-BE49-F238E27FC236}">
                  <a16:creationId xmlns:a16="http://schemas.microsoft.com/office/drawing/2014/main" id="{6E9062C2-7071-4710-85AF-42AE94A4A35B}"/>
                </a:ext>
              </a:extLst>
            </p:cNvPr>
            <p:cNvSpPr>
              <a:spLocks/>
            </p:cNvSpPr>
            <p:nvPr/>
          </p:nvSpPr>
          <p:spPr bwMode="auto">
            <a:xfrm>
              <a:off x="5576888" y="3560763"/>
              <a:ext cx="130175" cy="57150"/>
            </a:xfrm>
            <a:custGeom>
              <a:avLst/>
              <a:gdLst>
                <a:gd name="T0" fmla="*/ 10 w 82"/>
                <a:gd name="T1" fmla="*/ 36 h 36"/>
                <a:gd name="T2" fmla="*/ 10 w 82"/>
                <a:gd name="T3" fmla="*/ 36 h 36"/>
                <a:gd name="T4" fmla="*/ 6 w 82"/>
                <a:gd name="T5" fmla="*/ 34 h 36"/>
                <a:gd name="T6" fmla="*/ 6 w 82"/>
                <a:gd name="T7" fmla="*/ 34 h 36"/>
                <a:gd name="T8" fmla="*/ 2 w 82"/>
                <a:gd name="T9" fmla="*/ 32 h 36"/>
                <a:gd name="T10" fmla="*/ 0 w 82"/>
                <a:gd name="T11" fmla="*/ 30 h 36"/>
                <a:gd name="T12" fmla="*/ 0 w 82"/>
                <a:gd name="T13" fmla="*/ 26 h 36"/>
                <a:gd name="T14" fmla="*/ 2 w 82"/>
                <a:gd name="T15" fmla="*/ 22 h 36"/>
                <a:gd name="T16" fmla="*/ 2 w 82"/>
                <a:gd name="T17" fmla="*/ 22 h 36"/>
                <a:gd name="T18" fmla="*/ 10 w 82"/>
                <a:gd name="T19" fmla="*/ 12 h 36"/>
                <a:gd name="T20" fmla="*/ 18 w 82"/>
                <a:gd name="T21" fmla="*/ 6 h 36"/>
                <a:gd name="T22" fmla="*/ 30 w 82"/>
                <a:gd name="T23" fmla="*/ 0 h 36"/>
                <a:gd name="T24" fmla="*/ 42 w 82"/>
                <a:gd name="T25" fmla="*/ 0 h 36"/>
                <a:gd name="T26" fmla="*/ 42 w 82"/>
                <a:gd name="T27" fmla="*/ 0 h 36"/>
                <a:gd name="T28" fmla="*/ 52 w 82"/>
                <a:gd name="T29" fmla="*/ 0 h 36"/>
                <a:gd name="T30" fmla="*/ 64 w 82"/>
                <a:gd name="T31" fmla="*/ 4 h 36"/>
                <a:gd name="T32" fmla="*/ 72 w 82"/>
                <a:gd name="T33" fmla="*/ 10 h 36"/>
                <a:gd name="T34" fmla="*/ 80 w 82"/>
                <a:gd name="T35" fmla="*/ 20 h 36"/>
                <a:gd name="T36" fmla="*/ 80 w 82"/>
                <a:gd name="T37" fmla="*/ 20 h 36"/>
                <a:gd name="T38" fmla="*/ 82 w 82"/>
                <a:gd name="T39" fmla="*/ 22 h 36"/>
                <a:gd name="T40" fmla="*/ 82 w 82"/>
                <a:gd name="T41" fmla="*/ 26 h 36"/>
                <a:gd name="T42" fmla="*/ 80 w 82"/>
                <a:gd name="T43" fmla="*/ 30 h 36"/>
                <a:gd name="T44" fmla="*/ 78 w 82"/>
                <a:gd name="T45" fmla="*/ 32 h 36"/>
                <a:gd name="T46" fmla="*/ 78 w 82"/>
                <a:gd name="T47" fmla="*/ 32 h 36"/>
                <a:gd name="T48" fmla="*/ 74 w 82"/>
                <a:gd name="T49" fmla="*/ 34 h 36"/>
                <a:gd name="T50" fmla="*/ 70 w 82"/>
                <a:gd name="T51" fmla="*/ 34 h 36"/>
                <a:gd name="T52" fmla="*/ 68 w 82"/>
                <a:gd name="T53" fmla="*/ 32 h 36"/>
                <a:gd name="T54" fmla="*/ 64 w 82"/>
                <a:gd name="T55" fmla="*/ 30 h 36"/>
                <a:gd name="T56" fmla="*/ 64 w 82"/>
                <a:gd name="T57" fmla="*/ 30 h 36"/>
                <a:gd name="T58" fmla="*/ 60 w 82"/>
                <a:gd name="T59" fmla="*/ 24 h 36"/>
                <a:gd name="T60" fmla="*/ 54 w 82"/>
                <a:gd name="T61" fmla="*/ 20 h 36"/>
                <a:gd name="T62" fmla="*/ 48 w 82"/>
                <a:gd name="T63" fmla="*/ 18 h 36"/>
                <a:gd name="T64" fmla="*/ 42 w 82"/>
                <a:gd name="T65" fmla="*/ 18 h 36"/>
                <a:gd name="T66" fmla="*/ 42 w 82"/>
                <a:gd name="T67" fmla="*/ 18 h 36"/>
                <a:gd name="T68" fmla="*/ 34 w 82"/>
                <a:gd name="T69" fmla="*/ 18 h 36"/>
                <a:gd name="T70" fmla="*/ 28 w 82"/>
                <a:gd name="T71" fmla="*/ 22 h 36"/>
                <a:gd name="T72" fmla="*/ 22 w 82"/>
                <a:gd name="T73" fmla="*/ 26 h 36"/>
                <a:gd name="T74" fmla="*/ 18 w 82"/>
                <a:gd name="T75" fmla="*/ 32 h 36"/>
                <a:gd name="T76" fmla="*/ 18 w 82"/>
                <a:gd name="T77" fmla="*/ 32 h 36"/>
                <a:gd name="T78" fmla="*/ 14 w 82"/>
                <a:gd name="T79" fmla="*/ 34 h 36"/>
                <a:gd name="T80" fmla="*/ 10 w 82"/>
                <a:gd name="T81" fmla="*/ 36 h 36"/>
                <a:gd name="T82" fmla="*/ 10 w 82"/>
                <a:gd name="T83"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2" h="36">
                  <a:moveTo>
                    <a:pt x="10" y="36"/>
                  </a:moveTo>
                  <a:lnTo>
                    <a:pt x="10" y="36"/>
                  </a:lnTo>
                  <a:lnTo>
                    <a:pt x="6" y="34"/>
                  </a:lnTo>
                  <a:lnTo>
                    <a:pt x="6" y="34"/>
                  </a:lnTo>
                  <a:lnTo>
                    <a:pt x="2" y="32"/>
                  </a:lnTo>
                  <a:lnTo>
                    <a:pt x="0" y="30"/>
                  </a:lnTo>
                  <a:lnTo>
                    <a:pt x="0" y="26"/>
                  </a:lnTo>
                  <a:lnTo>
                    <a:pt x="2" y="22"/>
                  </a:lnTo>
                  <a:lnTo>
                    <a:pt x="2" y="22"/>
                  </a:lnTo>
                  <a:lnTo>
                    <a:pt x="10" y="12"/>
                  </a:lnTo>
                  <a:lnTo>
                    <a:pt x="18" y="6"/>
                  </a:lnTo>
                  <a:lnTo>
                    <a:pt x="30" y="0"/>
                  </a:lnTo>
                  <a:lnTo>
                    <a:pt x="42" y="0"/>
                  </a:lnTo>
                  <a:lnTo>
                    <a:pt x="42" y="0"/>
                  </a:lnTo>
                  <a:lnTo>
                    <a:pt x="52" y="0"/>
                  </a:lnTo>
                  <a:lnTo>
                    <a:pt x="64" y="4"/>
                  </a:lnTo>
                  <a:lnTo>
                    <a:pt x="72" y="10"/>
                  </a:lnTo>
                  <a:lnTo>
                    <a:pt x="80" y="20"/>
                  </a:lnTo>
                  <a:lnTo>
                    <a:pt x="80" y="20"/>
                  </a:lnTo>
                  <a:lnTo>
                    <a:pt x="82" y="22"/>
                  </a:lnTo>
                  <a:lnTo>
                    <a:pt x="82" y="26"/>
                  </a:lnTo>
                  <a:lnTo>
                    <a:pt x="80" y="30"/>
                  </a:lnTo>
                  <a:lnTo>
                    <a:pt x="78" y="32"/>
                  </a:lnTo>
                  <a:lnTo>
                    <a:pt x="78" y="32"/>
                  </a:lnTo>
                  <a:lnTo>
                    <a:pt x="74" y="34"/>
                  </a:lnTo>
                  <a:lnTo>
                    <a:pt x="70" y="34"/>
                  </a:lnTo>
                  <a:lnTo>
                    <a:pt x="68" y="32"/>
                  </a:lnTo>
                  <a:lnTo>
                    <a:pt x="64" y="30"/>
                  </a:lnTo>
                  <a:lnTo>
                    <a:pt x="64" y="30"/>
                  </a:lnTo>
                  <a:lnTo>
                    <a:pt x="60" y="24"/>
                  </a:lnTo>
                  <a:lnTo>
                    <a:pt x="54" y="20"/>
                  </a:lnTo>
                  <a:lnTo>
                    <a:pt x="48" y="18"/>
                  </a:lnTo>
                  <a:lnTo>
                    <a:pt x="42" y="18"/>
                  </a:lnTo>
                  <a:lnTo>
                    <a:pt x="42" y="18"/>
                  </a:lnTo>
                  <a:lnTo>
                    <a:pt x="34" y="18"/>
                  </a:lnTo>
                  <a:lnTo>
                    <a:pt x="28" y="22"/>
                  </a:lnTo>
                  <a:lnTo>
                    <a:pt x="22" y="26"/>
                  </a:lnTo>
                  <a:lnTo>
                    <a:pt x="18" y="32"/>
                  </a:lnTo>
                  <a:lnTo>
                    <a:pt x="18" y="32"/>
                  </a:lnTo>
                  <a:lnTo>
                    <a:pt x="14" y="34"/>
                  </a:lnTo>
                  <a:lnTo>
                    <a:pt x="10" y="36"/>
                  </a:lnTo>
                  <a:lnTo>
                    <a:pt x="10" y="36"/>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88" name="Freeform 49">
              <a:extLst>
                <a:ext uri="{FF2B5EF4-FFF2-40B4-BE49-F238E27FC236}">
                  <a16:creationId xmlns:a16="http://schemas.microsoft.com/office/drawing/2014/main" id="{DF824C9C-D741-4052-A29A-95DC63842193}"/>
                </a:ext>
              </a:extLst>
            </p:cNvPr>
            <p:cNvSpPr>
              <a:spLocks/>
            </p:cNvSpPr>
            <p:nvPr/>
          </p:nvSpPr>
          <p:spPr bwMode="auto">
            <a:xfrm>
              <a:off x="5957888" y="3586163"/>
              <a:ext cx="168275" cy="133350"/>
            </a:xfrm>
            <a:custGeom>
              <a:avLst/>
              <a:gdLst>
                <a:gd name="T0" fmla="*/ 10 w 106"/>
                <a:gd name="T1" fmla="*/ 84 h 84"/>
                <a:gd name="T2" fmla="*/ 10 w 106"/>
                <a:gd name="T3" fmla="*/ 84 h 84"/>
                <a:gd name="T4" fmla="*/ 6 w 106"/>
                <a:gd name="T5" fmla="*/ 82 h 84"/>
                <a:gd name="T6" fmla="*/ 6 w 106"/>
                <a:gd name="T7" fmla="*/ 82 h 84"/>
                <a:gd name="T8" fmla="*/ 4 w 106"/>
                <a:gd name="T9" fmla="*/ 82 h 84"/>
                <a:gd name="T10" fmla="*/ 2 w 106"/>
                <a:gd name="T11" fmla="*/ 78 h 84"/>
                <a:gd name="T12" fmla="*/ 0 w 106"/>
                <a:gd name="T13" fmla="*/ 76 h 84"/>
                <a:gd name="T14" fmla="*/ 0 w 106"/>
                <a:gd name="T15" fmla="*/ 72 h 84"/>
                <a:gd name="T16" fmla="*/ 0 w 106"/>
                <a:gd name="T17" fmla="*/ 72 h 84"/>
                <a:gd name="T18" fmla="*/ 8 w 106"/>
                <a:gd name="T19" fmla="*/ 56 h 84"/>
                <a:gd name="T20" fmla="*/ 16 w 106"/>
                <a:gd name="T21" fmla="*/ 42 h 84"/>
                <a:gd name="T22" fmla="*/ 26 w 106"/>
                <a:gd name="T23" fmla="*/ 30 h 84"/>
                <a:gd name="T24" fmla="*/ 38 w 106"/>
                <a:gd name="T25" fmla="*/ 20 h 84"/>
                <a:gd name="T26" fmla="*/ 52 w 106"/>
                <a:gd name="T27" fmla="*/ 12 h 84"/>
                <a:gd name="T28" fmla="*/ 66 w 106"/>
                <a:gd name="T29" fmla="*/ 6 h 84"/>
                <a:gd name="T30" fmla="*/ 82 w 106"/>
                <a:gd name="T31" fmla="*/ 2 h 84"/>
                <a:gd name="T32" fmla="*/ 98 w 106"/>
                <a:gd name="T33" fmla="*/ 0 h 84"/>
                <a:gd name="T34" fmla="*/ 98 w 106"/>
                <a:gd name="T35" fmla="*/ 0 h 84"/>
                <a:gd name="T36" fmla="*/ 102 w 106"/>
                <a:gd name="T37" fmla="*/ 0 h 84"/>
                <a:gd name="T38" fmla="*/ 104 w 106"/>
                <a:gd name="T39" fmla="*/ 2 h 84"/>
                <a:gd name="T40" fmla="*/ 106 w 106"/>
                <a:gd name="T41" fmla="*/ 6 h 84"/>
                <a:gd name="T42" fmla="*/ 106 w 106"/>
                <a:gd name="T43" fmla="*/ 8 h 84"/>
                <a:gd name="T44" fmla="*/ 106 w 106"/>
                <a:gd name="T45" fmla="*/ 8 h 84"/>
                <a:gd name="T46" fmla="*/ 106 w 106"/>
                <a:gd name="T47" fmla="*/ 12 h 84"/>
                <a:gd name="T48" fmla="*/ 104 w 106"/>
                <a:gd name="T49" fmla="*/ 14 h 84"/>
                <a:gd name="T50" fmla="*/ 102 w 106"/>
                <a:gd name="T51" fmla="*/ 16 h 84"/>
                <a:gd name="T52" fmla="*/ 98 w 106"/>
                <a:gd name="T53" fmla="*/ 18 h 84"/>
                <a:gd name="T54" fmla="*/ 98 w 106"/>
                <a:gd name="T55" fmla="*/ 18 h 84"/>
                <a:gd name="T56" fmla="*/ 84 w 106"/>
                <a:gd name="T57" fmla="*/ 20 h 84"/>
                <a:gd name="T58" fmla="*/ 72 w 106"/>
                <a:gd name="T59" fmla="*/ 22 h 84"/>
                <a:gd name="T60" fmla="*/ 60 w 106"/>
                <a:gd name="T61" fmla="*/ 28 h 84"/>
                <a:gd name="T62" fmla="*/ 48 w 106"/>
                <a:gd name="T63" fmla="*/ 34 h 84"/>
                <a:gd name="T64" fmla="*/ 38 w 106"/>
                <a:gd name="T65" fmla="*/ 44 h 84"/>
                <a:gd name="T66" fmla="*/ 30 w 106"/>
                <a:gd name="T67" fmla="*/ 54 h 84"/>
                <a:gd name="T68" fmla="*/ 24 w 106"/>
                <a:gd name="T69" fmla="*/ 64 h 84"/>
                <a:gd name="T70" fmla="*/ 18 w 106"/>
                <a:gd name="T71" fmla="*/ 78 h 84"/>
                <a:gd name="T72" fmla="*/ 18 w 106"/>
                <a:gd name="T73" fmla="*/ 78 h 84"/>
                <a:gd name="T74" fmla="*/ 14 w 106"/>
                <a:gd name="T75" fmla="*/ 82 h 84"/>
                <a:gd name="T76" fmla="*/ 10 w 106"/>
                <a:gd name="T77" fmla="*/ 84 h 84"/>
                <a:gd name="T78" fmla="*/ 10 w 106"/>
                <a:gd name="T79"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6" h="84">
                  <a:moveTo>
                    <a:pt x="10" y="84"/>
                  </a:moveTo>
                  <a:lnTo>
                    <a:pt x="10" y="84"/>
                  </a:lnTo>
                  <a:lnTo>
                    <a:pt x="6" y="82"/>
                  </a:lnTo>
                  <a:lnTo>
                    <a:pt x="6" y="82"/>
                  </a:lnTo>
                  <a:lnTo>
                    <a:pt x="4" y="82"/>
                  </a:lnTo>
                  <a:lnTo>
                    <a:pt x="2" y="78"/>
                  </a:lnTo>
                  <a:lnTo>
                    <a:pt x="0" y="76"/>
                  </a:lnTo>
                  <a:lnTo>
                    <a:pt x="0" y="72"/>
                  </a:lnTo>
                  <a:lnTo>
                    <a:pt x="0" y="72"/>
                  </a:lnTo>
                  <a:lnTo>
                    <a:pt x="8" y="56"/>
                  </a:lnTo>
                  <a:lnTo>
                    <a:pt x="16" y="42"/>
                  </a:lnTo>
                  <a:lnTo>
                    <a:pt x="26" y="30"/>
                  </a:lnTo>
                  <a:lnTo>
                    <a:pt x="38" y="20"/>
                  </a:lnTo>
                  <a:lnTo>
                    <a:pt x="52" y="12"/>
                  </a:lnTo>
                  <a:lnTo>
                    <a:pt x="66" y="6"/>
                  </a:lnTo>
                  <a:lnTo>
                    <a:pt x="82" y="2"/>
                  </a:lnTo>
                  <a:lnTo>
                    <a:pt x="98" y="0"/>
                  </a:lnTo>
                  <a:lnTo>
                    <a:pt x="98" y="0"/>
                  </a:lnTo>
                  <a:lnTo>
                    <a:pt x="102" y="0"/>
                  </a:lnTo>
                  <a:lnTo>
                    <a:pt x="104" y="2"/>
                  </a:lnTo>
                  <a:lnTo>
                    <a:pt x="106" y="6"/>
                  </a:lnTo>
                  <a:lnTo>
                    <a:pt x="106" y="8"/>
                  </a:lnTo>
                  <a:lnTo>
                    <a:pt x="106" y="8"/>
                  </a:lnTo>
                  <a:lnTo>
                    <a:pt x="106" y="12"/>
                  </a:lnTo>
                  <a:lnTo>
                    <a:pt x="104" y="14"/>
                  </a:lnTo>
                  <a:lnTo>
                    <a:pt x="102" y="16"/>
                  </a:lnTo>
                  <a:lnTo>
                    <a:pt x="98" y="18"/>
                  </a:lnTo>
                  <a:lnTo>
                    <a:pt x="98" y="18"/>
                  </a:lnTo>
                  <a:lnTo>
                    <a:pt x="84" y="20"/>
                  </a:lnTo>
                  <a:lnTo>
                    <a:pt x="72" y="22"/>
                  </a:lnTo>
                  <a:lnTo>
                    <a:pt x="60" y="28"/>
                  </a:lnTo>
                  <a:lnTo>
                    <a:pt x="48" y="34"/>
                  </a:lnTo>
                  <a:lnTo>
                    <a:pt x="38" y="44"/>
                  </a:lnTo>
                  <a:lnTo>
                    <a:pt x="30" y="54"/>
                  </a:lnTo>
                  <a:lnTo>
                    <a:pt x="24" y="64"/>
                  </a:lnTo>
                  <a:lnTo>
                    <a:pt x="18" y="78"/>
                  </a:lnTo>
                  <a:lnTo>
                    <a:pt x="18" y="78"/>
                  </a:lnTo>
                  <a:lnTo>
                    <a:pt x="14" y="82"/>
                  </a:lnTo>
                  <a:lnTo>
                    <a:pt x="10" y="84"/>
                  </a:lnTo>
                  <a:lnTo>
                    <a:pt x="10" y="84"/>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89" name="Freeform 50">
              <a:extLst>
                <a:ext uri="{FF2B5EF4-FFF2-40B4-BE49-F238E27FC236}">
                  <a16:creationId xmlns:a16="http://schemas.microsoft.com/office/drawing/2014/main" id="{93C34A89-8E77-43CC-85B7-25A662D085E6}"/>
                </a:ext>
              </a:extLst>
            </p:cNvPr>
            <p:cNvSpPr>
              <a:spLocks/>
            </p:cNvSpPr>
            <p:nvPr/>
          </p:nvSpPr>
          <p:spPr bwMode="auto">
            <a:xfrm>
              <a:off x="5011738" y="3586163"/>
              <a:ext cx="177800" cy="133350"/>
            </a:xfrm>
            <a:custGeom>
              <a:avLst/>
              <a:gdLst>
                <a:gd name="T0" fmla="*/ 10 w 112"/>
                <a:gd name="T1" fmla="*/ 84 h 84"/>
                <a:gd name="T2" fmla="*/ 10 w 112"/>
                <a:gd name="T3" fmla="*/ 84 h 84"/>
                <a:gd name="T4" fmla="*/ 6 w 112"/>
                <a:gd name="T5" fmla="*/ 82 h 84"/>
                <a:gd name="T6" fmla="*/ 6 w 112"/>
                <a:gd name="T7" fmla="*/ 82 h 84"/>
                <a:gd name="T8" fmla="*/ 4 w 112"/>
                <a:gd name="T9" fmla="*/ 82 h 84"/>
                <a:gd name="T10" fmla="*/ 2 w 112"/>
                <a:gd name="T11" fmla="*/ 78 h 84"/>
                <a:gd name="T12" fmla="*/ 0 w 112"/>
                <a:gd name="T13" fmla="*/ 76 h 84"/>
                <a:gd name="T14" fmla="*/ 0 w 112"/>
                <a:gd name="T15" fmla="*/ 72 h 84"/>
                <a:gd name="T16" fmla="*/ 0 w 112"/>
                <a:gd name="T17" fmla="*/ 72 h 84"/>
                <a:gd name="T18" fmla="*/ 8 w 112"/>
                <a:gd name="T19" fmla="*/ 56 h 84"/>
                <a:gd name="T20" fmla="*/ 16 w 112"/>
                <a:gd name="T21" fmla="*/ 42 h 84"/>
                <a:gd name="T22" fmla="*/ 26 w 112"/>
                <a:gd name="T23" fmla="*/ 30 h 84"/>
                <a:gd name="T24" fmla="*/ 38 w 112"/>
                <a:gd name="T25" fmla="*/ 20 h 84"/>
                <a:gd name="T26" fmla="*/ 52 w 112"/>
                <a:gd name="T27" fmla="*/ 10 h 84"/>
                <a:gd name="T28" fmla="*/ 68 w 112"/>
                <a:gd name="T29" fmla="*/ 4 h 84"/>
                <a:gd name="T30" fmla="*/ 84 w 112"/>
                <a:gd name="T31" fmla="*/ 0 h 84"/>
                <a:gd name="T32" fmla="*/ 100 w 112"/>
                <a:gd name="T33" fmla="*/ 0 h 84"/>
                <a:gd name="T34" fmla="*/ 100 w 112"/>
                <a:gd name="T35" fmla="*/ 0 h 84"/>
                <a:gd name="T36" fmla="*/ 104 w 112"/>
                <a:gd name="T37" fmla="*/ 0 h 84"/>
                <a:gd name="T38" fmla="*/ 104 w 112"/>
                <a:gd name="T39" fmla="*/ 0 h 84"/>
                <a:gd name="T40" fmla="*/ 108 w 112"/>
                <a:gd name="T41" fmla="*/ 0 h 84"/>
                <a:gd name="T42" fmla="*/ 110 w 112"/>
                <a:gd name="T43" fmla="*/ 2 h 84"/>
                <a:gd name="T44" fmla="*/ 112 w 112"/>
                <a:gd name="T45" fmla="*/ 6 h 84"/>
                <a:gd name="T46" fmla="*/ 112 w 112"/>
                <a:gd name="T47" fmla="*/ 10 h 84"/>
                <a:gd name="T48" fmla="*/ 112 w 112"/>
                <a:gd name="T49" fmla="*/ 10 h 84"/>
                <a:gd name="T50" fmla="*/ 112 w 112"/>
                <a:gd name="T51" fmla="*/ 12 h 84"/>
                <a:gd name="T52" fmla="*/ 110 w 112"/>
                <a:gd name="T53" fmla="*/ 16 h 84"/>
                <a:gd name="T54" fmla="*/ 108 w 112"/>
                <a:gd name="T55" fmla="*/ 18 h 84"/>
                <a:gd name="T56" fmla="*/ 104 w 112"/>
                <a:gd name="T57" fmla="*/ 18 h 84"/>
                <a:gd name="T58" fmla="*/ 104 w 112"/>
                <a:gd name="T59" fmla="*/ 18 h 84"/>
                <a:gd name="T60" fmla="*/ 102 w 112"/>
                <a:gd name="T61" fmla="*/ 18 h 84"/>
                <a:gd name="T62" fmla="*/ 102 w 112"/>
                <a:gd name="T63" fmla="*/ 18 h 84"/>
                <a:gd name="T64" fmla="*/ 100 w 112"/>
                <a:gd name="T65" fmla="*/ 18 h 84"/>
                <a:gd name="T66" fmla="*/ 100 w 112"/>
                <a:gd name="T67" fmla="*/ 18 h 84"/>
                <a:gd name="T68" fmla="*/ 86 w 112"/>
                <a:gd name="T69" fmla="*/ 18 h 84"/>
                <a:gd name="T70" fmla="*/ 74 w 112"/>
                <a:gd name="T71" fmla="*/ 22 h 84"/>
                <a:gd name="T72" fmla="*/ 60 w 112"/>
                <a:gd name="T73" fmla="*/ 28 h 84"/>
                <a:gd name="T74" fmla="*/ 50 w 112"/>
                <a:gd name="T75" fmla="*/ 34 h 84"/>
                <a:gd name="T76" fmla="*/ 40 w 112"/>
                <a:gd name="T77" fmla="*/ 42 h 84"/>
                <a:gd name="T78" fmla="*/ 30 w 112"/>
                <a:gd name="T79" fmla="*/ 52 h 84"/>
                <a:gd name="T80" fmla="*/ 24 w 112"/>
                <a:gd name="T81" fmla="*/ 64 h 84"/>
                <a:gd name="T82" fmla="*/ 18 w 112"/>
                <a:gd name="T83" fmla="*/ 78 h 84"/>
                <a:gd name="T84" fmla="*/ 18 w 112"/>
                <a:gd name="T85" fmla="*/ 78 h 84"/>
                <a:gd name="T86" fmla="*/ 14 w 112"/>
                <a:gd name="T87" fmla="*/ 82 h 84"/>
                <a:gd name="T88" fmla="*/ 10 w 112"/>
                <a:gd name="T89" fmla="*/ 84 h 84"/>
                <a:gd name="T90" fmla="*/ 10 w 112"/>
                <a:gd name="T91"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2" h="84">
                  <a:moveTo>
                    <a:pt x="10" y="84"/>
                  </a:moveTo>
                  <a:lnTo>
                    <a:pt x="10" y="84"/>
                  </a:lnTo>
                  <a:lnTo>
                    <a:pt x="6" y="82"/>
                  </a:lnTo>
                  <a:lnTo>
                    <a:pt x="6" y="82"/>
                  </a:lnTo>
                  <a:lnTo>
                    <a:pt x="4" y="82"/>
                  </a:lnTo>
                  <a:lnTo>
                    <a:pt x="2" y="78"/>
                  </a:lnTo>
                  <a:lnTo>
                    <a:pt x="0" y="76"/>
                  </a:lnTo>
                  <a:lnTo>
                    <a:pt x="0" y="72"/>
                  </a:lnTo>
                  <a:lnTo>
                    <a:pt x="0" y="72"/>
                  </a:lnTo>
                  <a:lnTo>
                    <a:pt x="8" y="56"/>
                  </a:lnTo>
                  <a:lnTo>
                    <a:pt x="16" y="42"/>
                  </a:lnTo>
                  <a:lnTo>
                    <a:pt x="26" y="30"/>
                  </a:lnTo>
                  <a:lnTo>
                    <a:pt x="38" y="20"/>
                  </a:lnTo>
                  <a:lnTo>
                    <a:pt x="52" y="10"/>
                  </a:lnTo>
                  <a:lnTo>
                    <a:pt x="68" y="4"/>
                  </a:lnTo>
                  <a:lnTo>
                    <a:pt x="84" y="0"/>
                  </a:lnTo>
                  <a:lnTo>
                    <a:pt x="100" y="0"/>
                  </a:lnTo>
                  <a:lnTo>
                    <a:pt x="100" y="0"/>
                  </a:lnTo>
                  <a:lnTo>
                    <a:pt x="104" y="0"/>
                  </a:lnTo>
                  <a:lnTo>
                    <a:pt x="104" y="0"/>
                  </a:lnTo>
                  <a:lnTo>
                    <a:pt x="108" y="0"/>
                  </a:lnTo>
                  <a:lnTo>
                    <a:pt x="110" y="2"/>
                  </a:lnTo>
                  <a:lnTo>
                    <a:pt x="112" y="6"/>
                  </a:lnTo>
                  <a:lnTo>
                    <a:pt x="112" y="10"/>
                  </a:lnTo>
                  <a:lnTo>
                    <a:pt x="112" y="10"/>
                  </a:lnTo>
                  <a:lnTo>
                    <a:pt x="112" y="12"/>
                  </a:lnTo>
                  <a:lnTo>
                    <a:pt x="110" y="16"/>
                  </a:lnTo>
                  <a:lnTo>
                    <a:pt x="108" y="18"/>
                  </a:lnTo>
                  <a:lnTo>
                    <a:pt x="104" y="18"/>
                  </a:lnTo>
                  <a:lnTo>
                    <a:pt x="104" y="18"/>
                  </a:lnTo>
                  <a:lnTo>
                    <a:pt x="102" y="18"/>
                  </a:lnTo>
                  <a:lnTo>
                    <a:pt x="102" y="18"/>
                  </a:lnTo>
                  <a:lnTo>
                    <a:pt x="100" y="18"/>
                  </a:lnTo>
                  <a:lnTo>
                    <a:pt x="100" y="18"/>
                  </a:lnTo>
                  <a:lnTo>
                    <a:pt x="86" y="18"/>
                  </a:lnTo>
                  <a:lnTo>
                    <a:pt x="74" y="22"/>
                  </a:lnTo>
                  <a:lnTo>
                    <a:pt x="60" y="28"/>
                  </a:lnTo>
                  <a:lnTo>
                    <a:pt x="50" y="34"/>
                  </a:lnTo>
                  <a:lnTo>
                    <a:pt x="40" y="42"/>
                  </a:lnTo>
                  <a:lnTo>
                    <a:pt x="30" y="52"/>
                  </a:lnTo>
                  <a:lnTo>
                    <a:pt x="24" y="64"/>
                  </a:lnTo>
                  <a:lnTo>
                    <a:pt x="18" y="78"/>
                  </a:lnTo>
                  <a:lnTo>
                    <a:pt x="18" y="78"/>
                  </a:lnTo>
                  <a:lnTo>
                    <a:pt x="14" y="82"/>
                  </a:lnTo>
                  <a:lnTo>
                    <a:pt x="10" y="84"/>
                  </a:lnTo>
                  <a:lnTo>
                    <a:pt x="10" y="84"/>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grpSp>
      <p:grpSp>
        <p:nvGrpSpPr>
          <p:cNvPr id="290" name="Group 289">
            <a:extLst>
              <a:ext uri="{FF2B5EF4-FFF2-40B4-BE49-F238E27FC236}">
                <a16:creationId xmlns:a16="http://schemas.microsoft.com/office/drawing/2014/main" id="{2B25DEC6-502C-4A4E-BD13-E64592F67457}"/>
              </a:ext>
            </a:extLst>
          </p:cNvPr>
          <p:cNvGrpSpPr/>
          <p:nvPr/>
        </p:nvGrpSpPr>
        <p:grpSpPr>
          <a:xfrm>
            <a:off x="602748" y="4380620"/>
            <a:ext cx="1003300" cy="844546"/>
            <a:chOff x="6843713" y="2859088"/>
            <a:chExt cx="1358900" cy="1225550"/>
          </a:xfrm>
          <a:solidFill>
            <a:schemeClr val="bg1"/>
          </a:solidFill>
        </p:grpSpPr>
        <p:sp>
          <p:nvSpPr>
            <p:cNvPr id="291" name="Freeform 47">
              <a:extLst>
                <a:ext uri="{FF2B5EF4-FFF2-40B4-BE49-F238E27FC236}">
                  <a16:creationId xmlns:a16="http://schemas.microsoft.com/office/drawing/2014/main" id="{8D685824-F9C3-428E-906D-8AA9A921FC31}"/>
                </a:ext>
              </a:extLst>
            </p:cNvPr>
            <p:cNvSpPr>
              <a:spLocks/>
            </p:cNvSpPr>
            <p:nvPr/>
          </p:nvSpPr>
          <p:spPr bwMode="auto">
            <a:xfrm>
              <a:off x="6843713" y="2941638"/>
              <a:ext cx="536575" cy="1120775"/>
            </a:xfrm>
            <a:custGeom>
              <a:avLst/>
              <a:gdLst>
                <a:gd name="T0" fmla="*/ 212 w 338"/>
                <a:gd name="T1" fmla="*/ 706 h 706"/>
                <a:gd name="T2" fmla="*/ 140 w 338"/>
                <a:gd name="T3" fmla="*/ 598 h 706"/>
                <a:gd name="T4" fmla="*/ 128 w 338"/>
                <a:gd name="T5" fmla="*/ 598 h 706"/>
                <a:gd name="T6" fmla="*/ 110 w 338"/>
                <a:gd name="T7" fmla="*/ 590 h 706"/>
                <a:gd name="T8" fmla="*/ 96 w 338"/>
                <a:gd name="T9" fmla="*/ 576 h 706"/>
                <a:gd name="T10" fmla="*/ 88 w 338"/>
                <a:gd name="T11" fmla="*/ 556 h 706"/>
                <a:gd name="T12" fmla="*/ 86 w 338"/>
                <a:gd name="T13" fmla="*/ 470 h 706"/>
                <a:gd name="T14" fmla="*/ 30 w 338"/>
                <a:gd name="T15" fmla="*/ 470 h 706"/>
                <a:gd name="T16" fmla="*/ 16 w 338"/>
                <a:gd name="T17" fmla="*/ 466 h 706"/>
                <a:gd name="T18" fmla="*/ 6 w 338"/>
                <a:gd name="T19" fmla="*/ 458 h 706"/>
                <a:gd name="T20" fmla="*/ 2 w 338"/>
                <a:gd name="T21" fmla="*/ 450 h 706"/>
                <a:gd name="T22" fmla="*/ 0 w 338"/>
                <a:gd name="T23" fmla="*/ 436 h 706"/>
                <a:gd name="T24" fmla="*/ 64 w 338"/>
                <a:gd name="T25" fmla="*/ 274 h 706"/>
                <a:gd name="T26" fmla="*/ 70 w 338"/>
                <a:gd name="T27" fmla="*/ 244 h 706"/>
                <a:gd name="T28" fmla="*/ 76 w 338"/>
                <a:gd name="T29" fmla="*/ 194 h 706"/>
                <a:gd name="T30" fmla="*/ 90 w 338"/>
                <a:gd name="T31" fmla="*/ 148 h 706"/>
                <a:gd name="T32" fmla="*/ 114 w 338"/>
                <a:gd name="T33" fmla="*/ 106 h 706"/>
                <a:gd name="T34" fmla="*/ 146 w 338"/>
                <a:gd name="T35" fmla="*/ 70 h 706"/>
                <a:gd name="T36" fmla="*/ 184 w 338"/>
                <a:gd name="T37" fmla="*/ 40 h 706"/>
                <a:gd name="T38" fmla="*/ 228 w 338"/>
                <a:gd name="T39" fmla="*/ 18 h 706"/>
                <a:gd name="T40" fmla="*/ 276 w 338"/>
                <a:gd name="T41" fmla="*/ 4 h 706"/>
                <a:gd name="T42" fmla="*/ 328 w 338"/>
                <a:gd name="T43" fmla="*/ 0 h 706"/>
                <a:gd name="T44" fmla="*/ 338 w 338"/>
                <a:gd name="T45" fmla="*/ 18 h 706"/>
                <a:gd name="T46" fmla="*/ 328 w 338"/>
                <a:gd name="T47" fmla="*/ 18 h 706"/>
                <a:gd name="T48" fmla="*/ 280 w 338"/>
                <a:gd name="T49" fmla="*/ 22 h 706"/>
                <a:gd name="T50" fmla="*/ 234 w 338"/>
                <a:gd name="T51" fmla="*/ 36 h 706"/>
                <a:gd name="T52" fmla="*/ 194 w 338"/>
                <a:gd name="T53" fmla="*/ 56 h 706"/>
                <a:gd name="T54" fmla="*/ 158 w 338"/>
                <a:gd name="T55" fmla="*/ 84 h 706"/>
                <a:gd name="T56" fmla="*/ 130 w 338"/>
                <a:gd name="T57" fmla="*/ 118 h 706"/>
                <a:gd name="T58" fmla="*/ 108 w 338"/>
                <a:gd name="T59" fmla="*/ 156 h 706"/>
                <a:gd name="T60" fmla="*/ 94 w 338"/>
                <a:gd name="T61" fmla="*/ 200 h 706"/>
                <a:gd name="T62" fmla="*/ 88 w 338"/>
                <a:gd name="T63" fmla="*/ 246 h 706"/>
                <a:gd name="T64" fmla="*/ 82 w 338"/>
                <a:gd name="T65" fmla="*/ 280 h 706"/>
                <a:gd name="T66" fmla="*/ 18 w 338"/>
                <a:gd name="T67" fmla="*/ 436 h 706"/>
                <a:gd name="T68" fmla="*/ 20 w 338"/>
                <a:gd name="T69" fmla="*/ 448 h 706"/>
                <a:gd name="T70" fmla="*/ 24 w 338"/>
                <a:gd name="T71" fmla="*/ 450 h 706"/>
                <a:gd name="T72" fmla="*/ 104 w 338"/>
                <a:gd name="T73" fmla="*/ 452 h 706"/>
                <a:gd name="T74" fmla="*/ 104 w 338"/>
                <a:gd name="T75" fmla="*/ 546 h 706"/>
                <a:gd name="T76" fmla="*/ 108 w 338"/>
                <a:gd name="T77" fmla="*/ 560 h 706"/>
                <a:gd name="T78" fmla="*/ 114 w 338"/>
                <a:gd name="T79" fmla="*/ 570 h 706"/>
                <a:gd name="T80" fmla="*/ 126 w 338"/>
                <a:gd name="T81" fmla="*/ 578 h 706"/>
                <a:gd name="T82" fmla="*/ 140 w 338"/>
                <a:gd name="T83" fmla="*/ 580 h 706"/>
                <a:gd name="T84" fmla="*/ 230 w 338"/>
                <a:gd name="T85" fmla="*/ 706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38" h="706">
                  <a:moveTo>
                    <a:pt x="230" y="706"/>
                  </a:moveTo>
                  <a:lnTo>
                    <a:pt x="212" y="706"/>
                  </a:lnTo>
                  <a:lnTo>
                    <a:pt x="212" y="598"/>
                  </a:lnTo>
                  <a:lnTo>
                    <a:pt x="140" y="598"/>
                  </a:lnTo>
                  <a:lnTo>
                    <a:pt x="140" y="598"/>
                  </a:lnTo>
                  <a:lnTo>
                    <a:pt x="128" y="598"/>
                  </a:lnTo>
                  <a:lnTo>
                    <a:pt x="118" y="594"/>
                  </a:lnTo>
                  <a:lnTo>
                    <a:pt x="110" y="590"/>
                  </a:lnTo>
                  <a:lnTo>
                    <a:pt x="102" y="584"/>
                  </a:lnTo>
                  <a:lnTo>
                    <a:pt x="96" y="576"/>
                  </a:lnTo>
                  <a:lnTo>
                    <a:pt x="90" y="566"/>
                  </a:lnTo>
                  <a:lnTo>
                    <a:pt x="88" y="556"/>
                  </a:lnTo>
                  <a:lnTo>
                    <a:pt x="86" y="546"/>
                  </a:lnTo>
                  <a:lnTo>
                    <a:pt x="86" y="470"/>
                  </a:lnTo>
                  <a:lnTo>
                    <a:pt x="30" y="470"/>
                  </a:lnTo>
                  <a:lnTo>
                    <a:pt x="30" y="470"/>
                  </a:lnTo>
                  <a:lnTo>
                    <a:pt x="22" y="470"/>
                  </a:lnTo>
                  <a:lnTo>
                    <a:pt x="16" y="466"/>
                  </a:lnTo>
                  <a:lnTo>
                    <a:pt x="10" y="462"/>
                  </a:lnTo>
                  <a:lnTo>
                    <a:pt x="6" y="458"/>
                  </a:lnTo>
                  <a:lnTo>
                    <a:pt x="6" y="458"/>
                  </a:lnTo>
                  <a:lnTo>
                    <a:pt x="2" y="450"/>
                  </a:lnTo>
                  <a:lnTo>
                    <a:pt x="0" y="444"/>
                  </a:lnTo>
                  <a:lnTo>
                    <a:pt x="0" y="436"/>
                  </a:lnTo>
                  <a:lnTo>
                    <a:pt x="2" y="430"/>
                  </a:lnTo>
                  <a:lnTo>
                    <a:pt x="64" y="274"/>
                  </a:lnTo>
                  <a:lnTo>
                    <a:pt x="70" y="244"/>
                  </a:lnTo>
                  <a:lnTo>
                    <a:pt x="70" y="244"/>
                  </a:lnTo>
                  <a:lnTo>
                    <a:pt x="72" y="220"/>
                  </a:lnTo>
                  <a:lnTo>
                    <a:pt x="76" y="194"/>
                  </a:lnTo>
                  <a:lnTo>
                    <a:pt x="82" y="172"/>
                  </a:lnTo>
                  <a:lnTo>
                    <a:pt x="90" y="148"/>
                  </a:lnTo>
                  <a:lnTo>
                    <a:pt x="102" y="128"/>
                  </a:lnTo>
                  <a:lnTo>
                    <a:pt x="114" y="106"/>
                  </a:lnTo>
                  <a:lnTo>
                    <a:pt x="130" y="88"/>
                  </a:lnTo>
                  <a:lnTo>
                    <a:pt x="146" y="70"/>
                  </a:lnTo>
                  <a:lnTo>
                    <a:pt x="164" y="54"/>
                  </a:lnTo>
                  <a:lnTo>
                    <a:pt x="184" y="40"/>
                  </a:lnTo>
                  <a:lnTo>
                    <a:pt x="204" y="28"/>
                  </a:lnTo>
                  <a:lnTo>
                    <a:pt x="228" y="18"/>
                  </a:lnTo>
                  <a:lnTo>
                    <a:pt x="250" y="10"/>
                  </a:lnTo>
                  <a:lnTo>
                    <a:pt x="276" y="4"/>
                  </a:lnTo>
                  <a:lnTo>
                    <a:pt x="302" y="0"/>
                  </a:lnTo>
                  <a:lnTo>
                    <a:pt x="328" y="0"/>
                  </a:lnTo>
                  <a:lnTo>
                    <a:pt x="338" y="0"/>
                  </a:lnTo>
                  <a:lnTo>
                    <a:pt x="338" y="18"/>
                  </a:lnTo>
                  <a:lnTo>
                    <a:pt x="328" y="18"/>
                  </a:lnTo>
                  <a:lnTo>
                    <a:pt x="328" y="18"/>
                  </a:lnTo>
                  <a:lnTo>
                    <a:pt x="304" y="18"/>
                  </a:lnTo>
                  <a:lnTo>
                    <a:pt x="280" y="22"/>
                  </a:lnTo>
                  <a:lnTo>
                    <a:pt x="256" y="28"/>
                  </a:lnTo>
                  <a:lnTo>
                    <a:pt x="234" y="36"/>
                  </a:lnTo>
                  <a:lnTo>
                    <a:pt x="214" y="44"/>
                  </a:lnTo>
                  <a:lnTo>
                    <a:pt x="194" y="56"/>
                  </a:lnTo>
                  <a:lnTo>
                    <a:pt x="176" y="70"/>
                  </a:lnTo>
                  <a:lnTo>
                    <a:pt x="158" y="84"/>
                  </a:lnTo>
                  <a:lnTo>
                    <a:pt x="142" y="100"/>
                  </a:lnTo>
                  <a:lnTo>
                    <a:pt x="130" y="118"/>
                  </a:lnTo>
                  <a:lnTo>
                    <a:pt x="118" y="136"/>
                  </a:lnTo>
                  <a:lnTo>
                    <a:pt x="108" y="156"/>
                  </a:lnTo>
                  <a:lnTo>
                    <a:pt x="100" y="178"/>
                  </a:lnTo>
                  <a:lnTo>
                    <a:pt x="94" y="200"/>
                  </a:lnTo>
                  <a:lnTo>
                    <a:pt x="90" y="222"/>
                  </a:lnTo>
                  <a:lnTo>
                    <a:pt x="88" y="246"/>
                  </a:lnTo>
                  <a:lnTo>
                    <a:pt x="88" y="248"/>
                  </a:lnTo>
                  <a:lnTo>
                    <a:pt x="82" y="280"/>
                  </a:lnTo>
                  <a:lnTo>
                    <a:pt x="18" y="436"/>
                  </a:lnTo>
                  <a:lnTo>
                    <a:pt x="18" y="436"/>
                  </a:lnTo>
                  <a:lnTo>
                    <a:pt x="18" y="442"/>
                  </a:lnTo>
                  <a:lnTo>
                    <a:pt x="20" y="448"/>
                  </a:lnTo>
                  <a:lnTo>
                    <a:pt x="20" y="448"/>
                  </a:lnTo>
                  <a:lnTo>
                    <a:pt x="24" y="450"/>
                  </a:lnTo>
                  <a:lnTo>
                    <a:pt x="30" y="452"/>
                  </a:lnTo>
                  <a:lnTo>
                    <a:pt x="104" y="452"/>
                  </a:lnTo>
                  <a:lnTo>
                    <a:pt x="104" y="546"/>
                  </a:lnTo>
                  <a:lnTo>
                    <a:pt x="104" y="546"/>
                  </a:lnTo>
                  <a:lnTo>
                    <a:pt x="106" y="552"/>
                  </a:lnTo>
                  <a:lnTo>
                    <a:pt x="108" y="560"/>
                  </a:lnTo>
                  <a:lnTo>
                    <a:pt x="110" y="566"/>
                  </a:lnTo>
                  <a:lnTo>
                    <a:pt x="114" y="570"/>
                  </a:lnTo>
                  <a:lnTo>
                    <a:pt x="120" y="574"/>
                  </a:lnTo>
                  <a:lnTo>
                    <a:pt x="126" y="578"/>
                  </a:lnTo>
                  <a:lnTo>
                    <a:pt x="132" y="580"/>
                  </a:lnTo>
                  <a:lnTo>
                    <a:pt x="140" y="580"/>
                  </a:lnTo>
                  <a:lnTo>
                    <a:pt x="230" y="580"/>
                  </a:lnTo>
                  <a:lnTo>
                    <a:pt x="230" y="706"/>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92" name="Freeform 48">
              <a:extLst>
                <a:ext uri="{FF2B5EF4-FFF2-40B4-BE49-F238E27FC236}">
                  <a16:creationId xmlns:a16="http://schemas.microsoft.com/office/drawing/2014/main" id="{E7D6E256-E245-48F0-99D0-9FFA27553947}"/>
                </a:ext>
              </a:extLst>
            </p:cNvPr>
            <p:cNvSpPr>
              <a:spLocks noEditPoints="1"/>
            </p:cNvSpPr>
            <p:nvPr/>
          </p:nvSpPr>
          <p:spPr bwMode="auto">
            <a:xfrm>
              <a:off x="7370763" y="2938463"/>
              <a:ext cx="762000" cy="1076325"/>
            </a:xfrm>
            <a:custGeom>
              <a:avLst/>
              <a:gdLst>
                <a:gd name="T0" fmla="*/ 144 w 480"/>
                <a:gd name="T1" fmla="*/ 460 h 678"/>
                <a:gd name="T2" fmla="*/ 112 w 480"/>
                <a:gd name="T3" fmla="*/ 444 h 678"/>
                <a:gd name="T4" fmla="*/ 72 w 480"/>
                <a:gd name="T5" fmla="*/ 412 h 678"/>
                <a:gd name="T6" fmla="*/ 40 w 480"/>
                <a:gd name="T7" fmla="*/ 372 h 678"/>
                <a:gd name="T8" fmla="*/ 16 w 480"/>
                <a:gd name="T9" fmla="*/ 326 h 678"/>
                <a:gd name="T10" fmla="*/ 2 w 480"/>
                <a:gd name="T11" fmla="*/ 276 h 678"/>
                <a:gd name="T12" fmla="*/ 0 w 480"/>
                <a:gd name="T13" fmla="*/ 240 h 678"/>
                <a:gd name="T14" fmla="*/ 10 w 480"/>
                <a:gd name="T15" fmla="*/ 168 h 678"/>
                <a:gd name="T16" fmla="*/ 40 w 480"/>
                <a:gd name="T17" fmla="*/ 106 h 678"/>
                <a:gd name="T18" fmla="*/ 88 w 480"/>
                <a:gd name="T19" fmla="*/ 54 h 678"/>
                <a:gd name="T20" fmla="*/ 146 w 480"/>
                <a:gd name="T21" fmla="*/ 18 h 678"/>
                <a:gd name="T22" fmla="*/ 216 w 480"/>
                <a:gd name="T23" fmla="*/ 2 h 678"/>
                <a:gd name="T24" fmla="*/ 264 w 480"/>
                <a:gd name="T25" fmla="*/ 2 h 678"/>
                <a:gd name="T26" fmla="*/ 334 w 480"/>
                <a:gd name="T27" fmla="*/ 18 h 678"/>
                <a:gd name="T28" fmla="*/ 392 w 480"/>
                <a:gd name="T29" fmla="*/ 54 h 678"/>
                <a:gd name="T30" fmla="*/ 440 w 480"/>
                <a:gd name="T31" fmla="*/ 106 h 678"/>
                <a:gd name="T32" fmla="*/ 470 w 480"/>
                <a:gd name="T33" fmla="*/ 168 h 678"/>
                <a:gd name="T34" fmla="*/ 480 w 480"/>
                <a:gd name="T35" fmla="*/ 240 h 678"/>
                <a:gd name="T36" fmla="*/ 478 w 480"/>
                <a:gd name="T37" fmla="*/ 276 h 678"/>
                <a:gd name="T38" fmla="*/ 464 w 480"/>
                <a:gd name="T39" fmla="*/ 328 h 678"/>
                <a:gd name="T40" fmla="*/ 440 w 480"/>
                <a:gd name="T41" fmla="*/ 374 h 678"/>
                <a:gd name="T42" fmla="*/ 408 w 480"/>
                <a:gd name="T43" fmla="*/ 414 h 678"/>
                <a:gd name="T44" fmla="*/ 366 w 480"/>
                <a:gd name="T45" fmla="*/ 446 h 678"/>
                <a:gd name="T46" fmla="*/ 334 w 480"/>
                <a:gd name="T47" fmla="*/ 678 h 678"/>
                <a:gd name="T48" fmla="*/ 316 w 480"/>
                <a:gd name="T49" fmla="*/ 450 h 678"/>
                <a:gd name="T50" fmla="*/ 336 w 480"/>
                <a:gd name="T51" fmla="*/ 440 h 678"/>
                <a:gd name="T52" fmla="*/ 380 w 480"/>
                <a:gd name="T53" fmla="*/ 414 h 678"/>
                <a:gd name="T54" fmla="*/ 414 w 480"/>
                <a:gd name="T55" fmla="*/ 378 h 678"/>
                <a:gd name="T56" fmla="*/ 440 w 480"/>
                <a:gd name="T57" fmla="*/ 338 h 678"/>
                <a:gd name="T58" fmla="*/ 456 w 480"/>
                <a:gd name="T59" fmla="*/ 290 h 678"/>
                <a:gd name="T60" fmla="*/ 462 w 480"/>
                <a:gd name="T61" fmla="*/ 240 h 678"/>
                <a:gd name="T62" fmla="*/ 458 w 480"/>
                <a:gd name="T63" fmla="*/ 196 h 678"/>
                <a:gd name="T64" fmla="*/ 436 w 480"/>
                <a:gd name="T65" fmla="*/ 134 h 678"/>
                <a:gd name="T66" fmla="*/ 398 w 480"/>
                <a:gd name="T67" fmla="*/ 84 h 678"/>
                <a:gd name="T68" fmla="*/ 346 w 480"/>
                <a:gd name="T69" fmla="*/ 44 h 678"/>
                <a:gd name="T70" fmla="*/ 284 w 480"/>
                <a:gd name="T71" fmla="*/ 22 h 678"/>
                <a:gd name="T72" fmla="*/ 240 w 480"/>
                <a:gd name="T73" fmla="*/ 18 h 678"/>
                <a:gd name="T74" fmla="*/ 174 w 480"/>
                <a:gd name="T75" fmla="*/ 28 h 678"/>
                <a:gd name="T76" fmla="*/ 116 w 480"/>
                <a:gd name="T77" fmla="*/ 56 h 678"/>
                <a:gd name="T78" fmla="*/ 68 w 480"/>
                <a:gd name="T79" fmla="*/ 98 h 678"/>
                <a:gd name="T80" fmla="*/ 36 w 480"/>
                <a:gd name="T81" fmla="*/ 154 h 678"/>
                <a:gd name="T82" fmla="*/ 20 w 480"/>
                <a:gd name="T83" fmla="*/ 218 h 678"/>
                <a:gd name="T84" fmla="*/ 18 w 480"/>
                <a:gd name="T85" fmla="*/ 258 h 678"/>
                <a:gd name="T86" fmla="*/ 28 w 480"/>
                <a:gd name="T87" fmla="*/ 306 h 678"/>
                <a:gd name="T88" fmla="*/ 56 w 480"/>
                <a:gd name="T89" fmla="*/ 364 h 678"/>
                <a:gd name="T90" fmla="*/ 100 w 480"/>
                <a:gd name="T91" fmla="*/ 412 h 678"/>
                <a:gd name="T92" fmla="*/ 142 w 480"/>
                <a:gd name="T93" fmla="*/ 440 h 678"/>
                <a:gd name="T94" fmla="*/ 162 w 480"/>
                <a:gd name="T95" fmla="*/ 660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80" h="678">
                  <a:moveTo>
                    <a:pt x="334" y="678"/>
                  </a:moveTo>
                  <a:lnTo>
                    <a:pt x="144" y="678"/>
                  </a:lnTo>
                  <a:lnTo>
                    <a:pt x="144" y="460"/>
                  </a:lnTo>
                  <a:lnTo>
                    <a:pt x="144" y="460"/>
                  </a:lnTo>
                  <a:lnTo>
                    <a:pt x="128" y="452"/>
                  </a:lnTo>
                  <a:lnTo>
                    <a:pt x="112" y="444"/>
                  </a:lnTo>
                  <a:lnTo>
                    <a:pt x="98" y="434"/>
                  </a:lnTo>
                  <a:lnTo>
                    <a:pt x="84" y="424"/>
                  </a:lnTo>
                  <a:lnTo>
                    <a:pt x="72" y="412"/>
                  </a:lnTo>
                  <a:lnTo>
                    <a:pt x="60" y="400"/>
                  </a:lnTo>
                  <a:lnTo>
                    <a:pt x="48" y="386"/>
                  </a:lnTo>
                  <a:lnTo>
                    <a:pt x="40" y="372"/>
                  </a:lnTo>
                  <a:lnTo>
                    <a:pt x="30" y="358"/>
                  </a:lnTo>
                  <a:lnTo>
                    <a:pt x="22" y="342"/>
                  </a:lnTo>
                  <a:lnTo>
                    <a:pt x="16" y="326"/>
                  </a:lnTo>
                  <a:lnTo>
                    <a:pt x="10" y="310"/>
                  </a:lnTo>
                  <a:lnTo>
                    <a:pt x="6" y="294"/>
                  </a:lnTo>
                  <a:lnTo>
                    <a:pt x="2" y="276"/>
                  </a:lnTo>
                  <a:lnTo>
                    <a:pt x="0" y="258"/>
                  </a:lnTo>
                  <a:lnTo>
                    <a:pt x="0" y="240"/>
                  </a:lnTo>
                  <a:lnTo>
                    <a:pt x="0" y="240"/>
                  </a:lnTo>
                  <a:lnTo>
                    <a:pt x="2" y="216"/>
                  </a:lnTo>
                  <a:lnTo>
                    <a:pt x="4" y="192"/>
                  </a:lnTo>
                  <a:lnTo>
                    <a:pt x="10" y="168"/>
                  </a:lnTo>
                  <a:lnTo>
                    <a:pt x="18" y="146"/>
                  </a:lnTo>
                  <a:lnTo>
                    <a:pt x="28" y="126"/>
                  </a:lnTo>
                  <a:lnTo>
                    <a:pt x="40" y="106"/>
                  </a:lnTo>
                  <a:lnTo>
                    <a:pt x="54" y="88"/>
                  </a:lnTo>
                  <a:lnTo>
                    <a:pt x="70" y="70"/>
                  </a:lnTo>
                  <a:lnTo>
                    <a:pt x="88" y="54"/>
                  </a:lnTo>
                  <a:lnTo>
                    <a:pt x="106" y="42"/>
                  </a:lnTo>
                  <a:lnTo>
                    <a:pt x="126" y="30"/>
                  </a:lnTo>
                  <a:lnTo>
                    <a:pt x="146" y="18"/>
                  </a:lnTo>
                  <a:lnTo>
                    <a:pt x="168" y="10"/>
                  </a:lnTo>
                  <a:lnTo>
                    <a:pt x="192" y="4"/>
                  </a:lnTo>
                  <a:lnTo>
                    <a:pt x="216" y="2"/>
                  </a:lnTo>
                  <a:lnTo>
                    <a:pt x="240" y="0"/>
                  </a:lnTo>
                  <a:lnTo>
                    <a:pt x="240" y="0"/>
                  </a:lnTo>
                  <a:lnTo>
                    <a:pt x="264" y="2"/>
                  </a:lnTo>
                  <a:lnTo>
                    <a:pt x="288" y="4"/>
                  </a:lnTo>
                  <a:lnTo>
                    <a:pt x="312" y="10"/>
                  </a:lnTo>
                  <a:lnTo>
                    <a:pt x="334" y="18"/>
                  </a:lnTo>
                  <a:lnTo>
                    <a:pt x="354" y="30"/>
                  </a:lnTo>
                  <a:lnTo>
                    <a:pt x="374" y="42"/>
                  </a:lnTo>
                  <a:lnTo>
                    <a:pt x="392" y="54"/>
                  </a:lnTo>
                  <a:lnTo>
                    <a:pt x="410" y="70"/>
                  </a:lnTo>
                  <a:lnTo>
                    <a:pt x="426" y="88"/>
                  </a:lnTo>
                  <a:lnTo>
                    <a:pt x="440" y="106"/>
                  </a:lnTo>
                  <a:lnTo>
                    <a:pt x="452" y="126"/>
                  </a:lnTo>
                  <a:lnTo>
                    <a:pt x="462" y="146"/>
                  </a:lnTo>
                  <a:lnTo>
                    <a:pt x="470" y="168"/>
                  </a:lnTo>
                  <a:lnTo>
                    <a:pt x="476" y="192"/>
                  </a:lnTo>
                  <a:lnTo>
                    <a:pt x="480" y="216"/>
                  </a:lnTo>
                  <a:lnTo>
                    <a:pt x="480" y="240"/>
                  </a:lnTo>
                  <a:lnTo>
                    <a:pt x="480" y="240"/>
                  </a:lnTo>
                  <a:lnTo>
                    <a:pt x="480" y="258"/>
                  </a:lnTo>
                  <a:lnTo>
                    <a:pt x="478" y="276"/>
                  </a:lnTo>
                  <a:lnTo>
                    <a:pt x="474" y="294"/>
                  </a:lnTo>
                  <a:lnTo>
                    <a:pt x="470" y="310"/>
                  </a:lnTo>
                  <a:lnTo>
                    <a:pt x="464" y="328"/>
                  </a:lnTo>
                  <a:lnTo>
                    <a:pt x="458" y="344"/>
                  </a:lnTo>
                  <a:lnTo>
                    <a:pt x="450" y="358"/>
                  </a:lnTo>
                  <a:lnTo>
                    <a:pt x="440" y="374"/>
                  </a:lnTo>
                  <a:lnTo>
                    <a:pt x="430" y="388"/>
                  </a:lnTo>
                  <a:lnTo>
                    <a:pt x="420" y="400"/>
                  </a:lnTo>
                  <a:lnTo>
                    <a:pt x="408" y="414"/>
                  </a:lnTo>
                  <a:lnTo>
                    <a:pt x="394" y="424"/>
                  </a:lnTo>
                  <a:lnTo>
                    <a:pt x="380" y="436"/>
                  </a:lnTo>
                  <a:lnTo>
                    <a:pt x="366" y="446"/>
                  </a:lnTo>
                  <a:lnTo>
                    <a:pt x="350" y="454"/>
                  </a:lnTo>
                  <a:lnTo>
                    <a:pt x="334" y="462"/>
                  </a:lnTo>
                  <a:lnTo>
                    <a:pt x="334" y="678"/>
                  </a:lnTo>
                  <a:close/>
                  <a:moveTo>
                    <a:pt x="162" y="660"/>
                  </a:moveTo>
                  <a:lnTo>
                    <a:pt x="316" y="660"/>
                  </a:lnTo>
                  <a:lnTo>
                    <a:pt x="316" y="450"/>
                  </a:lnTo>
                  <a:lnTo>
                    <a:pt x="322" y="446"/>
                  </a:lnTo>
                  <a:lnTo>
                    <a:pt x="322" y="446"/>
                  </a:lnTo>
                  <a:lnTo>
                    <a:pt x="336" y="440"/>
                  </a:lnTo>
                  <a:lnTo>
                    <a:pt x="352" y="432"/>
                  </a:lnTo>
                  <a:lnTo>
                    <a:pt x="366" y="424"/>
                  </a:lnTo>
                  <a:lnTo>
                    <a:pt x="380" y="414"/>
                  </a:lnTo>
                  <a:lnTo>
                    <a:pt x="392" y="402"/>
                  </a:lnTo>
                  <a:lnTo>
                    <a:pt x="404" y="390"/>
                  </a:lnTo>
                  <a:lnTo>
                    <a:pt x="414" y="378"/>
                  </a:lnTo>
                  <a:lnTo>
                    <a:pt x="424" y="366"/>
                  </a:lnTo>
                  <a:lnTo>
                    <a:pt x="432" y="352"/>
                  </a:lnTo>
                  <a:lnTo>
                    <a:pt x="440" y="338"/>
                  </a:lnTo>
                  <a:lnTo>
                    <a:pt x="446" y="322"/>
                  </a:lnTo>
                  <a:lnTo>
                    <a:pt x="452" y="306"/>
                  </a:lnTo>
                  <a:lnTo>
                    <a:pt x="456" y="290"/>
                  </a:lnTo>
                  <a:lnTo>
                    <a:pt x="460" y="274"/>
                  </a:lnTo>
                  <a:lnTo>
                    <a:pt x="462" y="258"/>
                  </a:lnTo>
                  <a:lnTo>
                    <a:pt x="462" y="240"/>
                  </a:lnTo>
                  <a:lnTo>
                    <a:pt x="462" y="240"/>
                  </a:lnTo>
                  <a:lnTo>
                    <a:pt x="462" y="218"/>
                  </a:lnTo>
                  <a:lnTo>
                    <a:pt x="458" y="196"/>
                  </a:lnTo>
                  <a:lnTo>
                    <a:pt x="452" y="174"/>
                  </a:lnTo>
                  <a:lnTo>
                    <a:pt x="444" y="154"/>
                  </a:lnTo>
                  <a:lnTo>
                    <a:pt x="436" y="134"/>
                  </a:lnTo>
                  <a:lnTo>
                    <a:pt x="424" y="116"/>
                  </a:lnTo>
                  <a:lnTo>
                    <a:pt x="412" y="98"/>
                  </a:lnTo>
                  <a:lnTo>
                    <a:pt x="398" y="84"/>
                  </a:lnTo>
                  <a:lnTo>
                    <a:pt x="382" y="68"/>
                  </a:lnTo>
                  <a:lnTo>
                    <a:pt x="364" y="56"/>
                  </a:lnTo>
                  <a:lnTo>
                    <a:pt x="346" y="44"/>
                  </a:lnTo>
                  <a:lnTo>
                    <a:pt x="326" y="36"/>
                  </a:lnTo>
                  <a:lnTo>
                    <a:pt x="306" y="28"/>
                  </a:lnTo>
                  <a:lnTo>
                    <a:pt x="284" y="22"/>
                  </a:lnTo>
                  <a:lnTo>
                    <a:pt x="262" y="20"/>
                  </a:lnTo>
                  <a:lnTo>
                    <a:pt x="240" y="18"/>
                  </a:lnTo>
                  <a:lnTo>
                    <a:pt x="240" y="18"/>
                  </a:lnTo>
                  <a:lnTo>
                    <a:pt x="218" y="20"/>
                  </a:lnTo>
                  <a:lnTo>
                    <a:pt x="196" y="22"/>
                  </a:lnTo>
                  <a:lnTo>
                    <a:pt x="174" y="28"/>
                  </a:lnTo>
                  <a:lnTo>
                    <a:pt x="154" y="36"/>
                  </a:lnTo>
                  <a:lnTo>
                    <a:pt x="134" y="44"/>
                  </a:lnTo>
                  <a:lnTo>
                    <a:pt x="116" y="56"/>
                  </a:lnTo>
                  <a:lnTo>
                    <a:pt x="98" y="68"/>
                  </a:lnTo>
                  <a:lnTo>
                    <a:pt x="84" y="84"/>
                  </a:lnTo>
                  <a:lnTo>
                    <a:pt x="68" y="98"/>
                  </a:lnTo>
                  <a:lnTo>
                    <a:pt x="56" y="116"/>
                  </a:lnTo>
                  <a:lnTo>
                    <a:pt x="44" y="134"/>
                  </a:lnTo>
                  <a:lnTo>
                    <a:pt x="36" y="154"/>
                  </a:lnTo>
                  <a:lnTo>
                    <a:pt x="28" y="174"/>
                  </a:lnTo>
                  <a:lnTo>
                    <a:pt x="22" y="196"/>
                  </a:lnTo>
                  <a:lnTo>
                    <a:pt x="20" y="218"/>
                  </a:lnTo>
                  <a:lnTo>
                    <a:pt x="18" y="240"/>
                  </a:lnTo>
                  <a:lnTo>
                    <a:pt x="18" y="240"/>
                  </a:lnTo>
                  <a:lnTo>
                    <a:pt x="18" y="258"/>
                  </a:lnTo>
                  <a:lnTo>
                    <a:pt x="20" y="274"/>
                  </a:lnTo>
                  <a:lnTo>
                    <a:pt x="24" y="290"/>
                  </a:lnTo>
                  <a:lnTo>
                    <a:pt x="28" y="306"/>
                  </a:lnTo>
                  <a:lnTo>
                    <a:pt x="34" y="322"/>
                  </a:lnTo>
                  <a:lnTo>
                    <a:pt x="40" y="336"/>
                  </a:lnTo>
                  <a:lnTo>
                    <a:pt x="56" y="364"/>
                  </a:lnTo>
                  <a:lnTo>
                    <a:pt x="76" y="390"/>
                  </a:lnTo>
                  <a:lnTo>
                    <a:pt x="88" y="402"/>
                  </a:lnTo>
                  <a:lnTo>
                    <a:pt x="100" y="412"/>
                  </a:lnTo>
                  <a:lnTo>
                    <a:pt x="112" y="422"/>
                  </a:lnTo>
                  <a:lnTo>
                    <a:pt x="126" y="432"/>
                  </a:lnTo>
                  <a:lnTo>
                    <a:pt x="142" y="440"/>
                  </a:lnTo>
                  <a:lnTo>
                    <a:pt x="156" y="446"/>
                  </a:lnTo>
                  <a:lnTo>
                    <a:pt x="162" y="448"/>
                  </a:lnTo>
                  <a:lnTo>
                    <a:pt x="162" y="660"/>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93" name="Freeform 49">
              <a:extLst>
                <a:ext uri="{FF2B5EF4-FFF2-40B4-BE49-F238E27FC236}">
                  <a16:creationId xmlns:a16="http://schemas.microsoft.com/office/drawing/2014/main" id="{9AD09FBA-99C5-4F3A-B90A-BBEA129BBCED}"/>
                </a:ext>
              </a:extLst>
            </p:cNvPr>
            <p:cNvSpPr>
              <a:spLocks noEditPoints="1"/>
            </p:cNvSpPr>
            <p:nvPr/>
          </p:nvSpPr>
          <p:spPr bwMode="auto">
            <a:xfrm>
              <a:off x="7672388" y="3986213"/>
              <a:ext cx="158750" cy="98425"/>
            </a:xfrm>
            <a:custGeom>
              <a:avLst/>
              <a:gdLst>
                <a:gd name="T0" fmla="*/ 74 w 100"/>
                <a:gd name="T1" fmla="*/ 62 h 62"/>
                <a:gd name="T2" fmla="*/ 26 w 100"/>
                <a:gd name="T3" fmla="*/ 62 h 62"/>
                <a:gd name="T4" fmla="*/ 0 w 100"/>
                <a:gd name="T5" fmla="*/ 0 h 62"/>
                <a:gd name="T6" fmla="*/ 100 w 100"/>
                <a:gd name="T7" fmla="*/ 0 h 62"/>
                <a:gd name="T8" fmla="*/ 74 w 100"/>
                <a:gd name="T9" fmla="*/ 62 h 62"/>
                <a:gd name="T10" fmla="*/ 38 w 100"/>
                <a:gd name="T11" fmla="*/ 44 h 62"/>
                <a:gd name="T12" fmla="*/ 62 w 100"/>
                <a:gd name="T13" fmla="*/ 44 h 62"/>
                <a:gd name="T14" fmla="*/ 74 w 100"/>
                <a:gd name="T15" fmla="*/ 18 h 62"/>
                <a:gd name="T16" fmla="*/ 26 w 100"/>
                <a:gd name="T17" fmla="*/ 18 h 62"/>
                <a:gd name="T18" fmla="*/ 38 w 100"/>
                <a:gd name="T19" fmla="*/ 44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0" h="62">
                  <a:moveTo>
                    <a:pt x="74" y="62"/>
                  </a:moveTo>
                  <a:lnTo>
                    <a:pt x="26" y="62"/>
                  </a:lnTo>
                  <a:lnTo>
                    <a:pt x="0" y="0"/>
                  </a:lnTo>
                  <a:lnTo>
                    <a:pt x="100" y="0"/>
                  </a:lnTo>
                  <a:lnTo>
                    <a:pt x="74" y="62"/>
                  </a:lnTo>
                  <a:close/>
                  <a:moveTo>
                    <a:pt x="38" y="44"/>
                  </a:moveTo>
                  <a:lnTo>
                    <a:pt x="62" y="44"/>
                  </a:lnTo>
                  <a:lnTo>
                    <a:pt x="74" y="18"/>
                  </a:lnTo>
                  <a:lnTo>
                    <a:pt x="26" y="18"/>
                  </a:lnTo>
                  <a:lnTo>
                    <a:pt x="38" y="44"/>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94" name="Rectangle 50">
              <a:extLst>
                <a:ext uri="{FF2B5EF4-FFF2-40B4-BE49-F238E27FC236}">
                  <a16:creationId xmlns:a16="http://schemas.microsoft.com/office/drawing/2014/main" id="{E08D1C87-4FC8-4D22-8DED-1012871719DE}"/>
                </a:ext>
              </a:extLst>
            </p:cNvPr>
            <p:cNvSpPr>
              <a:spLocks noChangeArrowheads="1"/>
            </p:cNvSpPr>
            <p:nvPr/>
          </p:nvSpPr>
          <p:spPr bwMode="auto">
            <a:xfrm>
              <a:off x="7539038" y="3763963"/>
              <a:ext cx="425450"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95" name="Rectangle 51">
              <a:extLst>
                <a:ext uri="{FF2B5EF4-FFF2-40B4-BE49-F238E27FC236}">
                  <a16:creationId xmlns:a16="http://schemas.microsoft.com/office/drawing/2014/main" id="{3815CD0C-DE92-4789-AF1A-A665CE5F0E8D}"/>
                </a:ext>
              </a:extLst>
            </p:cNvPr>
            <p:cNvSpPr>
              <a:spLocks noChangeArrowheads="1"/>
            </p:cNvSpPr>
            <p:nvPr/>
          </p:nvSpPr>
          <p:spPr bwMode="auto">
            <a:xfrm>
              <a:off x="7539038" y="3833813"/>
              <a:ext cx="425450"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96" name="Rectangle 52">
              <a:extLst>
                <a:ext uri="{FF2B5EF4-FFF2-40B4-BE49-F238E27FC236}">
                  <a16:creationId xmlns:a16="http://schemas.microsoft.com/office/drawing/2014/main" id="{55E312E3-3BC8-4D26-94F5-543EA8B9E7B4}"/>
                </a:ext>
              </a:extLst>
            </p:cNvPr>
            <p:cNvSpPr>
              <a:spLocks noChangeArrowheads="1"/>
            </p:cNvSpPr>
            <p:nvPr/>
          </p:nvSpPr>
          <p:spPr bwMode="auto">
            <a:xfrm>
              <a:off x="7539038" y="3903663"/>
              <a:ext cx="425450"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97" name="Rectangle 53">
              <a:extLst>
                <a:ext uri="{FF2B5EF4-FFF2-40B4-BE49-F238E27FC236}">
                  <a16:creationId xmlns:a16="http://schemas.microsoft.com/office/drawing/2014/main" id="{B5C10989-5C30-40EC-BA7D-B46561C37CFB}"/>
                </a:ext>
              </a:extLst>
            </p:cNvPr>
            <p:cNvSpPr>
              <a:spLocks noChangeArrowheads="1"/>
            </p:cNvSpPr>
            <p:nvPr/>
          </p:nvSpPr>
          <p:spPr bwMode="auto">
            <a:xfrm>
              <a:off x="7510463" y="2922588"/>
              <a:ext cx="28575" cy="444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98" name="Rectangle 54">
              <a:extLst>
                <a:ext uri="{FF2B5EF4-FFF2-40B4-BE49-F238E27FC236}">
                  <a16:creationId xmlns:a16="http://schemas.microsoft.com/office/drawing/2014/main" id="{BF18EDD1-14C4-4E71-A550-680C1E759F3A}"/>
                </a:ext>
              </a:extLst>
            </p:cNvPr>
            <p:cNvSpPr>
              <a:spLocks noChangeArrowheads="1"/>
            </p:cNvSpPr>
            <p:nvPr/>
          </p:nvSpPr>
          <p:spPr bwMode="auto">
            <a:xfrm>
              <a:off x="7351713" y="3065463"/>
              <a:ext cx="28575" cy="444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299" name="Rectangle 55">
              <a:extLst>
                <a:ext uri="{FF2B5EF4-FFF2-40B4-BE49-F238E27FC236}">
                  <a16:creationId xmlns:a16="http://schemas.microsoft.com/office/drawing/2014/main" id="{EB37556F-0C28-4F46-B0F8-495C5BD27AE1}"/>
                </a:ext>
              </a:extLst>
            </p:cNvPr>
            <p:cNvSpPr>
              <a:spLocks noChangeArrowheads="1"/>
            </p:cNvSpPr>
            <p:nvPr/>
          </p:nvSpPr>
          <p:spPr bwMode="auto">
            <a:xfrm>
              <a:off x="7739063" y="2859088"/>
              <a:ext cx="28575" cy="444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00" name="Rectangle 56">
              <a:extLst>
                <a:ext uri="{FF2B5EF4-FFF2-40B4-BE49-F238E27FC236}">
                  <a16:creationId xmlns:a16="http://schemas.microsoft.com/office/drawing/2014/main" id="{3EBB708B-0B1B-4C5B-A450-BEC6C128696E}"/>
                </a:ext>
              </a:extLst>
            </p:cNvPr>
            <p:cNvSpPr>
              <a:spLocks noChangeArrowheads="1"/>
            </p:cNvSpPr>
            <p:nvPr/>
          </p:nvSpPr>
          <p:spPr bwMode="auto">
            <a:xfrm>
              <a:off x="7967663" y="2922588"/>
              <a:ext cx="28575" cy="444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01" name="Rectangle 57">
              <a:extLst>
                <a:ext uri="{FF2B5EF4-FFF2-40B4-BE49-F238E27FC236}">
                  <a16:creationId xmlns:a16="http://schemas.microsoft.com/office/drawing/2014/main" id="{F2564C22-7ED7-4F9B-AC84-06BC926D87F2}"/>
                </a:ext>
              </a:extLst>
            </p:cNvPr>
            <p:cNvSpPr>
              <a:spLocks noChangeArrowheads="1"/>
            </p:cNvSpPr>
            <p:nvPr/>
          </p:nvSpPr>
          <p:spPr bwMode="auto">
            <a:xfrm>
              <a:off x="8110538" y="3065463"/>
              <a:ext cx="28575" cy="444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02" name="Rectangle 58">
              <a:extLst>
                <a:ext uri="{FF2B5EF4-FFF2-40B4-BE49-F238E27FC236}">
                  <a16:creationId xmlns:a16="http://schemas.microsoft.com/office/drawing/2014/main" id="{AAB0C5A0-CC47-4C10-B545-0993F5D68DED}"/>
                </a:ext>
              </a:extLst>
            </p:cNvPr>
            <p:cNvSpPr>
              <a:spLocks noChangeArrowheads="1"/>
            </p:cNvSpPr>
            <p:nvPr/>
          </p:nvSpPr>
          <p:spPr bwMode="auto">
            <a:xfrm>
              <a:off x="7351713" y="3522663"/>
              <a:ext cx="28575" cy="444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03" name="Rectangle 59">
              <a:extLst>
                <a:ext uri="{FF2B5EF4-FFF2-40B4-BE49-F238E27FC236}">
                  <a16:creationId xmlns:a16="http://schemas.microsoft.com/office/drawing/2014/main" id="{B66EBE45-EDD5-4A8B-9E39-D3E4C582B4C9}"/>
                </a:ext>
              </a:extLst>
            </p:cNvPr>
            <p:cNvSpPr>
              <a:spLocks noChangeArrowheads="1"/>
            </p:cNvSpPr>
            <p:nvPr/>
          </p:nvSpPr>
          <p:spPr bwMode="auto">
            <a:xfrm>
              <a:off x="8110538" y="3522663"/>
              <a:ext cx="28575" cy="444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04" name="Rectangle 60">
              <a:extLst>
                <a:ext uri="{FF2B5EF4-FFF2-40B4-BE49-F238E27FC236}">
                  <a16:creationId xmlns:a16="http://schemas.microsoft.com/office/drawing/2014/main" id="{46A93E1D-066C-4835-BAA2-CFAAE380A9C1}"/>
                </a:ext>
              </a:extLst>
            </p:cNvPr>
            <p:cNvSpPr>
              <a:spLocks noChangeArrowheads="1"/>
            </p:cNvSpPr>
            <p:nvPr/>
          </p:nvSpPr>
          <p:spPr bwMode="auto">
            <a:xfrm>
              <a:off x="8174038" y="3284538"/>
              <a:ext cx="28575" cy="444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05" name="Rectangle 61">
              <a:extLst>
                <a:ext uri="{FF2B5EF4-FFF2-40B4-BE49-F238E27FC236}">
                  <a16:creationId xmlns:a16="http://schemas.microsoft.com/office/drawing/2014/main" id="{E04F94B9-8270-4B84-87D3-33F12858D9A3}"/>
                </a:ext>
              </a:extLst>
            </p:cNvPr>
            <p:cNvSpPr>
              <a:spLocks noChangeArrowheads="1"/>
            </p:cNvSpPr>
            <p:nvPr/>
          </p:nvSpPr>
          <p:spPr bwMode="auto">
            <a:xfrm>
              <a:off x="7304088" y="3284538"/>
              <a:ext cx="28575" cy="444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06" name="Freeform 62">
              <a:extLst>
                <a:ext uri="{FF2B5EF4-FFF2-40B4-BE49-F238E27FC236}">
                  <a16:creationId xmlns:a16="http://schemas.microsoft.com/office/drawing/2014/main" id="{FD2ABFA8-5F2B-46FB-9B30-B8DB82967E7A}"/>
                </a:ext>
              </a:extLst>
            </p:cNvPr>
            <p:cNvSpPr>
              <a:spLocks/>
            </p:cNvSpPr>
            <p:nvPr/>
          </p:nvSpPr>
          <p:spPr bwMode="auto">
            <a:xfrm>
              <a:off x="7469188" y="3033713"/>
              <a:ext cx="565150" cy="758825"/>
            </a:xfrm>
            <a:custGeom>
              <a:avLst/>
              <a:gdLst>
                <a:gd name="T0" fmla="*/ 132 w 356"/>
                <a:gd name="T1" fmla="*/ 348 h 478"/>
                <a:gd name="T2" fmla="*/ 106 w 356"/>
                <a:gd name="T3" fmla="*/ 338 h 478"/>
                <a:gd name="T4" fmla="*/ 58 w 356"/>
                <a:gd name="T5" fmla="*/ 306 h 478"/>
                <a:gd name="T6" fmla="*/ 10 w 356"/>
                <a:gd name="T7" fmla="*/ 236 h 478"/>
                <a:gd name="T8" fmla="*/ 2 w 356"/>
                <a:gd name="T9" fmla="*/ 192 h 478"/>
                <a:gd name="T10" fmla="*/ 2 w 356"/>
                <a:gd name="T11" fmla="*/ 160 h 478"/>
                <a:gd name="T12" fmla="*/ 14 w 356"/>
                <a:gd name="T13" fmla="*/ 108 h 478"/>
                <a:gd name="T14" fmla="*/ 42 w 356"/>
                <a:gd name="T15" fmla="*/ 64 h 478"/>
                <a:gd name="T16" fmla="*/ 80 w 356"/>
                <a:gd name="T17" fmla="*/ 30 h 478"/>
                <a:gd name="T18" fmla="*/ 126 w 356"/>
                <a:gd name="T19" fmla="*/ 8 h 478"/>
                <a:gd name="T20" fmla="*/ 178 w 356"/>
                <a:gd name="T21" fmla="*/ 0 h 478"/>
                <a:gd name="T22" fmla="*/ 214 w 356"/>
                <a:gd name="T23" fmla="*/ 4 h 478"/>
                <a:gd name="T24" fmla="*/ 262 w 356"/>
                <a:gd name="T25" fmla="*/ 22 h 478"/>
                <a:gd name="T26" fmla="*/ 304 w 356"/>
                <a:gd name="T27" fmla="*/ 52 h 478"/>
                <a:gd name="T28" fmla="*/ 334 w 356"/>
                <a:gd name="T29" fmla="*/ 94 h 478"/>
                <a:gd name="T30" fmla="*/ 352 w 356"/>
                <a:gd name="T31" fmla="*/ 142 h 478"/>
                <a:gd name="T32" fmla="*/ 356 w 356"/>
                <a:gd name="T33" fmla="*/ 178 h 478"/>
                <a:gd name="T34" fmla="*/ 350 w 356"/>
                <a:gd name="T35" fmla="*/ 222 h 478"/>
                <a:gd name="T36" fmla="*/ 318 w 356"/>
                <a:gd name="T37" fmla="*/ 286 h 478"/>
                <a:gd name="T38" fmla="*/ 264 w 356"/>
                <a:gd name="T39" fmla="*/ 332 h 478"/>
                <a:gd name="T40" fmla="*/ 224 w 356"/>
                <a:gd name="T41" fmla="*/ 348 h 478"/>
                <a:gd name="T42" fmla="*/ 206 w 356"/>
                <a:gd name="T43" fmla="*/ 342 h 478"/>
                <a:gd name="T44" fmla="*/ 212 w 356"/>
                <a:gd name="T45" fmla="*/ 332 h 478"/>
                <a:gd name="T46" fmla="*/ 238 w 356"/>
                <a:gd name="T47" fmla="*/ 324 h 478"/>
                <a:gd name="T48" fmla="*/ 302 w 356"/>
                <a:gd name="T49" fmla="*/ 278 h 478"/>
                <a:gd name="T50" fmla="*/ 334 w 356"/>
                <a:gd name="T51" fmla="*/ 204 h 478"/>
                <a:gd name="T52" fmla="*/ 338 w 356"/>
                <a:gd name="T53" fmla="*/ 178 h 478"/>
                <a:gd name="T54" fmla="*/ 330 w 356"/>
                <a:gd name="T55" fmla="*/ 130 h 478"/>
                <a:gd name="T56" fmla="*/ 310 w 356"/>
                <a:gd name="T57" fmla="*/ 88 h 478"/>
                <a:gd name="T58" fmla="*/ 280 w 356"/>
                <a:gd name="T59" fmla="*/ 54 h 478"/>
                <a:gd name="T60" fmla="*/ 240 w 356"/>
                <a:gd name="T61" fmla="*/ 30 h 478"/>
                <a:gd name="T62" fmla="*/ 194 w 356"/>
                <a:gd name="T63" fmla="*/ 20 h 478"/>
                <a:gd name="T64" fmla="*/ 162 w 356"/>
                <a:gd name="T65" fmla="*/ 20 h 478"/>
                <a:gd name="T66" fmla="*/ 116 w 356"/>
                <a:gd name="T67" fmla="*/ 30 h 478"/>
                <a:gd name="T68" fmla="*/ 76 w 356"/>
                <a:gd name="T69" fmla="*/ 54 h 478"/>
                <a:gd name="T70" fmla="*/ 46 w 356"/>
                <a:gd name="T71" fmla="*/ 88 h 478"/>
                <a:gd name="T72" fmla="*/ 26 w 356"/>
                <a:gd name="T73" fmla="*/ 130 h 478"/>
                <a:gd name="T74" fmla="*/ 18 w 356"/>
                <a:gd name="T75" fmla="*/ 178 h 478"/>
                <a:gd name="T76" fmla="*/ 22 w 356"/>
                <a:gd name="T77" fmla="*/ 204 h 478"/>
                <a:gd name="T78" fmla="*/ 54 w 356"/>
                <a:gd name="T79" fmla="*/ 278 h 478"/>
                <a:gd name="T80" fmla="*/ 118 w 356"/>
                <a:gd name="T81" fmla="*/ 324 h 478"/>
                <a:gd name="T82" fmla="*/ 144 w 356"/>
                <a:gd name="T83" fmla="*/ 332 h 478"/>
                <a:gd name="T84" fmla="*/ 150 w 356"/>
                <a:gd name="T85" fmla="*/ 478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56" h="478">
                  <a:moveTo>
                    <a:pt x="150" y="478"/>
                  </a:moveTo>
                  <a:lnTo>
                    <a:pt x="132" y="478"/>
                  </a:lnTo>
                  <a:lnTo>
                    <a:pt x="132" y="348"/>
                  </a:lnTo>
                  <a:lnTo>
                    <a:pt x="132" y="348"/>
                  </a:lnTo>
                  <a:lnTo>
                    <a:pt x="118" y="344"/>
                  </a:lnTo>
                  <a:lnTo>
                    <a:pt x="106" y="338"/>
                  </a:lnTo>
                  <a:lnTo>
                    <a:pt x="92" y="332"/>
                  </a:lnTo>
                  <a:lnTo>
                    <a:pt x="80" y="324"/>
                  </a:lnTo>
                  <a:lnTo>
                    <a:pt x="58" y="306"/>
                  </a:lnTo>
                  <a:lnTo>
                    <a:pt x="38" y="286"/>
                  </a:lnTo>
                  <a:lnTo>
                    <a:pt x="22" y="262"/>
                  </a:lnTo>
                  <a:lnTo>
                    <a:pt x="10" y="236"/>
                  </a:lnTo>
                  <a:lnTo>
                    <a:pt x="6" y="222"/>
                  </a:lnTo>
                  <a:lnTo>
                    <a:pt x="4" y="208"/>
                  </a:lnTo>
                  <a:lnTo>
                    <a:pt x="2" y="192"/>
                  </a:lnTo>
                  <a:lnTo>
                    <a:pt x="0" y="178"/>
                  </a:lnTo>
                  <a:lnTo>
                    <a:pt x="0" y="178"/>
                  </a:lnTo>
                  <a:lnTo>
                    <a:pt x="2" y="160"/>
                  </a:lnTo>
                  <a:lnTo>
                    <a:pt x="4" y="142"/>
                  </a:lnTo>
                  <a:lnTo>
                    <a:pt x="8" y="124"/>
                  </a:lnTo>
                  <a:lnTo>
                    <a:pt x="14" y="108"/>
                  </a:lnTo>
                  <a:lnTo>
                    <a:pt x="22" y="94"/>
                  </a:lnTo>
                  <a:lnTo>
                    <a:pt x="32" y="78"/>
                  </a:lnTo>
                  <a:lnTo>
                    <a:pt x="42" y="64"/>
                  </a:lnTo>
                  <a:lnTo>
                    <a:pt x="52" y="52"/>
                  </a:lnTo>
                  <a:lnTo>
                    <a:pt x="66" y="40"/>
                  </a:lnTo>
                  <a:lnTo>
                    <a:pt x="80" y="30"/>
                  </a:lnTo>
                  <a:lnTo>
                    <a:pt x="94" y="22"/>
                  </a:lnTo>
                  <a:lnTo>
                    <a:pt x="110" y="14"/>
                  </a:lnTo>
                  <a:lnTo>
                    <a:pt x="126" y="8"/>
                  </a:lnTo>
                  <a:lnTo>
                    <a:pt x="142" y="4"/>
                  </a:lnTo>
                  <a:lnTo>
                    <a:pt x="160" y="2"/>
                  </a:lnTo>
                  <a:lnTo>
                    <a:pt x="178" y="0"/>
                  </a:lnTo>
                  <a:lnTo>
                    <a:pt x="178" y="0"/>
                  </a:lnTo>
                  <a:lnTo>
                    <a:pt x="196" y="2"/>
                  </a:lnTo>
                  <a:lnTo>
                    <a:pt x="214" y="4"/>
                  </a:lnTo>
                  <a:lnTo>
                    <a:pt x="230" y="8"/>
                  </a:lnTo>
                  <a:lnTo>
                    <a:pt x="246" y="14"/>
                  </a:lnTo>
                  <a:lnTo>
                    <a:pt x="262" y="22"/>
                  </a:lnTo>
                  <a:lnTo>
                    <a:pt x="278" y="30"/>
                  </a:lnTo>
                  <a:lnTo>
                    <a:pt x="290" y="40"/>
                  </a:lnTo>
                  <a:lnTo>
                    <a:pt x="304" y="52"/>
                  </a:lnTo>
                  <a:lnTo>
                    <a:pt x="314" y="64"/>
                  </a:lnTo>
                  <a:lnTo>
                    <a:pt x="324" y="78"/>
                  </a:lnTo>
                  <a:lnTo>
                    <a:pt x="334" y="94"/>
                  </a:lnTo>
                  <a:lnTo>
                    <a:pt x="342" y="108"/>
                  </a:lnTo>
                  <a:lnTo>
                    <a:pt x="348" y="124"/>
                  </a:lnTo>
                  <a:lnTo>
                    <a:pt x="352" y="142"/>
                  </a:lnTo>
                  <a:lnTo>
                    <a:pt x="354" y="160"/>
                  </a:lnTo>
                  <a:lnTo>
                    <a:pt x="356" y="178"/>
                  </a:lnTo>
                  <a:lnTo>
                    <a:pt x="356" y="178"/>
                  </a:lnTo>
                  <a:lnTo>
                    <a:pt x="354" y="192"/>
                  </a:lnTo>
                  <a:lnTo>
                    <a:pt x="352" y="208"/>
                  </a:lnTo>
                  <a:lnTo>
                    <a:pt x="350" y="222"/>
                  </a:lnTo>
                  <a:lnTo>
                    <a:pt x="346" y="236"/>
                  </a:lnTo>
                  <a:lnTo>
                    <a:pt x="334" y="262"/>
                  </a:lnTo>
                  <a:lnTo>
                    <a:pt x="318" y="286"/>
                  </a:lnTo>
                  <a:lnTo>
                    <a:pt x="298" y="306"/>
                  </a:lnTo>
                  <a:lnTo>
                    <a:pt x="276" y="324"/>
                  </a:lnTo>
                  <a:lnTo>
                    <a:pt x="264" y="332"/>
                  </a:lnTo>
                  <a:lnTo>
                    <a:pt x="250" y="338"/>
                  </a:lnTo>
                  <a:lnTo>
                    <a:pt x="238" y="344"/>
                  </a:lnTo>
                  <a:lnTo>
                    <a:pt x="224" y="348"/>
                  </a:lnTo>
                  <a:lnTo>
                    <a:pt x="224" y="478"/>
                  </a:lnTo>
                  <a:lnTo>
                    <a:pt x="206" y="478"/>
                  </a:lnTo>
                  <a:lnTo>
                    <a:pt x="206" y="342"/>
                  </a:lnTo>
                  <a:lnTo>
                    <a:pt x="206" y="342"/>
                  </a:lnTo>
                  <a:lnTo>
                    <a:pt x="208" y="336"/>
                  </a:lnTo>
                  <a:lnTo>
                    <a:pt x="212" y="332"/>
                  </a:lnTo>
                  <a:lnTo>
                    <a:pt x="212" y="332"/>
                  </a:lnTo>
                  <a:lnTo>
                    <a:pt x="226" y="330"/>
                  </a:lnTo>
                  <a:lnTo>
                    <a:pt x="238" y="324"/>
                  </a:lnTo>
                  <a:lnTo>
                    <a:pt x="262" y="312"/>
                  </a:lnTo>
                  <a:lnTo>
                    <a:pt x="284" y="296"/>
                  </a:lnTo>
                  <a:lnTo>
                    <a:pt x="302" y="278"/>
                  </a:lnTo>
                  <a:lnTo>
                    <a:pt x="316" y="256"/>
                  </a:lnTo>
                  <a:lnTo>
                    <a:pt x="328" y="230"/>
                  </a:lnTo>
                  <a:lnTo>
                    <a:pt x="334" y="204"/>
                  </a:lnTo>
                  <a:lnTo>
                    <a:pt x="336" y="192"/>
                  </a:lnTo>
                  <a:lnTo>
                    <a:pt x="338" y="178"/>
                  </a:lnTo>
                  <a:lnTo>
                    <a:pt x="338" y="178"/>
                  </a:lnTo>
                  <a:lnTo>
                    <a:pt x="336" y="162"/>
                  </a:lnTo>
                  <a:lnTo>
                    <a:pt x="334" y="146"/>
                  </a:lnTo>
                  <a:lnTo>
                    <a:pt x="330" y="130"/>
                  </a:lnTo>
                  <a:lnTo>
                    <a:pt x="324" y="116"/>
                  </a:lnTo>
                  <a:lnTo>
                    <a:pt x="318" y="102"/>
                  </a:lnTo>
                  <a:lnTo>
                    <a:pt x="310" y="88"/>
                  </a:lnTo>
                  <a:lnTo>
                    <a:pt x="300" y="76"/>
                  </a:lnTo>
                  <a:lnTo>
                    <a:pt x="290" y="64"/>
                  </a:lnTo>
                  <a:lnTo>
                    <a:pt x="280" y="54"/>
                  </a:lnTo>
                  <a:lnTo>
                    <a:pt x="268" y="46"/>
                  </a:lnTo>
                  <a:lnTo>
                    <a:pt x="254" y="38"/>
                  </a:lnTo>
                  <a:lnTo>
                    <a:pt x="240" y="30"/>
                  </a:lnTo>
                  <a:lnTo>
                    <a:pt x="226" y="26"/>
                  </a:lnTo>
                  <a:lnTo>
                    <a:pt x="210" y="22"/>
                  </a:lnTo>
                  <a:lnTo>
                    <a:pt x="194" y="20"/>
                  </a:lnTo>
                  <a:lnTo>
                    <a:pt x="178" y="18"/>
                  </a:lnTo>
                  <a:lnTo>
                    <a:pt x="178" y="18"/>
                  </a:lnTo>
                  <a:lnTo>
                    <a:pt x="162" y="20"/>
                  </a:lnTo>
                  <a:lnTo>
                    <a:pt x="146" y="22"/>
                  </a:lnTo>
                  <a:lnTo>
                    <a:pt x="130" y="26"/>
                  </a:lnTo>
                  <a:lnTo>
                    <a:pt x="116" y="30"/>
                  </a:lnTo>
                  <a:lnTo>
                    <a:pt x="102" y="38"/>
                  </a:lnTo>
                  <a:lnTo>
                    <a:pt x="90" y="46"/>
                  </a:lnTo>
                  <a:lnTo>
                    <a:pt x="76" y="54"/>
                  </a:lnTo>
                  <a:lnTo>
                    <a:pt x="66" y="64"/>
                  </a:lnTo>
                  <a:lnTo>
                    <a:pt x="56" y="76"/>
                  </a:lnTo>
                  <a:lnTo>
                    <a:pt x="46" y="88"/>
                  </a:lnTo>
                  <a:lnTo>
                    <a:pt x="38" y="102"/>
                  </a:lnTo>
                  <a:lnTo>
                    <a:pt x="32" y="116"/>
                  </a:lnTo>
                  <a:lnTo>
                    <a:pt x="26" y="130"/>
                  </a:lnTo>
                  <a:lnTo>
                    <a:pt x="22" y="146"/>
                  </a:lnTo>
                  <a:lnTo>
                    <a:pt x="20" y="162"/>
                  </a:lnTo>
                  <a:lnTo>
                    <a:pt x="18" y="178"/>
                  </a:lnTo>
                  <a:lnTo>
                    <a:pt x="18" y="178"/>
                  </a:lnTo>
                  <a:lnTo>
                    <a:pt x="20" y="192"/>
                  </a:lnTo>
                  <a:lnTo>
                    <a:pt x="22" y="204"/>
                  </a:lnTo>
                  <a:lnTo>
                    <a:pt x="28" y="230"/>
                  </a:lnTo>
                  <a:lnTo>
                    <a:pt x="40" y="256"/>
                  </a:lnTo>
                  <a:lnTo>
                    <a:pt x="54" y="278"/>
                  </a:lnTo>
                  <a:lnTo>
                    <a:pt x="72" y="296"/>
                  </a:lnTo>
                  <a:lnTo>
                    <a:pt x="94" y="312"/>
                  </a:lnTo>
                  <a:lnTo>
                    <a:pt x="118" y="324"/>
                  </a:lnTo>
                  <a:lnTo>
                    <a:pt x="130" y="330"/>
                  </a:lnTo>
                  <a:lnTo>
                    <a:pt x="144" y="332"/>
                  </a:lnTo>
                  <a:lnTo>
                    <a:pt x="144" y="332"/>
                  </a:lnTo>
                  <a:lnTo>
                    <a:pt x="150" y="336"/>
                  </a:lnTo>
                  <a:lnTo>
                    <a:pt x="152" y="342"/>
                  </a:lnTo>
                  <a:lnTo>
                    <a:pt x="150" y="478"/>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07" name="Rectangle 63">
              <a:extLst>
                <a:ext uri="{FF2B5EF4-FFF2-40B4-BE49-F238E27FC236}">
                  <a16:creationId xmlns:a16="http://schemas.microsoft.com/office/drawing/2014/main" id="{4CFA91E0-9B4D-487D-8AB3-35B356E1069C}"/>
                </a:ext>
              </a:extLst>
            </p:cNvPr>
            <p:cNvSpPr>
              <a:spLocks noChangeArrowheads="1"/>
            </p:cNvSpPr>
            <p:nvPr/>
          </p:nvSpPr>
          <p:spPr bwMode="auto">
            <a:xfrm>
              <a:off x="7656513" y="3284538"/>
              <a:ext cx="28575"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08" name="Rectangle 64">
              <a:extLst>
                <a:ext uri="{FF2B5EF4-FFF2-40B4-BE49-F238E27FC236}">
                  <a16:creationId xmlns:a16="http://schemas.microsoft.com/office/drawing/2014/main" id="{9EE90DD1-213C-405A-A86B-50A1FA053494}"/>
                </a:ext>
              </a:extLst>
            </p:cNvPr>
            <p:cNvSpPr>
              <a:spLocks noChangeArrowheads="1"/>
            </p:cNvSpPr>
            <p:nvPr/>
          </p:nvSpPr>
          <p:spPr bwMode="auto">
            <a:xfrm>
              <a:off x="7739063" y="3284538"/>
              <a:ext cx="28575"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09" name="Rectangle 65">
              <a:extLst>
                <a:ext uri="{FF2B5EF4-FFF2-40B4-BE49-F238E27FC236}">
                  <a16:creationId xmlns:a16="http://schemas.microsoft.com/office/drawing/2014/main" id="{7B855F18-5BD6-47CA-B569-14767BEBF28D}"/>
                </a:ext>
              </a:extLst>
            </p:cNvPr>
            <p:cNvSpPr>
              <a:spLocks noChangeArrowheads="1"/>
            </p:cNvSpPr>
            <p:nvPr/>
          </p:nvSpPr>
          <p:spPr bwMode="auto">
            <a:xfrm>
              <a:off x="7818438" y="3284538"/>
              <a:ext cx="28575"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grpSp>
      <p:grpSp>
        <p:nvGrpSpPr>
          <p:cNvPr id="310" name="Group 147">
            <a:extLst>
              <a:ext uri="{FF2B5EF4-FFF2-40B4-BE49-F238E27FC236}">
                <a16:creationId xmlns:a16="http://schemas.microsoft.com/office/drawing/2014/main" id="{1C789182-AD09-412D-BD74-4D86B04723E8}"/>
              </a:ext>
            </a:extLst>
          </p:cNvPr>
          <p:cNvGrpSpPr>
            <a:grpSpLocks noChangeAspect="1"/>
          </p:cNvGrpSpPr>
          <p:nvPr/>
        </p:nvGrpSpPr>
        <p:grpSpPr bwMode="auto">
          <a:xfrm>
            <a:off x="673990" y="3312895"/>
            <a:ext cx="860816" cy="828000"/>
            <a:chOff x="4563" y="2970"/>
            <a:chExt cx="682" cy="656"/>
          </a:xfrm>
          <a:solidFill>
            <a:schemeClr val="bg1"/>
          </a:solidFill>
        </p:grpSpPr>
        <p:sp>
          <p:nvSpPr>
            <p:cNvPr id="311" name="Freeform 148">
              <a:extLst>
                <a:ext uri="{FF2B5EF4-FFF2-40B4-BE49-F238E27FC236}">
                  <a16:creationId xmlns:a16="http://schemas.microsoft.com/office/drawing/2014/main" id="{E1CCC5E4-8D08-45B3-8398-67C1FEBC2593}"/>
                </a:ext>
              </a:extLst>
            </p:cNvPr>
            <p:cNvSpPr>
              <a:spLocks/>
            </p:cNvSpPr>
            <p:nvPr/>
          </p:nvSpPr>
          <p:spPr bwMode="auto">
            <a:xfrm>
              <a:off x="4563" y="3194"/>
              <a:ext cx="430" cy="432"/>
            </a:xfrm>
            <a:custGeom>
              <a:avLst/>
              <a:gdLst>
                <a:gd name="T0" fmla="*/ 0 w 430"/>
                <a:gd name="T1" fmla="*/ 432 h 432"/>
                <a:gd name="T2" fmla="*/ 40 w 430"/>
                <a:gd name="T3" fmla="*/ 358 h 432"/>
                <a:gd name="T4" fmla="*/ 60 w 430"/>
                <a:gd name="T5" fmla="*/ 284 h 432"/>
                <a:gd name="T6" fmla="*/ 62 w 430"/>
                <a:gd name="T7" fmla="*/ 260 h 432"/>
                <a:gd name="T8" fmla="*/ 68 w 430"/>
                <a:gd name="T9" fmla="*/ 218 h 432"/>
                <a:gd name="T10" fmla="*/ 80 w 430"/>
                <a:gd name="T11" fmla="*/ 184 h 432"/>
                <a:gd name="T12" fmla="*/ 102 w 430"/>
                <a:gd name="T13" fmla="*/ 142 h 432"/>
                <a:gd name="T14" fmla="*/ 136 w 430"/>
                <a:gd name="T15" fmla="*/ 104 h 432"/>
                <a:gd name="T16" fmla="*/ 168 w 430"/>
                <a:gd name="T17" fmla="*/ 78 h 432"/>
                <a:gd name="T18" fmla="*/ 180 w 430"/>
                <a:gd name="T19" fmla="*/ 70 h 432"/>
                <a:gd name="T20" fmla="*/ 192 w 430"/>
                <a:gd name="T21" fmla="*/ 60 h 432"/>
                <a:gd name="T22" fmla="*/ 220 w 430"/>
                <a:gd name="T23" fmla="*/ 30 h 432"/>
                <a:gd name="T24" fmla="*/ 234 w 430"/>
                <a:gd name="T25" fmla="*/ 8 h 432"/>
                <a:gd name="T26" fmla="*/ 254 w 430"/>
                <a:gd name="T27" fmla="*/ 8 h 432"/>
                <a:gd name="T28" fmla="*/ 250 w 430"/>
                <a:gd name="T29" fmla="*/ 16 h 432"/>
                <a:gd name="T30" fmla="*/ 234 w 430"/>
                <a:gd name="T31" fmla="*/ 40 h 432"/>
                <a:gd name="T32" fmla="*/ 204 w 430"/>
                <a:gd name="T33" fmla="*/ 74 h 432"/>
                <a:gd name="T34" fmla="*/ 192 w 430"/>
                <a:gd name="T35" fmla="*/ 84 h 432"/>
                <a:gd name="T36" fmla="*/ 178 w 430"/>
                <a:gd name="T37" fmla="*/ 94 h 432"/>
                <a:gd name="T38" fmla="*/ 148 w 430"/>
                <a:gd name="T39" fmla="*/ 118 h 432"/>
                <a:gd name="T40" fmla="*/ 114 w 430"/>
                <a:gd name="T41" fmla="*/ 154 h 432"/>
                <a:gd name="T42" fmla="*/ 94 w 430"/>
                <a:gd name="T43" fmla="*/ 194 h 432"/>
                <a:gd name="T44" fmla="*/ 84 w 430"/>
                <a:gd name="T45" fmla="*/ 230 h 432"/>
                <a:gd name="T46" fmla="*/ 80 w 430"/>
                <a:gd name="T47" fmla="*/ 270 h 432"/>
                <a:gd name="T48" fmla="*/ 78 w 430"/>
                <a:gd name="T49" fmla="*/ 302 h 432"/>
                <a:gd name="T50" fmla="*/ 58 w 430"/>
                <a:gd name="T51" fmla="*/ 376 h 432"/>
                <a:gd name="T52" fmla="*/ 18 w 430"/>
                <a:gd name="T53" fmla="*/ 414 h 432"/>
                <a:gd name="T54" fmla="*/ 392 w 430"/>
                <a:gd name="T55" fmla="*/ 376 h 432"/>
                <a:gd name="T56" fmla="*/ 356 w 430"/>
                <a:gd name="T57" fmla="*/ 302 h 432"/>
                <a:gd name="T58" fmla="*/ 330 w 430"/>
                <a:gd name="T59" fmla="*/ 292 h 432"/>
                <a:gd name="T60" fmla="*/ 332 w 430"/>
                <a:gd name="T61" fmla="*/ 272 h 432"/>
                <a:gd name="T62" fmla="*/ 344 w 430"/>
                <a:gd name="T63" fmla="*/ 220 h 432"/>
                <a:gd name="T64" fmla="*/ 368 w 430"/>
                <a:gd name="T65" fmla="*/ 140 h 432"/>
                <a:gd name="T66" fmla="*/ 408 w 430"/>
                <a:gd name="T67" fmla="*/ 36 h 432"/>
                <a:gd name="T68" fmla="*/ 430 w 430"/>
                <a:gd name="T69" fmla="*/ 34 h 432"/>
                <a:gd name="T70" fmla="*/ 426 w 430"/>
                <a:gd name="T71" fmla="*/ 42 h 432"/>
                <a:gd name="T72" fmla="*/ 390 w 430"/>
                <a:gd name="T73" fmla="*/ 128 h 432"/>
                <a:gd name="T74" fmla="*/ 368 w 430"/>
                <a:gd name="T75" fmla="*/ 200 h 432"/>
                <a:gd name="T76" fmla="*/ 350 w 430"/>
                <a:gd name="T77" fmla="*/ 284 h 432"/>
                <a:gd name="T78" fmla="*/ 374 w 430"/>
                <a:gd name="T79" fmla="*/ 358 h 432"/>
                <a:gd name="T80" fmla="*/ 410 w 430"/>
                <a:gd name="T81" fmla="*/ 432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30" h="432">
                  <a:moveTo>
                    <a:pt x="410" y="432"/>
                  </a:moveTo>
                  <a:lnTo>
                    <a:pt x="0" y="432"/>
                  </a:lnTo>
                  <a:lnTo>
                    <a:pt x="0" y="358"/>
                  </a:lnTo>
                  <a:lnTo>
                    <a:pt x="40" y="358"/>
                  </a:lnTo>
                  <a:lnTo>
                    <a:pt x="40" y="284"/>
                  </a:lnTo>
                  <a:lnTo>
                    <a:pt x="60" y="284"/>
                  </a:lnTo>
                  <a:lnTo>
                    <a:pt x="60" y="284"/>
                  </a:lnTo>
                  <a:lnTo>
                    <a:pt x="62" y="260"/>
                  </a:lnTo>
                  <a:lnTo>
                    <a:pt x="64" y="238"/>
                  </a:lnTo>
                  <a:lnTo>
                    <a:pt x="68" y="218"/>
                  </a:lnTo>
                  <a:lnTo>
                    <a:pt x="74" y="200"/>
                  </a:lnTo>
                  <a:lnTo>
                    <a:pt x="80" y="184"/>
                  </a:lnTo>
                  <a:lnTo>
                    <a:pt x="86" y="168"/>
                  </a:lnTo>
                  <a:lnTo>
                    <a:pt x="102" y="142"/>
                  </a:lnTo>
                  <a:lnTo>
                    <a:pt x="120" y="120"/>
                  </a:lnTo>
                  <a:lnTo>
                    <a:pt x="136" y="104"/>
                  </a:lnTo>
                  <a:lnTo>
                    <a:pt x="154" y="90"/>
                  </a:lnTo>
                  <a:lnTo>
                    <a:pt x="168" y="78"/>
                  </a:lnTo>
                  <a:lnTo>
                    <a:pt x="168" y="78"/>
                  </a:lnTo>
                  <a:lnTo>
                    <a:pt x="180" y="70"/>
                  </a:lnTo>
                  <a:lnTo>
                    <a:pt x="180" y="70"/>
                  </a:lnTo>
                  <a:lnTo>
                    <a:pt x="192" y="60"/>
                  </a:lnTo>
                  <a:lnTo>
                    <a:pt x="202" y="50"/>
                  </a:lnTo>
                  <a:lnTo>
                    <a:pt x="220" y="30"/>
                  </a:lnTo>
                  <a:lnTo>
                    <a:pt x="230" y="14"/>
                  </a:lnTo>
                  <a:lnTo>
                    <a:pt x="234" y="8"/>
                  </a:lnTo>
                  <a:lnTo>
                    <a:pt x="238" y="0"/>
                  </a:lnTo>
                  <a:lnTo>
                    <a:pt x="254" y="8"/>
                  </a:lnTo>
                  <a:lnTo>
                    <a:pt x="250" y="16"/>
                  </a:lnTo>
                  <a:lnTo>
                    <a:pt x="250" y="16"/>
                  </a:lnTo>
                  <a:lnTo>
                    <a:pt x="246" y="24"/>
                  </a:lnTo>
                  <a:lnTo>
                    <a:pt x="234" y="40"/>
                  </a:lnTo>
                  <a:lnTo>
                    <a:pt x="216" y="62"/>
                  </a:lnTo>
                  <a:lnTo>
                    <a:pt x="204" y="74"/>
                  </a:lnTo>
                  <a:lnTo>
                    <a:pt x="192" y="84"/>
                  </a:lnTo>
                  <a:lnTo>
                    <a:pt x="192" y="84"/>
                  </a:lnTo>
                  <a:lnTo>
                    <a:pt x="178" y="94"/>
                  </a:lnTo>
                  <a:lnTo>
                    <a:pt x="178" y="94"/>
                  </a:lnTo>
                  <a:lnTo>
                    <a:pt x="164" y="104"/>
                  </a:lnTo>
                  <a:lnTo>
                    <a:pt x="148" y="118"/>
                  </a:lnTo>
                  <a:lnTo>
                    <a:pt x="130" y="134"/>
                  </a:lnTo>
                  <a:lnTo>
                    <a:pt x="114" y="154"/>
                  </a:lnTo>
                  <a:lnTo>
                    <a:pt x="100" y="180"/>
                  </a:lnTo>
                  <a:lnTo>
                    <a:pt x="94" y="194"/>
                  </a:lnTo>
                  <a:lnTo>
                    <a:pt x="90" y="212"/>
                  </a:lnTo>
                  <a:lnTo>
                    <a:pt x="84" y="230"/>
                  </a:lnTo>
                  <a:lnTo>
                    <a:pt x="82" y="248"/>
                  </a:lnTo>
                  <a:lnTo>
                    <a:pt x="80" y="270"/>
                  </a:lnTo>
                  <a:lnTo>
                    <a:pt x="78" y="294"/>
                  </a:lnTo>
                  <a:lnTo>
                    <a:pt x="78" y="302"/>
                  </a:lnTo>
                  <a:lnTo>
                    <a:pt x="58" y="302"/>
                  </a:lnTo>
                  <a:lnTo>
                    <a:pt x="58" y="376"/>
                  </a:lnTo>
                  <a:lnTo>
                    <a:pt x="18" y="376"/>
                  </a:lnTo>
                  <a:lnTo>
                    <a:pt x="18" y="414"/>
                  </a:lnTo>
                  <a:lnTo>
                    <a:pt x="392" y="414"/>
                  </a:lnTo>
                  <a:lnTo>
                    <a:pt x="392" y="376"/>
                  </a:lnTo>
                  <a:lnTo>
                    <a:pt x="356" y="376"/>
                  </a:lnTo>
                  <a:lnTo>
                    <a:pt x="356" y="302"/>
                  </a:lnTo>
                  <a:lnTo>
                    <a:pt x="330" y="302"/>
                  </a:lnTo>
                  <a:lnTo>
                    <a:pt x="330" y="292"/>
                  </a:lnTo>
                  <a:lnTo>
                    <a:pt x="330" y="292"/>
                  </a:lnTo>
                  <a:lnTo>
                    <a:pt x="332" y="272"/>
                  </a:lnTo>
                  <a:lnTo>
                    <a:pt x="338" y="250"/>
                  </a:lnTo>
                  <a:lnTo>
                    <a:pt x="344" y="220"/>
                  </a:lnTo>
                  <a:lnTo>
                    <a:pt x="354" y="184"/>
                  </a:lnTo>
                  <a:lnTo>
                    <a:pt x="368" y="140"/>
                  </a:lnTo>
                  <a:lnTo>
                    <a:pt x="386" y="90"/>
                  </a:lnTo>
                  <a:lnTo>
                    <a:pt x="408" y="36"/>
                  </a:lnTo>
                  <a:lnTo>
                    <a:pt x="412" y="26"/>
                  </a:lnTo>
                  <a:lnTo>
                    <a:pt x="430" y="34"/>
                  </a:lnTo>
                  <a:lnTo>
                    <a:pt x="426" y="42"/>
                  </a:lnTo>
                  <a:lnTo>
                    <a:pt x="426" y="42"/>
                  </a:lnTo>
                  <a:lnTo>
                    <a:pt x="406" y="88"/>
                  </a:lnTo>
                  <a:lnTo>
                    <a:pt x="390" y="128"/>
                  </a:lnTo>
                  <a:lnTo>
                    <a:pt x="378" y="166"/>
                  </a:lnTo>
                  <a:lnTo>
                    <a:pt x="368" y="200"/>
                  </a:lnTo>
                  <a:lnTo>
                    <a:pt x="356" y="252"/>
                  </a:lnTo>
                  <a:lnTo>
                    <a:pt x="350" y="284"/>
                  </a:lnTo>
                  <a:lnTo>
                    <a:pt x="374" y="284"/>
                  </a:lnTo>
                  <a:lnTo>
                    <a:pt x="374" y="358"/>
                  </a:lnTo>
                  <a:lnTo>
                    <a:pt x="410" y="358"/>
                  </a:lnTo>
                  <a:lnTo>
                    <a:pt x="410" y="4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Freeform 149">
              <a:extLst>
                <a:ext uri="{FF2B5EF4-FFF2-40B4-BE49-F238E27FC236}">
                  <a16:creationId xmlns:a16="http://schemas.microsoft.com/office/drawing/2014/main" id="{801A1436-DEAB-42F6-858F-725F6D37DE28}"/>
                </a:ext>
              </a:extLst>
            </p:cNvPr>
            <p:cNvSpPr>
              <a:spLocks/>
            </p:cNvSpPr>
            <p:nvPr/>
          </p:nvSpPr>
          <p:spPr bwMode="auto">
            <a:xfrm>
              <a:off x="4563" y="2970"/>
              <a:ext cx="408" cy="236"/>
            </a:xfrm>
            <a:custGeom>
              <a:avLst/>
              <a:gdLst>
                <a:gd name="T0" fmla="*/ 0 w 408"/>
                <a:gd name="T1" fmla="*/ 186 h 236"/>
                <a:gd name="T2" fmla="*/ 8 w 408"/>
                <a:gd name="T3" fmla="*/ 178 h 236"/>
                <a:gd name="T4" fmla="*/ 112 w 408"/>
                <a:gd name="T5" fmla="*/ 84 h 236"/>
                <a:gd name="T6" fmla="*/ 122 w 408"/>
                <a:gd name="T7" fmla="*/ 78 h 236"/>
                <a:gd name="T8" fmla="*/ 156 w 408"/>
                <a:gd name="T9" fmla="*/ 64 h 236"/>
                <a:gd name="T10" fmla="*/ 202 w 408"/>
                <a:gd name="T11" fmla="*/ 52 h 236"/>
                <a:gd name="T12" fmla="*/ 212 w 408"/>
                <a:gd name="T13" fmla="*/ 0 h 236"/>
                <a:gd name="T14" fmla="*/ 238 w 408"/>
                <a:gd name="T15" fmla="*/ 2 h 236"/>
                <a:gd name="T16" fmla="*/ 290 w 408"/>
                <a:gd name="T17" fmla="*/ 14 h 236"/>
                <a:gd name="T18" fmla="*/ 340 w 408"/>
                <a:gd name="T19" fmla="*/ 36 h 236"/>
                <a:gd name="T20" fmla="*/ 384 w 408"/>
                <a:gd name="T21" fmla="*/ 66 h 236"/>
                <a:gd name="T22" fmla="*/ 408 w 408"/>
                <a:gd name="T23" fmla="*/ 90 h 236"/>
                <a:gd name="T24" fmla="*/ 388 w 408"/>
                <a:gd name="T25" fmla="*/ 96 h 236"/>
                <a:gd name="T26" fmla="*/ 372 w 408"/>
                <a:gd name="T27" fmla="*/ 80 h 236"/>
                <a:gd name="T28" fmla="*/ 334 w 408"/>
                <a:gd name="T29" fmla="*/ 52 h 236"/>
                <a:gd name="T30" fmla="*/ 290 w 408"/>
                <a:gd name="T31" fmla="*/ 32 h 236"/>
                <a:gd name="T32" fmla="*/ 244 w 408"/>
                <a:gd name="T33" fmla="*/ 20 h 236"/>
                <a:gd name="T34" fmla="*/ 220 w 408"/>
                <a:gd name="T35" fmla="*/ 68 h 236"/>
                <a:gd name="T36" fmla="*/ 214 w 408"/>
                <a:gd name="T37" fmla="*/ 68 h 236"/>
                <a:gd name="T38" fmla="*/ 142 w 408"/>
                <a:gd name="T39" fmla="*/ 88 h 236"/>
                <a:gd name="T40" fmla="*/ 124 w 408"/>
                <a:gd name="T41" fmla="*/ 98 h 236"/>
                <a:gd name="T42" fmla="*/ 78 w 408"/>
                <a:gd name="T43" fmla="*/ 138 h 236"/>
                <a:gd name="T44" fmla="*/ 66 w 408"/>
                <a:gd name="T45" fmla="*/ 216 h 236"/>
                <a:gd name="T46" fmla="*/ 150 w 408"/>
                <a:gd name="T47" fmla="*/ 188 h 236"/>
                <a:gd name="T48" fmla="*/ 162 w 408"/>
                <a:gd name="T49" fmla="*/ 194 h 236"/>
                <a:gd name="T50" fmla="*/ 188 w 408"/>
                <a:gd name="T51" fmla="*/ 200 h 236"/>
                <a:gd name="T52" fmla="*/ 222 w 408"/>
                <a:gd name="T53" fmla="*/ 196 h 236"/>
                <a:gd name="T54" fmla="*/ 238 w 408"/>
                <a:gd name="T55" fmla="*/ 188 h 236"/>
                <a:gd name="T56" fmla="*/ 254 w 408"/>
                <a:gd name="T57" fmla="*/ 174 h 236"/>
                <a:gd name="T58" fmla="*/ 274 w 408"/>
                <a:gd name="T59" fmla="*/ 178 h 236"/>
                <a:gd name="T60" fmla="*/ 268 w 408"/>
                <a:gd name="T61" fmla="*/ 186 h 236"/>
                <a:gd name="T62" fmla="*/ 252 w 408"/>
                <a:gd name="T63" fmla="*/ 202 h 236"/>
                <a:gd name="T64" fmla="*/ 234 w 408"/>
                <a:gd name="T65" fmla="*/ 212 h 236"/>
                <a:gd name="T66" fmla="*/ 198 w 408"/>
                <a:gd name="T67" fmla="*/ 218 h 236"/>
                <a:gd name="T68" fmla="*/ 166 w 408"/>
                <a:gd name="T69" fmla="*/ 212 h 236"/>
                <a:gd name="T70" fmla="*/ 62 w 408"/>
                <a:gd name="T71"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08" h="236">
                  <a:moveTo>
                    <a:pt x="62" y="236"/>
                  </a:moveTo>
                  <a:lnTo>
                    <a:pt x="0" y="186"/>
                  </a:lnTo>
                  <a:lnTo>
                    <a:pt x="8" y="178"/>
                  </a:lnTo>
                  <a:lnTo>
                    <a:pt x="8" y="178"/>
                  </a:lnTo>
                  <a:lnTo>
                    <a:pt x="54" y="136"/>
                  </a:lnTo>
                  <a:lnTo>
                    <a:pt x="112" y="84"/>
                  </a:lnTo>
                  <a:lnTo>
                    <a:pt x="112" y="84"/>
                  </a:lnTo>
                  <a:lnTo>
                    <a:pt x="122" y="78"/>
                  </a:lnTo>
                  <a:lnTo>
                    <a:pt x="132" y="74"/>
                  </a:lnTo>
                  <a:lnTo>
                    <a:pt x="156" y="64"/>
                  </a:lnTo>
                  <a:lnTo>
                    <a:pt x="182" y="58"/>
                  </a:lnTo>
                  <a:lnTo>
                    <a:pt x="202" y="52"/>
                  </a:lnTo>
                  <a:lnTo>
                    <a:pt x="202" y="0"/>
                  </a:lnTo>
                  <a:lnTo>
                    <a:pt x="212" y="0"/>
                  </a:lnTo>
                  <a:lnTo>
                    <a:pt x="212" y="0"/>
                  </a:lnTo>
                  <a:lnTo>
                    <a:pt x="238" y="2"/>
                  </a:lnTo>
                  <a:lnTo>
                    <a:pt x="264" y="6"/>
                  </a:lnTo>
                  <a:lnTo>
                    <a:pt x="290" y="14"/>
                  </a:lnTo>
                  <a:lnTo>
                    <a:pt x="316" y="24"/>
                  </a:lnTo>
                  <a:lnTo>
                    <a:pt x="340" y="36"/>
                  </a:lnTo>
                  <a:lnTo>
                    <a:pt x="362" y="50"/>
                  </a:lnTo>
                  <a:lnTo>
                    <a:pt x="384" y="66"/>
                  </a:lnTo>
                  <a:lnTo>
                    <a:pt x="402" y="84"/>
                  </a:lnTo>
                  <a:lnTo>
                    <a:pt x="408" y="90"/>
                  </a:lnTo>
                  <a:lnTo>
                    <a:pt x="394" y="102"/>
                  </a:lnTo>
                  <a:lnTo>
                    <a:pt x="388" y="96"/>
                  </a:lnTo>
                  <a:lnTo>
                    <a:pt x="388" y="96"/>
                  </a:lnTo>
                  <a:lnTo>
                    <a:pt x="372" y="80"/>
                  </a:lnTo>
                  <a:lnTo>
                    <a:pt x="354" y="66"/>
                  </a:lnTo>
                  <a:lnTo>
                    <a:pt x="334" y="52"/>
                  </a:lnTo>
                  <a:lnTo>
                    <a:pt x="312" y="42"/>
                  </a:lnTo>
                  <a:lnTo>
                    <a:pt x="290" y="32"/>
                  </a:lnTo>
                  <a:lnTo>
                    <a:pt x="268" y="26"/>
                  </a:lnTo>
                  <a:lnTo>
                    <a:pt x="244" y="20"/>
                  </a:lnTo>
                  <a:lnTo>
                    <a:pt x="220" y="18"/>
                  </a:lnTo>
                  <a:lnTo>
                    <a:pt x="220" y="68"/>
                  </a:lnTo>
                  <a:lnTo>
                    <a:pt x="214" y="68"/>
                  </a:lnTo>
                  <a:lnTo>
                    <a:pt x="214" y="68"/>
                  </a:lnTo>
                  <a:lnTo>
                    <a:pt x="166" y="80"/>
                  </a:lnTo>
                  <a:lnTo>
                    <a:pt x="142" y="88"/>
                  </a:lnTo>
                  <a:lnTo>
                    <a:pt x="132" y="94"/>
                  </a:lnTo>
                  <a:lnTo>
                    <a:pt x="124" y="98"/>
                  </a:lnTo>
                  <a:lnTo>
                    <a:pt x="124" y="98"/>
                  </a:lnTo>
                  <a:lnTo>
                    <a:pt x="78" y="138"/>
                  </a:lnTo>
                  <a:lnTo>
                    <a:pt x="26" y="184"/>
                  </a:lnTo>
                  <a:lnTo>
                    <a:pt x="66" y="216"/>
                  </a:lnTo>
                  <a:lnTo>
                    <a:pt x="148" y="186"/>
                  </a:lnTo>
                  <a:lnTo>
                    <a:pt x="150" y="188"/>
                  </a:lnTo>
                  <a:lnTo>
                    <a:pt x="150" y="188"/>
                  </a:lnTo>
                  <a:lnTo>
                    <a:pt x="162" y="194"/>
                  </a:lnTo>
                  <a:lnTo>
                    <a:pt x="174" y="196"/>
                  </a:lnTo>
                  <a:lnTo>
                    <a:pt x="188" y="200"/>
                  </a:lnTo>
                  <a:lnTo>
                    <a:pt x="206" y="200"/>
                  </a:lnTo>
                  <a:lnTo>
                    <a:pt x="222" y="196"/>
                  </a:lnTo>
                  <a:lnTo>
                    <a:pt x="230" y="194"/>
                  </a:lnTo>
                  <a:lnTo>
                    <a:pt x="238" y="188"/>
                  </a:lnTo>
                  <a:lnTo>
                    <a:pt x="246" y="182"/>
                  </a:lnTo>
                  <a:lnTo>
                    <a:pt x="254" y="174"/>
                  </a:lnTo>
                  <a:lnTo>
                    <a:pt x="260" y="168"/>
                  </a:lnTo>
                  <a:lnTo>
                    <a:pt x="274" y="178"/>
                  </a:lnTo>
                  <a:lnTo>
                    <a:pt x="268" y="186"/>
                  </a:lnTo>
                  <a:lnTo>
                    <a:pt x="268" y="186"/>
                  </a:lnTo>
                  <a:lnTo>
                    <a:pt x="260" y="194"/>
                  </a:lnTo>
                  <a:lnTo>
                    <a:pt x="252" y="202"/>
                  </a:lnTo>
                  <a:lnTo>
                    <a:pt x="242" y="208"/>
                  </a:lnTo>
                  <a:lnTo>
                    <a:pt x="234" y="212"/>
                  </a:lnTo>
                  <a:lnTo>
                    <a:pt x="216" y="216"/>
                  </a:lnTo>
                  <a:lnTo>
                    <a:pt x="198" y="218"/>
                  </a:lnTo>
                  <a:lnTo>
                    <a:pt x="180" y="216"/>
                  </a:lnTo>
                  <a:lnTo>
                    <a:pt x="166" y="212"/>
                  </a:lnTo>
                  <a:lnTo>
                    <a:pt x="146" y="206"/>
                  </a:lnTo>
                  <a:lnTo>
                    <a:pt x="62" y="2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 name="Rectangle 150">
              <a:extLst>
                <a:ext uri="{FF2B5EF4-FFF2-40B4-BE49-F238E27FC236}">
                  <a16:creationId xmlns:a16="http://schemas.microsoft.com/office/drawing/2014/main" id="{3B609A4C-B3D3-4303-A90A-6C015CAC01B8}"/>
                </a:ext>
              </a:extLst>
            </p:cNvPr>
            <p:cNvSpPr>
              <a:spLocks noChangeArrowheads="1"/>
            </p:cNvSpPr>
            <p:nvPr/>
          </p:nvSpPr>
          <p:spPr bwMode="auto">
            <a:xfrm>
              <a:off x="4751" y="3082"/>
              <a:ext cx="32"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Rectangle 151">
              <a:extLst>
                <a:ext uri="{FF2B5EF4-FFF2-40B4-BE49-F238E27FC236}">
                  <a16:creationId xmlns:a16="http://schemas.microsoft.com/office/drawing/2014/main" id="{436B8EB4-C9D9-4827-96FD-CA6D2B4FEA44}"/>
                </a:ext>
              </a:extLst>
            </p:cNvPr>
            <p:cNvSpPr>
              <a:spLocks noChangeArrowheads="1"/>
            </p:cNvSpPr>
            <p:nvPr/>
          </p:nvSpPr>
          <p:spPr bwMode="auto">
            <a:xfrm>
              <a:off x="4683" y="3478"/>
              <a:ext cx="16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 name="Rectangle 152">
              <a:extLst>
                <a:ext uri="{FF2B5EF4-FFF2-40B4-BE49-F238E27FC236}">
                  <a16:creationId xmlns:a16="http://schemas.microsoft.com/office/drawing/2014/main" id="{14935A8B-05CC-4033-99ED-5CE4694879B2}"/>
                </a:ext>
              </a:extLst>
            </p:cNvPr>
            <p:cNvSpPr>
              <a:spLocks noChangeArrowheads="1"/>
            </p:cNvSpPr>
            <p:nvPr/>
          </p:nvSpPr>
          <p:spPr bwMode="auto">
            <a:xfrm>
              <a:off x="4683" y="3552"/>
              <a:ext cx="16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 name="Freeform 153">
              <a:extLst>
                <a:ext uri="{FF2B5EF4-FFF2-40B4-BE49-F238E27FC236}">
                  <a16:creationId xmlns:a16="http://schemas.microsoft.com/office/drawing/2014/main" id="{D099AE36-6055-48F8-AD8A-B61DA0476099}"/>
                </a:ext>
              </a:extLst>
            </p:cNvPr>
            <p:cNvSpPr>
              <a:spLocks noEditPoints="1"/>
            </p:cNvSpPr>
            <p:nvPr/>
          </p:nvSpPr>
          <p:spPr bwMode="auto">
            <a:xfrm>
              <a:off x="4901" y="3106"/>
              <a:ext cx="96" cy="98"/>
            </a:xfrm>
            <a:custGeom>
              <a:avLst/>
              <a:gdLst>
                <a:gd name="T0" fmla="*/ 48 w 96"/>
                <a:gd name="T1" fmla="*/ 98 h 98"/>
                <a:gd name="T2" fmla="*/ 30 w 96"/>
                <a:gd name="T3" fmla="*/ 94 h 98"/>
                <a:gd name="T4" fmla="*/ 14 w 96"/>
                <a:gd name="T5" fmla="*/ 82 h 98"/>
                <a:gd name="T6" fmla="*/ 4 w 96"/>
                <a:gd name="T7" fmla="*/ 68 h 98"/>
                <a:gd name="T8" fmla="*/ 0 w 96"/>
                <a:gd name="T9" fmla="*/ 48 h 98"/>
                <a:gd name="T10" fmla="*/ 0 w 96"/>
                <a:gd name="T11" fmla="*/ 38 h 98"/>
                <a:gd name="T12" fmla="*/ 8 w 96"/>
                <a:gd name="T13" fmla="*/ 22 h 98"/>
                <a:gd name="T14" fmla="*/ 20 w 96"/>
                <a:gd name="T15" fmla="*/ 8 h 98"/>
                <a:gd name="T16" fmla="*/ 38 w 96"/>
                <a:gd name="T17" fmla="*/ 0 h 98"/>
                <a:gd name="T18" fmla="*/ 48 w 96"/>
                <a:gd name="T19" fmla="*/ 0 h 98"/>
                <a:gd name="T20" fmla="*/ 66 w 96"/>
                <a:gd name="T21" fmla="*/ 4 h 98"/>
                <a:gd name="T22" fmla="*/ 82 w 96"/>
                <a:gd name="T23" fmla="*/ 14 h 98"/>
                <a:gd name="T24" fmla="*/ 92 w 96"/>
                <a:gd name="T25" fmla="*/ 30 h 98"/>
                <a:gd name="T26" fmla="*/ 96 w 96"/>
                <a:gd name="T27" fmla="*/ 48 h 98"/>
                <a:gd name="T28" fmla="*/ 96 w 96"/>
                <a:gd name="T29" fmla="*/ 58 h 98"/>
                <a:gd name="T30" fmla="*/ 88 w 96"/>
                <a:gd name="T31" fmla="*/ 76 h 98"/>
                <a:gd name="T32" fmla="*/ 76 w 96"/>
                <a:gd name="T33" fmla="*/ 88 h 98"/>
                <a:gd name="T34" fmla="*/ 58 w 96"/>
                <a:gd name="T35" fmla="*/ 96 h 98"/>
                <a:gd name="T36" fmla="*/ 48 w 96"/>
                <a:gd name="T37" fmla="*/ 98 h 98"/>
                <a:gd name="T38" fmla="*/ 48 w 96"/>
                <a:gd name="T39" fmla="*/ 18 h 98"/>
                <a:gd name="T40" fmla="*/ 36 w 96"/>
                <a:gd name="T41" fmla="*/ 20 h 98"/>
                <a:gd name="T42" fmla="*/ 20 w 96"/>
                <a:gd name="T43" fmla="*/ 36 h 98"/>
                <a:gd name="T44" fmla="*/ 18 w 96"/>
                <a:gd name="T45" fmla="*/ 48 h 98"/>
                <a:gd name="T46" fmla="*/ 18 w 96"/>
                <a:gd name="T47" fmla="*/ 54 h 98"/>
                <a:gd name="T48" fmla="*/ 26 w 96"/>
                <a:gd name="T49" fmla="*/ 70 h 98"/>
                <a:gd name="T50" fmla="*/ 42 w 96"/>
                <a:gd name="T51" fmla="*/ 78 h 98"/>
                <a:gd name="T52" fmla="*/ 48 w 96"/>
                <a:gd name="T53" fmla="*/ 80 h 98"/>
                <a:gd name="T54" fmla="*/ 60 w 96"/>
                <a:gd name="T55" fmla="*/ 76 h 98"/>
                <a:gd name="T56" fmla="*/ 76 w 96"/>
                <a:gd name="T57" fmla="*/ 60 h 98"/>
                <a:gd name="T58" fmla="*/ 78 w 96"/>
                <a:gd name="T59" fmla="*/ 48 h 98"/>
                <a:gd name="T60" fmla="*/ 78 w 96"/>
                <a:gd name="T61" fmla="*/ 42 h 98"/>
                <a:gd name="T62" fmla="*/ 70 w 96"/>
                <a:gd name="T63" fmla="*/ 26 h 98"/>
                <a:gd name="T64" fmla="*/ 54 w 96"/>
                <a:gd name="T65" fmla="*/ 18 h 98"/>
                <a:gd name="T66" fmla="*/ 48 w 96"/>
                <a:gd name="T67" fmla="*/ 1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6" h="98">
                  <a:moveTo>
                    <a:pt x="48" y="98"/>
                  </a:moveTo>
                  <a:lnTo>
                    <a:pt x="48" y="98"/>
                  </a:lnTo>
                  <a:lnTo>
                    <a:pt x="38" y="96"/>
                  </a:lnTo>
                  <a:lnTo>
                    <a:pt x="30" y="94"/>
                  </a:lnTo>
                  <a:lnTo>
                    <a:pt x="20" y="88"/>
                  </a:lnTo>
                  <a:lnTo>
                    <a:pt x="14" y="82"/>
                  </a:lnTo>
                  <a:lnTo>
                    <a:pt x="8" y="76"/>
                  </a:lnTo>
                  <a:lnTo>
                    <a:pt x="4" y="68"/>
                  </a:lnTo>
                  <a:lnTo>
                    <a:pt x="0" y="58"/>
                  </a:lnTo>
                  <a:lnTo>
                    <a:pt x="0" y="48"/>
                  </a:lnTo>
                  <a:lnTo>
                    <a:pt x="0" y="48"/>
                  </a:lnTo>
                  <a:lnTo>
                    <a:pt x="0" y="38"/>
                  </a:lnTo>
                  <a:lnTo>
                    <a:pt x="4" y="30"/>
                  </a:lnTo>
                  <a:lnTo>
                    <a:pt x="8" y="22"/>
                  </a:lnTo>
                  <a:lnTo>
                    <a:pt x="14" y="14"/>
                  </a:lnTo>
                  <a:lnTo>
                    <a:pt x="20" y="8"/>
                  </a:lnTo>
                  <a:lnTo>
                    <a:pt x="30" y="4"/>
                  </a:lnTo>
                  <a:lnTo>
                    <a:pt x="38" y="0"/>
                  </a:lnTo>
                  <a:lnTo>
                    <a:pt x="48" y="0"/>
                  </a:lnTo>
                  <a:lnTo>
                    <a:pt x="48" y="0"/>
                  </a:lnTo>
                  <a:lnTo>
                    <a:pt x="58" y="0"/>
                  </a:lnTo>
                  <a:lnTo>
                    <a:pt x="66" y="4"/>
                  </a:lnTo>
                  <a:lnTo>
                    <a:pt x="76" y="8"/>
                  </a:lnTo>
                  <a:lnTo>
                    <a:pt x="82" y="14"/>
                  </a:lnTo>
                  <a:lnTo>
                    <a:pt x="88" y="22"/>
                  </a:lnTo>
                  <a:lnTo>
                    <a:pt x="92" y="30"/>
                  </a:lnTo>
                  <a:lnTo>
                    <a:pt x="96" y="38"/>
                  </a:lnTo>
                  <a:lnTo>
                    <a:pt x="96" y="48"/>
                  </a:lnTo>
                  <a:lnTo>
                    <a:pt x="96" y="48"/>
                  </a:lnTo>
                  <a:lnTo>
                    <a:pt x="96" y="58"/>
                  </a:lnTo>
                  <a:lnTo>
                    <a:pt x="92" y="68"/>
                  </a:lnTo>
                  <a:lnTo>
                    <a:pt x="88" y="76"/>
                  </a:lnTo>
                  <a:lnTo>
                    <a:pt x="82" y="82"/>
                  </a:lnTo>
                  <a:lnTo>
                    <a:pt x="76" y="88"/>
                  </a:lnTo>
                  <a:lnTo>
                    <a:pt x="66" y="94"/>
                  </a:lnTo>
                  <a:lnTo>
                    <a:pt x="58" y="96"/>
                  </a:lnTo>
                  <a:lnTo>
                    <a:pt x="48" y="98"/>
                  </a:lnTo>
                  <a:lnTo>
                    <a:pt x="48" y="98"/>
                  </a:lnTo>
                  <a:close/>
                  <a:moveTo>
                    <a:pt x="48" y="18"/>
                  </a:moveTo>
                  <a:lnTo>
                    <a:pt x="48" y="18"/>
                  </a:lnTo>
                  <a:lnTo>
                    <a:pt x="42" y="18"/>
                  </a:lnTo>
                  <a:lnTo>
                    <a:pt x="36" y="20"/>
                  </a:lnTo>
                  <a:lnTo>
                    <a:pt x="26" y="26"/>
                  </a:lnTo>
                  <a:lnTo>
                    <a:pt x="20" y="36"/>
                  </a:lnTo>
                  <a:lnTo>
                    <a:pt x="18" y="42"/>
                  </a:lnTo>
                  <a:lnTo>
                    <a:pt x="18" y="48"/>
                  </a:lnTo>
                  <a:lnTo>
                    <a:pt x="18" y="48"/>
                  </a:lnTo>
                  <a:lnTo>
                    <a:pt x="18" y="54"/>
                  </a:lnTo>
                  <a:lnTo>
                    <a:pt x="20" y="60"/>
                  </a:lnTo>
                  <a:lnTo>
                    <a:pt x="26" y="70"/>
                  </a:lnTo>
                  <a:lnTo>
                    <a:pt x="36" y="76"/>
                  </a:lnTo>
                  <a:lnTo>
                    <a:pt x="42" y="78"/>
                  </a:lnTo>
                  <a:lnTo>
                    <a:pt x="48" y="80"/>
                  </a:lnTo>
                  <a:lnTo>
                    <a:pt x="48" y="80"/>
                  </a:lnTo>
                  <a:lnTo>
                    <a:pt x="54" y="78"/>
                  </a:lnTo>
                  <a:lnTo>
                    <a:pt x="60" y="76"/>
                  </a:lnTo>
                  <a:lnTo>
                    <a:pt x="70" y="70"/>
                  </a:lnTo>
                  <a:lnTo>
                    <a:pt x="76" y="60"/>
                  </a:lnTo>
                  <a:lnTo>
                    <a:pt x="78" y="54"/>
                  </a:lnTo>
                  <a:lnTo>
                    <a:pt x="78" y="48"/>
                  </a:lnTo>
                  <a:lnTo>
                    <a:pt x="78" y="48"/>
                  </a:lnTo>
                  <a:lnTo>
                    <a:pt x="78" y="42"/>
                  </a:lnTo>
                  <a:lnTo>
                    <a:pt x="76" y="36"/>
                  </a:lnTo>
                  <a:lnTo>
                    <a:pt x="70" y="26"/>
                  </a:lnTo>
                  <a:lnTo>
                    <a:pt x="60" y="20"/>
                  </a:lnTo>
                  <a:lnTo>
                    <a:pt x="54" y="18"/>
                  </a:lnTo>
                  <a:lnTo>
                    <a:pt x="48" y="18"/>
                  </a:lnTo>
                  <a:lnTo>
                    <a:pt x="48"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 name="Freeform 154">
              <a:extLst>
                <a:ext uri="{FF2B5EF4-FFF2-40B4-BE49-F238E27FC236}">
                  <a16:creationId xmlns:a16="http://schemas.microsoft.com/office/drawing/2014/main" id="{4475008F-9030-4886-A3A5-26F912774B64}"/>
                </a:ext>
              </a:extLst>
            </p:cNvPr>
            <p:cNvSpPr>
              <a:spLocks noEditPoints="1"/>
            </p:cNvSpPr>
            <p:nvPr/>
          </p:nvSpPr>
          <p:spPr bwMode="auto">
            <a:xfrm>
              <a:off x="5003" y="3388"/>
              <a:ext cx="98" cy="98"/>
            </a:xfrm>
            <a:custGeom>
              <a:avLst/>
              <a:gdLst>
                <a:gd name="T0" fmla="*/ 50 w 98"/>
                <a:gd name="T1" fmla="*/ 98 h 98"/>
                <a:gd name="T2" fmla="*/ 30 w 98"/>
                <a:gd name="T3" fmla="*/ 94 h 98"/>
                <a:gd name="T4" fmla="*/ 14 w 98"/>
                <a:gd name="T5" fmla="*/ 82 h 98"/>
                <a:gd name="T6" fmla="*/ 4 w 98"/>
                <a:gd name="T7" fmla="*/ 68 h 98"/>
                <a:gd name="T8" fmla="*/ 0 w 98"/>
                <a:gd name="T9" fmla="*/ 48 h 98"/>
                <a:gd name="T10" fmla="*/ 2 w 98"/>
                <a:gd name="T11" fmla="*/ 38 h 98"/>
                <a:gd name="T12" fmla="*/ 8 w 98"/>
                <a:gd name="T13" fmla="*/ 22 h 98"/>
                <a:gd name="T14" fmla="*/ 22 w 98"/>
                <a:gd name="T15" fmla="*/ 8 h 98"/>
                <a:gd name="T16" fmla="*/ 40 w 98"/>
                <a:gd name="T17" fmla="*/ 0 h 98"/>
                <a:gd name="T18" fmla="*/ 50 w 98"/>
                <a:gd name="T19" fmla="*/ 0 h 98"/>
                <a:gd name="T20" fmla="*/ 68 w 98"/>
                <a:gd name="T21" fmla="*/ 4 h 98"/>
                <a:gd name="T22" fmla="*/ 84 w 98"/>
                <a:gd name="T23" fmla="*/ 14 h 98"/>
                <a:gd name="T24" fmla="*/ 94 w 98"/>
                <a:gd name="T25" fmla="*/ 30 h 98"/>
                <a:gd name="T26" fmla="*/ 98 w 98"/>
                <a:gd name="T27" fmla="*/ 48 h 98"/>
                <a:gd name="T28" fmla="*/ 96 w 98"/>
                <a:gd name="T29" fmla="*/ 58 h 98"/>
                <a:gd name="T30" fmla="*/ 90 w 98"/>
                <a:gd name="T31" fmla="*/ 76 h 98"/>
                <a:gd name="T32" fmla="*/ 76 w 98"/>
                <a:gd name="T33" fmla="*/ 88 h 98"/>
                <a:gd name="T34" fmla="*/ 58 w 98"/>
                <a:gd name="T35" fmla="*/ 96 h 98"/>
                <a:gd name="T36" fmla="*/ 50 w 98"/>
                <a:gd name="T37" fmla="*/ 98 h 98"/>
                <a:gd name="T38" fmla="*/ 50 w 98"/>
                <a:gd name="T39" fmla="*/ 18 h 98"/>
                <a:gd name="T40" fmla="*/ 38 w 98"/>
                <a:gd name="T41" fmla="*/ 20 h 98"/>
                <a:gd name="T42" fmla="*/ 20 w 98"/>
                <a:gd name="T43" fmla="*/ 36 h 98"/>
                <a:gd name="T44" fmla="*/ 18 w 98"/>
                <a:gd name="T45" fmla="*/ 48 h 98"/>
                <a:gd name="T46" fmla="*/ 20 w 98"/>
                <a:gd name="T47" fmla="*/ 54 h 98"/>
                <a:gd name="T48" fmla="*/ 28 w 98"/>
                <a:gd name="T49" fmla="*/ 70 h 98"/>
                <a:gd name="T50" fmla="*/ 42 w 98"/>
                <a:gd name="T51" fmla="*/ 78 h 98"/>
                <a:gd name="T52" fmla="*/ 50 w 98"/>
                <a:gd name="T53" fmla="*/ 80 h 98"/>
                <a:gd name="T54" fmla="*/ 62 w 98"/>
                <a:gd name="T55" fmla="*/ 76 h 98"/>
                <a:gd name="T56" fmla="*/ 78 w 98"/>
                <a:gd name="T57" fmla="*/ 60 h 98"/>
                <a:gd name="T58" fmla="*/ 80 w 98"/>
                <a:gd name="T59" fmla="*/ 48 h 98"/>
                <a:gd name="T60" fmla="*/ 80 w 98"/>
                <a:gd name="T61" fmla="*/ 42 h 98"/>
                <a:gd name="T62" fmla="*/ 70 w 98"/>
                <a:gd name="T63" fmla="*/ 26 h 98"/>
                <a:gd name="T64" fmla="*/ 56 w 98"/>
                <a:gd name="T65" fmla="*/ 18 h 98"/>
                <a:gd name="T66" fmla="*/ 50 w 98"/>
                <a:gd name="T67" fmla="*/ 1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8" h="98">
                  <a:moveTo>
                    <a:pt x="50" y="98"/>
                  </a:moveTo>
                  <a:lnTo>
                    <a:pt x="50" y="98"/>
                  </a:lnTo>
                  <a:lnTo>
                    <a:pt x="40" y="96"/>
                  </a:lnTo>
                  <a:lnTo>
                    <a:pt x="30" y="94"/>
                  </a:lnTo>
                  <a:lnTo>
                    <a:pt x="22" y="88"/>
                  </a:lnTo>
                  <a:lnTo>
                    <a:pt x="14" y="82"/>
                  </a:lnTo>
                  <a:lnTo>
                    <a:pt x="8" y="76"/>
                  </a:lnTo>
                  <a:lnTo>
                    <a:pt x="4" y="68"/>
                  </a:lnTo>
                  <a:lnTo>
                    <a:pt x="2" y="58"/>
                  </a:lnTo>
                  <a:lnTo>
                    <a:pt x="0" y="48"/>
                  </a:lnTo>
                  <a:lnTo>
                    <a:pt x="0" y="48"/>
                  </a:lnTo>
                  <a:lnTo>
                    <a:pt x="2" y="38"/>
                  </a:lnTo>
                  <a:lnTo>
                    <a:pt x="4" y="30"/>
                  </a:lnTo>
                  <a:lnTo>
                    <a:pt x="8" y="22"/>
                  </a:lnTo>
                  <a:lnTo>
                    <a:pt x="14" y="14"/>
                  </a:lnTo>
                  <a:lnTo>
                    <a:pt x="22" y="8"/>
                  </a:lnTo>
                  <a:lnTo>
                    <a:pt x="30" y="4"/>
                  </a:lnTo>
                  <a:lnTo>
                    <a:pt x="40" y="0"/>
                  </a:lnTo>
                  <a:lnTo>
                    <a:pt x="50" y="0"/>
                  </a:lnTo>
                  <a:lnTo>
                    <a:pt x="50" y="0"/>
                  </a:lnTo>
                  <a:lnTo>
                    <a:pt x="58" y="0"/>
                  </a:lnTo>
                  <a:lnTo>
                    <a:pt x="68" y="4"/>
                  </a:lnTo>
                  <a:lnTo>
                    <a:pt x="76" y="8"/>
                  </a:lnTo>
                  <a:lnTo>
                    <a:pt x="84" y="14"/>
                  </a:lnTo>
                  <a:lnTo>
                    <a:pt x="90" y="22"/>
                  </a:lnTo>
                  <a:lnTo>
                    <a:pt x="94" y="30"/>
                  </a:lnTo>
                  <a:lnTo>
                    <a:pt x="96" y="38"/>
                  </a:lnTo>
                  <a:lnTo>
                    <a:pt x="98" y="48"/>
                  </a:lnTo>
                  <a:lnTo>
                    <a:pt x="98" y="48"/>
                  </a:lnTo>
                  <a:lnTo>
                    <a:pt x="96" y="58"/>
                  </a:lnTo>
                  <a:lnTo>
                    <a:pt x="94" y="68"/>
                  </a:lnTo>
                  <a:lnTo>
                    <a:pt x="90" y="76"/>
                  </a:lnTo>
                  <a:lnTo>
                    <a:pt x="84" y="82"/>
                  </a:lnTo>
                  <a:lnTo>
                    <a:pt x="76" y="88"/>
                  </a:lnTo>
                  <a:lnTo>
                    <a:pt x="68" y="94"/>
                  </a:lnTo>
                  <a:lnTo>
                    <a:pt x="58" y="96"/>
                  </a:lnTo>
                  <a:lnTo>
                    <a:pt x="50" y="98"/>
                  </a:lnTo>
                  <a:lnTo>
                    <a:pt x="50" y="98"/>
                  </a:lnTo>
                  <a:close/>
                  <a:moveTo>
                    <a:pt x="50" y="18"/>
                  </a:moveTo>
                  <a:lnTo>
                    <a:pt x="50" y="18"/>
                  </a:lnTo>
                  <a:lnTo>
                    <a:pt x="42" y="18"/>
                  </a:lnTo>
                  <a:lnTo>
                    <a:pt x="38" y="20"/>
                  </a:lnTo>
                  <a:lnTo>
                    <a:pt x="28" y="26"/>
                  </a:lnTo>
                  <a:lnTo>
                    <a:pt x="20" y="36"/>
                  </a:lnTo>
                  <a:lnTo>
                    <a:pt x="20" y="42"/>
                  </a:lnTo>
                  <a:lnTo>
                    <a:pt x="18" y="48"/>
                  </a:lnTo>
                  <a:lnTo>
                    <a:pt x="18" y="48"/>
                  </a:lnTo>
                  <a:lnTo>
                    <a:pt x="20" y="54"/>
                  </a:lnTo>
                  <a:lnTo>
                    <a:pt x="20" y="60"/>
                  </a:lnTo>
                  <a:lnTo>
                    <a:pt x="28" y="70"/>
                  </a:lnTo>
                  <a:lnTo>
                    <a:pt x="38" y="76"/>
                  </a:lnTo>
                  <a:lnTo>
                    <a:pt x="42" y="78"/>
                  </a:lnTo>
                  <a:lnTo>
                    <a:pt x="50" y="80"/>
                  </a:lnTo>
                  <a:lnTo>
                    <a:pt x="50" y="80"/>
                  </a:lnTo>
                  <a:lnTo>
                    <a:pt x="56" y="78"/>
                  </a:lnTo>
                  <a:lnTo>
                    <a:pt x="62" y="76"/>
                  </a:lnTo>
                  <a:lnTo>
                    <a:pt x="70" y="70"/>
                  </a:lnTo>
                  <a:lnTo>
                    <a:pt x="78" y="60"/>
                  </a:lnTo>
                  <a:lnTo>
                    <a:pt x="80" y="54"/>
                  </a:lnTo>
                  <a:lnTo>
                    <a:pt x="80" y="48"/>
                  </a:lnTo>
                  <a:lnTo>
                    <a:pt x="80" y="48"/>
                  </a:lnTo>
                  <a:lnTo>
                    <a:pt x="80" y="42"/>
                  </a:lnTo>
                  <a:lnTo>
                    <a:pt x="78" y="36"/>
                  </a:lnTo>
                  <a:lnTo>
                    <a:pt x="70" y="26"/>
                  </a:lnTo>
                  <a:lnTo>
                    <a:pt x="62" y="20"/>
                  </a:lnTo>
                  <a:lnTo>
                    <a:pt x="56" y="18"/>
                  </a:lnTo>
                  <a:lnTo>
                    <a:pt x="50" y="18"/>
                  </a:lnTo>
                  <a:lnTo>
                    <a:pt x="5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 name="Freeform 155">
              <a:extLst>
                <a:ext uri="{FF2B5EF4-FFF2-40B4-BE49-F238E27FC236}">
                  <a16:creationId xmlns:a16="http://schemas.microsoft.com/office/drawing/2014/main" id="{F3FAB1D3-5ACE-447F-A749-E9008E9F4957}"/>
                </a:ext>
              </a:extLst>
            </p:cNvPr>
            <p:cNvSpPr>
              <a:spLocks/>
            </p:cNvSpPr>
            <p:nvPr/>
          </p:nvSpPr>
          <p:spPr bwMode="auto">
            <a:xfrm>
              <a:off x="5157" y="3354"/>
              <a:ext cx="88" cy="86"/>
            </a:xfrm>
            <a:custGeom>
              <a:avLst/>
              <a:gdLst>
                <a:gd name="T0" fmla="*/ 74 w 88"/>
                <a:gd name="T1" fmla="*/ 86 h 86"/>
                <a:gd name="T2" fmla="*/ 0 w 88"/>
                <a:gd name="T3" fmla="*/ 12 h 86"/>
                <a:gd name="T4" fmla="*/ 14 w 88"/>
                <a:gd name="T5" fmla="*/ 0 h 86"/>
                <a:gd name="T6" fmla="*/ 88 w 88"/>
                <a:gd name="T7" fmla="*/ 74 h 86"/>
                <a:gd name="T8" fmla="*/ 74 w 88"/>
                <a:gd name="T9" fmla="*/ 86 h 86"/>
              </a:gdLst>
              <a:ahLst/>
              <a:cxnLst>
                <a:cxn ang="0">
                  <a:pos x="T0" y="T1"/>
                </a:cxn>
                <a:cxn ang="0">
                  <a:pos x="T2" y="T3"/>
                </a:cxn>
                <a:cxn ang="0">
                  <a:pos x="T4" y="T5"/>
                </a:cxn>
                <a:cxn ang="0">
                  <a:pos x="T6" y="T7"/>
                </a:cxn>
                <a:cxn ang="0">
                  <a:pos x="T8" y="T9"/>
                </a:cxn>
              </a:cxnLst>
              <a:rect l="0" t="0" r="r" b="b"/>
              <a:pathLst>
                <a:path w="88" h="86">
                  <a:moveTo>
                    <a:pt x="74" y="86"/>
                  </a:moveTo>
                  <a:lnTo>
                    <a:pt x="0" y="12"/>
                  </a:lnTo>
                  <a:lnTo>
                    <a:pt x="14" y="0"/>
                  </a:lnTo>
                  <a:lnTo>
                    <a:pt x="88" y="74"/>
                  </a:lnTo>
                  <a:lnTo>
                    <a:pt x="74" y="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9" name="Freeform 156">
              <a:extLst>
                <a:ext uri="{FF2B5EF4-FFF2-40B4-BE49-F238E27FC236}">
                  <a16:creationId xmlns:a16="http://schemas.microsoft.com/office/drawing/2014/main" id="{28B22F10-82D2-4B79-AD34-B0D79D0EF307}"/>
                </a:ext>
              </a:extLst>
            </p:cNvPr>
            <p:cNvSpPr>
              <a:spLocks/>
            </p:cNvSpPr>
            <p:nvPr/>
          </p:nvSpPr>
          <p:spPr bwMode="auto">
            <a:xfrm>
              <a:off x="5157" y="3354"/>
              <a:ext cx="88" cy="86"/>
            </a:xfrm>
            <a:custGeom>
              <a:avLst/>
              <a:gdLst>
                <a:gd name="T0" fmla="*/ 14 w 88"/>
                <a:gd name="T1" fmla="*/ 86 h 86"/>
                <a:gd name="T2" fmla="*/ 0 w 88"/>
                <a:gd name="T3" fmla="*/ 74 h 86"/>
                <a:gd name="T4" fmla="*/ 74 w 88"/>
                <a:gd name="T5" fmla="*/ 0 h 86"/>
                <a:gd name="T6" fmla="*/ 88 w 88"/>
                <a:gd name="T7" fmla="*/ 12 h 86"/>
                <a:gd name="T8" fmla="*/ 14 w 88"/>
                <a:gd name="T9" fmla="*/ 86 h 86"/>
              </a:gdLst>
              <a:ahLst/>
              <a:cxnLst>
                <a:cxn ang="0">
                  <a:pos x="T0" y="T1"/>
                </a:cxn>
                <a:cxn ang="0">
                  <a:pos x="T2" y="T3"/>
                </a:cxn>
                <a:cxn ang="0">
                  <a:pos x="T4" y="T5"/>
                </a:cxn>
                <a:cxn ang="0">
                  <a:pos x="T6" y="T7"/>
                </a:cxn>
                <a:cxn ang="0">
                  <a:pos x="T8" y="T9"/>
                </a:cxn>
              </a:cxnLst>
              <a:rect l="0" t="0" r="r" b="b"/>
              <a:pathLst>
                <a:path w="88" h="86">
                  <a:moveTo>
                    <a:pt x="14" y="86"/>
                  </a:moveTo>
                  <a:lnTo>
                    <a:pt x="0" y="74"/>
                  </a:lnTo>
                  <a:lnTo>
                    <a:pt x="74" y="0"/>
                  </a:lnTo>
                  <a:lnTo>
                    <a:pt x="88" y="12"/>
                  </a:lnTo>
                  <a:lnTo>
                    <a:pt x="14" y="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Freeform 157">
              <a:extLst>
                <a:ext uri="{FF2B5EF4-FFF2-40B4-BE49-F238E27FC236}">
                  <a16:creationId xmlns:a16="http://schemas.microsoft.com/office/drawing/2014/main" id="{53B7530F-7333-4B94-8FBC-1D6BA37BA567}"/>
                </a:ext>
              </a:extLst>
            </p:cNvPr>
            <p:cNvSpPr>
              <a:spLocks/>
            </p:cNvSpPr>
            <p:nvPr/>
          </p:nvSpPr>
          <p:spPr bwMode="auto">
            <a:xfrm>
              <a:off x="5043" y="3108"/>
              <a:ext cx="106" cy="288"/>
            </a:xfrm>
            <a:custGeom>
              <a:avLst/>
              <a:gdLst>
                <a:gd name="T0" fmla="*/ 18 w 106"/>
                <a:gd name="T1" fmla="*/ 288 h 288"/>
                <a:gd name="T2" fmla="*/ 0 w 106"/>
                <a:gd name="T3" fmla="*/ 288 h 288"/>
                <a:gd name="T4" fmla="*/ 0 w 106"/>
                <a:gd name="T5" fmla="*/ 140 h 288"/>
                <a:gd name="T6" fmla="*/ 88 w 106"/>
                <a:gd name="T7" fmla="*/ 140 h 288"/>
                <a:gd name="T8" fmla="*/ 88 w 106"/>
                <a:gd name="T9" fmla="*/ 0 h 288"/>
                <a:gd name="T10" fmla="*/ 106 w 106"/>
                <a:gd name="T11" fmla="*/ 0 h 288"/>
                <a:gd name="T12" fmla="*/ 106 w 106"/>
                <a:gd name="T13" fmla="*/ 158 h 288"/>
                <a:gd name="T14" fmla="*/ 18 w 106"/>
                <a:gd name="T15" fmla="*/ 158 h 288"/>
                <a:gd name="T16" fmla="*/ 18 w 106"/>
                <a:gd name="T17" fmla="*/ 28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6" h="288">
                  <a:moveTo>
                    <a:pt x="18" y="288"/>
                  </a:moveTo>
                  <a:lnTo>
                    <a:pt x="0" y="288"/>
                  </a:lnTo>
                  <a:lnTo>
                    <a:pt x="0" y="140"/>
                  </a:lnTo>
                  <a:lnTo>
                    <a:pt x="88" y="140"/>
                  </a:lnTo>
                  <a:lnTo>
                    <a:pt x="88" y="0"/>
                  </a:lnTo>
                  <a:lnTo>
                    <a:pt x="106" y="0"/>
                  </a:lnTo>
                  <a:lnTo>
                    <a:pt x="106" y="158"/>
                  </a:lnTo>
                  <a:lnTo>
                    <a:pt x="18" y="158"/>
                  </a:lnTo>
                  <a:lnTo>
                    <a:pt x="18" y="28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1" name="Freeform 158">
              <a:extLst>
                <a:ext uri="{FF2B5EF4-FFF2-40B4-BE49-F238E27FC236}">
                  <a16:creationId xmlns:a16="http://schemas.microsoft.com/office/drawing/2014/main" id="{CE52B8AF-3534-4BF4-9C0E-8D7DBB68057A}"/>
                </a:ext>
              </a:extLst>
            </p:cNvPr>
            <p:cNvSpPr>
              <a:spLocks/>
            </p:cNvSpPr>
            <p:nvPr/>
          </p:nvSpPr>
          <p:spPr bwMode="auto">
            <a:xfrm>
              <a:off x="5097" y="3084"/>
              <a:ext cx="86" cy="56"/>
            </a:xfrm>
            <a:custGeom>
              <a:avLst/>
              <a:gdLst>
                <a:gd name="T0" fmla="*/ 12 w 86"/>
                <a:gd name="T1" fmla="*/ 56 h 56"/>
                <a:gd name="T2" fmla="*/ 0 w 86"/>
                <a:gd name="T3" fmla="*/ 42 h 56"/>
                <a:gd name="T4" fmla="*/ 44 w 86"/>
                <a:gd name="T5" fmla="*/ 0 h 56"/>
                <a:gd name="T6" fmla="*/ 86 w 86"/>
                <a:gd name="T7" fmla="*/ 42 h 56"/>
                <a:gd name="T8" fmla="*/ 74 w 86"/>
                <a:gd name="T9" fmla="*/ 56 h 56"/>
                <a:gd name="T10" fmla="*/ 44 w 86"/>
                <a:gd name="T11" fmla="*/ 26 h 56"/>
                <a:gd name="T12" fmla="*/ 12 w 86"/>
                <a:gd name="T13" fmla="*/ 56 h 56"/>
              </a:gdLst>
              <a:ahLst/>
              <a:cxnLst>
                <a:cxn ang="0">
                  <a:pos x="T0" y="T1"/>
                </a:cxn>
                <a:cxn ang="0">
                  <a:pos x="T2" y="T3"/>
                </a:cxn>
                <a:cxn ang="0">
                  <a:pos x="T4" y="T5"/>
                </a:cxn>
                <a:cxn ang="0">
                  <a:pos x="T6" y="T7"/>
                </a:cxn>
                <a:cxn ang="0">
                  <a:pos x="T8" y="T9"/>
                </a:cxn>
                <a:cxn ang="0">
                  <a:pos x="T10" y="T11"/>
                </a:cxn>
                <a:cxn ang="0">
                  <a:pos x="T12" y="T13"/>
                </a:cxn>
              </a:cxnLst>
              <a:rect l="0" t="0" r="r" b="b"/>
              <a:pathLst>
                <a:path w="86" h="56">
                  <a:moveTo>
                    <a:pt x="12" y="56"/>
                  </a:moveTo>
                  <a:lnTo>
                    <a:pt x="0" y="42"/>
                  </a:lnTo>
                  <a:lnTo>
                    <a:pt x="44" y="0"/>
                  </a:lnTo>
                  <a:lnTo>
                    <a:pt x="86" y="42"/>
                  </a:lnTo>
                  <a:lnTo>
                    <a:pt x="74" y="56"/>
                  </a:lnTo>
                  <a:lnTo>
                    <a:pt x="44" y="26"/>
                  </a:lnTo>
                  <a:lnTo>
                    <a:pt x="12" y="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22" name="Group 321">
            <a:extLst>
              <a:ext uri="{FF2B5EF4-FFF2-40B4-BE49-F238E27FC236}">
                <a16:creationId xmlns:a16="http://schemas.microsoft.com/office/drawing/2014/main" id="{3665E6EB-1741-4659-913E-7CC5B2D1F1E3}"/>
              </a:ext>
            </a:extLst>
          </p:cNvPr>
          <p:cNvGrpSpPr/>
          <p:nvPr/>
        </p:nvGrpSpPr>
        <p:grpSpPr>
          <a:xfrm>
            <a:off x="676138" y="2263192"/>
            <a:ext cx="856520" cy="775410"/>
            <a:chOff x="7061200" y="3062288"/>
            <a:chExt cx="1209675" cy="1123950"/>
          </a:xfrm>
          <a:solidFill>
            <a:schemeClr val="bg1"/>
          </a:solidFill>
        </p:grpSpPr>
        <p:sp>
          <p:nvSpPr>
            <p:cNvPr id="323" name="Freeform 44">
              <a:extLst>
                <a:ext uri="{FF2B5EF4-FFF2-40B4-BE49-F238E27FC236}">
                  <a16:creationId xmlns:a16="http://schemas.microsoft.com/office/drawing/2014/main" id="{4DE765FF-9441-41CF-8A9A-2E0028EBDF46}"/>
                </a:ext>
              </a:extLst>
            </p:cNvPr>
            <p:cNvSpPr>
              <a:spLocks noEditPoints="1"/>
            </p:cNvSpPr>
            <p:nvPr/>
          </p:nvSpPr>
          <p:spPr bwMode="auto">
            <a:xfrm>
              <a:off x="7061200" y="3062288"/>
              <a:ext cx="1209675" cy="803275"/>
            </a:xfrm>
            <a:custGeom>
              <a:avLst/>
              <a:gdLst>
                <a:gd name="T0" fmla="*/ 762 w 762"/>
                <a:gd name="T1" fmla="*/ 506 h 506"/>
                <a:gd name="T2" fmla="*/ 0 w 762"/>
                <a:gd name="T3" fmla="*/ 506 h 506"/>
                <a:gd name="T4" fmla="*/ 0 w 762"/>
                <a:gd name="T5" fmla="*/ 46 h 506"/>
                <a:gd name="T6" fmla="*/ 0 w 762"/>
                <a:gd name="T7" fmla="*/ 46 h 506"/>
                <a:gd name="T8" fmla="*/ 2 w 762"/>
                <a:gd name="T9" fmla="*/ 36 h 506"/>
                <a:gd name="T10" fmla="*/ 4 w 762"/>
                <a:gd name="T11" fmla="*/ 28 h 506"/>
                <a:gd name="T12" fmla="*/ 8 w 762"/>
                <a:gd name="T13" fmla="*/ 20 h 506"/>
                <a:gd name="T14" fmla="*/ 14 w 762"/>
                <a:gd name="T15" fmla="*/ 14 h 506"/>
                <a:gd name="T16" fmla="*/ 20 w 762"/>
                <a:gd name="T17" fmla="*/ 8 h 506"/>
                <a:gd name="T18" fmla="*/ 28 w 762"/>
                <a:gd name="T19" fmla="*/ 4 h 506"/>
                <a:gd name="T20" fmla="*/ 36 w 762"/>
                <a:gd name="T21" fmla="*/ 0 h 506"/>
                <a:gd name="T22" fmla="*/ 46 w 762"/>
                <a:gd name="T23" fmla="*/ 0 h 506"/>
                <a:gd name="T24" fmla="*/ 716 w 762"/>
                <a:gd name="T25" fmla="*/ 0 h 506"/>
                <a:gd name="T26" fmla="*/ 716 w 762"/>
                <a:gd name="T27" fmla="*/ 0 h 506"/>
                <a:gd name="T28" fmla="*/ 726 w 762"/>
                <a:gd name="T29" fmla="*/ 0 h 506"/>
                <a:gd name="T30" fmla="*/ 734 w 762"/>
                <a:gd name="T31" fmla="*/ 4 h 506"/>
                <a:gd name="T32" fmla="*/ 742 w 762"/>
                <a:gd name="T33" fmla="*/ 8 h 506"/>
                <a:gd name="T34" fmla="*/ 748 w 762"/>
                <a:gd name="T35" fmla="*/ 14 h 506"/>
                <a:gd name="T36" fmla="*/ 754 w 762"/>
                <a:gd name="T37" fmla="*/ 20 h 506"/>
                <a:gd name="T38" fmla="*/ 758 w 762"/>
                <a:gd name="T39" fmla="*/ 28 h 506"/>
                <a:gd name="T40" fmla="*/ 760 w 762"/>
                <a:gd name="T41" fmla="*/ 36 h 506"/>
                <a:gd name="T42" fmla="*/ 762 w 762"/>
                <a:gd name="T43" fmla="*/ 46 h 506"/>
                <a:gd name="T44" fmla="*/ 762 w 762"/>
                <a:gd name="T45" fmla="*/ 506 h 506"/>
                <a:gd name="T46" fmla="*/ 18 w 762"/>
                <a:gd name="T47" fmla="*/ 488 h 506"/>
                <a:gd name="T48" fmla="*/ 744 w 762"/>
                <a:gd name="T49" fmla="*/ 488 h 506"/>
                <a:gd name="T50" fmla="*/ 744 w 762"/>
                <a:gd name="T51" fmla="*/ 46 h 506"/>
                <a:gd name="T52" fmla="*/ 744 w 762"/>
                <a:gd name="T53" fmla="*/ 46 h 506"/>
                <a:gd name="T54" fmla="*/ 742 w 762"/>
                <a:gd name="T55" fmla="*/ 34 h 506"/>
                <a:gd name="T56" fmla="*/ 736 w 762"/>
                <a:gd name="T57" fmla="*/ 26 h 506"/>
                <a:gd name="T58" fmla="*/ 728 w 762"/>
                <a:gd name="T59" fmla="*/ 20 h 506"/>
                <a:gd name="T60" fmla="*/ 716 w 762"/>
                <a:gd name="T61" fmla="*/ 18 h 506"/>
                <a:gd name="T62" fmla="*/ 46 w 762"/>
                <a:gd name="T63" fmla="*/ 18 h 506"/>
                <a:gd name="T64" fmla="*/ 46 w 762"/>
                <a:gd name="T65" fmla="*/ 18 h 506"/>
                <a:gd name="T66" fmla="*/ 36 w 762"/>
                <a:gd name="T67" fmla="*/ 20 h 506"/>
                <a:gd name="T68" fmla="*/ 26 w 762"/>
                <a:gd name="T69" fmla="*/ 26 h 506"/>
                <a:gd name="T70" fmla="*/ 22 w 762"/>
                <a:gd name="T71" fmla="*/ 34 h 506"/>
                <a:gd name="T72" fmla="*/ 18 w 762"/>
                <a:gd name="T73" fmla="*/ 46 h 506"/>
                <a:gd name="T74" fmla="*/ 18 w 762"/>
                <a:gd name="T75" fmla="*/ 488 h 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62" h="506">
                  <a:moveTo>
                    <a:pt x="762" y="506"/>
                  </a:moveTo>
                  <a:lnTo>
                    <a:pt x="0" y="506"/>
                  </a:lnTo>
                  <a:lnTo>
                    <a:pt x="0" y="46"/>
                  </a:lnTo>
                  <a:lnTo>
                    <a:pt x="0" y="46"/>
                  </a:lnTo>
                  <a:lnTo>
                    <a:pt x="2" y="36"/>
                  </a:lnTo>
                  <a:lnTo>
                    <a:pt x="4" y="28"/>
                  </a:lnTo>
                  <a:lnTo>
                    <a:pt x="8" y="20"/>
                  </a:lnTo>
                  <a:lnTo>
                    <a:pt x="14" y="14"/>
                  </a:lnTo>
                  <a:lnTo>
                    <a:pt x="20" y="8"/>
                  </a:lnTo>
                  <a:lnTo>
                    <a:pt x="28" y="4"/>
                  </a:lnTo>
                  <a:lnTo>
                    <a:pt x="36" y="0"/>
                  </a:lnTo>
                  <a:lnTo>
                    <a:pt x="46" y="0"/>
                  </a:lnTo>
                  <a:lnTo>
                    <a:pt x="716" y="0"/>
                  </a:lnTo>
                  <a:lnTo>
                    <a:pt x="716" y="0"/>
                  </a:lnTo>
                  <a:lnTo>
                    <a:pt x="726" y="0"/>
                  </a:lnTo>
                  <a:lnTo>
                    <a:pt x="734" y="4"/>
                  </a:lnTo>
                  <a:lnTo>
                    <a:pt x="742" y="8"/>
                  </a:lnTo>
                  <a:lnTo>
                    <a:pt x="748" y="14"/>
                  </a:lnTo>
                  <a:lnTo>
                    <a:pt x="754" y="20"/>
                  </a:lnTo>
                  <a:lnTo>
                    <a:pt x="758" y="28"/>
                  </a:lnTo>
                  <a:lnTo>
                    <a:pt x="760" y="36"/>
                  </a:lnTo>
                  <a:lnTo>
                    <a:pt x="762" y="46"/>
                  </a:lnTo>
                  <a:lnTo>
                    <a:pt x="762" y="506"/>
                  </a:lnTo>
                  <a:close/>
                  <a:moveTo>
                    <a:pt x="18" y="488"/>
                  </a:moveTo>
                  <a:lnTo>
                    <a:pt x="744" y="488"/>
                  </a:lnTo>
                  <a:lnTo>
                    <a:pt x="744" y="46"/>
                  </a:lnTo>
                  <a:lnTo>
                    <a:pt x="744" y="46"/>
                  </a:lnTo>
                  <a:lnTo>
                    <a:pt x="742" y="34"/>
                  </a:lnTo>
                  <a:lnTo>
                    <a:pt x="736" y="26"/>
                  </a:lnTo>
                  <a:lnTo>
                    <a:pt x="728" y="20"/>
                  </a:lnTo>
                  <a:lnTo>
                    <a:pt x="716" y="18"/>
                  </a:lnTo>
                  <a:lnTo>
                    <a:pt x="46" y="18"/>
                  </a:lnTo>
                  <a:lnTo>
                    <a:pt x="46" y="18"/>
                  </a:lnTo>
                  <a:lnTo>
                    <a:pt x="36" y="20"/>
                  </a:lnTo>
                  <a:lnTo>
                    <a:pt x="26" y="26"/>
                  </a:lnTo>
                  <a:lnTo>
                    <a:pt x="22" y="34"/>
                  </a:lnTo>
                  <a:lnTo>
                    <a:pt x="18" y="46"/>
                  </a:lnTo>
                  <a:lnTo>
                    <a:pt x="18" y="488"/>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24" name="Freeform 45">
              <a:extLst>
                <a:ext uri="{FF2B5EF4-FFF2-40B4-BE49-F238E27FC236}">
                  <a16:creationId xmlns:a16="http://schemas.microsoft.com/office/drawing/2014/main" id="{E498B0C3-9376-4A52-9F86-22B9D575A308}"/>
                </a:ext>
              </a:extLst>
            </p:cNvPr>
            <p:cNvSpPr>
              <a:spLocks noEditPoints="1"/>
            </p:cNvSpPr>
            <p:nvPr/>
          </p:nvSpPr>
          <p:spPr bwMode="auto">
            <a:xfrm>
              <a:off x="7061200" y="3836988"/>
              <a:ext cx="1209675" cy="184150"/>
            </a:xfrm>
            <a:custGeom>
              <a:avLst/>
              <a:gdLst>
                <a:gd name="T0" fmla="*/ 734 w 762"/>
                <a:gd name="T1" fmla="*/ 116 h 116"/>
                <a:gd name="T2" fmla="*/ 28 w 762"/>
                <a:gd name="T3" fmla="*/ 116 h 116"/>
                <a:gd name="T4" fmla="*/ 28 w 762"/>
                <a:gd name="T5" fmla="*/ 116 h 116"/>
                <a:gd name="T6" fmla="*/ 18 w 762"/>
                <a:gd name="T7" fmla="*/ 114 h 116"/>
                <a:gd name="T8" fmla="*/ 8 w 762"/>
                <a:gd name="T9" fmla="*/ 108 h 116"/>
                <a:gd name="T10" fmla="*/ 4 w 762"/>
                <a:gd name="T11" fmla="*/ 100 h 116"/>
                <a:gd name="T12" fmla="*/ 0 w 762"/>
                <a:gd name="T13" fmla="*/ 88 h 116"/>
                <a:gd name="T14" fmla="*/ 0 w 762"/>
                <a:gd name="T15" fmla="*/ 0 h 116"/>
                <a:gd name="T16" fmla="*/ 762 w 762"/>
                <a:gd name="T17" fmla="*/ 0 h 116"/>
                <a:gd name="T18" fmla="*/ 762 w 762"/>
                <a:gd name="T19" fmla="*/ 88 h 116"/>
                <a:gd name="T20" fmla="*/ 762 w 762"/>
                <a:gd name="T21" fmla="*/ 88 h 116"/>
                <a:gd name="T22" fmla="*/ 760 w 762"/>
                <a:gd name="T23" fmla="*/ 100 h 116"/>
                <a:gd name="T24" fmla="*/ 754 w 762"/>
                <a:gd name="T25" fmla="*/ 108 h 116"/>
                <a:gd name="T26" fmla="*/ 746 w 762"/>
                <a:gd name="T27" fmla="*/ 114 h 116"/>
                <a:gd name="T28" fmla="*/ 734 w 762"/>
                <a:gd name="T29" fmla="*/ 116 h 116"/>
                <a:gd name="T30" fmla="*/ 734 w 762"/>
                <a:gd name="T31" fmla="*/ 116 h 116"/>
                <a:gd name="T32" fmla="*/ 18 w 762"/>
                <a:gd name="T33" fmla="*/ 18 h 116"/>
                <a:gd name="T34" fmla="*/ 18 w 762"/>
                <a:gd name="T35" fmla="*/ 88 h 116"/>
                <a:gd name="T36" fmla="*/ 18 w 762"/>
                <a:gd name="T37" fmla="*/ 88 h 116"/>
                <a:gd name="T38" fmla="*/ 20 w 762"/>
                <a:gd name="T39" fmla="*/ 92 h 116"/>
                <a:gd name="T40" fmla="*/ 22 w 762"/>
                <a:gd name="T41" fmla="*/ 94 h 116"/>
                <a:gd name="T42" fmla="*/ 24 w 762"/>
                <a:gd name="T43" fmla="*/ 96 h 116"/>
                <a:gd name="T44" fmla="*/ 28 w 762"/>
                <a:gd name="T45" fmla="*/ 98 h 116"/>
                <a:gd name="T46" fmla="*/ 734 w 762"/>
                <a:gd name="T47" fmla="*/ 98 h 116"/>
                <a:gd name="T48" fmla="*/ 734 w 762"/>
                <a:gd name="T49" fmla="*/ 98 h 116"/>
                <a:gd name="T50" fmla="*/ 738 w 762"/>
                <a:gd name="T51" fmla="*/ 96 h 116"/>
                <a:gd name="T52" fmla="*/ 742 w 762"/>
                <a:gd name="T53" fmla="*/ 94 h 116"/>
                <a:gd name="T54" fmla="*/ 744 w 762"/>
                <a:gd name="T55" fmla="*/ 92 h 116"/>
                <a:gd name="T56" fmla="*/ 744 w 762"/>
                <a:gd name="T57" fmla="*/ 88 h 116"/>
                <a:gd name="T58" fmla="*/ 744 w 762"/>
                <a:gd name="T59" fmla="*/ 18 h 116"/>
                <a:gd name="T60" fmla="*/ 18 w 762"/>
                <a:gd name="T61" fmla="*/ 18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62" h="116">
                  <a:moveTo>
                    <a:pt x="734" y="116"/>
                  </a:moveTo>
                  <a:lnTo>
                    <a:pt x="28" y="116"/>
                  </a:lnTo>
                  <a:lnTo>
                    <a:pt x="28" y="116"/>
                  </a:lnTo>
                  <a:lnTo>
                    <a:pt x="18" y="114"/>
                  </a:lnTo>
                  <a:lnTo>
                    <a:pt x="8" y="108"/>
                  </a:lnTo>
                  <a:lnTo>
                    <a:pt x="4" y="100"/>
                  </a:lnTo>
                  <a:lnTo>
                    <a:pt x="0" y="88"/>
                  </a:lnTo>
                  <a:lnTo>
                    <a:pt x="0" y="0"/>
                  </a:lnTo>
                  <a:lnTo>
                    <a:pt x="762" y="0"/>
                  </a:lnTo>
                  <a:lnTo>
                    <a:pt x="762" y="88"/>
                  </a:lnTo>
                  <a:lnTo>
                    <a:pt x="762" y="88"/>
                  </a:lnTo>
                  <a:lnTo>
                    <a:pt x="760" y="100"/>
                  </a:lnTo>
                  <a:lnTo>
                    <a:pt x="754" y="108"/>
                  </a:lnTo>
                  <a:lnTo>
                    <a:pt x="746" y="114"/>
                  </a:lnTo>
                  <a:lnTo>
                    <a:pt x="734" y="116"/>
                  </a:lnTo>
                  <a:lnTo>
                    <a:pt x="734" y="116"/>
                  </a:lnTo>
                  <a:close/>
                  <a:moveTo>
                    <a:pt x="18" y="18"/>
                  </a:moveTo>
                  <a:lnTo>
                    <a:pt x="18" y="88"/>
                  </a:lnTo>
                  <a:lnTo>
                    <a:pt x="18" y="88"/>
                  </a:lnTo>
                  <a:lnTo>
                    <a:pt x="20" y="92"/>
                  </a:lnTo>
                  <a:lnTo>
                    <a:pt x="22" y="94"/>
                  </a:lnTo>
                  <a:lnTo>
                    <a:pt x="24" y="96"/>
                  </a:lnTo>
                  <a:lnTo>
                    <a:pt x="28" y="98"/>
                  </a:lnTo>
                  <a:lnTo>
                    <a:pt x="734" y="98"/>
                  </a:lnTo>
                  <a:lnTo>
                    <a:pt x="734" y="98"/>
                  </a:lnTo>
                  <a:lnTo>
                    <a:pt x="738" y="96"/>
                  </a:lnTo>
                  <a:lnTo>
                    <a:pt x="742" y="94"/>
                  </a:lnTo>
                  <a:lnTo>
                    <a:pt x="744" y="92"/>
                  </a:lnTo>
                  <a:lnTo>
                    <a:pt x="744" y="88"/>
                  </a:lnTo>
                  <a:lnTo>
                    <a:pt x="744" y="18"/>
                  </a:lnTo>
                  <a:lnTo>
                    <a:pt x="18" y="18"/>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25" name="Rectangle 46">
              <a:extLst>
                <a:ext uri="{FF2B5EF4-FFF2-40B4-BE49-F238E27FC236}">
                  <a16:creationId xmlns:a16="http://schemas.microsoft.com/office/drawing/2014/main" id="{84FF239F-1DF1-4EC9-9AE3-8C7564CF7CEE}"/>
                </a:ext>
              </a:extLst>
            </p:cNvPr>
            <p:cNvSpPr>
              <a:spLocks noChangeArrowheads="1"/>
            </p:cNvSpPr>
            <p:nvPr/>
          </p:nvSpPr>
          <p:spPr bwMode="auto">
            <a:xfrm>
              <a:off x="7594600" y="3906838"/>
              <a:ext cx="146050"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26" name="Freeform 47">
              <a:extLst>
                <a:ext uri="{FF2B5EF4-FFF2-40B4-BE49-F238E27FC236}">
                  <a16:creationId xmlns:a16="http://schemas.microsoft.com/office/drawing/2014/main" id="{AC5E7BBA-7D3C-497D-A0A8-B5F6A772E58E}"/>
                </a:ext>
              </a:extLst>
            </p:cNvPr>
            <p:cNvSpPr>
              <a:spLocks noEditPoints="1"/>
            </p:cNvSpPr>
            <p:nvPr/>
          </p:nvSpPr>
          <p:spPr bwMode="auto">
            <a:xfrm>
              <a:off x="7489825" y="3992563"/>
              <a:ext cx="352425" cy="193675"/>
            </a:xfrm>
            <a:custGeom>
              <a:avLst/>
              <a:gdLst>
                <a:gd name="T0" fmla="*/ 222 w 222"/>
                <a:gd name="T1" fmla="*/ 122 h 122"/>
                <a:gd name="T2" fmla="*/ 0 w 222"/>
                <a:gd name="T3" fmla="*/ 122 h 122"/>
                <a:gd name="T4" fmla="*/ 22 w 222"/>
                <a:gd name="T5" fmla="*/ 0 h 122"/>
                <a:gd name="T6" fmla="*/ 202 w 222"/>
                <a:gd name="T7" fmla="*/ 0 h 122"/>
                <a:gd name="T8" fmla="*/ 222 w 222"/>
                <a:gd name="T9" fmla="*/ 122 h 122"/>
                <a:gd name="T10" fmla="*/ 22 w 222"/>
                <a:gd name="T11" fmla="*/ 104 h 122"/>
                <a:gd name="T12" fmla="*/ 202 w 222"/>
                <a:gd name="T13" fmla="*/ 104 h 122"/>
                <a:gd name="T14" fmla="*/ 186 w 222"/>
                <a:gd name="T15" fmla="*/ 18 h 122"/>
                <a:gd name="T16" fmla="*/ 36 w 222"/>
                <a:gd name="T17" fmla="*/ 18 h 122"/>
                <a:gd name="T18" fmla="*/ 22 w 222"/>
                <a:gd name="T19" fmla="*/ 104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2" h="122">
                  <a:moveTo>
                    <a:pt x="222" y="122"/>
                  </a:moveTo>
                  <a:lnTo>
                    <a:pt x="0" y="122"/>
                  </a:lnTo>
                  <a:lnTo>
                    <a:pt x="22" y="0"/>
                  </a:lnTo>
                  <a:lnTo>
                    <a:pt x="202" y="0"/>
                  </a:lnTo>
                  <a:lnTo>
                    <a:pt x="222" y="122"/>
                  </a:lnTo>
                  <a:close/>
                  <a:moveTo>
                    <a:pt x="22" y="104"/>
                  </a:moveTo>
                  <a:lnTo>
                    <a:pt x="202" y="104"/>
                  </a:lnTo>
                  <a:lnTo>
                    <a:pt x="186" y="18"/>
                  </a:lnTo>
                  <a:lnTo>
                    <a:pt x="36" y="18"/>
                  </a:lnTo>
                  <a:lnTo>
                    <a:pt x="22" y="104"/>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27" name="Rectangle 48">
              <a:extLst>
                <a:ext uri="{FF2B5EF4-FFF2-40B4-BE49-F238E27FC236}">
                  <a16:creationId xmlns:a16="http://schemas.microsoft.com/office/drawing/2014/main" id="{96E8E916-1659-4B81-9CB5-36B22D896314}"/>
                </a:ext>
              </a:extLst>
            </p:cNvPr>
            <p:cNvSpPr>
              <a:spLocks noChangeArrowheads="1"/>
            </p:cNvSpPr>
            <p:nvPr/>
          </p:nvSpPr>
          <p:spPr bwMode="auto">
            <a:xfrm>
              <a:off x="7359650" y="4157663"/>
              <a:ext cx="612775"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28" name="Freeform 49">
              <a:extLst>
                <a:ext uri="{FF2B5EF4-FFF2-40B4-BE49-F238E27FC236}">
                  <a16:creationId xmlns:a16="http://schemas.microsoft.com/office/drawing/2014/main" id="{0A8287EE-B789-4345-BDAD-1B7648CC1124}"/>
                </a:ext>
              </a:extLst>
            </p:cNvPr>
            <p:cNvSpPr>
              <a:spLocks noEditPoints="1"/>
            </p:cNvSpPr>
            <p:nvPr/>
          </p:nvSpPr>
          <p:spPr bwMode="auto">
            <a:xfrm>
              <a:off x="7156450" y="3167063"/>
              <a:ext cx="263525" cy="114300"/>
            </a:xfrm>
            <a:custGeom>
              <a:avLst/>
              <a:gdLst>
                <a:gd name="T0" fmla="*/ 166 w 166"/>
                <a:gd name="T1" fmla="*/ 72 h 72"/>
                <a:gd name="T2" fmla="*/ 0 w 166"/>
                <a:gd name="T3" fmla="*/ 72 h 72"/>
                <a:gd name="T4" fmla="*/ 0 w 166"/>
                <a:gd name="T5" fmla="*/ 0 h 72"/>
                <a:gd name="T6" fmla="*/ 166 w 166"/>
                <a:gd name="T7" fmla="*/ 0 h 72"/>
                <a:gd name="T8" fmla="*/ 166 w 166"/>
                <a:gd name="T9" fmla="*/ 72 h 72"/>
                <a:gd name="T10" fmla="*/ 18 w 166"/>
                <a:gd name="T11" fmla="*/ 54 h 72"/>
                <a:gd name="T12" fmla="*/ 148 w 166"/>
                <a:gd name="T13" fmla="*/ 54 h 72"/>
                <a:gd name="T14" fmla="*/ 148 w 166"/>
                <a:gd name="T15" fmla="*/ 18 h 72"/>
                <a:gd name="T16" fmla="*/ 18 w 166"/>
                <a:gd name="T17" fmla="*/ 18 h 72"/>
                <a:gd name="T18" fmla="*/ 18 w 166"/>
                <a:gd name="T19" fmla="*/ 5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6" h="72">
                  <a:moveTo>
                    <a:pt x="166" y="72"/>
                  </a:moveTo>
                  <a:lnTo>
                    <a:pt x="0" y="72"/>
                  </a:lnTo>
                  <a:lnTo>
                    <a:pt x="0" y="0"/>
                  </a:lnTo>
                  <a:lnTo>
                    <a:pt x="166" y="0"/>
                  </a:lnTo>
                  <a:lnTo>
                    <a:pt x="166" y="72"/>
                  </a:lnTo>
                  <a:close/>
                  <a:moveTo>
                    <a:pt x="18" y="54"/>
                  </a:moveTo>
                  <a:lnTo>
                    <a:pt x="148" y="54"/>
                  </a:lnTo>
                  <a:lnTo>
                    <a:pt x="148" y="18"/>
                  </a:lnTo>
                  <a:lnTo>
                    <a:pt x="18" y="18"/>
                  </a:lnTo>
                  <a:lnTo>
                    <a:pt x="18" y="54"/>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29" name="Freeform 50">
              <a:extLst>
                <a:ext uri="{FF2B5EF4-FFF2-40B4-BE49-F238E27FC236}">
                  <a16:creationId xmlns:a16="http://schemas.microsoft.com/office/drawing/2014/main" id="{8E131C75-51AB-49B3-94AD-420D3E835BD4}"/>
                </a:ext>
              </a:extLst>
            </p:cNvPr>
            <p:cNvSpPr>
              <a:spLocks noEditPoints="1"/>
            </p:cNvSpPr>
            <p:nvPr/>
          </p:nvSpPr>
          <p:spPr bwMode="auto">
            <a:xfrm>
              <a:off x="7483475" y="3167063"/>
              <a:ext cx="263525" cy="114300"/>
            </a:xfrm>
            <a:custGeom>
              <a:avLst/>
              <a:gdLst>
                <a:gd name="T0" fmla="*/ 166 w 166"/>
                <a:gd name="T1" fmla="*/ 72 h 72"/>
                <a:gd name="T2" fmla="*/ 0 w 166"/>
                <a:gd name="T3" fmla="*/ 72 h 72"/>
                <a:gd name="T4" fmla="*/ 0 w 166"/>
                <a:gd name="T5" fmla="*/ 0 h 72"/>
                <a:gd name="T6" fmla="*/ 166 w 166"/>
                <a:gd name="T7" fmla="*/ 0 h 72"/>
                <a:gd name="T8" fmla="*/ 166 w 166"/>
                <a:gd name="T9" fmla="*/ 72 h 72"/>
                <a:gd name="T10" fmla="*/ 18 w 166"/>
                <a:gd name="T11" fmla="*/ 54 h 72"/>
                <a:gd name="T12" fmla="*/ 148 w 166"/>
                <a:gd name="T13" fmla="*/ 54 h 72"/>
                <a:gd name="T14" fmla="*/ 148 w 166"/>
                <a:gd name="T15" fmla="*/ 18 h 72"/>
                <a:gd name="T16" fmla="*/ 18 w 166"/>
                <a:gd name="T17" fmla="*/ 18 h 72"/>
                <a:gd name="T18" fmla="*/ 18 w 166"/>
                <a:gd name="T19" fmla="*/ 5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6" h="72">
                  <a:moveTo>
                    <a:pt x="166" y="72"/>
                  </a:moveTo>
                  <a:lnTo>
                    <a:pt x="0" y="72"/>
                  </a:lnTo>
                  <a:lnTo>
                    <a:pt x="0" y="0"/>
                  </a:lnTo>
                  <a:lnTo>
                    <a:pt x="166" y="0"/>
                  </a:lnTo>
                  <a:lnTo>
                    <a:pt x="166" y="72"/>
                  </a:lnTo>
                  <a:close/>
                  <a:moveTo>
                    <a:pt x="18" y="54"/>
                  </a:moveTo>
                  <a:lnTo>
                    <a:pt x="148" y="54"/>
                  </a:lnTo>
                  <a:lnTo>
                    <a:pt x="148" y="18"/>
                  </a:lnTo>
                  <a:lnTo>
                    <a:pt x="18" y="18"/>
                  </a:lnTo>
                  <a:lnTo>
                    <a:pt x="18" y="54"/>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30" name="Rectangle 51">
              <a:extLst>
                <a:ext uri="{FF2B5EF4-FFF2-40B4-BE49-F238E27FC236}">
                  <a16:creationId xmlns:a16="http://schemas.microsoft.com/office/drawing/2014/main" id="{5C6882EB-6414-4466-9549-059AE71E2ECA}"/>
                </a:ext>
              </a:extLst>
            </p:cNvPr>
            <p:cNvSpPr>
              <a:spLocks noChangeArrowheads="1"/>
            </p:cNvSpPr>
            <p:nvPr/>
          </p:nvSpPr>
          <p:spPr bwMode="auto">
            <a:xfrm>
              <a:off x="7810500" y="3167063"/>
              <a:ext cx="381000"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31" name="Rectangle 52">
              <a:extLst>
                <a:ext uri="{FF2B5EF4-FFF2-40B4-BE49-F238E27FC236}">
                  <a16:creationId xmlns:a16="http://schemas.microsoft.com/office/drawing/2014/main" id="{1FBDC596-C20D-4E46-B369-50E439DC7C30}"/>
                </a:ext>
              </a:extLst>
            </p:cNvPr>
            <p:cNvSpPr>
              <a:spLocks noChangeArrowheads="1"/>
            </p:cNvSpPr>
            <p:nvPr/>
          </p:nvSpPr>
          <p:spPr bwMode="auto">
            <a:xfrm>
              <a:off x="7175500" y="3725863"/>
              <a:ext cx="28575" cy="5080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32" name="Rectangle 53">
              <a:extLst>
                <a:ext uri="{FF2B5EF4-FFF2-40B4-BE49-F238E27FC236}">
                  <a16:creationId xmlns:a16="http://schemas.microsoft.com/office/drawing/2014/main" id="{5EC0892A-7A42-41E4-A73A-87A7F206D73F}"/>
                </a:ext>
              </a:extLst>
            </p:cNvPr>
            <p:cNvSpPr>
              <a:spLocks noChangeArrowheads="1"/>
            </p:cNvSpPr>
            <p:nvPr/>
          </p:nvSpPr>
          <p:spPr bwMode="auto">
            <a:xfrm>
              <a:off x="7251700" y="3697288"/>
              <a:ext cx="28575" cy="793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33" name="Rectangle 54">
              <a:extLst>
                <a:ext uri="{FF2B5EF4-FFF2-40B4-BE49-F238E27FC236}">
                  <a16:creationId xmlns:a16="http://schemas.microsoft.com/office/drawing/2014/main" id="{D72DE0EA-0EEA-466D-A2AF-9572BF188294}"/>
                </a:ext>
              </a:extLst>
            </p:cNvPr>
            <p:cNvSpPr>
              <a:spLocks noChangeArrowheads="1"/>
            </p:cNvSpPr>
            <p:nvPr/>
          </p:nvSpPr>
          <p:spPr bwMode="auto">
            <a:xfrm>
              <a:off x="7324725" y="3621088"/>
              <a:ext cx="28575" cy="1555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34" name="Rectangle 55">
              <a:extLst>
                <a:ext uri="{FF2B5EF4-FFF2-40B4-BE49-F238E27FC236}">
                  <a16:creationId xmlns:a16="http://schemas.microsoft.com/office/drawing/2014/main" id="{C79944B4-7509-4EB5-8CDD-DEDF3EB6670F}"/>
                </a:ext>
              </a:extLst>
            </p:cNvPr>
            <p:cNvSpPr>
              <a:spLocks noChangeArrowheads="1"/>
            </p:cNvSpPr>
            <p:nvPr/>
          </p:nvSpPr>
          <p:spPr bwMode="auto">
            <a:xfrm>
              <a:off x="7397750" y="3646488"/>
              <a:ext cx="28575" cy="1301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35" name="Rectangle 56">
              <a:extLst>
                <a:ext uri="{FF2B5EF4-FFF2-40B4-BE49-F238E27FC236}">
                  <a16:creationId xmlns:a16="http://schemas.microsoft.com/office/drawing/2014/main" id="{0E0A80AB-0697-4281-B4B3-D85B59FDA79C}"/>
                </a:ext>
              </a:extLst>
            </p:cNvPr>
            <p:cNvSpPr>
              <a:spLocks noChangeArrowheads="1"/>
            </p:cNvSpPr>
            <p:nvPr/>
          </p:nvSpPr>
          <p:spPr bwMode="auto">
            <a:xfrm>
              <a:off x="7470775" y="3719513"/>
              <a:ext cx="28575" cy="571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36" name="Rectangle 57">
              <a:extLst>
                <a:ext uri="{FF2B5EF4-FFF2-40B4-BE49-F238E27FC236}">
                  <a16:creationId xmlns:a16="http://schemas.microsoft.com/office/drawing/2014/main" id="{F52EF6EC-4C84-44D5-9E4A-12993B8368C6}"/>
                </a:ext>
              </a:extLst>
            </p:cNvPr>
            <p:cNvSpPr>
              <a:spLocks noChangeArrowheads="1"/>
            </p:cNvSpPr>
            <p:nvPr/>
          </p:nvSpPr>
          <p:spPr bwMode="auto">
            <a:xfrm>
              <a:off x="7543800" y="3646488"/>
              <a:ext cx="28575" cy="1301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37" name="Rectangle 58">
              <a:extLst>
                <a:ext uri="{FF2B5EF4-FFF2-40B4-BE49-F238E27FC236}">
                  <a16:creationId xmlns:a16="http://schemas.microsoft.com/office/drawing/2014/main" id="{55373696-4A26-43A4-ABAF-4DC768776B9C}"/>
                </a:ext>
              </a:extLst>
            </p:cNvPr>
            <p:cNvSpPr>
              <a:spLocks noChangeArrowheads="1"/>
            </p:cNvSpPr>
            <p:nvPr/>
          </p:nvSpPr>
          <p:spPr bwMode="auto">
            <a:xfrm>
              <a:off x="7616825" y="3554413"/>
              <a:ext cx="28575" cy="2222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38" name="Rectangle 59">
              <a:extLst>
                <a:ext uri="{FF2B5EF4-FFF2-40B4-BE49-F238E27FC236}">
                  <a16:creationId xmlns:a16="http://schemas.microsoft.com/office/drawing/2014/main" id="{3DC0A9EF-BA05-40B7-BE7A-E155ED0815CB}"/>
                </a:ext>
              </a:extLst>
            </p:cNvPr>
            <p:cNvSpPr>
              <a:spLocks noChangeArrowheads="1"/>
            </p:cNvSpPr>
            <p:nvPr/>
          </p:nvSpPr>
          <p:spPr bwMode="auto">
            <a:xfrm>
              <a:off x="7689850" y="3614738"/>
              <a:ext cx="28575" cy="16192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39" name="Rectangle 60">
              <a:extLst>
                <a:ext uri="{FF2B5EF4-FFF2-40B4-BE49-F238E27FC236}">
                  <a16:creationId xmlns:a16="http://schemas.microsoft.com/office/drawing/2014/main" id="{30D6F6A1-2841-4DF5-85C5-373989767CBC}"/>
                </a:ext>
              </a:extLst>
            </p:cNvPr>
            <p:cNvSpPr>
              <a:spLocks noChangeArrowheads="1"/>
            </p:cNvSpPr>
            <p:nvPr/>
          </p:nvSpPr>
          <p:spPr bwMode="auto">
            <a:xfrm>
              <a:off x="7762875" y="3719513"/>
              <a:ext cx="28575" cy="571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40" name="Rectangle 61">
              <a:extLst>
                <a:ext uri="{FF2B5EF4-FFF2-40B4-BE49-F238E27FC236}">
                  <a16:creationId xmlns:a16="http://schemas.microsoft.com/office/drawing/2014/main" id="{C9A19C75-C449-4C5D-A95E-4CE940A5C0E2}"/>
                </a:ext>
              </a:extLst>
            </p:cNvPr>
            <p:cNvSpPr>
              <a:spLocks noChangeArrowheads="1"/>
            </p:cNvSpPr>
            <p:nvPr/>
          </p:nvSpPr>
          <p:spPr bwMode="auto">
            <a:xfrm>
              <a:off x="7835900" y="3563938"/>
              <a:ext cx="28575" cy="21272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41" name="Rectangle 62">
              <a:extLst>
                <a:ext uri="{FF2B5EF4-FFF2-40B4-BE49-F238E27FC236}">
                  <a16:creationId xmlns:a16="http://schemas.microsoft.com/office/drawing/2014/main" id="{ADD3E33F-E0AB-4552-80E6-631BDDDC674B}"/>
                </a:ext>
              </a:extLst>
            </p:cNvPr>
            <p:cNvSpPr>
              <a:spLocks noChangeArrowheads="1"/>
            </p:cNvSpPr>
            <p:nvPr/>
          </p:nvSpPr>
          <p:spPr bwMode="auto">
            <a:xfrm>
              <a:off x="7908925" y="3630613"/>
              <a:ext cx="28575" cy="146050"/>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42" name="Rectangle 63">
              <a:extLst>
                <a:ext uri="{FF2B5EF4-FFF2-40B4-BE49-F238E27FC236}">
                  <a16:creationId xmlns:a16="http://schemas.microsoft.com/office/drawing/2014/main" id="{982526F4-CAB3-4A39-8398-2FA133F9F737}"/>
                </a:ext>
              </a:extLst>
            </p:cNvPr>
            <p:cNvSpPr>
              <a:spLocks noChangeArrowheads="1"/>
            </p:cNvSpPr>
            <p:nvPr/>
          </p:nvSpPr>
          <p:spPr bwMode="auto">
            <a:xfrm>
              <a:off x="7981950" y="3462338"/>
              <a:ext cx="28575"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43" name="Rectangle 64">
              <a:extLst>
                <a:ext uri="{FF2B5EF4-FFF2-40B4-BE49-F238E27FC236}">
                  <a16:creationId xmlns:a16="http://schemas.microsoft.com/office/drawing/2014/main" id="{DF10BAF9-86B0-44D0-B0CE-91128E28437D}"/>
                </a:ext>
              </a:extLst>
            </p:cNvPr>
            <p:cNvSpPr>
              <a:spLocks noChangeArrowheads="1"/>
            </p:cNvSpPr>
            <p:nvPr/>
          </p:nvSpPr>
          <p:spPr bwMode="auto">
            <a:xfrm>
              <a:off x="8054975" y="3563938"/>
              <a:ext cx="28575" cy="21272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44" name="Rectangle 65">
              <a:extLst>
                <a:ext uri="{FF2B5EF4-FFF2-40B4-BE49-F238E27FC236}">
                  <a16:creationId xmlns:a16="http://schemas.microsoft.com/office/drawing/2014/main" id="{71CB333C-4DF7-463C-8B27-8606ADB356B9}"/>
                </a:ext>
              </a:extLst>
            </p:cNvPr>
            <p:cNvSpPr>
              <a:spLocks noChangeArrowheads="1"/>
            </p:cNvSpPr>
            <p:nvPr/>
          </p:nvSpPr>
          <p:spPr bwMode="auto">
            <a:xfrm>
              <a:off x="8128000" y="3646488"/>
              <a:ext cx="28575" cy="130175"/>
            </a:xfrm>
            <a:prstGeom prst="rect">
              <a:avLst/>
            </a:prstGeom>
            <a:grpFill/>
            <a:ln>
              <a:noFill/>
            </a:ln>
          </p:spPr>
          <p:txBody>
            <a:bodyPr vert="horz" wrap="square" lIns="91440" tIns="45720" rIns="91440" bIns="45720" numCol="1" anchor="t" anchorCtr="0" compatLnSpc="1">
              <a:prstTxWarp prst="textNoShape">
                <a:avLst/>
              </a:prstTxWarp>
            </a:bodyPr>
            <a:lstStyle/>
            <a:p>
              <a:endParaRPr lang="en-IN"/>
            </a:p>
          </p:txBody>
        </p:sp>
        <p:sp>
          <p:nvSpPr>
            <p:cNvPr id="345" name="Freeform 66">
              <a:extLst>
                <a:ext uri="{FF2B5EF4-FFF2-40B4-BE49-F238E27FC236}">
                  <a16:creationId xmlns:a16="http://schemas.microsoft.com/office/drawing/2014/main" id="{ADD99A1E-6441-4927-A10E-9133C39E0519}"/>
                </a:ext>
              </a:extLst>
            </p:cNvPr>
            <p:cNvSpPr>
              <a:spLocks/>
            </p:cNvSpPr>
            <p:nvPr/>
          </p:nvSpPr>
          <p:spPr bwMode="auto">
            <a:xfrm>
              <a:off x="7156450" y="3379788"/>
              <a:ext cx="1000125" cy="304800"/>
            </a:xfrm>
            <a:custGeom>
              <a:avLst/>
              <a:gdLst>
                <a:gd name="T0" fmla="*/ 42 w 630"/>
                <a:gd name="T1" fmla="*/ 192 h 192"/>
                <a:gd name="T2" fmla="*/ 0 w 630"/>
                <a:gd name="T3" fmla="*/ 192 h 192"/>
                <a:gd name="T4" fmla="*/ 0 w 630"/>
                <a:gd name="T5" fmla="*/ 174 h 192"/>
                <a:gd name="T6" fmla="*/ 34 w 630"/>
                <a:gd name="T7" fmla="*/ 174 h 192"/>
                <a:gd name="T8" fmla="*/ 100 w 630"/>
                <a:gd name="T9" fmla="*/ 106 h 192"/>
                <a:gd name="T10" fmla="*/ 212 w 630"/>
                <a:gd name="T11" fmla="*/ 106 h 192"/>
                <a:gd name="T12" fmla="*/ 266 w 630"/>
                <a:gd name="T13" fmla="*/ 52 h 192"/>
                <a:gd name="T14" fmla="*/ 440 w 630"/>
                <a:gd name="T15" fmla="*/ 52 h 192"/>
                <a:gd name="T16" fmla="*/ 494 w 630"/>
                <a:gd name="T17" fmla="*/ 0 h 192"/>
                <a:gd name="T18" fmla="*/ 630 w 630"/>
                <a:gd name="T19" fmla="*/ 0 h 192"/>
                <a:gd name="T20" fmla="*/ 630 w 630"/>
                <a:gd name="T21" fmla="*/ 18 h 192"/>
                <a:gd name="T22" fmla="*/ 502 w 630"/>
                <a:gd name="T23" fmla="*/ 18 h 192"/>
                <a:gd name="T24" fmla="*/ 448 w 630"/>
                <a:gd name="T25" fmla="*/ 70 h 192"/>
                <a:gd name="T26" fmla="*/ 274 w 630"/>
                <a:gd name="T27" fmla="*/ 70 h 192"/>
                <a:gd name="T28" fmla="*/ 220 w 630"/>
                <a:gd name="T29" fmla="*/ 124 h 192"/>
                <a:gd name="T30" fmla="*/ 108 w 630"/>
                <a:gd name="T31" fmla="*/ 124 h 192"/>
                <a:gd name="T32" fmla="*/ 42 w 630"/>
                <a:gd name="T33" fmla="*/ 1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0" h="192">
                  <a:moveTo>
                    <a:pt x="42" y="192"/>
                  </a:moveTo>
                  <a:lnTo>
                    <a:pt x="0" y="192"/>
                  </a:lnTo>
                  <a:lnTo>
                    <a:pt x="0" y="174"/>
                  </a:lnTo>
                  <a:lnTo>
                    <a:pt x="34" y="174"/>
                  </a:lnTo>
                  <a:lnTo>
                    <a:pt x="100" y="106"/>
                  </a:lnTo>
                  <a:lnTo>
                    <a:pt x="212" y="106"/>
                  </a:lnTo>
                  <a:lnTo>
                    <a:pt x="266" y="52"/>
                  </a:lnTo>
                  <a:lnTo>
                    <a:pt x="440" y="52"/>
                  </a:lnTo>
                  <a:lnTo>
                    <a:pt x="494" y="0"/>
                  </a:lnTo>
                  <a:lnTo>
                    <a:pt x="630" y="0"/>
                  </a:lnTo>
                  <a:lnTo>
                    <a:pt x="630" y="18"/>
                  </a:lnTo>
                  <a:lnTo>
                    <a:pt x="502" y="18"/>
                  </a:lnTo>
                  <a:lnTo>
                    <a:pt x="448" y="70"/>
                  </a:lnTo>
                  <a:lnTo>
                    <a:pt x="274" y="70"/>
                  </a:lnTo>
                  <a:lnTo>
                    <a:pt x="220" y="124"/>
                  </a:lnTo>
                  <a:lnTo>
                    <a:pt x="108" y="124"/>
                  </a:lnTo>
                  <a:lnTo>
                    <a:pt x="42" y="192"/>
                  </a:lnTo>
                  <a:close/>
                </a:path>
              </a:pathLst>
            </a:custGeom>
            <a:grpFill/>
            <a:ln>
              <a:noFill/>
            </a:ln>
          </p:spPr>
          <p:txBody>
            <a:bodyPr vert="horz" wrap="square" lIns="91440" tIns="45720" rIns="91440" bIns="45720" numCol="1" anchor="t" anchorCtr="0" compatLnSpc="1">
              <a:prstTxWarp prst="textNoShape">
                <a:avLst/>
              </a:prstTxWarp>
            </a:bodyPr>
            <a:lstStyle/>
            <a:p>
              <a:endParaRPr lang="en-IN"/>
            </a:p>
          </p:txBody>
        </p:sp>
      </p:grpSp>
      <p:sp>
        <p:nvSpPr>
          <p:cNvPr id="371" name="Text Placeholder 4">
            <a:extLst>
              <a:ext uri="{FF2B5EF4-FFF2-40B4-BE49-F238E27FC236}">
                <a16:creationId xmlns:a16="http://schemas.microsoft.com/office/drawing/2014/main" id="{BFFA751E-B4A8-488D-A28B-4584FD804862}"/>
              </a:ext>
            </a:extLst>
          </p:cNvPr>
          <p:cNvSpPr txBox="1">
            <a:spLocks/>
          </p:cNvSpPr>
          <p:nvPr/>
        </p:nvSpPr>
        <p:spPr>
          <a:xfrm>
            <a:off x="2441575" y="2257998"/>
            <a:ext cx="8839200" cy="785798"/>
          </a:xfrm>
          <a:prstGeom prst="rect">
            <a:avLst/>
          </a:prstGeom>
        </p:spPr>
        <p:txBody>
          <a:bodyPr vert="horz" lIns="0" tIns="0" rIns="0" bIns="0" rtlCol="0" anchor="ctr">
            <a:noAutofit/>
          </a:bodyPr>
          <a:lstStyle>
            <a:lvl1pPr marL="0" marR="0" indent="0" algn="l" defTabSz="914400" rtl="0" eaLnBrk="1" fontAlgn="auto" latinLnBrk="0" hangingPunct="1">
              <a:lnSpc>
                <a:spcPct val="100000"/>
              </a:lnSpc>
              <a:spcBef>
                <a:spcPts val="0"/>
              </a:spcBef>
              <a:spcAft>
                <a:spcPts val="600"/>
              </a:spcAft>
              <a:buClr>
                <a:srgbClr val="FFE600"/>
              </a:buClr>
              <a:buSzPct val="70000"/>
              <a:buFont typeface="Arial" pitchFamily="34" charset="0"/>
              <a:buNone/>
              <a:tabLst/>
              <a:defRPr kumimoji="0" lang="en-US" sz="18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1pPr>
            <a:lvl2pPr marL="271463" marR="0" indent="-2714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2pPr>
            <a:lvl3pPr marL="511175" marR="0" indent="-23336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6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3pPr>
            <a:lvl4pPr marL="746125" marR="0" indent="-231775"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4pPr>
            <a:lvl5pPr marL="944563" marR="0" indent="-201613" algn="l" defTabSz="914400" rtl="0" eaLnBrk="1" fontAlgn="auto" latinLnBrk="0" hangingPunct="1">
              <a:lnSpc>
                <a:spcPct val="100000"/>
              </a:lnSpc>
              <a:spcBef>
                <a:spcPts val="0"/>
              </a:spcBef>
              <a:spcAft>
                <a:spcPts val="600"/>
              </a:spcAft>
              <a:buClr>
                <a:srgbClr val="FFE600"/>
              </a:buClr>
              <a:buSzPct val="70000"/>
              <a:buFont typeface="Arial" pitchFamily="34" charset="0"/>
              <a:buChar char="►"/>
              <a:tabLst/>
              <a:defRPr kumimoji="0" lang="en-US" sz="1400" b="0" i="0" u="none" strike="noStrike" kern="1200" cap="none" spc="0" normalizeH="0" baseline="0" noProof="0" dirty="0" smtClean="0">
                <a:ln>
                  <a:noFill/>
                </a:ln>
                <a:solidFill>
                  <a:schemeClr val="bg1"/>
                </a:solidFill>
                <a:effectLst/>
                <a:uLnTx/>
                <a:uFillTx/>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marR="0" indent="-285750" algn="l" defTabSz="685434" eaLnBrk="1" fontAlgn="auto" latinLnBrk="0" hangingPunct="1">
              <a:lnSpc>
                <a:spcPct val="100000"/>
              </a:lnSpc>
              <a:spcBef>
                <a:spcPct val="20000"/>
              </a:spcBef>
              <a:spcAft>
                <a:spcPts val="0"/>
              </a:spcAft>
              <a:buClr>
                <a:srgbClr val="FFE600"/>
              </a:buClr>
              <a:buSzPct val="80000"/>
              <a:buFont typeface="Arial" panose="020B0604020202020204" pitchFamily="34" charset="0"/>
              <a:buChar char="•"/>
              <a:tabLst/>
            </a:pPr>
            <a:r>
              <a:rPr kumimoji="0" lang="en-US" b="0" i="0" u="none" strike="noStrike" kern="0" cap="none" spc="0" normalizeH="0" baseline="0" dirty="0">
                <a:ln>
                  <a:noFill/>
                </a:ln>
                <a:solidFill>
                  <a:schemeClr val="bg1"/>
                </a:solidFill>
                <a:effectLst/>
                <a:uLnTx/>
                <a:uFillTx/>
              </a:rPr>
              <a:t>The actuary needs to closely monitor the reserves with </a:t>
            </a:r>
            <a:r>
              <a:rPr kumimoji="0" lang="en-US" b="0" i="0" u="none" strike="noStrike" kern="0" cap="none" spc="0" normalizeH="0" baseline="0" dirty="0" err="1">
                <a:ln>
                  <a:noFill/>
                </a:ln>
                <a:solidFill>
                  <a:schemeClr val="bg1"/>
                </a:solidFill>
                <a:effectLst/>
                <a:uLnTx/>
                <a:uFillTx/>
              </a:rPr>
              <a:t>AvE.</a:t>
            </a:r>
            <a:r>
              <a:rPr kumimoji="0" lang="en-US" b="0" i="0" u="none" strike="noStrike" kern="0" cap="none" spc="0" normalizeH="0" baseline="0" dirty="0">
                <a:ln>
                  <a:noFill/>
                </a:ln>
                <a:solidFill>
                  <a:schemeClr val="bg1"/>
                </a:solidFill>
                <a:effectLst/>
                <a:uLnTx/>
                <a:uFillTx/>
              </a:rPr>
              <a:t> and PYD analysis, as well as sensitivities and </a:t>
            </a:r>
            <a:r>
              <a:rPr lang="en-US" kern="0" dirty="0">
                <a:solidFill>
                  <a:schemeClr val="bg1"/>
                </a:solidFill>
              </a:rPr>
              <a:t>further rely on </a:t>
            </a:r>
            <a:r>
              <a:rPr kumimoji="0" lang="en-US" b="0" i="0" u="none" strike="noStrike" kern="0" cap="none" spc="0" normalizeH="0" baseline="0" dirty="0">
                <a:ln>
                  <a:noFill/>
                </a:ln>
                <a:solidFill>
                  <a:schemeClr val="bg1"/>
                </a:solidFill>
                <a:effectLst/>
                <a:uLnTx/>
                <a:uFillTx/>
              </a:rPr>
              <a:t>scenarios.</a:t>
            </a:r>
          </a:p>
        </p:txBody>
      </p:sp>
    </p:spTree>
    <p:extLst>
      <p:ext uri="{BB962C8B-B14F-4D97-AF65-F5344CB8AC3E}">
        <p14:creationId xmlns:p14="http://schemas.microsoft.com/office/powerpoint/2010/main" val="1194399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18" progId="TCLayout.ActiveDocument.1">
                  <p:embed/>
                </p:oleObj>
              </mc:Choice>
              <mc:Fallback>
                <p:oleObj name="think-cell Folie" r:id="rId5" imgW="352" imgH="318" progId="TCLayout.ActiveDocument.1">
                  <p:embed/>
                  <p:pic>
                    <p:nvPicPr>
                      <p:cNvPr id="9" name="Objekt 8"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hteck 2"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dirty="0"/>
              <a:t>Agenda</a:t>
            </a:r>
          </a:p>
        </p:txBody>
      </p:sp>
      <p:sp>
        <p:nvSpPr>
          <p:cNvPr id="11" name="Foliennummernplatzhalter 10"/>
          <p:cNvSpPr>
            <a:spLocks noGrp="1"/>
          </p:cNvSpPr>
          <p:nvPr>
            <p:ph type="sldNum" sz="quarter" idx="12"/>
          </p:nvPr>
        </p:nvSpPr>
        <p:spPr/>
        <p:txBody>
          <a:bodyPr/>
          <a:lstStyle/>
          <a:p>
            <a:r>
              <a:rPr lang="en-US" dirty="0"/>
              <a:t>Page </a:t>
            </a:r>
            <a:fld id="{F1BC30E3-FFE5-4B91-AA19-87A149EBB9EE}" type="slidenum">
              <a:rPr lang="en-US" smtClean="0"/>
              <a:pPr/>
              <a:t>25</a:t>
            </a:fld>
            <a:endParaRPr lang="en-US" dirty="0"/>
          </a:p>
        </p:txBody>
      </p:sp>
      <p:graphicFrame>
        <p:nvGraphicFramePr>
          <p:cNvPr id="13" name="Content Placeholder 20">
            <a:extLst>
              <a:ext uri="{FF2B5EF4-FFF2-40B4-BE49-F238E27FC236}">
                <a16:creationId xmlns:a16="http://schemas.microsoft.com/office/drawing/2014/main" id="{C48B5C5C-37A9-4300-B3C0-F9BE781F2D5E}"/>
              </a:ext>
            </a:extLst>
          </p:cNvPr>
          <p:cNvGraphicFramePr>
            <a:graphicFrameLocks/>
          </p:cNvGraphicFramePr>
          <p:nvPr/>
        </p:nvGraphicFramePr>
        <p:xfrm>
          <a:off x="609599" y="1138238"/>
          <a:ext cx="7851776" cy="3003427"/>
        </p:xfrm>
        <a:graphic>
          <a:graphicData uri="http://schemas.openxmlformats.org/drawingml/2006/table">
            <a:tbl>
              <a:tblPr firstRow="1" bandRow="1"/>
              <a:tblGrid>
                <a:gridCol w="569752">
                  <a:extLst>
                    <a:ext uri="{9D8B030D-6E8A-4147-A177-3AD203B41FA5}">
                      <a16:colId xmlns:a16="http://schemas.microsoft.com/office/drawing/2014/main" val="20000"/>
                    </a:ext>
                  </a:extLst>
                </a:gridCol>
                <a:gridCol w="7282024">
                  <a:extLst>
                    <a:ext uri="{9D8B030D-6E8A-4147-A177-3AD203B41FA5}">
                      <a16:colId xmlns:a16="http://schemas.microsoft.com/office/drawing/2014/main" val="20001"/>
                    </a:ext>
                  </a:extLst>
                </a:gridCol>
              </a:tblGrid>
              <a:tr h="429061">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noProof="0" dirty="0">
                          <a:solidFill>
                            <a:schemeClr val="bg1"/>
                          </a:solidFill>
                          <a:latin typeface="EYInterstate Light" panose="02000506000000020004" pitchFamily="2" charset="0"/>
                        </a:rPr>
                        <a:t>1.</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r>
                        <a:rPr lang="en-US" sz="1600" b="0" kern="1200" noProof="0" dirty="0">
                          <a:solidFill>
                            <a:schemeClr val="bg1"/>
                          </a:solidFill>
                          <a:latin typeface="EYInterstate Light" panose="02000506000000020004" pitchFamily="2" charset="0"/>
                          <a:ea typeface="+mn-ea"/>
                          <a:cs typeface="+mn-cs"/>
                        </a:rPr>
                        <a:t>The impacts of the pandemic in the insurance industry + Reserving  process</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2.</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dirty="0"/>
                        <a:t>What are the main challenges for the different reserve types ?</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3.</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are the main challenges for IBNR reserving?</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9061">
                <a:tc>
                  <a:txBody>
                    <a:bodyPr/>
                    <a:lstStyle/>
                    <a:p>
                      <a:pPr algn="l"/>
                      <a:r>
                        <a:rPr lang="en-US" sz="1600" b="0" noProof="0" dirty="0">
                          <a:solidFill>
                            <a:schemeClr val="bg1"/>
                          </a:solidFill>
                          <a:latin typeface="EYInterstate Light" panose="02000506000000020004" pitchFamily="2" charset="0"/>
                        </a:rPr>
                        <a:t>4.</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kern="0" dirty="0">
                          <a:solidFill>
                            <a:schemeClr val="bg1"/>
                          </a:solidFill>
                        </a:rPr>
                        <a:t>How were the claims patterns impacted by the pandemic?</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8825036"/>
                  </a:ext>
                </a:extLst>
              </a:tr>
              <a:tr h="429061">
                <a:tc>
                  <a:txBody>
                    <a:bodyPr/>
                    <a:lstStyle/>
                    <a:p>
                      <a:pPr algn="l"/>
                      <a:r>
                        <a:rPr lang="en-US" sz="1600" b="0" noProof="0" dirty="0">
                          <a:solidFill>
                            <a:schemeClr val="bg1"/>
                          </a:solidFill>
                          <a:latin typeface="EYInterstate Light" panose="02000506000000020004" pitchFamily="2" charset="0"/>
                        </a:rPr>
                        <a:t>5.</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is one of the main forward looking challenges?</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9361168"/>
                  </a:ext>
                </a:extLst>
              </a:tr>
              <a:tr h="429061">
                <a:tc>
                  <a:txBody>
                    <a:bodyPr/>
                    <a:lstStyle/>
                    <a:p>
                      <a:pPr algn="l"/>
                      <a:r>
                        <a:rPr lang="en-US" sz="1600" b="0" noProof="0" dirty="0">
                          <a:solidFill>
                            <a:schemeClr val="bg1"/>
                          </a:solidFill>
                          <a:latin typeface="EYInterstate Light" panose="02000506000000020004" pitchFamily="2" charset="0"/>
                        </a:rPr>
                        <a:t>6.</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What does it mean for the Actuary?</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2875080"/>
                  </a:ext>
                </a:extLst>
              </a:tr>
              <a:tr h="429061">
                <a:tc>
                  <a:txBody>
                    <a:bodyPr/>
                    <a:lstStyle/>
                    <a:p>
                      <a:pPr algn="l"/>
                      <a:r>
                        <a:rPr lang="en-US" sz="1600" b="0" noProof="0" dirty="0">
                          <a:solidFill>
                            <a:schemeClr val="bg1"/>
                          </a:solidFill>
                          <a:latin typeface="EYInterstate Light" panose="02000506000000020004" pitchFamily="2" charset="0"/>
                        </a:rPr>
                        <a:t>7.</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Conclusions</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4382956"/>
                  </a:ext>
                </a:extLst>
              </a:tr>
            </a:tbl>
          </a:graphicData>
        </a:graphic>
      </p:graphicFrame>
      <p:sp>
        <p:nvSpPr>
          <p:cNvPr id="5" name="Rectangle 4">
            <a:extLst>
              <a:ext uri="{FF2B5EF4-FFF2-40B4-BE49-F238E27FC236}">
                <a16:creationId xmlns:a16="http://schemas.microsoft.com/office/drawing/2014/main" id="{DA655005-F4CE-45E6-8BC8-53AA9B5D4AAD}"/>
              </a:ext>
            </a:extLst>
          </p:cNvPr>
          <p:cNvSpPr/>
          <p:nvPr/>
        </p:nvSpPr>
        <p:spPr>
          <a:xfrm>
            <a:off x="364568" y="3733800"/>
            <a:ext cx="7895434" cy="385762"/>
          </a:xfrm>
          <a:prstGeom prst="rect">
            <a:avLst/>
          </a:prstGeom>
          <a:no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dirty="0">
              <a:ln>
                <a:noFill/>
              </a:ln>
              <a:solidFill>
                <a:srgbClr val="2E2E38"/>
              </a:solidFill>
              <a:effectLst/>
              <a:uLnTx/>
              <a:uFillTx/>
            </a:endParaRPr>
          </a:p>
        </p:txBody>
      </p:sp>
    </p:spTree>
    <p:extLst>
      <p:ext uri="{BB962C8B-B14F-4D97-AF65-F5344CB8AC3E}">
        <p14:creationId xmlns:p14="http://schemas.microsoft.com/office/powerpoint/2010/main" val="52780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52" imgH="353" progId="TCLayout.ActiveDocument.1">
                  <p:embed/>
                </p:oleObj>
              </mc:Choice>
              <mc:Fallback>
                <p:oleObj name="think-cell Folie" r:id="rId4" imgW="352" imgH="353" progId="TCLayout.ActiveDocument.1">
                  <p:embed/>
                  <p:pic>
                    <p:nvPicPr>
                      <p:cNvPr id="7" name="Objek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Rechteck 5"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a:t>Conclusions</a:t>
            </a:r>
          </a:p>
        </p:txBody>
      </p:sp>
      <p:sp>
        <p:nvSpPr>
          <p:cNvPr id="4" name="Foliennummernplatzhalter 3"/>
          <p:cNvSpPr>
            <a:spLocks noGrp="1"/>
          </p:cNvSpPr>
          <p:nvPr>
            <p:ph type="sldNum" sz="quarter" idx="12"/>
          </p:nvPr>
        </p:nvSpPr>
        <p:spPr/>
        <p:txBody>
          <a:bodyPr/>
          <a:lstStyle/>
          <a:p>
            <a:r>
              <a:rPr lang="en-US"/>
              <a:t>Page </a:t>
            </a:r>
            <a:fld id="{F1BC30E3-FFE5-4B91-AA19-87A149EBB9EE}" type="slidenum">
              <a:rPr lang="en-US" smtClean="0"/>
              <a:pPr/>
              <a:t>26</a:t>
            </a:fld>
            <a:endParaRPr lang="en-US"/>
          </a:p>
        </p:txBody>
      </p:sp>
      <p:sp>
        <p:nvSpPr>
          <p:cNvPr id="14" name="TextBox 13">
            <a:extLst>
              <a:ext uri="{FF2B5EF4-FFF2-40B4-BE49-F238E27FC236}">
                <a16:creationId xmlns:a16="http://schemas.microsoft.com/office/drawing/2014/main" id="{8C2335C3-54A3-458A-A687-E725A04E8450}"/>
              </a:ext>
            </a:extLst>
          </p:cNvPr>
          <p:cNvSpPr txBox="1"/>
          <p:nvPr/>
        </p:nvSpPr>
        <p:spPr>
          <a:xfrm>
            <a:off x="580436" y="1371600"/>
            <a:ext cx="11274881" cy="3908762"/>
          </a:xfrm>
          <a:prstGeom prst="rect">
            <a:avLst/>
          </a:prstGeom>
          <a:noFill/>
          <a:ln w="12700" cap="sq">
            <a:noFill/>
            <a:miter lim="800000"/>
          </a:ln>
        </p:spPr>
        <p:txBody>
          <a:bodyPr wrap="square">
            <a:spAutoFit/>
          </a:bodyPr>
          <a:lstStyle/>
          <a:p>
            <a:pPr marL="285750" marR="0" lvl="0" indent="-285750" algn="just"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lang="en-US" sz="1600" dirty="0">
                <a:solidFill>
                  <a:prstClr val="white"/>
                </a:solidFill>
                <a:latin typeface="EYInterstate Light" panose="02000506000000020004" pitchFamily="2" charset="0"/>
              </a:rPr>
              <a:t>COVID 19 heavily impacted the whole insurance industry and the reserving process.</a:t>
            </a:r>
          </a:p>
          <a:p>
            <a:pPr marR="0" lvl="0" algn="just" defTabSz="914400" rtl="0" eaLnBrk="1" fontAlgn="auto" latinLnBrk="0" hangingPunct="1">
              <a:lnSpc>
                <a:spcPct val="100000"/>
              </a:lnSpc>
              <a:spcBef>
                <a:spcPts val="0"/>
              </a:spcBef>
              <a:spcAft>
                <a:spcPts val="600"/>
              </a:spcAft>
              <a:buClr>
                <a:srgbClr val="FFE600"/>
              </a:buClr>
              <a:buSzPct val="70000"/>
              <a:tabLst/>
              <a:defRPr/>
            </a:pPr>
            <a:endParaRPr lang="en-US" sz="1600" dirty="0">
              <a:solidFill>
                <a:prstClr val="white"/>
              </a:solidFill>
              <a:latin typeface="EYInterstate Light" panose="02000506000000020004" pitchFamily="2" charset="0"/>
            </a:endParaRPr>
          </a:p>
          <a:p>
            <a:pPr marL="285750" marR="0" lvl="0" indent="-285750" algn="just"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lang="en-US" sz="1600" dirty="0">
                <a:solidFill>
                  <a:prstClr val="white"/>
                </a:solidFill>
                <a:latin typeface="EYInterstate Light" panose="02000506000000020004" pitchFamily="2" charset="0"/>
              </a:rPr>
              <a:t>The pandemic distorted the historical claims for the most recent accident years for several reasons. The challenge for the actuary is to determine whether this is to be considered as an outlier or if this will indeed impact the long term projections. Hence adjustments to the actuarial methods are required.</a:t>
            </a:r>
          </a:p>
          <a:p>
            <a:pPr marR="0" lvl="0" algn="just" defTabSz="914400" rtl="0" eaLnBrk="1" fontAlgn="auto" latinLnBrk="0" hangingPunct="1">
              <a:lnSpc>
                <a:spcPct val="100000"/>
              </a:lnSpc>
              <a:spcBef>
                <a:spcPts val="0"/>
              </a:spcBef>
              <a:spcAft>
                <a:spcPts val="600"/>
              </a:spcAft>
              <a:buClr>
                <a:srgbClr val="FFE600"/>
              </a:buClr>
              <a:buSzPct val="70000"/>
              <a:tabLst/>
              <a:defRPr/>
            </a:pPr>
            <a:endParaRPr lang="en-US" sz="1600" dirty="0">
              <a:solidFill>
                <a:prstClr val="white"/>
              </a:solidFill>
              <a:latin typeface="EYInterstate Light" panose="02000506000000020004" pitchFamily="2" charset="0"/>
            </a:endParaRPr>
          </a:p>
          <a:p>
            <a:pPr marL="285750" marR="0" lvl="0" indent="-285750" algn="just"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lang="en-US" sz="1600" dirty="0">
                <a:solidFill>
                  <a:prstClr val="white"/>
                </a:solidFill>
                <a:latin typeface="EYInterstate Light" panose="02000506000000020004" pitchFamily="2" charset="0"/>
              </a:rPr>
              <a:t>COVID 19 has materially increased the uncertainties of the reserves estimates, additional reserves’ estimations have to be provided for risks not evidenced in recent past </a:t>
            </a:r>
            <a:r>
              <a:rPr lang="en-US" sz="1600" dirty="0">
                <a:solidFill>
                  <a:prstClr val="white"/>
                </a:solidFill>
                <a:latin typeface="EYInterstate Light" panose="02000506000000020004" pitchFamily="2" charset="0"/>
                <a:sym typeface="Wingdings" panose="05000000000000000000" pitchFamily="2" charset="2"/>
              </a:rPr>
              <a:t> i.e. inflation risk, legal risks, others</a:t>
            </a:r>
            <a:r>
              <a:rPr lang="en-US" sz="1600" dirty="0">
                <a:solidFill>
                  <a:prstClr val="white"/>
                </a:solidFill>
                <a:latin typeface="EYInterstate Light" panose="02000506000000020004" pitchFamily="2" charset="0"/>
              </a:rPr>
              <a:t>.</a:t>
            </a:r>
          </a:p>
          <a:p>
            <a:pPr marR="0" lvl="0" algn="just" defTabSz="914400" rtl="0" eaLnBrk="1" fontAlgn="auto" latinLnBrk="0" hangingPunct="1">
              <a:lnSpc>
                <a:spcPct val="100000"/>
              </a:lnSpc>
              <a:spcBef>
                <a:spcPts val="0"/>
              </a:spcBef>
              <a:spcAft>
                <a:spcPts val="600"/>
              </a:spcAft>
              <a:buClr>
                <a:srgbClr val="FFE600"/>
              </a:buClr>
              <a:buSzPct val="70000"/>
              <a:tabLst/>
              <a:defRPr/>
            </a:pPr>
            <a:endParaRPr lang="en-US" sz="1600" dirty="0">
              <a:solidFill>
                <a:prstClr val="white"/>
              </a:solidFill>
              <a:latin typeface="EYInterstate Light" panose="02000506000000020004" pitchFamily="2" charset="0"/>
            </a:endParaRPr>
          </a:p>
          <a:p>
            <a:pPr marL="285750" marR="0" lvl="0" indent="-285750" algn="just"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lang="en-US" sz="1600" dirty="0">
                <a:solidFill>
                  <a:prstClr val="white"/>
                </a:solidFill>
                <a:latin typeface="EYInterstate Light" panose="02000506000000020004" pitchFamily="2" charset="0"/>
              </a:rPr>
              <a:t>Historically established parts of the reserving processes potentially needed to be adjusted (reserving guidelines, Business Plan, actuarial method documentation).</a:t>
            </a:r>
          </a:p>
          <a:p>
            <a:pPr marL="285750" marR="0" lvl="0" indent="-285750" algn="just"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endParaRPr kumimoji="0" lang="en-US" sz="1600" b="0" i="0" u="none" strike="noStrike" kern="1200" cap="none" spc="0" normalizeH="0" baseline="0" dirty="0">
              <a:ln>
                <a:noFill/>
              </a:ln>
              <a:solidFill>
                <a:prstClr val="white"/>
              </a:solidFill>
              <a:effectLst/>
              <a:uLnTx/>
              <a:uFillTx/>
              <a:latin typeface="EYInterstate Light" panose="02000506000000020004" pitchFamily="2" charset="0"/>
              <a:ea typeface="+mn-ea"/>
              <a:cs typeface="+mn-cs"/>
            </a:endParaRPr>
          </a:p>
          <a:p>
            <a:pPr marL="285750" marR="0" lvl="0" indent="-285750" algn="just"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endParaRPr lang="en-US" sz="1600" dirty="0">
              <a:solidFill>
                <a:prstClr val="white"/>
              </a:solidFill>
              <a:latin typeface="EYInterstate Light" panose="02000506000000020004" pitchFamily="2" charset="0"/>
            </a:endParaRPr>
          </a:p>
        </p:txBody>
      </p:sp>
    </p:spTree>
    <p:extLst>
      <p:ext uri="{BB962C8B-B14F-4D97-AF65-F5344CB8AC3E}">
        <p14:creationId xmlns:p14="http://schemas.microsoft.com/office/powerpoint/2010/main" val="934286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078B7-92F8-44E3-B00B-F7DA047F79E5}"/>
              </a:ext>
            </a:extLst>
          </p:cNvPr>
          <p:cNvSpPr>
            <a:spLocks noGrp="1"/>
          </p:cNvSpPr>
          <p:nvPr>
            <p:ph type="title"/>
          </p:nvPr>
        </p:nvSpPr>
        <p:spPr/>
        <p:txBody>
          <a:bodyPr/>
          <a:lstStyle/>
          <a:p>
            <a:r>
              <a:rPr lang="en-US" dirty="0"/>
              <a:t>Bibliography</a:t>
            </a:r>
          </a:p>
        </p:txBody>
      </p:sp>
      <p:sp>
        <p:nvSpPr>
          <p:cNvPr id="4" name="Slide Number Placeholder 3">
            <a:extLst>
              <a:ext uri="{FF2B5EF4-FFF2-40B4-BE49-F238E27FC236}">
                <a16:creationId xmlns:a16="http://schemas.microsoft.com/office/drawing/2014/main" id="{71F61AD0-272E-40F0-BE17-B0914CB7D74C}"/>
              </a:ext>
            </a:extLst>
          </p:cNvPr>
          <p:cNvSpPr>
            <a:spLocks noGrp="1"/>
          </p:cNvSpPr>
          <p:nvPr>
            <p:ph type="sldNum" sz="quarter" idx="12"/>
          </p:nvPr>
        </p:nvSpPr>
        <p:spPr/>
        <p:txBody>
          <a:bodyPr/>
          <a:lstStyle/>
          <a:p>
            <a:r>
              <a:rPr lang="en-US" noProof="0" dirty="0"/>
              <a:t>Page </a:t>
            </a:r>
            <a:fld id="{F1BC30E3-FFE5-4B91-AA19-87A149EBB9EE}" type="slidenum">
              <a:rPr lang="en-US" noProof="0" smtClean="0"/>
              <a:pPr/>
              <a:t>27</a:t>
            </a:fld>
            <a:endParaRPr lang="en-US" noProof="0" dirty="0"/>
          </a:p>
        </p:txBody>
      </p:sp>
      <p:sp>
        <p:nvSpPr>
          <p:cNvPr id="5" name="Text Placeholder 4">
            <a:extLst>
              <a:ext uri="{FF2B5EF4-FFF2-40B4-BE49-F238E27FC236}">
                <a16:creationId xmlns:a16="http://schemas.microsoft.com/office/drawing/2014/main" id="{FD81F8C0-3B19-4E13-B31A-3798C63DBDA1}"/>
              </a:ext>
            </a:extLst>
          </p:cNvPr>
          <p:cNvSpPr>
            <a:spLocks noGrp="1"/>
          </p:cNvSpPr>
          <p:nvPr>
            <p:ph type="body" sz="quarter" idx="14"/>
          </p:nvPr>
        </p:nvSpPr>
        <p:spPr>
          <a:xfrm>
            <a:off x="384175" y="1143000"/>
            <a:ext cx="11506200" cy="5420800"/>
          </a:xfrm>
        </p:spPr>
        <p:txBody>
          <a:bodyPr/>
          <a:lstStyle/>
          <a:p>
            <a:pPr marL="285750" indent="-285750">
              <a:buFont typeface="Arial" panose="020B0604020202020204" pitchFamily="34" charset="0"/>
              <a:buChar char="•"/>
            </a:pPr>
            <a:r>
              <a:rPr lang="fr-CH" sz="1600" dirty="0"/>
              <a:t>LSA – </a:t>
            </a:r>
            <a:r>
              <a:rPr lang="fr-FR" sz="1600" dirty="0"/>
              <a:t>Loi fédérale sur la surveillance des entreprises d’assurance</a:t>
            </a:r>
            <a:r>
              <a:rPr lang="fr-CH" sz="1600" dirty="0"/>
              <a:t> – RS 961.01- </a:t>
            </a:r>
            <a:r>
              <a:rPr lang="fr-FR" sz="1600" dirty="0"/>
              <a:t>du 17 décembre 2004 (Etat le 1er janvier 2020)</a:t>
            </a:r>
            <a:endParaRPr lang="fr-CH" sz="1600" dirty="0"/>
          </a:p>
          <a:p>
            <a:pPr marL="285750" indent="-285750">
              <a:buFont typeface="Arial" panose="020B0604020202020204" pitchFamily="34" charset="0"/>
              <a:buChar char="•"/>
            </a:pPr>
            <a:r>
              <a:rPr lang="fr-CH" sz="1600" dirty="0"/>
              <a:t>OS – </a:t>
            </a:r>
            <a:r>
              <a:rPr lang="fr-FR" sz="1600" dirty="0"/>
              <a:t>Ordonnance sur la surveillance des entreprises d’assurance privées - </a:t>
            </a:r>
            <a:r>
              <a:rPr lang="fr-CH" sz="1600" dirty="0"/>
              <a:t>RS 961.011 - </a:t>
            </a:r>
            <a:r>
              <a:rPr lang="fr-FR" sz="1600" dirty="0"/>
              <a:t>du 9 novembre 2005 (Etat le 1</a:t>
            </a:r>
            <a:r>
              <a:rPr lang="fr-FR" sz="1600" baseline="30000" dirty="0"/>
              <a:t>er</a:t>
            </a:r>
            <a:r>
              <a:rPr lang="fr-FR" sz="1600" dirty="0"/>
              <a:t> janvier 2016)</a:t>
            </a:r>
          </a:p>
          <a:p>
            <a:pPr marL="285750" indent="-285750">
              <a:buFont typeface="Arial" panose="020B0604020202020204" pitchFamily="34" charset="0"/>
              <a:buChar char="•"/>
            </a:pPr>
            <a:r>
              <a:rPr lang="fr-FR" sz="1600" dirty="0"/>
              <a:t>OS- FINMA - Ordonnance de l’Autorité fédérale de surveillance des marchés financiers sur la surveillance des entreprises d’assurance privées – RS 961.011.1 - du 9 novembre 2005 (Etat le 15 décembre 2015)</a:t>
            </a:r>
          </a:p>
          <a:p>
            <a:pPr marL="285750" indent="-285750">
              <a:buFont typeface="Arial" panose="020B0604020202020204" pitchFamily="34" charset="0"/>
              <a:buChar char="•"/>
            </a:pPr>
            <a:r>
              <a:rPr lang="en-US" sz="1600" dirty="0">
                <a:hlinkClick r:id="rId2"/>
              </a:rPr>
              <a:t>The impacts of COVID-19 on the insurance industry - Actuaries in government (blog.gov.uk)</a:t>
            </a:r>
            <a:endParaRPr lang="en-US" sz="1600" dirty="0"/>
          </a:p>
          <a:p>
            <a:pPr marL="285750" indent="-285750">
              <a:buFont typeface="Arial" panose="020B0604020202020204" pitchFamily="34" charset="0"/>
              <a:buChar char="•"/>
            </a:pPr>
            <a:r>
              <a:rPr lang="en-US" sz="1600" dirty="0">
                <a:hlinkClick r:id="rId3"/>
              </a:rPr>
              <a:t>COVID-19: Impact on reserving – survey results (linkedin.com)</a:t>
            </a:r>
            <a:endParaRPr lang="en-US" sz="1600" dirty="0"/>
          </a:p>
          <a:p>
            <a:pPr marL="285750" indent="-285750">
              <a:buFont typeface="Arial" panose="020B0604020202020204" pitchFamily="34" charset="0"/>
              <a:buChar char="•"/>
            </a:pPr>
            <a:r>
              <a:rPr lang="en-US" sz="1600" dirty="0">
                <a:hlinkClick r:id="rId4"/>
              </a:rPr>
              <a:t>The impact on actuarial reserving from COVID-19 | Digital Insurance (dig-in.com)</a:t>
            </a:r>
            <a:endParaRPr lang="en-US" sz="1600" dirty="0"/>
          </a:p>
          <a:p>
            <a:pPr marL="285750" indent="-285750">
              <a:buFont typeface="Arial" panose="020B0604020202020204" pitchFamily="34" charset="0"/>
              <a:buChar char="•"/>
            </a:pPr>
            <a:r>
              <a:rPr lang="en-US" sz="1600" dirty="0">
                <a:hlinkClick r:id="rId5"/>
              </a:rPr>
              <a:t>Legal disputes could prove a sting in the tail for UK Covid-19 BI losses (insuranceinsider.com)</a:t>
            </a:r>
            <a:endParaRPr lang="en-US" sz="1600" dirty="0"/>
          </a:p>
          <a:p>
            <a:pPr marL="285750" indent="-285750">
              <a:buFont typeface="Arial" panose="020B0604020202020204" pitchFamily="34" charset="0"/>
              <a:buChar char="•"/>
            </a:pPr>
            <a:r>
              <a:rPr lang="en-US" sz="1600" dirty="0">
                <a:hlinkClick r:id="rId6"/>
              </a:rPr>
              <a:t>Supreme Court sides with FCA in BI test case in major blow for insurers (insuranceinsider.com)</a:t>
            </a:r>
            <a:endParaRPr lang="en-US" sz="1600" dirty="0"/>
          </a:p>
          <a:p>
            <a:pPr marL="285750" indent="-285750">
              <a:buFont typeface="Arial" panose="020B0604020202020204" pitchFamily="34" charset="0"/>
              <a:buChar char="•"/>
            </a:pPr>
            <a:r>
              <a:rPr lang="fr-FR" sz="1600" dirty="0">
                <a:hlinkClick r:id="rId7"/>
              </a:rPr>
              <a:t>Helvetia se tourne vers le tribunal fédéral | Bilan</a:t>
            </a:r>
            <a:endParaRPr lang="fr-FR" sz="1600" dirty="0"/>
          </a:p>
          <a:p>
            <a:pPr marL="285750" indent="-285750">
              <a:buFont typeface="Arial" panose="020B0604020202020204" pitchFamily="34" charset="0"/>
              <a:buChar char="•"/>
            </a:pPr>
            <a:r>
              <a:rPr lang="fr-FR" sz="1600" dirty="0">
                <a:hlinkClick r:id="rId8"/>
              </a:rPr>
              <a:t>Assurance épidémie: le Tribunal fédéral tranche en faveur de l’assureur - Le Temps</a:t>
            </a:r>
            <a:endParaRPr lang="fr-FR" sz="1600" dirty="0"/>
          </a:p>
          <a:p>
            <a:pPr marL="285750" indent="-285750">
              <a:buFont typeface="Arial" panose="020B0604020202020204" pitchFamily="34" charset="0"/>
              <a:buChar char="•"/>
            </a:pPr>
            <a:r>
              <a:rPr lang="en-US" sz="1600" dirty="0">
                <a:hlinkClick r:id="rId9"/>
              </a:rPr>
              <a:t>claims-inflation-emerging-risk-non-life-insurers.pdf (actuaries.org.uk)</a:t>
            </a:r>
            <a:endParaRPr lang="en-US" sz="1600" dirty="0"/>
          </a:p>
          <a:p>
            <a:pPr marL="285750" indent="-285750">
              <a:buFont typeface="Arial" panose="020B0604020202020204" pitchFamily="34" charset="0"/>
              <a:buChar char="•"/>
            </a:pPr>
            <a:r>
              <a:rPr lang="en-US" sz="1600" dirty="0">
                <a:hlinkClick r:id="rId10"/>
              </a:rPr>
              <a:t>Prices | Federal Statistical Office (admin.ch)</a:t>
            </a:r>
            <a:endParaRPr lang="en-US" sz="1600" dirty="0"/>
          </a:p>
          <a:p>
            <a:pPr marL="285750" indent="-285750">
              <a:buFont typeface="Arial" panose="020B0604020202020204" pitchFamily="34" charset="0"/>
              <a:buChar char="•"/>
            </a:pPr>
            <a:r>
              <a:rPr lang="en-US" sz="1600" dirty="0">
                <a:hlinkClick r:id="rId11"/>
              </a:rPr>
              <a:t>Prices - Inflation forecast - OECD Data</a:t>
            </a:r>
            <a:endParaRPr lang="fr-FR" sz="1600"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de-CH" sz="1600" dirty="0"/>
          </a:p>
        </p:txBody>
      </p:sp>
    </p:spTree>
    <p:extLst>
      <p:ext uri="{BB962C8B-B14F-4D97-AF65-F5344CB8AC3E}">
        <p14:creationId xmlns:p14="http://schemas.microsoft.com/office/powerpoint/2010/main" val="24617641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18" progId="TCLayout.ActiveDocument.1">
                  <p:embed/>
                </p:oleObj>
              </mc:Choice>
              <mc:Fallback>
                <p:oleObj name="think-cell Folie" r:id="rId5" imgW="352" imgH="318" progId="TCLayout.ActiveDocument.1">
                  <p:embed/>
                  <p:pic>
                    <p:nvPicPr>
                      <p:cNvPr id="9" name="Objekt 8"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hteck 2"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a:xfrm>
            <a:off x="460375" y="3379535"/>
            <a:ext cx="10978515" cy="590400"/>
          </a:xfrm>
        </p:spPr>
        <p:txBody>
          <a:bodyPr/>
          <a:lstStyle/>
          <a:p>
            <a:r>
              <a:rPr lang="en-US" dirty="0"/>
              <a:t>Appendix</a:t>
            </a:r>
          </a:p>
        </p:txBody>
      </p:sp>
      <p:sp>
        <p:nvSpPr>
          <p:cNvPr id="11" name="Foliennummernplatzhalter 10"/>
          <p:cNvSpPr>
            <a:spLocks noGrp="1"/>
          </p:cNvSpPr>
          <p:nvPr>
            <p:ph type="sldNum" sz="quarter" idx="12"/>
          </p:nvPr>
        </p:nvSpPr>
        <p:spPr/>
        <p:txBody>
          <a:bodyPr/>
          <a:lstStyle/>
          <a:p>
            <a:r>
              <a:rPr lang="en-US" dirty="0"/>
              <a:t>Page </a:t>
            </a:r>
            <a:fld id="{F1BC30E3-FFE5-4B91-AA19-87A149EBB9EE}" type="slidenum">
              <a:rPr lang="en-US" smtClean="0"/>
              <a:pPr/>
              <a:t>28</a:t>
            </a:fld>
            <a:endParaRPr lang="en-US" dirty="0"/>
          </a:p>
        </p:txBody>
      </p:sp>
    </p:spTree>
    <p:extLst>
      <p:ext uri="{BB962C8B-B14F-4D97-AF65-F5344CB8AC3E}">
        <p14:creationId xmlns:p14="http://schemas.microsoft.com/office/powerpoint/2010/main" val="8445000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53" progId="TCLayout.ActiveDocument.1">
                  <p:embed/>
                </p:oleObj>
              </mc:Choice>
              <mc:Fallback>
                <p:oleObj name="think-cell Folie" r:id="rId5" imgW="352" imgH="353" progId="TCLayout.ActiveDocument.1">
                  <p:embed/>
                  <p:pic>
                    <p:nvPicPr>
                      <p:cNvPr id="7" name="Objek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hteck 5"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dirty="0"/>
              <a:t>Business Interruption – Key Example 2</a:t>
            </a:r>
          </a:p>
        </p:txBody>
      </p:sp>
      <p:sp>
        <p:nvSpPr>
          <p:cNvPr id="30" name="TextBox 29">
            <a:extLst>
              <a:ext uri="{FF2B5EF4-FFF2-40B4-BE49-F238E27FC236}">
                <a16:creationId xmlns:a16="http://schemas.microsoft.com/office/drawing/2014/main" id="{A4662217-EF31-409D-81D1-B17B903569DB}"/>
              </a:ext>
            </a:extLst>
          </p:cNvPr>
          <p:cNvSpPr txBox="1"/>
          <p:nvPr/>
        </p:nvSpPr>
        <p:spPr>
          <a:xfrm>
            <a:off x="1630683" y="1121164"/>
            <a:ext cx="9924127" cy="3431709"/>
          </a:xfrm>
          <a:prstGeom prst="rect">
            <a:avLst/>
          </a:prstGeom>
          <a:noFill/>
          <a:ln w="12700" cap="sq">
            <a:noFill/>
            <a:miter lim="800000"/>
          </a:ln>
        </p:spPr>
        <p:txBody>
          <a:bodyPr wrap="square">
            <a:spAutoFit/>
          </a:bodyPr>
          <a:lstStyle/>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In the UK, for example the </a:t>
            </a:r>
            <a:r>
              <a:rPr kumimoji="0" lang="en-US" sz="1600" b="0" i="0" u="none" strike="noStrike" kern="1200" cap="none" spc="0" normalizeH="0" baseline="0" noProof="0" dirty="0" err="1">
                <a:ln>
                  <a:noFill/>
                </a:ln>
                <a:solidFill>
                  <a:prstClr val="white"/>
                </a:solidFill>
                <a:effectLst/>
                <a:uLnTx/>
                <a:uFillTx/>
                <a:latin typeface="EYInterstate Light" panose="02000506000000020004" pitchFamily="2" charset="0"/>
                <a:ea typeface="+mn-ea"/>
                <a:cs typeface="+mn-cs"/>
              </a:rPr>
              <a:t>Supreame</a:t>
            </a: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 Court ruled in </a:t>
            </a:r>
            <a:r>
              <a:rPr kumimoji="0" lang="en-US" sz="1600" b="0" i="0" u="none" strike="noStrike" kern="1200" cap="none" spc="0" normalizeH="0" baseline="0" noProof="0" dirty="0" err="1">
                <a:ln>
                  <a:noFill/>
                </a:ln>
                <a:solidFill>
                  <a:prstClr val="white"/>
                </a:solidFill>
                <a:effectLst/>
                <a:uLnTx/>
                <a:uFillTx/>
                <a:latin typeface="EYInterstate Light" panose="02000506000000020004" pitchFamily="2" charset="0"/>
                <a:ea typeface="+mn-ea"/>
                <a:cs typeface="+mn-cs"/>
              </a:rPr>
              <a:t>favour</a:t>
            </a: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 of the Financial Conduct Authority FCA, versus several insurance companies (</a:t>
            </a:r>
            <a:r>
              <a:rPr kumimoji="0" lang="en-US" sz="1600" b="0" i="0" u="none" strike="noStrike" kern="1200" cap="none" spc="0" normalizeH="0" baseline="0" noProof="0" dirty="0" err="1">
                <a:ln>
                  <a:noFill/>
                </a:ln>
                <a:solidFill>
                  <a:prstClr val="white"/>
                </a:solidFill>
                <a:effectLst/>
                <a:uLnTx/>
                <a:uFillTx/>
                <a:latin typeface="EYInterstate Light" panose="02000506000000020004" pitchFamily="2" charset="0"/>
                <a:ea typeface="+mn-ea"/>
                <a:cs typeface="+mn-cs"/>
              </a:rPr>
              <a:t>Hiscox</a:t>
            </a: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 Zurich, Britannica, Arch, </a:t>
            </a:r>
            <a:r>
              <a:rPr kumimoji="0" lang="en-US" sz="1600" b="0" i="0" u="none" strike="noStrike" kern="1200" cap="none" spc="0" normalizeH="0" baseline="0" noProof="0" dirty="0" err="1">
                <a:ln>
                  <a:noFill/>
                </a:ln>
                <a:solidFill>
                  <a:prstClr val="white"/>
                </a:solidFill>
                <a:effectLst/>
                <a:uLnTx/>
                <a:uFillTx/>
                <a:latin typeface="EYInterstate Light" panose="02000506000000020004" pitchFamily="2" charset="0"/>
                <a:ea typeface="+mn-ea"/>
                <a:cs typeface="+mn-cs"/>
              </a:rPr>
              <a:t>Argenta</a:t>
            </a: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 MS Amlin, QBE and RSA). </a:t>
            </a:r>
          </a:p>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The FCA performed a test case of 21 policy wording and the court concluded that the policyholders were indeed entitled to claim.</a:t>
            </a:r>
          </a:p>
          <a:p>
            <a:pPr marL="285750" marR="0" lvl="0" indent="-285750" algn="l" defTabSz="914400" rtl="0" eaLnBrk="1" fontAlgn="auto" latinLnBrk="0" hangingPunct="1">
              <a:lnSpc>
                <a:spcPct val="100000"/>
              </a:lnSpc>
              <a:spcBef>
                <a:spcPts val="0"/>
              </a:spcBef>
              <a:spcAft>
                <a:spcPts val="600"/>
              </a:spcAft>
              <a:buClr>
                <a:srgbClr val="FFE600"/>
              </a:buClr>
              <a:buSzPct val="70000"/>
              <a:buFont typeface="Arial" panose="020B0604020202020204" pitchFamily="34" charset="0"/>
              <a:buChar char="•"/>
              <a:tabLst/>
              <a:defRPr/>
            </a:pPr>
            <a:r>
              <a:rPr lang="en-US" sz="1600" dirty="0">
                <a:solidFill>
                  <a:prstClr val="white"/>
                </a:solidFill>
                <a:latin typeface="EYInterstate Light" panose="02000506000000020004" pitchFamily="2" charset="0"/>
              </a:rPr>
              <a:t>Although the ruling did give a level of clarity around which policies should be affected (amounting to 1.2bn USD as of July 2021). It is now clearer that there will be a long tail for BI claims, mostly driven by further litigations covering for example:</a:t>
            </a:r>
          </a:p>
          <a:p>
            <a:pPr marL="742950" lvl="1"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rPr>
              <a:t>Aggregation of losses for Big clients (1 pub or many pubs) </a:t>
            </a:r>
            <a:r>
              <a:rPr lang="en-US" sz="1600" dirty="0">
                <a:solidFill>
                  <a:prstClr val="white"/>
                </a:solidFill>
                <a:latin typeface="EYInterstate Light" panose="02000506000000020004" pitchFamily="2" charset="0"/>
                <a:sym typeface="Wingdings" panose="05000000000000000000" pitchFamily="2" charset="2"/>
              </a:rPr>
              <a:t> Where the limits set per location of in aggregate?</a:t>
            </a:r>
            <a:endParaRPr lang="en-US" sz="1600" dirty="0">
              <a:solidFill>
                <a:prstClr val="white"/>
              </a:solidFill>
              <a:latin typeface="EYInterstate Light" panose="02000506000000020004" pitchFamily="2" charset="0"/>
            </a:endParaRPr>
          </a:p>
          <a:p>
            <a:pPr marL="742950" lvl="1" indent="-285750">
              <a:spcAft>
                <a:spcPts val="600"/>
              </a:spcAft>
              <a:buClr>
                <a:srgbClr val="FFE600"/>
              </a:buClr>
              <a:buSzPct val="70000"/>
              <a:buFont typeface="Arial" panose="020B0604020202020204" pitchFamily="34" charset="0"/>
              <a:buChar char="•"/>
              <a:defRPr/>
            </a:pPr>
            <a:r>
              <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If multiple COVID 19 lockdowns should be considered as 1 event or as many different events.</a:t>
            </a:r>
          </a:p>
          <a:p>
            <a:pPr marL="742950" lvl="1" indent="-285750">
              <a:spcAft>
                <a:spcPts val="600"/>
              </a:spcAft>
              <a:buClr>
                <a:srgbClr val="FFE600"/>
              </a:buClr>
              <a:buSzPct val="70000"/>
              <a:buFont typeface="Arial" panose="020B0604020202020204" pitchFamily="34" charset="0"/>
              <a:buChar char="•"/>
              <a:defRPr/>
            </a:pPr>
            <a:r>
              <a:rPr lang="en-US" sz="1600" dirty="0">
                <a:solidFill>
                  <a:prstClr val="white"/>
                </a:solidFill>
                <a:latin typeface="EYInterstate Light" panose="02000506000000020004" pitchFamily="2" charset="0"/>
              </a:rPr>
              <a:t>Some wording related to untested policies by the FCA have still some ground for appeal.</a:t>
            </a:r>
            <a:endParaRPr kumimoji="0" lang="en-US" sz="1600" b="0" i="0"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endParaRPr>
          </a:p>
        </p:txBody>
      </p:sp>
      <p:grpSp>
        <p:nvGrpSpPr>
          <p:cNvPr id="10" name="Group 9">
            <a:extLst>
              <a:ext uri="{FF2B5EF4-FFF2-40B4-BE49-F238E27FC236}">
                <a16:creationId xmlns:a16="http://schemas.microsoft.com/office/drawing/2014/main" id="{44EA14ED-28A1-4612-A0BF-4DF75C85C670}"/>
              </a:ext>
            </a:extLst>
          </p:cNvPr>
          <p:cNvGrpSpPr/>
          <p:nvPr/>
        </p:nvGrpSpPr>
        <p:grpSpPr>
          <a:xfrm>
            <a:off x="519659" y="1523812"/>
            <a:ext cx="885825" cy="981188"/>
            <a:chOff x="519659" y="1523812"/>
            <a:chExt cx="885825" cy="981188"/>
          </a:xfrm>
        </p:grpSpPr>
        <p:grpSp>
          <p:nvGrpSpPr>
            <p:cNvPr id="20" name="Group 1141">
              <a:extLst>
                <a:ext uri="{FF2B5EF4-FFF2-40B4-BE49-F238E27FC236}">
                  <a16:creationId xmlns:a16="http://schemas.microsoft.com/office/drawing/2014/main" id="{196E4851-618F-4503-83C2-04D8C4839D27}"/>
                </a:ext>
              </a:extLst>
            </p:cNvPr>
            <p:cNvGrpSpPr/>
            <p:nvPr/>
          </p:nvGrpSpPr>
          <p:grpSpPr>
            <a:xfrm>
              <a:off x="519659" y="1523812"/>
              <a:ext cx="885825" cy="550863"/>
              <a:chOff x="3132584" y="3225926"/>
              <a:chExt cx="885825" cy="550863"/>
            </a:xfrm>
          </p:grpSpPr>
          <p:grpSp>
            <p:nvGrpSpPr>
              <p:cNvPr id="21" name="Group 1140">
                <a:extLst>
                  <a:ext uri="{FF2B5EF4-FFF2-40B4-BE49-F238E27FC236}">
                    <a16:creationId xmlns:a16="http://schemas.microsoft.com/office/drawing/2014/main" id="{59B373CF-3E78-4812-8179-942AEEB289B4}"/>
                  </a:ext>
                </a:extLst>
              </p:cNvPr>
              <p:cNvGrpSpPr/>
              <p:nvPr/>
            </p:nvGrpSpPr>
            <p:grpSpPr>
              <a:xfrm>
                <a:off x="3132584" y="3225926"/>
                <a:ext cx="885825" cy="550863"/>
                <a:chOff x="3260725" y="3225800"/>
                <a:chExt cx="885825" cy="550863"/>
              </a:xfrm>
            </p:grpSpPr>
            <p:sp>
              <p:nvSpPr>
                <p:cNvPr id="23" name="Rectangle 133">
                  <a:extLst>
                    <a:ext uri="{FF2B5EF4-FFF2-40B4-BE49-F238E27FC236}">
                      <a16:creationId xmlns:a16="http://schemas.microsoft.com/office/drawing/2014/main" id="{6EAC88CB-01FB-47CA-8162-49CEE78528E0}"/>
                    </a:ext>
                  </a:extLst>
                </p:cNvPr>
                <p:cNvSpPr>
                  <a:spLocks noChangeArrowheads="1"/>
                </p:cNvSpPr>
                <p:nvPr/>
              </p:nvSpPr>
              <p:spPr bwMode="auto">
                <a:xfrm>
                  <a:off x="3260725" y="3225800"/>
                  <a:ext cx="885825" cy="550863"/>
                </a:xfrm>
                <a:prstGeom prst="rect">
                  <a:avLst/>
                </a:prstGeom>
                <a:solidFill>
                  <a:srgbClr val="0037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36">
                  <a:extLst>
                    <a:ext uri="{FF2B5EF4-FFF2-40B4-BE49-F238E27FC236}">
                      <a16:creationId xmlns:a16="http://schemas.microsoft.com/office/drawing/2014/main" id="{0CDC3D2A-627B-429D-A39E-400A59272699}"/>
                    </a:ext>
                  </a:extLst>
                </p:cNvPr>
                <p:cNvSpPr>
                  <a:spLocks/>
                </p:cNvSpPr>
                <p:nvPr/>
              </p:nvSpPr>
              <p:spPr bwMode="auto">
                <a:xfrm>
                  <a:off x="3260725" y="3225800"/>
                  <a:ext cx="885825" cy="550863"/>
                </a:xfrm>
                <a:custGeom>
                  <a:avLst/>
                  <a:gdLst>
                    <a:gd name="T0" fmla="*/ 0 w 3905"/>
                    <a:gd name="T1" fmla="*/ 808 h 2426"/>
                    <a:gd name="T2" fmla="*/ 824 w 3905"/>
                    <a:gd name="T3" fmla="*/ 808 h 2426"/>
                    <a:gd name="T4" fmla="*/ 0 w 3905"/>
                    <a:gd name="T5" fmla="*/ 295 h 2426"/>
                    <a:gd name="T6" fmla="*/ 0 w 3905"/>
                    <a:gd name="T7" fmla="*/ 0 h 2426"/>
                    <a:gd name="T8" fmla="*/ 472 w 3905"/>
                    <a:gd name="T9" fmla="*/ 0 h 2426"/>
                    <a:gd name="T10" fmla="*/ 1625 w 3905"/>
                    <a:gd name="T11" fmla="*/ 714 h 2426"/>
                    <a:gd name="T12" fmla="*/ 1625 w 3905"/>
                    <a:gd name="T13" fmla="*/ 0 h 2426"/>
                    <a:gd name="T14" fmla="*/ 2275 w 3905"/>
                    <a:gd name="T15" fmla="*/ 0 h 2426"/>
                    <a:gd name="T16" fmla="*/ 2275 w 3905"/>
                    <a:gd name="T17" fmla="*/ 714 h 2426"/>
                    <a:gd name="T18" fmla="*/ 3428 w 3905"/>
                    <a:gd name="T19" fmla="*/ 0 h 2426"/>
                    <a:gd name="T20" fmla="*/ 3905 w 3905"/>
                    <a:gd name="T21" fmla="*/ 0 h 2426"/>
                    <a:gd name="T22" fmla="*/ 3905 w 3905"/>
                    <a:gd name="T23" fmla="*/ 295 h 2426"/>
                    <a:gd name="T24" fmla="*/ 3076 w 3905"/>
                    <a:gd name="T25" fmla="*/ 808 h 2426"/>
                    <a:gd name="T26" fmla="*/ 3905 w 3905"/>
                    <a:gd name="T27" fmla="*/ 808 h 2426"/>
                    <a:gd name="T28" fmla="*/ 3905 w 3905"/>
                    <a:gd name="T29" fmla="*/ 1617 h 2426"/>
                    <a:gd name="T30" fmla="*/ 3076 w 3905"/>
                    <a:gd name="T31" fmla="*/ 1617 h 2426"/>
                    <a:gd name="T32" fmla="*/ 3905 w 3905"/>
                    <a:gd name="T33" fmla="*/ 2130 h 2426"/>
                    <a:gd name="T34" fmla="*/ 3905 w 3905"/>
                    <a:gd name="T35" fmla="*/ 2426 h 2426"/>
                    <a:gd name="T36" fmla="*/ 3428 w 3905"/>
                    <a:gd name="T37" fmla="*/ 2426 h 2426"/>
                    <a:gd name="T38" fmla="*/ 2275 w 3905"/>
                    <a:gd name="T39" fmla="*/ 1712 h 2426"/>
                    <a:gd name="T40" fmla="*/ 2275 w 3905"/>
                    <a:gd name="T41" fmla="*/ 2426 h 2426"/>
                    <a:gd name="T42" fmla="*/ 1625 w 3905"/>
                    <a:gd name="T43" fmla="*/ 2426 h 2426"/>
                    <a:gd name="T44" fmla="*/ 1625 w 3905"/>
                    <a:gd name="T45" fmla="*/ 1712 h 2426"/>
                    <a:gd name="T46" fmla="*/ 472 w 3905"/>
                    <a:gd name="T47" fmla="*/ 2426 h 2426"/>
                    <a:gd name="T48" fmla="*/ 0 w 3905"/>
                    <a:gd name="T49" fmla="*/ 2426 h 2426"/>
                    <a:gd name="T50" fmla="*/ 0 w 3905"/>
                    <a:gd name="T51" fmla="*/ 2130 h 2426"/>
                    <a:gd name="T52" fmla="*/ 824 w 3905"/>
                    <a:gd name="T53" fmla="*/ 1617 h 2426"/>
                    <a:gd name="T54" fmla="*/ 0 w 3905"/>
                    <a:gd name="T55" fmla="*/ 1617 h 2426"/>
                    <a:gd name="T56" fmla="*/ 0 w 3905"/>
                    <a:gd name="T57" fmla="*/ 808 h 2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905" h="2426">
                      <a:moveTo>
                        <a:pt x="0" y="808"/>
                      </a:moveTo>
                      <a:lnTo>
                        <a:pt x="824" y="808"/>
                      </a:lnTo>
                      <a:lnTo>
                        <a:pt x="0" y="295"/>
                      </a:lnTo>
                      <a:lnTo>
                        <a:pt x="0" y="0"/>
                      </a:lnTo>
                      <a:lnTo>
                        <a:pt x="472" y="0"/>
                      </a:lnTo>
                      <a:lnTo>
                        <a:pt x="1625" y="714"/>
                      </a:lnTo>
                      <a:lnTo>
                        <a:pt x="1625" y="0"/>
                      </a:lnTo>
                      <a:lnTo>
                        <a:pt x="2275" y="0"/>
                      </a:lnTo>
                      <a:lnTo>
                        <a:pt x="2275" y="714"/>
                      </a:lnTo>
                      <a:lnTo>
                        <a:pt x="3428" y="0"/>
                      </a:lnTo>
                      <a:lnTo>
                        <a:pt x="3905" y="0"/>
                      </a:lnTo>
                      <a:lnTo>
                        <a:pt x="3905" y="295"/>
                      </a:lnTo>
                      <a:lnTo>
                        <a:pt x="3076" y="808"/>
                      </a:lnTo>
                      <a:lnTo>
                        <a:pt x="3905" y="808"/>
                      </a:lnTo>
                      <a:lnTo>
                        <a:pt x="3905" y="1617"/>
                      </a:lnTo>
                      <a:lnTo>
                        <a:pt x="3076" y="1617"/>
                      </a:lnTo>
                      <a:lnTo>
                        <a:pt x="3905" y="2130"/>
                      </a:lnTo>
                      <a:lnTo>
                        <a:pt x="3905" y="2426"/>
                      </a:lnTo>
                      <a:lnTo>
                        <a:pt x="3428" y="2426"/>
                      </a:lnTo>
                      <a:lnTo>
                        <a:pt x="2275" y="1712"/>
                      </a:lnTo>
                      <a:lnTo>
                        <a:pt x="2275" y="2426"/>
                      </a:lnTo>
                      <a:lnTo>
                        <a:pt x="1625" y="2426"/>
                      </a:lnTo>
                      <a:lnTo>
                        <a:pt x="1625" y="1712"/>
                      </a:lnTo>
                      <a:lnTo>
                        <a:pt x="472" y="2426"/>
                      </a:lnTo>
                      <a:lnTo>
                        <a:pt x="0" y="2426"/>
                      </a:lnTo>
                      <a:lnTo>
                        <a:pt x="0" y="2130"/>
                      </a:lnTo>
                      <a:lnTo>
                        <a:pt x="824" y="1617"/>
                      </a:lnTo>
                      <a:lnTo>
                        <a:pt x="0" y="1617"/>
                      </a:lnTo>
                      <a:lnTo>
                        <a:pt x="0" y="80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37">
                  <a:extLst>
                    <a:ext uri="{FF2B5EF4-FFF2-40B4-BE49-F238E27FC236}">
                      <a16:creationId xmlns:a16="http://schemas.microsoft.com/office/drawing/2014/main" id="{4C75FED7-75BB-41A0-BE90-C4DCDBAD5ADD}"/>
                    </a:ext>
                  </a:extLst>
                </p:cNvPr>
                <p:cNvSpPr>
                  <a:spLocks/>
                </p:cNvSpPr>
                <p:nvPr/>
              </p:nvSpPr>
              <p:spPr bwMode="auto">
                <a:xfrm>
                  <a:off x="3781425" y="3225800"/>
                  <a:ext cx="365125" cy="184150"/>
                </a:xfrm>
                <a:custGeom>
                  <a:avLst/>
                  <a:gdLst>
                    <a:gd name="T0" fmla="*/ 1304 w 1611"/>
                    <a:gd name="T1" fmla="*/ 0 h 809"/>
                    <a:gd name="T2" fmla="*/ 0 w 1611"/>
                    <a:gd name="T3" fmla="*/ 809 h 809"/>
                    <a:gd name="T4" fmla="*/ 312 w 1611"/>
                    <a:gd name="T5" fmla="*/ 809 h 809"/>
                    <a:gd name="T6" fmla="*/ 1611 w 1611"/>
                    <a:gd name="T7" fmla="*/ 0 h 809"/>
                    <a:gd name="T8" fmla="*/ 1304 w 1611"/>
                    <a:gd name="T9" fmla="*/ 0 h 809"/>
                  </a:gdLst>
                  <a:ahLst/>
                  <a:cxnLst>
                    <a:cxn ang="0">
                      <a:pos x="T0" y="T1"/>
                    </a:cxn>
                    <a:cxn ang="0">
                      <a:pos x="T2" y="T3"/>
                    </a:cxn>
                    <a:cxn ang="0">
                      <a:pos x="T4" y="T5"/>
                    </a:cxn>
                    <a:cxn ang="0">
                      <a:pos x="T6" y="T7"/>
                    </a:cxn>
                    <a:cxn ang="0">
                      <a:pos x="T8" y="T9"/>
                    </a:cxn>
                  </a:cxnLst>
                  <a:rect l="0" t="0" r="r" b="b"/>
                  <a:pathLst>
                    <a:path w="1611" h="809">
                      <a:moveTo>
                        <a:pt x="1304" y="0"/>
                      </a:moveTo>
                      <a:lnTo>
                        <a:pt x="0" y="809"/>
                      </a:lnTo>
                      <a:lnTo>
                        <a:pt x="312" y="809"/>
                      </a:lnTo>
                      <a:lnTo>
                        <a:pt x="1611" y="0"/>
                      </a:lnTo>
                      <a:lnTo>
                        <a:pt x="1304" y="0"/>
                      </a:lnTo>
                      <a:close/>
                    </a:path>
                  </a:pathLst>
                </a:custGeom>
                <a:solidFill>
                  <a:srgbClr val="DB2F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38">
                  <a:extLst>
                    <a:ext uri="{FF2B5EF4-FFF2-40B4-BE49-F238E27FC236}">
                      <a16:creationId xmlns:a16="http://schemas.microsoft.com/office/drawing/2014/main" id="{EEBC2690-3389-4F39-8A91-CA29E182A55B}"/>
                    </a:ext>
                  </a:extLst>
                </p:cNvPr>
                <p:cNvSpPr>
                  <a:spLocks/>
                </p:cNvSpPr>
                <p:nvPr/>
              </p:nvSpPr>
              <p:spPr bwMode="auto">
                <a:xfrm>
                  <a:off x="3851275" y="3592513"/>
                  <a:ext cx="295275" cy="184150"/>
                </a:xfrm>
                <a:custGeom>
                  <a:avLst/>
                  <a:gdLst>
                    <a:gd name="T0" fmla="*/ 1300 w 1300"/>
                    <a:gd name="T1" fmla="*/ 809 h 809"/>
                    <a:gd name="T2" fmla="*/ 0 w 1300"/>
                    <a:gd name="T3" fmla="*/ 0 h 809"/>
                    <a:gd name="T4" fmla="*/ 313 w 1300"/>
                    <a:gd name="T5" fmla="*/ 0 h 809"/>
                    <a:gd name="T6" fmla="*/ 1300 w 1300"/>
                    <a:gd name="T7" fmla="*/ 616 h 809"/>
                    <a:gd name="T8" fmla="*/ 1300 w 1300"/>
                    <a:gd name="T9" fmla="*/ 809 h 809"/>
                  </a:gdLst>
                  <a:ahLst/>
                  <a:cxnLst>
                    <a:cxn ang="0">
                      <a:pos x="T0" y="T1"/>
                    </a:cxn>
                    <a:cxn ang="0">
                      <a:pos x="T2" y="T3"/>
                    </a:cxn>
                    <a:cxn ang="0">
                      <a:pos x="T4" y="T5"/>
                    </a:cxn>
                    <a:cxn ang="0">
                      <a:pos x="T6" y="T7"/>
                    </a:cxn>
                    <a:cxn ang="0">
                      <a:pos x="T8" y="T9"/>
                    </a:cxn>
                  </a:cxnLst>
                  <a:rect l="0" t="0" r="r" b="b"/>
                  <a:pathLst>
                    <a:path w="1300" h="809">
                      <a:moveTo>
                        <a:pt x="1300" y="809"/>
                      </a:moveTo>
                      <a:lnTo>
                        <a:pt x="0" y="0"/>
                      </a:lnTo>
                      <a:lnTo>
                        <a:pt x="313" y="0"/>
                      </a:lnTo>
                      <a:lnTo>
                        <a:pt x="1300" y="616"/>
                      </a:lnTo>
                      <a:lnTo>
                        <a:pt x="1300" y="809"/>
                      </a:lnTo>
                      <a:close/>
                    </a:path>
                  </a:pathLst>
                </a:custGeom>
                <a:solidFill>
                  <a:srgbClr val="DB2F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39">
                  <a:extLst>
                    <a:ext uri="{FF2B5EF4-FFF2-40B4-BE49-F238E27FC236}">
                      <a16:creationId xmlns:a16="http://schemas.microsoft.com/office/drawing/2014/main" id="{53BE9244-A72E-42D0-9AF5-D1063786AB60}"/>
                    </a:ext>
                  </a:extLst>
                </p:cNvPr>
                <p:cNvSpPr>
                  <a:spLocks/>
                </p:cNvSpPr>
                <p:nvPr/>
              </p:nvSpPr>
              <p:spPr bwMode="auto">
                <a:xfrm>
                  <a:off x="3260725" y="3225800"/>
                  <a:ext cx="295275" cy="184150"/>
                </a:xfrm>
                <a:custGeom>
                  <a:avLst/>
                  <a:gdLst>
                    <a:gd name="T0" fmla="*/ 1306 w 1306"/>
                    <a:gd name="T1" fmla="*/ 809 h 809"/>
                    <a:gd name="T2" fmla="*/ 0 w 1306"/>
                    <a:gd name="T3" fmla="*/ 0 h 809"/>
                    <a:gd name="T4" fmla="*/ 0 w 1306"/>
                    <a:gd name="T5" fmla="*/ 193 h 809"/>
                    <a:gd name="T6" fmla="*/ 991 w 1306"/>
                    <a:gd name="T7" fmla="*/ 809 h 809"/>
                    <a:gd name="T8" fmla="*/ 1306 w 1306"/>
                    <a:gd name="T9" fmla="*/ 809 h 809"/>
                  </a:gdLst>
                  <a:ahLst/>
                  <a:cxnLst>
                    <a:cxn ang="0">
                      <a:pos x="T0" y="T1"/>
                    </a:cxn>
                    <a:cxn ang="0">
                      <a:pos x="T2" y="T3"/>
                    </a:cxn>
                    <a:cxn ang="0">
                      <a:pos x="T4" y="T5"/>
                    </a:cxn>
                    <a:cxn ang="0">
                      <a:pos x="T6" y="T7"/>
                    </a:cxn>
                    <a:cxn ang="0">
                      <a:pos x="T8" y="T9"/>
                    </a:cxn>
                  </a:cxnLst>
                  <a:rect l="0" t="0" r="r" b="b"/>
                  <a:pathLst>
                    <a:path w="1306" h="809">
                      <a:moveTo>
                        <a:pt x="1306" y="809"/>
                      </a:moveTo>
                      <a:lnTo>
                        <a:pt x="0" y="0"/>
                      </a:lnTo>
                      <a:lnTo>
                        <a:pt x="0" y="193"/>
                      </a:lnTo>
                      <a:lnTo>
                        <a:pt x="991" y="809"/>
                      </a:lnTo>
                      <a:lnTo>
                        <a:pt x="1306" y="809"/>
                      </a:lnTo>
                      <a:close/>
                    </a:path>
                  </a:pathLst>
                </a:custGeom>
                <a:solidFill>
                  <a:srgbClr val="DB2F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40">
                  <a:extLst>
                    <a:ext uri="{FF2B5EF4-FFF2-40B4-BE49-F238E27FC236}">
                      <a16:creationId xmlns:a16="http://schemas.microsoft.com/office/drawing/2014/main" id="{F02B3AF6-2FAF-4DF0-A7D5-1C9306E44481}"/>
                    </a:ext>
                  </a:extLst>
                </p:cNvPr>
                <p:cNvSpPr>
                  <a:spLocks/>
                </p:cNvSpPr>
                <p:nvPr/>
              </p:nvSpPr>
              <p:spPr bwMode="auto">
                <a:xfrm>
                  <a:off x="3260725" y="3592513"/>
                  <a:ext cx="366712" cy="184150"/>
                </a:xfrm>
                <a:custGeom>
                  <a:avLst/>
                  <a:gdLst>
                    <a:gd name="T0" fmla="*/ 1303 w 1615"/>
                    <a:gd name="T1" fmla="*/ 0 h 809"/>
                    <a:gd name="T2" fmla="*/ 0 w 1615"/>
                    <a:gd name="T3" fmla="*/ 809 h 809"/>
                    <a:gd name="T4" fmla="*/ 312 w 1615"/>
                    <a:gd name="T5" fmla="*/ 809 h 809"/>
                    <a:gd name="T6" fmla="*/ 1615 w 1615"/>
                    <a:gd name="T7" fmla="*/ 0 h 809"/>
                    <a:gd name="T8" fmla="*/ 1303 w 1615"/>
                    <a:gd name="T9" fmla="*/ 0 h 809"/>
                  </a:gdLst>
                  <a:ahLst/>
                  <a:cxnLst>
                    <a:cxn ang="0">
                      <a:pos x="T0" y="T1"/>
                    </a:cxn>
                    <a:cxn ang="0">
                      <a:pos x="T2" y="T3"/>
                    </a:cxn>
                    <a:cxn ang="0">
                      <a:pos x="T4" y="T5"/>
                    </a:cxn>
                    <a:cxn ang="0">
                      <a:pos x="T6" y="T7"/>
                    </a:cxn>
                    <a:cxn ang="0">
                      <a:pos x="T8" y="T9"/>
                    </a:cxn>
                  </a:cxnLst>
                  <a:rect l="0" t="0" r="r" b="b"/>
                  <a:pathLst>
                    <a:path w="1615" h="809">
                      <a:moveTo>
                        <a:pt x="1303" y="0"/>
                      </a:moveTo>
                      <a:lnTo>
                        <a:pt x="0" y="809"/>
                      </a:lnTo>
                      <a:lnTo>
                        <a:pt x="312" y="809"/>
                      </a:lnTo>
                      <a:lnTo>
                        <a:pt x="1615" y="0"/>
                      </a:lnTo>
                      <a:lnTo>
                        <a:pt x="1303" y="0"/>
                      </a:lnTo>
                      <a:close/>
                    </a:path>
                  </a:pathLst>
                </a:custGeom>
                <a:solidFill>
                  <a:srgbClr val="DB2F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41">
                  <a:extLst>
                    <a:ext uri="{FF2B5EF4-FFF2-40B4-BE49-F238E27FC236}">
                      <a16:creationId xmlns:a16="http://schemas.microsoft.com/office/drawing/2014/main" id="{3F632AEF-97ED-47AB-8721-A5DCFFBBEED3}"/>
                    </a:ext>
                  </a:extLst>
                </p:cNvPr>
                <p:cNvSpPr>
                  <a:spLocks/>
                </p:cNvSpPr>
                <p:nvPr/>
              </p:nvSpPr>
              <p:spPr bwMode="auto">
                <a:xfrm>
                  <a:off x="3260725" y="3225800"/>
                  <a:ext cx="885825" cy="550863"/>
                </a:xfrm>
                <a:custGeom>
                  <a:avLst/>
                  <a:gdLst>
                    <a:gd name="T0" fmla="*/ 0 w 3905"/>
                    <a:gd name="T1" fmla="*/ 976 h 2426"/>
                    <a:gd name="T2" fmla="*/ 1764 w 3905"/>
                    <a:gd name="T3" fmla="*/ 976 h 2426"/>
                    <a:gd name="T4" fmla="*/ 1764 w 3905"/>
                    <a:gd name="T5" fmla="*/ 0 h 2426"/>
                    <a:gd name="T6" fmla="*/ 2146 w 3905"/>
                    <a:gd name="T7" fmla="*/ 0 h 2426"/>
                    <a:gd name="T8" fmla="*/ 2146 w 3905"/>
                    <a:gd name="T9" fmla="*/ 976 h 2426"/>
                    <a:gd name="T10" fmla="*/ 3905 w 3905"/>
                    <a:gd name="T11" fmla="*/ 976 h 2426"/>
                    <a:gd name="T12" fmla="*/ 3905 w 3905"/>
                    <a:gd name="T13" fmla="*/ 1450 h 2426"/>
                    <a:gd name="T14" fmla="*/ 2146 w 3905"/>
                    <a:gd name="T15" fmla="*/ 1450 h 2426"/>
                    <a:gd name="T16" fmla="*/ 2146 w 3905"/>
                    <a:gd name="T17" fmla="*/ 2426 h 2426"/>
                    <a:gd name="T18" fmla="*/ 1764 w 3905"/>
                    <a:gd name="T19" fmla="*/ 2426 h 2426"/>
                    <a:gd name="T20" fmla="*/ 1764 w 3905"/>
                    <a:gd name="T21" fmla="*/ 1450 h 2426"/>
                    <a:gd name="T22" fmla="*/ 0 w 3905"/>
                    <a:gd name="T23" fmla="*/ 1450 h 2426"/>
                    <a:gd name="T24" fmla="*/ 0 w 3905"/>
                    <a:gd name="T25" fmla="*/ 976 h 2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5" h="2426">
                      <a:moveTo>
                        <a:pt x="0" y="976"/>
                      </a:moveTo>
                      <a:lnTo>
                        <a:pt x="1764" y="976"/>
                      </a:lnTo>
                      <a:lnTo>
                        <a:pt x="1764" y="0"/>
                      </a:lnTo>
                      <a:lnTo>
                        <a:pt x="2146" y="0"/>
                      </a:lnTo>
                      <a:lnTo>
                        <a:pt x="2146" y="976"/>
                      </a:lnTo>
                      <a:lnTo>
                        <a:pt x="3905" y="976"/>
                      </a:lnTo>
                      <a:lnTo>
                        <a:pt x="3905" y="1450"/>
                      </a:lnTo>
                      <a:lnTo>
                        <a:pt x="2146" y="1450"/>
                      </a:lnTo>
                      <a:lnTo>
                        <a:pt x="2146" y="2426"/>
                      </a:lnTo>
                      <a:lnTo>
                        <a:pt x="1764" y="2426"/>
                      </a:lnTo>
                      <a:lnTo>
                        <a:pt x="1764" y="1450"/>
                      </a:lnTo>
                      <a:lnTo>
                        <a:pt x="0" y="1450"/>
                      </a:lnTo>
                      <a:lnTo>
                        <a:pt x="0" y="976"/>
                      </a:lnTo>
                      <a:close/>
                    </a:path>
                  </a:pathLst>
                </a:custGeom>
                <a:solidFill>
                  <a:srgbClr val="DB2F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2" name="Rectangle 73">
                <a:extLst>
                  <a:ext uri="{FF2B5EF4-FFF2-40B4-BE49-F238E27FC236}">
                    <a16:creationId xmlns:a16="http://schemas.microsoft.com/office/drawing/2014/main" id="{A237F672-6477-4457-8F6E-6246DD021B74}"/>
                  </a:ext>
                </a:extLst>
              </p:cNvPr>
              <p:cNvSpPr/>
              <p:nvPr/>
            </p:nvSpPr>
            <p:spPr>
              <a:xfrm>
                <a:off x="3132584" y="3225926"/>
                <a:ext cx="885600" cy="550800"/>
              </a:xfrm>
              <a:prstGeom prst="rect">
                <a:avLst/>
              </a:prstGeom>
              <a:noFill/>
              <a:ln w="63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grpSp>
        <p:sp>
          <p:nvSpPr>
            <p:cNvPr id="31" name="Rectangle 3">
              <a:extLst>
                <a:ext uri="{FF2B5EF4-FFF2-40B4-BE49-F238E27FC236}">
                  <a16:creationId xmlns:a16="http://schemas.microsoft.com/office/drawing/2014/main" id="{D4A3C31A-23FA-45CE-931F-AC21C022135A}"/>
                </a:ext>
              </a:extLst>
            </p:cNvPr>
            <p:cNvSpPr txBox="1">
              <a:spLocks noChangeArrowheads="1"/>
            </p:cNvSpPr>
            <p:nvPr/>
          </p:nvSpPr>
          <p:spPr bwMode="gray">
            <a:xfrm>
              <a:off x="560990" y="2184845"/>
              <a:ext cx="803162" cy="320155"/>
            </a:xfrm>
            <a:prstGeom prst="rect">
              <a:avLst/>
            </a:prstGeom>
            <a:noFill/>
            <a:ln w="9525">
              <a:noFill/>
              <a:miter lim="800000"/>
              <a:headEnd/>
              <a:tailEnd/>
            </a:ln>
            <a:effectLst/>
          </p:spPr>
          <p:txBody>
            <a:bodyPr lIns="0" tIns="0" rIns="0" bIns="0"/>
            <a:lstStyle/>
            <a:p>
              <a:pPr algn="ctr" defTabSz="995363">
                <a:spcBef>
                  <a:spcPct val="20000"/>
                </a:spcBef>
                <a:buClr>
                  <a:srgbClr val="FFD200"/>
                </a:buClr>
                <a:defRPr/>
              </a:pPr>
              <a:r>
                <a:rPr lang="de-DE" sz="1200" b="1" kern="0" dirty="0" err="1">
                  <a:solidFill>
                    <a:schemeClr val="bg1"/>
                  </a:solidFill>
                  <a:latin typeface="EYInterstate Light" panose="02000506000000020004" pitchFamily="2" charset="0"/>
                </a:rPr>
                <a:t>Stonegate</a:t>
              </a:r>
              <a:endParaRPr lang="de-DE" sz="900" i="1" kern="0" dirty="0">
                <a:solidFill>
                  <a:schemeClr val="bg1"/>
                </a:solidFill>
                <a:latin typeface="EYInterstate Light" panose="02000506000000020004" pitchFamily="2" charset="0"/>
              </a:endParaRPr>
            </a:p>
          </p:txBody>
        </p:sp>
      </p:grpSp>
      <p:sp>
        <p:nvSpPr>
          <p:cNvPr id="32" name="TextBox 31">
            <a:extLst>
              <a:ext uri="{FF2B5EF4-FFF2-40B4-BE49-F238E27FC236}">
                <a16:creationId xmlns:a16="http://schemas.microsoft.com/office/drawing/2014/main" id="{B7472270-89FA-4FC6-8C52-5A8207920C8B}"/>
              </a:ext>
            </a:extLst>
          </p:cNvPr>
          <p:cNvSpPr txBox="1"/>
          <p:nvPr/>
        </p:nvSpPr>
        <p:spPr>
          <a:xfrm>
            <a:off x="1110209" y="5096470"/>
            <a:ext cx="10018166" cy="923330"/>
          </a:xfrm>
          <a:prstGeom prst="rect">
            <a:avLst/>
          </a:prstGeom>
          <a:noFill/>
          <a:ln w="12700" cap="sq">
            <a:noFill/>
            <a:miter lim="800000"/>
          </a:ln>
        </p:spPr>
        <p:txBody>
          <a:bodyPr wrap="square">
            <a:spAutoFit/>
          </a:bodyPr>
          <a:lstStyle/>
          <a:p>
            <a:pPr lvl="1" algn="ctr">
              <a:spcAft>
                <a:spcPts val="600"/>
              </a:spcAft>
              <a:buClr>
                <a:srgbClr val="FFE600"/>
              </a:buClr>
              <a:buSzPct val="70000"/>
              <a:defRPr/>
            </a:pPr>
            <a:r>
              <a:rPr kumimoji="0" lang="en-US" sz="1800" b="0" i="1"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“Insurers might accept that coverage was triggered, but how many incidents, occurrences or events there were, and related aggregation issues, drives how much the policyholder can recover” Lydia </a:t>
            </a:r>
            <a:r>
              <a:rPr kumimoji="0" lang="en-US" sz="1800" b="0" i="1" u="none" strike="noStrike" kern="1200" cap="none" spc="0" normalizeH="0" baseline="0" noProof="0" dirty="0" err="1">
                <a:ln>
                  <a:noFill/>
                </a:ln>
                <a:solidFill>
                  <a:prstClr val="white"/>
                </a:solidFill>
                <a:effectLst/>
                <a:uLnTx/>
                <a:uFillTx/>
                <a:latin typeface="EYInterstate Light" panose="02000506000000020004" pitchFamily="2" charset="0"/>
                <a:ea typeface="+mn-ea"/>
                <a:cs typeface="+mn-cs"/>
              </a:rPr>
              <a:t>Savill</a:t>
            </a:r>
            <a:r>
              <a:rPr kumimoji="0" lang="en-US" sz="1800" b="0" i="1" u="none" strike="noStrike" kern="1200" cap="none" spc="0" normalizeH="0" baseline="0" noProof="0" dirty="0">
                <a:ln>
                  <a:noFill/>
                </a:ln>
                <a:solidFill>
                  <a:prstClr val="white"/>
                </a:solidFill>
                <a:effectLst/>
                <a:uLnTx/>
                <a:uFillTx/>
                <a:latin typeface="EYInterstate Light" panose="02000506000000020004" pitchFamily="2" charset="0"/>
                <a:ea typeface="+mn-ea"/>
                <a:cs typeface="+mn-cs"/>
              </a:rPr>
              <a:t>, a counsel at Hogan Lovells.</a:t>
            </a:r>
          </a:p>
        </p:txBody>
      </p:sp>
    </p:spTree>
    <p:extLst>
      <p:ext uri="{BB962C8B-B14F-4D97-AF65-F5344CB8AC3E}">
        <p14:creationId xmlns:p14="http://schemas.microsoft.com/office/powerpoint/2010/main" val="2536258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FC1CA-811C-478B-A2AE-EAFED6990A44}"/>
              </a:ext>
            </a:extLst>
          </p:cNvPr>
          <p:cNvSpPr>
            <a:spLocks noGrp="1"/>
          </p:cNvSpPr>
          <p:nvPr>
            <p:ph type="title"/>
          </p:nvPr>
        </p:nvSpPr>
        <p:spPr/>
        <p:txBody>
          <a:bodyPr/>
          <a:lstStyle/>
          <a:p>
            <a:r>
              <a:rPr lang="en-US" sz="2400" b="0" kern="1200" noProof="0" dirty="0">
                <a:solidFill>
                  <a:schemeClr val="bg1"/>
                </a:solidFill>
                <a:latin typeface="EYInterstate Light" panose="02000506000000020004" pitchFamily="2" charset="0"/>
                <a:ea typeface="+mn-ea"/>
                <a:cs typeface="+mn-cs"/>
              </a:rPr>
              <a:t>The impacts of the pandemic in the insurance industry + Reserving  process</a:t>
            </a:r>
          </a:p>
        </p:txBody>
      </p:sp>
      <p:sp>
        <p:nvSpPr>
          <p:cNvPr id="4" name="Slide Number Placeholder 3">
            <a:extLst>
              <a:ext uri="{FF2B5EF4-FFF2-40B4-BE49-F238E27FC236}">
                <a16:creationId xmlns:a16="http://schemas.microsoft.com/office/drawing/2014/main" id="{1018C05A-6627-4A11-BADC-DF73CCEBE033}"/>
              </a:ext>
            </a:extLst>
          </p:cNvPr>
          <p:cNvSpPr>
            <a:spLocks noGrp="1"/>
          </p:cNvSpPr>
          <p:nvPr>
            <p:ph type="sldNum" sz="quarter" idx="12"/>
          </p:nvPr>
        </p:nvSpPr>
        <p:spPr/>
        <p:txBody>
          <a:bodyPr/>
          <a:lstStyle/>
          <a:p>
            <a:r>
              <a:rPr lang="en-US" dirty="0"/>
              <a:t>Page </a:t>
            </a:r>
            <a:fld id="{F1BC30E3-FFE5-4B91-AA19-87A149EBB9EE}" type="slidenum">
              <a:rPr lang="en-US" smtClean="0"/>
              <a:pPr/>
              <a:t>3</a:t>
            </a:fld>
            <a:endParaRPr lang="en-US" dirty="0"/>
          </a:p>
        </p:txBody>
      </p:sp>
      <p:sp>
        <p:nvSpPr>
          <p:cNvPr id="5" name="Text Placeholder 4">
            <a:extLst>
              <a:ext uri="{FF2B5EF4-FFF2-40B4-BE49-F238E27FC236}">
                <a16:creationId xmlns:a16="http://schemas.microsoft.com/office/drawing/2014/main" id="{6B602D8B-7ADB-43A4-A99F-859D12DD1E48}"/>
              </a:ext>
            </a:extLst>
          </p:cNvPr>
          <p:cNvSpPr>
            <a:spLocks noGrp="1"/>
          </p:cNvSpPr>
          <p:nvPr>
            <p:ph type="body" sz="quarter" idx="14"/>
          </p:nvPr>
        </p:nvSpPr>
        <p:spPr>
          <a:xfrm>
            <a:off x="2746375" y="1325434"/>
            <a:ext cx="8839200" cy="5121701"/>
          </a:xfrm>
        </p:spPr>
        <p:txBody>
          <a:bodyPr/>
          <a:lstStyle/>
          <a:p>
            <a:pPr marL="285750" indent="-285750">
              <a:buFont typeface="Arial" panose="020B0604020202020204" pitchFamily="34" charset="0"/>
              <a:buChar char="•"/>
            </a:pPr>
            <a:r>
              <a:rPr lang="en-US" dirty="0"/>
              <a:t>Underwriting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Investments portfolio</a:t>
            </a:r>
          </a:p>
          <a:p>
            <a:pPr marL="557213"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Reserving</a:t>
            </a:r>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Capital Management</a:t>
            </a:r>
          </a:p>
          <a:p>
            <a:pPr marL="557213"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p:txBody>
      </p:sp>
      <p:sp>
        <p:nvSpPr>
          <p:cNvPr id="7" name="Rectangle 6">
            <a:extLst>
              <a:ext uri="{FF2B5EF4-FFF2-40B4-BE49-F238E27FC236}">
                <a16:creationId xmlns:a16="http://schemas.microsoft.com/office/drawing/2014/main" id="{1EC5F40F-FE88-4E15-93E1-18DB0333CBC4}"/>
              </a:ext>
            </a:extLst>
          </p:cNvPr>
          <p:cNvSpPr/>
          <p:nvPr/>
        </p:nvSpPr>
        <p:spPr>
          <a:xfrm>
            <a:off x="393745" y="3330019"/>
            <a:ext cx="11201400" cy="1231341"/>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grpSp>
        <p:nvGrpSpPr>
          <p:cNvPr id="6" name="Group 114">
            <a:extLst>
              <a:ext uri="{FF2B5EF4-FFF2-40B4-BE49-F238E27FC236}">
                <a16:creationId xmlns:a16="http://schemas.microsoft.com/office/drawing/2014/main" id="{B08B5369-53E3-4AEE-920B-0D168D748D2C}"/>
              </a:ext>
            </a:extLst>
          </p:cNvPr>
          <p:cNvGrpSpPr>
            <a:grpSpLocks noChangeAspect="1"/>
          </p:cNvGrpSpPr>
          <p:nvPr/>
        </p:nvGrpSpPr>
        <p:grpSpPr bwMode="auto">
          <a:xfrm>
            <a:off x="617222" y="1171278"/>
            <a:ext cx="663066" cy="659047"/>
            <a:chOff x="1891" y="2995"/>
            <a:chExt cx="660" cy="656"/>
          </a:xfrm>
          <a:solidFill>
            <a:schemeClr val="bg1"/>
          </a:solidFill>
        </p:grpSpPr>
        <p:sp>
          <p:nvSpPr>
            <p:cNvPr id="8" name="Freeform 115">
              <a:extLst>
                <a:ext uri="{FF2B5EF4-FFF2-40B4-BE49-F238E27FC236}">
                  <a16:creationId xmlns:a16="http://schemas.microsoft.com/office/drawing/2014/main" id="{C0CC01B0-2ABF-4329-9B7C-591F79197C57}"/>
                </a:ext>
              </a:extLst>
            </p:cNvPr>
            <p:cNvSpPr>
              <a:spLocks/>
            </p:cNvSpPr>
            <p:nvPr/>
          </p:nvSpPr>
          <p:spPr bwMode="auto">
            <a:xfrm>
              <a:off x="2027" y="2995"/>
              <a:ext cx="132" cy="600"/>
            </a:xfrm>
            <a:custGeom>
              <a:avLst/>
              <a:gdLst>
                <a:gd name="T0" fmla="*/ 18 w 132"/>
                <a:gd name="T1" fmla="*/ 600 h 600"/>
                <a:gd name="T2" fmla="*/ 0 w 132"/>
                <a:gd name="T3" fmla="*/ 600 h 600"/>
                <a:gd name="T4" fmla="*/ 0 w 132"/>
                <a:gd name="T5" fmla="*/ 62 h 600"/>
                <a:gd name="T6" fmla="*/ 0 w 132"/>
                <a:gd name="T7" fmla="*/ 62 h 600"/>
                <a:gd name="T8" fmla="*/ 0 w 132"/>
                <a:gd name="T9" fmla="*/ 50 h 600"/>
                <a:gd name="T10" fmla="*/ 6 w 132"/>
                <a:gd name="T11" fmla="*/ 38 h 600"/>
                <a:gd name="T12" fmla="*/ 12 w 132"/>
                <a:gd name="T13" fmla="*/ 28 h 600"/>
                <a:gd name="T14" fmla="*/ 20 w 132"/>
                <a:gd name="T15" fmla="*/ 18 h 600"/>
                <a:gd name="T16" fmla="*/ 30 w 132"/>
                <a:gd name="T17" fmla="*/ 10 h 600"/>
                <a:gd name="T18" fmla="*/ 42 w 132"/>
                <a:gd name="T19" fmla="*/ 6 h 600"/>
                <a:gd name="T20" fmla="*/ 52 w 132"/>
                <a:gd name="T21" fmla="*/ 2 h 600"/>
                <a:gd name="T22" fmla="*/ 64 w 132"/>
                <a:gd name="T23" fmla="*/ 0 h 600"/>
                <a:gd name="T24" fmla="*/ 64 w 132"/>
                <a:gd name="T25" fmla="*/ 0 h 600"/>
                <a:gd name="T26" fmla="*/ 74 w 132"/>
                <a:gd name="T27" fmla="*/ 2 h 600"/>
                <a:gd name="T28" fmla="*/ 86 w 132"/>
                <a:gd name="T29" fmla="*/ 6 h 600"/>
                <a:gd name="T30" fmla="*/ 96 w 132"/>
                <a:gd name="T31" fmla="*/ 10 h 600"/>
                <a:gd name="T32" fmla="*/ 108 w 132"/>
                <a:gd name="T33" fmla="*/ 18 h 600"/>
                <a:gd name="T34" fmla="*/ 118 w 132"/>
                <a:gd name="T35" fmla="*/ 26 h 600"/>
                <a:gd name="T36" fmla="*/ 124 w 132"/>
                <a:gd name="T37" fmla="*/ 38 h 600"/>
                <a:gd name="T38" fmla="*/ 130 w 132"/>
                <a:gd name="T39" fmla="*/ 50 h 600"/>
                <a:gd name="T40" fmla="*/ 132 w 132"/>
                <a:gd name="T41" fmla="*/ 62 h 600"/>
                <a:gd name="T42" fmla="*/ 132 w 132"/>
                <a:gd name="T43" fmla="*/ 92 h 600"/>
                <a:gd name="T44" fmla="*/ 114 w 132"/>
                <a:gd name="T45" fmla="*/ 92 h 600"/>
                <a:gd name="T46" fmla="*/ 114 w 132"/>
                <a:gd name="T47" fmla="*/ 62 h 600"/>
                <a:gd name="T48" fmla="*/ 114 w 132"/>
                <a:gd name="T49" fmla="*/ 62 h 600"/>
                <a:gd name="T50" fmla="*/ 112 w 132"/>
                <a:gd name="T51" fmla="*/ 54 h 600"/>
                <a:gd name="T52" fmla="*/ 108 w 132"/>
                <a:gd name="T53" fmla="*/ 46 h 600"/>
                <a:gd name="T54" fmla="*/ 102 w 132"/>
                <a:gd name="T55" fmla="*/ 38 h 600"/>
                <a:gd name="T56" fmla="*/ 96 w 132"/>
                <a:gd name="T57" fmla="*/ 32 h 600"/>
                <a:gd name="T58" fmla="*/ 88 w 132"/>
                <a:gd name="T59" fmla="*/ 26 h 600"/>
                <a:gd name="T60" fmla="*/ 80 w 132"/>
                <a:gd name="T61" fmla="*/ 22 h 600"/>
                <a:gd name="T62" fmla="*/ 72 w 132"/>
                <a:gd name="T63" fmla="*/ 20 h 600"/>
                <a:gd name="T64" fmla="*/ 64 w 132"/>
                <a:gd name="T65" fmla="*/ 18 h 600"/>
                <a:gd name="T66" fmla="*/ 64 w 132"/>
                <a:gd name="T67" fmla="*/ 18 h 600"/>
                <a:gd name="T68" fmla="*/ 56 w 132"/>
                <a:gd name="T69" fmla="*/ 20 h 600"/>
                <a:gd name="T70" fmla="*/ 48 w 132"/>
                <a:gd name="T71" fmla="*/ 22 h 600"/>
                <a:gd name="T72" fmla="*/ 40 w 132"/>
                <a:gd name="T73" fmla="*/ 26 h 600"/>
                <a:gd name="T74" fmla="*/ 34 w 132"/>
                <a:gd name="T75" fmla="*/ 32 h 600"/>
                <a:gd name="T76" fmla="*/ 26 w 132"/>
                <a:gd name="T77" fmla="*/ 38 h 600"/>
                <a:gd name="T78" fmla="*/ 22 w 132"/>
                <a:gd name="T79" fmla="*/ 44 h 600"/>
                <a:gd name="T80" fmla="*/ 18 w 132"/>
                <a:gd name="T81" fmla="*/ 52 h 600"/>
                <a:gd name="T82" fmla="*/ 18 w 132"/>
                <a:gd name="T83" fmla="*/ 62 h 600"/>
                <a:gd name="T84" fmla="*/ 18 w 132"/>
                <a:gd name="T85" fmla="*/ 600 h 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32" h="600">
                  <a:moveTo>
                    <a:pt x="18" y="600"/>
                  </a:moveTo>
                  <a:lnTo>
                    <a:pt x="0" y="600"/>
                  </a:lnTo>
                  <a:lnTo>
                    <a:pt x="0" y="62"/>
                  </a:lnTo>
                  <a:lnTo>
                    <a:pt x="0" y="62"/>
                  </a:lnTo>
                  <a:lnTo>
                    <a:pt x="0" y="50"/>
                  </a:lnTo>
                  <a:lnTo>
                    <a:pt x="6" y="38"/>
                  </a:lnTo>
                  <a:lnTo>
                    <a:pt x="12" y="28"/>
                  </a:lnTo>
                  <a:lnTo>
                    <a:pt x="20" y="18"/>
                  </a:lnTo>
                  <a:lnTo>
                    <a:pt x="30" y="10"/>
                  </a:lnTo>
                  <a:lnTo>
                    <a:pt x="42" y="6"/>
                  </a:lnTo>
                  <a:lnTo>
                    <a:pt x="52" y="2"/>
                  </a:lnTo>
                  <a:lnTo>
                    <a:pt x="64" y="0"/>
                  </a:lnTo>
                  <a:lnTo>
                    <a:pt x="64" y="0"/>
                  </a:lnTo>
                  <a:lnTo>
                    <a:pt x="74" y="2"/>
                  </a:lnTo>
                  <a:lnTo>
                    <a:pt x="86" y="6"/>
                  </a:lnTo>
                  <a:lnTo>
                    <a:pt x="96" y="10"/>
                  </a:lnTo>
                  <a:lnTo>
                    <a:pt x="108" y="18"/>
                  </a:lnTo>
                  <a:lnTo>
                    <a:pt x="118" y="26"/>
                  </a:lnTo>
                  <a:lnTo>
                    <a:pt x="124" y="38"/>
                  </a:lnTo>
                  <a:lnTo>
                    <a:pt x="130" y="50"/>
                  </a:lnTo>
                  <a:lnTo>
                    <a:pt x="132" y="62"/>
                  </a:lnTo>
                  <a:lnTo>
                    <a:pt x="132" y="92"/>
                  </a:lnTo>
                  <a:lnTo>
                    <a:pt x="114" y="92"/>
                  </a:lnTo>
                  <a:lnTo>
                    <a:pt x="114" y="62"/>
                  </a:lnTo>
                  <a:lnTo>
                    <a:pt x="114" y="62"/>
                  </a:lnTo>
                  <a:lnTo>
                    <a:pt x="112" y="54"/>
                  </a:lnTo>
                  <a:lnTo>
                    <a:pt x="108" y="46"/>
                  </a:lnTo>
                  <a:lnTo>
                    <a:pt x="102" y="38"/>
                  </a:lnTo>
                  <a:lnTo>
                    <a:pt x="96" y="32"/>
                  </a:lnTo>
                  <a:lnTo>
                    <a:pt x="88" y="26"/>
                  </a:lnTo>
                  <a:lnTo>
                    <a:pt x="80" y="22"/>
                  </a:lnTo>
                  <a:lnTo>
                    <a:pt x="72" y="20"/>
                  </a:lnTo>
                  <a:lnTo>
                    <a:pt x="64" y="18"/>
                  </a:lnTo>
                  <a:lnTo>
                    <a:pt x="64" y="18"/>
                  </a:lnTo>
                  <a:lnTo>
                    <a:pt x="56" y="20"/>
                  </a:lnTo>
                  <a:lnTo>
                    <a:pt x="48" y="22"/>
                  </a:lnTo>
                  <a:lnTo>
                    <a:pt x="40" y="26"/>
                  </a:lnTo>
                  <a:lnTo>
                    <a:pt x="34" y="32"/>
                  </a:lnTo>
                  <a:lnTo>
                    <a:pt x="26" y="38"/>
                  </a:lnTo>
                  <a:lnTo>
                    <a:pt x="22" y="44"/>
                  </a:lnTo>
                  <a:lnTo>
                    <a:pt x="18" y="52"/>
                  </a:lnTo>
                  <a:lnTo>
                    <a:pt x="18" y="62"/>
                  </a:lnTo>
                  <a:lnTo>
                    <a:pt x="18" y="6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116">
              <a:extLst>
                <a:ext uri="{FF2B5EF4-FFF2-40B4-BE49-F238E27FC236}">
                  <a16:creationId xmlns:a16="http://schemas.microsoft.com/office/drawing/2014/main" id="{8A1A1E44-08AE-479C-8963-E3789248AE17}"/>
                </a:ext>
              </a:extLst>
            </p:cNvPr>
            <p:cNvSpPr>
              <a:spLocks/>
            </p:cNvSpPr>
            <p:nvPr/>
          </p:nvSpPr>
          <p:spPr bwMode="auto">
            <a:xfrm>
              <a:off x="2083" y="2995"/>
              <a:ext cx="468" cy="100"/>
            </a:xfrm>
            <a:custGeom>
              <a:avLst/>
              <a:gdLst>
                <a:gd name="T0" fmla="*/ 468 w 468"/>
                <a:gd name="T1" fmla="*/ 100 h 100"/>
                <a:gd name="T2" fmla="*/ 66 w 468"/>
                <a:gd name="T3" fmla="*/ 100 h 100"/>
                <a:gd name="T4" fmla="*/ 66 w 468"/>
                <a:gd name="T5" fmla="*/ 100 h 100"/>
                <a:gd name="T6" fmla="*/ 64 w 468"/>
                <a:gd name="T7" fmla="*/ 100 h 100"/>
                <a:gd name="T8" fmla="*/ 60 w 468"/>
                <a:gd name="T9" fmla="*/ 98 h 100"/>
                <a:gd name="T10" fmla="*/ 58 w 468"/>
                <a:gd name="T11" fmla="*/ 96 h 100"/>
                <a:gd name="T12" fmla="*/ 58 w 468"/>
                <a:gd name="T13" fmla="*/ 92 h 100"/>
                <a:gd name="T14" fmla="*/ 58 w 468"/>
                <a:gd name="T15" fmla="*/ 92 h 100"/>
                <a:gd name="T16" fmla="*/ 58 w 468"/>
                <a:gd name="T17" fmla="*/ 88 h 100"/>
                <a:gd name="T18" fmla="*/ 60 w 468"/>
                <a:gd name="T19" fmla="*/ 86 h 100"/>
                <a:gd name="T20" fmla="*/ 64 w 468"/>
                <a:gd name="T21" fmla="*/ 84 h 100"/>
                <a:gd name="T22" fmla="*/ 66 w 468"/>
                <a:gd name="T23" fmla="*/ 82 h 100"/>
                <a:gd name="T24" fmla="*/ 450 w 468"/>
                <a:gd name="T25" fmla="*/ 82 h 100"/>
                <a:gd name="T26" fmla="*/ 450 w 468"/>
                <a:gd name="T27" fmla="*/ 72 h 100"/>
                <a:gd name="T28" fmla="*/ 450 w 468"/>
                <a:gd name="T29" fmla="*/ 72 h 100"/>
                <a:gd name="T30" fmla="*/ 448 w 468"/>
                <a:gd name="T31" fmla="*/ 60 h 100"/>
                <a:gd name="T32" fmla="*/ 446 w 468"/>
                <a:gd name="T33" fmla="*/ 50 h 100"/>
                <a:gd name="T34" fmla="*/ 442 w 468"/>
                <a:gd name="T35" fmla="*/ 42 h 100"/>
                <a:gd name="T36" fmla="*/ 436 w 468"/>
                <a:gd name="T37" fmla="*/ 34 h 100"/>
                <a:gd name="T38" fmla="*/ 428 w 468"/>
                <a:gd name="T39" fmla="*/ 28 h 100"/>
                <a:gd name="T40" fmla="*/ 420 w 468"/>
                <a:gd name="T41" fmla="*/ 22 h 100"/>
                <a:gd name="T42" fmla="*/ 410 w 468"/>
                <a:gd name="T43" fmla="*/ 20 h 100"/>
                <a:gd name="T44" fmla="*/ 400 w 468"/>
                <a:gd name="T45" fmla="*/ 18 h 100"/>
                <a:gd name="T46" fmla="*/ 10 w 468"/>
                <a:gd name="T47" fmla="*/ 18 h 100"/>
                <a:gd name="T48" fmla="*/ 10 w 468"/>
                <a:gd name="T49" fmla="*/ 18 h 100"/>
                <a:gd name="T50" fmla="*/ 6 w 468"/>
                <a:gd name="T51" fmla="*/ 18 h 100"/>
                <a:gd name="T52" fmla="*/ 4 w 468"/>
                <a:gd name="T53" fmla="*/ 16 h 100"/>
                <a:gd name="T54" fmla="*/ 2 w 468"/>
                <a:gd name="T55" fmla="*/ 12 h 100"/>
                <a:gd name="T56" fmla="*/ 0 w 468"/>
                <a:gd name="T57" fmla="*/ 10 h 100"/>
                <a:gd name="T58" fmla="*/ 0 w 468"/>
                <a:gd name="T59" fmla="*/ 10 h 100"/>
                <a:gd name="T60" fmla="*/ 2 w 468"/>
                <a:gd name="T61" fmla="*/ 6 h 100"/>
                <a:gd name="T62" fmla="*/ 4 w 468"/>
                <a:gd name="T63" fmla="*/ 4 h 100"/>
                <a:gd name="T64" fmla="*/ 6 w 468"/>
                <a:gd name="T65" fmla="*/ 2 h 100"/>
                <a:gd name="T66" fmla="*/ 10 w 468"/>
                <a:gd name="T67" fmla="*/ 0 h 100"/>
                <a:gd name="T68" fmla="*/ 400 w 468"/>
                <a:gd name="T69" fmla="*/ 0 h 100"/>
                <a:gd name="T70" fmla="*/ 400 w 468"/>
                <a:gd name="T71" fmla="*/ 0 h 100"/>
                <a:gd name="T72" fmla="*/ 414 w 468"/>
                <a:gd name="T73" fmla="*/ 2 h 100"/>
                <a:gd name="T74" fmla="*/ 426 w 468"/>
                <a:gd name="T75" fmla="*/ 6 h 100"/>
                <a:gd name="T76" fmla="*/ 438 w 468"/>
                <a:gd name="T77" fmla="*/ 12 h 100"/>
                <a:gd name="T78" fmla="*/ 448 w 468"/>
                <a:gd name="T79" fmla="*/ 22 h 100"/>
                <a:gd name="T80" fmla="*/ 456 w 468"/>
                <a:gd name="T81" fmla="*/ 32 h 100"/>
                <a:gd name="T82" fmla="*/ 462 w 468"/>
                <a:gd name="T83" fmla="*/ 44 h 100"/>
                <a:gd name="T84" fmla="*/ 466 w 468"/>
                <a:gd name="T85" fmla="*/ 56 h 100"/>
                <a:gd name="T86" fmla="*/ 468 w 468"/>
                <a:gd name="T87" fmla="*/ 72 h 100"/>
                <a:gd name="T88" fmla="*/ 468 w 468"/>
                <a:gd name="T89"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68" h="100">
                  <a:moveTo>
                    <a:pt x="468" y="100"/>
                  </a:moveTo>
                  <a:lnTo>
                    <a:pt x="66" y="100"/>
                  </a:lnTo>
                  <a:lnTo>
                    <a:pt x="66" y="100"/>
                  </a:lnTo>
                  <a:lnTo>
                    <a:pt x="64" y="100"/>
                  </a:lnTo>
                  <a:lnTo>
                    <a:pt x="60" y="98"/>
                  </a:lnTo>
                  <a:lnTo>
                    <a:pt x="58" y="96"/>
                  </a:lnTo>
                  <a:lnTo>
                    <a:pt x="58" y="92"/>
                  </a:lnTo>
                  <a:lnTo>
                    <a:pt x="58" y="92"/>
                  </a:lnTo>
                  <a:lnTo>
                    <a:pt x="58" y="88"/>
                  </a:lnTo>
                  <a:lnTo>
                    <a:pt x="60" y="86"/>
                  </a:lnTo>
                  <a:lnTo>
                    <a:pt x="64" y="84"/>
                  </a:lnTo>
                  <a:lnTo>
                    <a:pt x="66" y="82"/>
                  </a:lnTo>
                  <a:lnTo>
                    <a:pt x="450" y="82"/>
                  </a:lnTo>
                  <a:lnTo>
                    <a:pt x="450" y="72"/>
                  </a:lnTo>
                  <a:lnTo>
                    <a:pt x="450" y="72"/>
                  </a:lnTo>
                  <a:lnTo>
                    <a:pt x="448" y="60"/>
                  </a:lnTo>
                  <a:lnTo>
                    <a:pt x="446" y="50"/>
                  </a:lnTo>
                  <a:lnTo>
                    <a:pt x="442" y="42"/>
                  </a:lnTo>
                  <a:lnTo>
                    <a:pt x="436" y="34"/>
                  </a:lnTo>
                  <a:lnTo>
                    <a:pt x="428" y="28"/>
                  </a:lnTo>
                  <a:lnTo>
                    <a:pt x="420" y="22"/>
                  </a:lnTo>
                  <a:lnTo>
                    <a:pt x="410" y="20"/>
                  </a:lnTo>
                  <a:lnTo>
                    <a:pt x="400" y="18"/>
                  </a:lnTo>
                  <a:lnTo>
                    <a:pt x="10" y="18"/>
                  </a:lnTo>
                  <a:lnTo>
                    <a:pt x="10" y="18"/>
                  </a:lnTo>
                  <a:lnTo>
                    <a:pt x="6" y="18"/>
                  </a:lnTo>
                  <a:lnTo>
                    <a:pt x="4" y="16"/>
                  </a:lnTo>
                  <a:lnTo>
                    <a:pt x="2" y="12"/>
                  </a:lnTo>
                  <a:lnTo>
                    <a:pt x="0" y="10"/>
                  </a:lnTo>
                  <a:lnTo>
                    <a:pt x="0" y="10"/>
                  </a:lnTo>
                  <a:lnTo>
                    <a:pt x="2" y="6"/>
                  </a:lnTo>
                  <a:lnTo>
                    <a:pt x="4" y="4"/>
                  </a:lnTo>
                  <a:lnTo>
                    <a:pt x="6" y="2"/>
                  </a:lnTo>
                  <a:lnTo>
                    <a:pt x="10" y="0"/>
                  </a:lnTo>
                  <a:lnTo>
                    <a:pt x="400" y="0"/>
                  </a:lnTo>
                  <a:lnTo>
                    <a:pt x="400" y="0"/>
                  </a:lnTo>
                  <a:lnTo>
                    <a:pt x="414" y="2"/>
                  </a:lnTo>
                  <a:lnTo>
                    <a:pt x="426" y="6"/>
                  </a:lnTo>
                  <a:lnTo>
                    <a:pt x="438" y="12"/>
                  </a:lnTo>
                  <a:lnTo>
                    <a:pt x="448" y="22"/>
                  </a:lnTo>
                  <a:lnTo>
                    <a:pt x="456" y="32"/>
                  </a:lnTo>
                  <a:lnTo>
                    <a:pt x="462" y="44"/>
                  </a:lnTo>
                  <a:lnTo>
                    <a:pt x="466" y="56"/>
                  </a:lnTo>
                  <a:lnTo>
                    <a:pt x="468" y="72"/>
                  </a:lnTo>
                  <a:lnTo>
                    <a:pt x="468"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117">
              <a:extLst>
                <a:ext uri="{FF2B5EF4-FFF2-40B4-BE49-F238E27FC236}">
                  <a16:creationId xmlns:a16="http://schemas.microsoft.com/office/drawing/2014/main" id="{2E781643-BEEB-4144-9123-1DB1FCDFA26F}"/>
                </a:ext>
              </a:extLst>
            </p:cNvPr>
            <p:cNvSpPr>
              <a:spLocks/>
            </p:cNvSpPr>
            <p:nvPr/>
          </p:nvSpPr>
          <p:spPr bwMode="auto">
            <a:xfrm>
              <a:off x="1917" y="3563"/>
              <a:ext cx="128" cy="88"/>
            </a:xfrm>
            <a:custGeom>
              <a:avLst/>
              <a:gdLst>
                <a:gd name="T0" fmla="*/ 64 w 128"/>
                <a:gd name="T1" fmla="*/ 88 h 88"/>
                <a:gd name="T2" fmla="*/ 64 w 128"/>
                <a:gd name="T3" fmla="*/ 88 h 88"/>
                <a:gd name="T4" fmla="*/ 50 w 128"/>
                <a:gd name="T5" fmla="*/ 88 h 88"/>
                <a:gd name="T6" fmla="*/ 38 w 128"/>
                <a:gd name="T7" fmla="*/ 84 h 88"/>
                <a:gd name="T8" fmla="*/ 28 w 128"/>
                <a:gd name="T9" fmla="*/ 80 h 88"/>
                <a:gd name="T10" fmla="*/ 18 w 128"/>
                <a:gd name="T11" fmla="*/ 74 h 88"/>
                <a:gd name="T12" fmla="*/ 10 w 128"/>
                <a:gd name="T13" fmla="*/ 66 h 88"/>
                <a:gd name="T14" fmla="*/ 4 w 128"/>
                <a:gd name="T15" fmla="*/ 56 h 88"/>
                <a:gd name="T16" fmla="*/ 2 w 128"/>
                <a:gd name="T17" fmla="*/ 46 h 88"/>
                <a:gd name="T18" fmla="*/ 0 w 128"/>
                <a:gd name="T19" fmla="*/ 36 h 88"/>
                <a:gd name="T20" fmla="*/ 0 w 128"/>
                <a:gd name="T21" fmla="*/ 0 h 88"/>
                <a:gd name="T22" fmla="*/ 60 w 128"/>
                <a:gd name="T23" fmla="*/ 0 h 88"/>
                <a:gd name="T24" fmla="*/ 60 w 128"/>
                <a:gd name="T25" fmla="*/ 18 h 88"/>
                <a:gd name="T26" fmla="*/ 18 w 128"/>
                <a:gd name="T27" fmla="*/ 18 h 88"/>
                <a:gd name="T28" fmla="*/ 18 w 128"/>
                <a:gd name="T29" fmla="*/ 36 h 88"/>
                <a:gd name="T30" fmla="*/ 18 w 128"/>
                <a:gd name="T31" fmla="*/ 36 h 88"/>
                <a:gd name="T32" fmla="*/ 18 w 128"/>
                <a:gd name="T33" fmla="*/ 44 h 88"/>
                <a:gd name="T34" fmla="*/ 22 w 128"/>
                <a:gd name="T35" fmla="*/ 50 h 88"/>
                <a:gd name="T36" fmla="*/ 26 w 128"/>
                <a:gd name="T37" fmla="*/ 56 h 88"/>
                <a:gd name="T38" fmla="*/ 32 w 128"/>
                <a:gd name="T39" fmla="*/ 60 h 88"/>
                <a:gd name="T40" fmla="*/ 38 w 128"/>
                <a:gd name="T41" fmla="*/ 64 h 88"/>
                <a:gd name="T42" fmla="*/ 46 w 128"/>
                <a:gd name="T43" fmla="*/ 68 h 88"/>
                <a:gd name="T44" fmla="*/ 54 w 128"/>
                <a:gd name="T45" fmla="*/ 70 h 88"/>
                <a:gd name="T46" fmla="*/ 64 w 128"/>
                <a:gd name="T47" fmla="*/ 70 h 88"/>
                <a:gd name="T48" fmla="*/ 64 w 128"/>
                <a:gd name="T49" fmla="*/ 70 h 88"/>
                <a:gd name="T50" fmla="*/ 72 w 128"/>
                <a:gd name="T51" fmla="*/ 70 h 88"/>
                <a:gd name="T52" fmla="*/ 82 w 128"/>
                <a:gd name="T53" fmla="*/ 68 h 88"/>
                <a:gd name="T54" fmla="*/ 90 w 128"/>
                <a:gd name="T55" fmla="*/ 64 h 88"/>
                <a:gd name="T56" fmla="*/ 96 w 128"/>
                <a:gd name="T57" fmla="*/ 60 h 88"/>
                <a:gd name="T58" fmla="*/ 102 w 128"/>
                <a:gd name="T59" fmla="*/ 56 h 88"/>
                <a:gd name="T60" fmla="*/ 106 w 128"/>
                <a:gd name="T61" fmla="*/ 50 h 88"/>
                <a:gd name="T62" fmla="*/ 108 w 128"/>
                <a:gd name="T63" fmla="*/ 44 h 88"/>
                <a:gd name="T64" fmla="*/ 110 w 128"/>
                <a:gd name="T65" fmla="*/ 36 h 88"/>
                <a:gd name="T66" fmla="*/ 110 w 128"/>
                <a:gd name="T67" fmla="*/ 8 h 88"/>
                <a:gd name="T68" fmla="*/ 128 w 128"/>
                <a:gd name="T69" fmla="*/ 8 h 88"/>
                <a:gd name="T70" fmla="*/ 128 w 128"/>
                <a:gd name="T71" fmla="*/ 36 h 88"/>
                <a:gd name="T72" fmla="*/ 128 w 128"/>
                <a:gd name="T73" fmla="*/ 36 h 88"/>
                <a:gd name="T74" fmla="*/ 126 w 128"/>
                <a:gd name="T75" fmla="*/ 46 h 88"/>
                <a:gd name="T76" fmla="*/ 122 w 128"/>
                <a:gd name="T77" fmla="*/ 56 h 88"/>
                <a:gd name="T78" fmla="*/ 116 w 128"/>
                <a:gd name="T79" fmla="*/ 66 h 88"/>
                <a:gd name="T80" fmla="*/ 108 w 128"/>
                <a:gd name="T81" fmla="*/ 74 h 88"/>
                <a:gd name="T82" fmla="*/ 100 w 128"/>
                <a:gd name="T83" fmla="*/ 80 h 88"/>
                <a:gd name="T84" fmla="*/ 88 w 128"/>
                <a:gd name="T85" fmla="*/ 84 h 88"/>
                <a:gd name="T86" fmla="*/ 76 w 128"/>
                <a:gd name="T87" fmla="*/ 88 h 88"/>
                <a:gd name="T88" fmla="*/ 64 w 128"/>
                <a:gd name="T89" fmla="*/ 88 h 88"/>
                <a:gd name="T90" fmla="*/ 64 w 128"/>
                <a:gd name="T91"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8" h="88">
                  <a:moveTo>
                    <a:pt x="64" y="88"/>
                  </a:moveTo>
                  <a:lnTo>
                    <a:pt x="64" y="88"/>
                  </a:lnTo>
                  <a:lnTo>
                    <a:pt x="50" y="88"/>
                  </a:lnTo>
                  <a:lnTo>
                    <a:pt x="38" y="84"/>
                  </a:lnTo>
                  <a:lnTo>
                    <a:pt x="28" y="80"/>
                  </a:lnTo>
                  <a:lnTo>
                    <a:pt x="18" y="74"/>
                  </a:lnTo>
                  <a:lnTo>
                    <a:pt x="10" y="66"/>
                  </a:lnTo>
                  <a:lnTo>
                    <a:pt x="4" y="56"/>
                  </a:lnTo>
                  <a:lnTo>
                    <a:pt x="2" y="46"/>
                  </a:lnTo>
                  <a:lnTo>
                    <a:pt x="0" y="36"/>
                  </a:lnTo>
                  <a:lnTo>
                    <a:pt x="0" y="0"/>
                  </a:lnTo>
                  <a:lnTo>
                    <a:pt x="60" y="0"/>
                  </a:lnTo>
                  <a:lnTo>
                    <a:pt x="60" y="18"/>
                  </a:lnTo>
                  <a:lnTo>
                    <a:pt x="18" y="18"/>
                  </a:lnTo>
                  <a:lnTo>
                    <a:pt x="18" y="36"/>
                  </a:lnTo>
                  <a:lnTo>
                    <a:pt x="18" y="36"/>
                  </a:lnTo>
                  <a:lnTo>
                    <a:pt x="18" y="44"/>
                  </a:lnTo>
                  <a:lnTo>
                    <a:pt x="22" y="50"/>
                  </a:lnTo>
                  <a:lnTo>
                    <a:pt x="26" y="56"/>
                  </a:lnTo>
                  <a:lnTo>
                    <a:pt x="32" y="60"/>
                  </a:lnTo>
                  <a:lnTo>
                    <a:pt x="38" y="64"/>
                  </a:lnTo>
                  <a:lnTo>
                    <a:pt x="46" y="68"/>
                  </a:lnTo>
                  <a:lnTo>
                    <a:pt x="54" y="70"/>
                  </a:lnTo>
                  <a:lnTo>
                    <a:pt x="64" y="70"/>
                  </a:lnTo>
                  <a:lnTo>
                    <a:pt x="64" y="70"/>
                  </a:lnTo>
                  <a:lnTo>
                    <a:pt x="72" y="70"/>
                  </a:lnTo>
                  <a:lnTo>
                    <a:pt x="82" y="68"/>
                  </a:lnTo>
                  <a:lnTo>
                    <a:pt x="90" y="64"/>
                  </a:lnTo>
                  <a:lnTo>
                    <a:pt x="96" y="60"/>
                  </a:lnTo>
                  <a:lnTo>
                    <a:pt x="102" y="56"/>
                  </a:lnTo>
                  <a:lnTo>
                    <a:pt x="106" y="50"/>
                  </a:lnTo>
                  <a:lnTo>
                    <a:pt x="108" y="44"/>
                  </a:lnTo>
                  <a:lnTo>
                    <a:pt x="110" y="36"/>
                  </a:lnTo>
                  <a:lnTo>
                    <a:pt x="110" y="8"/>
                  </a:lnTo>
                  <a:lnTo>
                    <a:pt x="128" y="8"/>
                  </a:lnTo>
                  <a:lnTo>
                    <a:pt x="128" y="36"/>
                  </a:lnTo>
                  <a:lnTo>
                    <a:pt x="128" y="36"/>
                  </a:lnTo>
                  <a:lnTo>
                    <a:pt x="126" y="46"/>
                  </a:lnTo>
                  <a:lnTo>
                    <a:pt x="122" y="56"/>
                  </a:lnTo>
                  <a:lnTo>
                    <a:pt x="116" y="66"/>
                  </a:lnTo>
                  <a:lnTo>
                    <a:pt x="108" y="74"/>
                  </a:lnTo>
                  <a:lnTo>
                    <a:pt x="100" y="80"/>
                  </a:lnTo>
                  <a:lnTo>
                    <a:pt x="88" y="84"/>
                  </a:lnTo>
                  <a:lnTo>
                    <a:pt x="76" y="88"/>
                  </a:lnTo>
                  <a:lnTo>
                    <a:pt x="64" y="88"/>
                  </a:lnTo>
                  <a:lnTo>
                    <a:pt x="64" y="8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118">
              <a:extLst>
                <a:ext uri="{FF2B5EF4-FFF2-40B4-BE49-F238E27FC236}">
                  <a16:creationId xmlns:a16="http://schemas.microsoft.com/office/drawing/2014/main" id="{E7F00D56-DC16-439D-9935-AD27BA43070D}"/>
                </a:ext>
              </a:extLst>
            </p:cNvPr>
            <p:cNvSpPr>
              <a:spLocks/>
            </p:cNvSpPr>
            <p:nvPr/>
          </p:nvSpPr>
          <p:spPr bwMode="auto">
            <a:xfrm>
              <a:off x="1971" y="3077"/>
              <a:ext cx="508" cy="574"/>
            </a:xfrm>
            <a:custGeom>
              <a:avLst/>
              <a:gdLst>
                <a:gd name="T0" fmla="*/ 414 w 508"/>
                <a:gd name="T1" fmla="*/ 574 h 574"/>
                <a:gd name="T2" fmla="*/ 10 w 508"/>
                <a:gd name="T3" fmla="*/ 574 h 574"/>
                <a:gd name="T4" fmla="*/ 10 w 508"/>
                <a:gd name="T5" fmla="*/ 574 h 574"/>
                <a:gd name="T6" fmla="*/ 6 w 508"/>
                <a:gd name="T7" fmla="*/ 574 h 574"/>
                <a:gd name="T8" fmla="*/ 4 w 508"/>
                <a:gd name="T9" fmla="*/ 572 h 574"/>
                <a:gd name="T10" fmla="*/ 2 w 508"/>
                <a:gd name="T11" fmla="*/ 570 h 574"/>
                <a:gd name="T12" fmla="*/ 0 w 508"/>
                <a:gd name="T13" fmla="*/ 566 h 574"/>
                <a:gd name="T14" fmla="*/ 0 w 508"/>
                <a:gd name="T15" fmla="*/ 566 h 574"/>
                <a:gd name="T16" fmla="*/ 2 w 508"/>
                <a:gd name="T17" fmla="*/ 562 h 574"/>
                <a:gd name="T18" fmla="*/ 4 w 508"/>
                <a:gd name="T19" fmla="*/ 560 h 574"/>
                <a:gd name="T20" fmla="*/ 6 w 508"/>
                <a:gd name="T21" fmla="*/ 558 h 574"/>
                <a:gd name="T22" fmla="*/ 10 w 508"/>
                <a:gd name="T23" fmla="*/ 556 h 574"/>
                <a:gd name="T24" fmla="*/ 414 w 508"/>
                <a:gd name="T25" fmla="*/ 556 h 574"/>
                <a:gd name="T26" fmla="*/ 414 w 508"/>
                <a:gd name="T27" fmla="*/ 556 h 574"/>
                <a:gd name="T28" fmla="*/ 430 w 508"/>
                <a:gd name="T29" fmla="*/ 556 h 574"/>
                <a:gd name="T30" fmla="*/ 444 w 508"/>
                <a:gd name="T31" fmla="*/ 550 h 574"/>
                <a:gd name="T32" fmla="*/ 456 w 508"/>
                <a:gd name="T33" fmla="*/ 544 h 574"/>
                <a:gd name="T34" fmla="*/ 468 w 508"/>
                <a:gd name="T35" fmla="*/ 534 h 574"/>
                <a:gd name="T36" fmla="*/ 478 w 508"/>
                <a:gd name="T37" fmla="*/ 524 h 574"/>
                <a:gd name="T38" fmla="*/ 484 w 508"/>
                <a:gd name="T39" fmla="*/ 510 h 574"/>
                <a:gd name="T40" fmla="*/ 488 w 508"/>
                <a:gd name="T41" fmla="*/ 496 h 574"/>
                <a:gd name="T42" fmla="*/ 490 w 508"/>
                <a:gd name="T43" fmla="*/ 482 h 574"/>
                <a:gd name="T44" fmla="*/ 490 w 508"/>
                <a:gd name="T45" fmla="*/ 10 h 574"/>
                <a:gd name="T46" fmla="*/ 490 w 508"/>
                <a:gd name="T47" fmla="*/ 10 h 574"/>
                <a:gd name="T48" fmla="*/ 490 w 508"/>
                <a:gd name="T49" fmla="*/ 6 h 574"/>
                <a:gd name="T50" fmla="*/ 492 w 508"/>
                <a:gd name="T51" fmla="*/ 4 h 574"/>
                <a:gd name="T52" fmla="*/ 496 w 508"/>
                <a:gd name="T53" fmla="*/ 2 h 574"/>
                <a:gd name="T54" fmla="*/ 500 w 508"/>
                <a:gd name="T55" fmla="*/ 0 h 574"/>
                <a:gd name="T56" fmla="*/ 500 w 508"/>
                <a:gd name="T57" fmla="*/ 0 h 574"/>
                <a:gd name="T58" fmla="*/ 502 w 508"/>
                <a:gd name="T59" fmla="*/ 2 h 574"/>
                <a:gd name="T60" fmla="*/ 506 w 508"/>
                <a:gd name="T61" fmla="*/ 4 h 574"/>
                <a:gd name="T62" fmla="*/ 508 w 508"/>
                <a:gd name="T63" fmla="*/ 6 h 574"/>
                <a:gd name="T64" fmla="*/ 508 w 508"/>
                <a:gd name="T65" fmla="*/ 10 h 574"/>
                <a:gd name="T66" fmla="*/ 508 w 508"/>
                <a:gd name="T67" fmla="*/ 482 h 574"/>
                <a:gd name="T68" fmla="*/ 508 w 508"/>
                <a:gd name="T69" fmla="*/ 482 h 574"/>
                <a:gd name="T70" fmla="*/ 506 w 508"/>
                <a:gd name="T71" fmla="*/ 500 h 574"/>
                <a:gd name="T72" fmla="*/ 500 w 508"/>
                <a:gd name="T73" fmla="*/ 518 h 574"/>
                <a:gd name="T74" fmla="*/ 492 w 508"/>
                <a:gd name="T75" fmla="*/ 534 h 574"/>
                <a:gd name="T76" fmla="*/ 480 w 508"/>
                <a:gd name="T77" fmla="*/ 548 h 574"/>
                <a:gd name="T78" fmla="*/ 466 w 508"/>
                <a:gd name="T79" fmla="*/ 558 h 574"/>
                <a:gd name="T80" fmla="*/ 452 w 508"/>
                <a:gd name="T81" fmla="*/ 568 h 574"/>
                <a:gd name="T82" fmla="*/ 434 w 508"/>
                <a:gd name="T83" fmla="*/ 572 h 574"/>
                <a:gd name="T84" fmla="*/ 414 w 508"/>
                <a:gd name="T85" fmla="*/ 574 h 574"/>
                <a:gd name="T86" fmla="*/ 414 w 508"/>
                <a:gd name="T87" fmla="*/ 574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08" h="574">
                  <a:moveTo>
                    <a:pt x="414" y="574"/>
                  </a:moveTo>
                  <a:lnTo>
                    <a:pt x="10" y="574"/>
                  </a:lnTo>
                  <a:lnTo>
                    <a:pt x="10" y="574"/>
                  </a:lnTo>
                  <a:lnTo>
                    <a:pt x="6" y="574"/>
                  </a:lnTo>
                  <a:lnTo>
                    <a:pt x="4" y="572"/>
                  </a:lnTo>
                  <a:lnTo>
                    <a:pt x="2" y="570"/>
                  </a:lnTo>
                  <a:lnTo>
                    <a:pt x="0" y="566"/>
                  </a:lnTo>
                  <a:lnTo>
                    <a:pt x="0" y="566"/>
                  </a:lnTo>
                  <a:lnTo>
                    <a:pt x="2" y="562"/>
                  </a:lnTo>
                  <a:lnTo>
                    <a:pt x="4" y="560"/>
                  </a:lnTo>
                  <a:lnTo>
                    <a:pt x="6" y="558"/>
                  </a:lnTo>
                  <a:lnTo>
                    <a:pt x="10" y="556"/>
                  </a:lnTo>
                  <a:lnTo>
                    <a:pt x="414" y="556"/>
                  </a:lnTo>
                  <a:lnTo>
                    <a:pt x="414" y="556"/>
                  </a:lnTo>
                  <a:lnTo>
                    <a:pt x="430" y="556"/>
                  </a:lnTo>
                  <a:lnTo>
                    <a:pt x="444" y="550"/>
                  </a:lnTo>
                  <a:lnTo>
                    <a:pt x="456" y="544"/>
                  </a:lnTo>
                  <a:lnTo>
                    <a:pt x="468" y="534"/>
                  </a:lnTo>
                  <a:lnTo>
                    <a:pt x="478" y="524"/>
                  </a:lnTo>
                  <a:lnTo>
                    <a:pt x="484" y="510"/>
                  </a:lnTo>
                  <a:lnTo>
                    <a:pt x="488" y="496"/>
                  </a:lnTo>
                  <a:lnTo>
                    <a:pt x="490" y="482"/>
                  </a:lnTo>
                  <a:lnTo>
                    <a:pt x="490" y="10"/>
                  </a:lnTo>
                  <a:lnTo>
                    <a:pt x="490" y="10"/>
                  </a:lnTo>
                  <a:lnTo>
                    <a:pt x="490" y="6"/>
                  </a:lnTo>
                  <a:lnTo>
                    <a:pt x="492" y="4"/>
                  </a:lnTo>
                  <a:lnTo>
                    <a:pt x="496" y="2"/>
                  </a:lnTo>
                  <a:lnTo>
                    <a:pt x="500" y="0"/>
                  </a:lnTo>
                  <a:lnTo>
                    <a:pt x="500" y="0"/>
                  </a:lnTo>
                  <a:lnTo>
                    <a:pt x="502" y="2"/>
                  </a:lnTo>
                  <a:lnTo>
                    <a:pt x="506" y="4"/>
                  </a:lnTo>
                  <a:lnTo>
                    <a:pt x="508" y="6"/>
                  </a:lnTo>
                  <a:lnTo>
                    <a:pt x="508" y="10"/>
                  </a:lnTo>
                  <a:lnTo>
                    <a:pt x="508" y="482"/>
                  </a:lnTo>
                  <a:lnTo>
                    <a:pt x="508" y="482"/>
                  </a:lnTo>
                  <a:lnTo>
                    <a:pt x="506" y="500"/>
                  </a:lnTo>
                  <a:lnTo>
                    <a:pt x="500" y="518"/>
                  </a:lnTo>
                  <a:lnTo>
                    <a:pt x="492" y="534"/>
                  </a:lnTo>
                  <a:lnTo>
                    <a:pt x="480" y="548"/>
                  </a:lnTo>
                  <a:lnTo>
                    <a:pt x="466" y="558"/>
                  </a:lnTo>
                  <a:lnTo>
                    <a:pt x="452" y="568"/>
                  </a:lnTo>
                  <a:lnTo>
                    <a:pt x="434" y="572"/>
                  </a:lnTo>
                  <a:lnTo>
                    <a:pt x="414" y="574"/>
                  </a:lnTo>
                  <a:lnTo>
                    <a:pt x="414" y="5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Rectangle 119">
              <a:extLst>
                <a:ext uri="{FF2B5EF4-FFF2-40B4-BE49-F238E27FC236}">
                  <a16:creationId xmlns:a16="http://schemas.microsoft.com/office/drawing/2014/main" id="{E5C657D3-D07B-4E9D-8834-55E155A1445D}"/>
                </a:ext>
              </a:extLst>
            </p:cNvPr>
            <p:cNvSpPr>
              <a:spLocks noChangeArrowheads="1"/>
            </p:cNvSpPr>
            <p:nvPr/>
          </p:nvSpPr>
          <p:spPr bwMode="auto">
            <a:xfrm>
              <a:off x="2169" y="3201"/>
              <a:ext cx="162"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Rectangle 120">
              <a:extLst>
                <a:ext uri="{FF2B5EF4-FFF2-40B4-BE49-F238E27FC236}">
                  <a16:creationId xmlns:a16="http://schemas.microsoft.com/office/drawing/2014/main" id="{CC140548-1EFF-41BF-A633-9E3954F1D781}"/>
                </a:ext>
              </a:extLst>
            </p:cNvPr>
            <p:cNvSpPr>
              <a:spLocks noChangeArrowheads="1"/>
            </p:cNvSpPr>
            <p:nvPr/>
          </p:nvSpPr>
          <p:spPr bwMode="auto">
            <a:xfrm>
              <a:off x="2297" y="3551"/>
              <a:ext cx="96"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Rectangle 121">
              <a:extLst>
                <a:ext uri="{FF2B5EF4-FFF2-40B4-BE49-F238E27FC236}">
                  <a16:creationId xmlns:a16="http://schemas.microsoft.com/office/drawing/2014/main" id="{B547B404-704B-4D1A-8BCC-2BA9EC7BCCE1}"/>
                </a:ext>
              </a:extLst>
            </p:cNvPr>
            <p:cNvSpPr>
              <a:spLocks noChangeArrowheads="1"/>
            </p:cNvSpPr>
            <p:nvPr/>
          </p:nvSpPr>
          <p:spPr bwMode="auto">
            <a:xfrm>
              <a:off x="2117" y="3243"/>
              <a:ext cx="276"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Rectangle 122">
              <a:extLst>
                <a:ext uri="{FF2B5EF4-FFF2-40B4-BE49-F238E27FC236}">
                  <a16:creationId xmlns:a16="http://schemas.microsoft.com/office/drawing/2014/main" id="{6DC7F814-2AC1-4FF3-A8DE-CFA17119964C}"/>
                </a:ext>
              </a:extLst>
            </p:cNvPr>
            <p:cNvSpPr>
              <a:spLocks noChangeArrowheads="1"/>
            </p:cNvSpPr>
            <p:nvPr/>
          </p:nvSpPr>
          <p:spPr bwMode="auto">
            <a:xfrm>
              <a:off x="2117" y="3285"/>
              <a:ext cx="276"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Rectangle 123">
              <a:extLst>
                <a:ext uri="{FF2B5EF4-FFF2-40B4-BE49-F238E27FC236}">
                  <a16:creationId xmlns:a16="http://schemas.microsoft.com/office/drawing/2014/main" id="{7C78AAB8-B5F3-4F3B-B248-A8A7EE860066}"/>
                </a:ext>
              </a:extLst>
            </p:cNvPr>
            <p:cNvSpPr>
              <a:spLocks noChangeArrowheads="1"/>
            </p:cNvSpPr>
            <p:nvPr/>
          </p:nvSpPr>
          <p:spPr bwMode="auto">
            <a:xfrm>
              <a:off x="2117" y="3327"/>
              <a:ext cx="276"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Rectangle 124">
              <a:extLst>
                <a:ext uri="{FF2B5EF4-FFF2-40B4-BE49-F238E27FC236}">
                  <a16:creationId xmlns:a16="http://schemas.microsoft.com/office/drawing/2014/main" id="{F0E30F87-4ED3-4242-9A36-0321183E2AC6}"/>
                </a:ext>
              </a:extLst>
            </p:cNvPr>
            <p:cNvSpPr>
              <a:spLocks noChangeArrowheads="1"/>
            </p:cNvSpPr>
            <p:nvPr/>
          </p:nvSpPr>
          <p:spPr bwMode="auto">
            <a:xfrm>
              <a:off x="2117" y="3369"/>
              <a:ext cx="276"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Rectangle 125">
              <a:extLst>
                <a:ext uri="{FF2B5EF4-FFF2-40B4-BE49-F238E27FC236}">
                  <a16:creationId xmlns:a16="http://schemas.microsoft.com/office/drawing/2014/main" id="{4C146B3F-8E88-4961-A311-9A511A0F51D3}"/>
                </a:ext>
              </a:extLst>
            </p:cNvPr>
            <p:cNvSpPr>
              <a:spLocks noChangeArrowheads="1"/>
            </p:cNvSpPr>
            <p:nvPr/>
          </p:nvSpPr>
          <p:spPr bwMode="auto">
            <a:xfrm>
              <a:off x="2117" y="3411"/>
              <a:ext cx="276"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Rectangle 126">
              <a:extLst>
                <a:ext uri="{FF2B5EF4-FFF2-40B4-BE49-F238E27FC236}">
                  <a16:creationId xmlns:a16="http://schemas.microsoft.com/office/drawing/2014/main" id="{5F93CEC5-E31F-480C-B3BE-78E574BD3848}"/>
                </a:ext>
              </a:extLst>
            </p:cNvPr>
            <p:cNvSpPr>
              <a:spLocks noChangeArrowheads="1"/>
            </p:cNvSpPr>
            <p:nvPr/>
          </p:nvSpPr>
          <p:spPr bwMode="auto">
            <a:xfrm>
              <a:off x="2117" y="3453"/>
              <a:ext cx="276"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Rectangle 127">
              <a:extLst>
                <a:ext uri="{FF2B5EF4-FFF2-40B4-BE49-F238E27FC236}">
                  <a16:creationId xmlns:a16="http://schemas.microsoft.com/office/drawing/2014/main" id="{800B7CD9-D46F-4DD1-8D93-42049C03AC4D}"/>
                </a:ext>
              </a:extLst>
            </p:cNvPr>
            <p:cNvSpPr>
              <a:spLocks noChangeArrowheads="1"/>
            </p:cNvSpPr>
            <p:nvPr/>
          </p:nvSpPr>
          <p:spPr bwMode="auto">
            <a:xfrm>
              <a:off x="2117" y="3495"/>
              <a:ext cx="276"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128">
              <a:extLst>
                <a:ext uri="{FF2B5EF4-FFF2-40B4-BE49-F238E27FC236}">
                  <a16:creationId xmlns:a16="http://schemas.microsoft.com/office/drawing/2014/main" id="{A945168C-63EB-44CD-8648-680B243350A2}"/>
                </a:ext>
              </a:extLst>
            </p:cNvPr>
            <p:cNvSpPr>
              <a:spLocks noEditPoints="1"/>
            </p:cNvSpPr>
            <p:nvPr/>
          </p:nvSpPr>
          <p:spPr bwMode="auto">
            <a:xfrm>
              <a:off x="1925" y="2995"/>
              <a:ext cx="64" cy="536"/>
            </a:xfrm>
            <a:custGeom>
              <a:avLst/>
              <a:gdLst>
                <a:gd name="T0" fmla="*/ 32 w 64"/>
                <a:gd name="T1" fmla="*/ 536 h 536"/>
                <a:gd name="T2" fmla="*/ 32 w 64"/>
                <a:gd name="T3" fmla="*/ 536 h 536"/>
                <a:gd name="T4" fmla="*/ 26 w 64"/>
                <a:gd name="T5" fmla="*/ 536 h 536"/>
                <a:gd name="T6" fmla="*/ 22 w 64"/>
                <a:gd name="T7" fmla="*/ 532 h 536"/>
                <a:gd name="T8" fmla="*/ 16 w 64"/>
                <a:gd name="T9" fmla="*/ 528 h 536"/>
                <a:gd name="T10" fmla="*/ 14 w 64"/>
                <a:gd name="T11" fmla="*/ 524 h 536"/>
                <a:gd name="T12" fmla="*/ 0 w 64"/>
                <a:gd name="T13" fmla="*/ 480 h 536"/>
                <a:gd name="T14" fmla="*/ 0 w 64"/>
                <a:gd name="T15" fmla="*/ 36 h 536"/>
                <a:gd name="T16" fmla="*/ 0 w 64"/>
                <a:gd name="T17" fmla="*/ 36 h 536"/>
                <a:gd name="T18" fmla="*/ 0 w 64"/>
                <a:gd name="T19" fmla="*/ 28 h 536"/>
                <a:gd name="T20" fmla="*/ 2 w 64"/>
                <a:gd name="T21" fmla="*/ 22 h 536"/>
                <a:gd name="T22" fmla="*/ 6 w 64"/>
                <a:gd name="T23" fmla="*/ 16 h 536"/>
                <a:gd name="T24" fmla="*/ 10 w 64"/>
                <a:gd name="T25" fmla="*/ 10 h 536"/>
                <a:gd name="T26" fmla="*/ 14 w 64"/>
                <a:gd name="T27" fmla="*/ 6 h 536"/>
                <a:gd name="T28" fmla="*/ 20 w 64"/>
                <a:gd name="T29" fmla="*/ 4 h 536"/>
                <a:gd name="T30" fmla="*/ 26 w 64"/>
                <a:gd name="T31" fmla="*/ 2 h 536"/>
                <a:gd name="T32" fmla="*/ 32 w 64"/>
                <a:gd name="T33" fmla="*/ 0 h 536"/>
                <a:gd name="T34" fmla="*/ 32 w 64"/>
                <a:gd name="T35" fmla="*/ 0 h 536"/>
                <a:gd name="T36" fmla="*/ 38 w 64"/>
                <a:gd name="T37" fmla="*/ 2 h 536"/>
                <a:gd name="T38" fmla="*/ 44 w 64"/>
                <a:gd name="T39" fmla="*/ 4 h 536"/>
                <a:gd name="T40" fmla="*/ 50 w 64"/>
                <a:gd name="T41" fmla="*/ 6 h 536"/>
                <a:gd name="T42" fmla="*/ 54 w 64"/>
                <a:gd name="T43" fmla="*/ 10 h 536"/>
                <a:gd name="T44" fmla="*/ 58 w 64"/>
                <a:gd name="T45" fmla="*/ 16 h 536"/>
                <a:gd name="T46" fmla="*/ 62 w 64"/>
                <a:gd name="T47" fmla="*/ 22 h 536"/>
                <a:gd name="T48" fmla="*/ 64 w 64"/>
                <a:gd name="T49" fmla="*/ 28 h 536"/>
                <a:gd name="T50" fmla="*/ 64 w 64"/>
                <a:gd name="T51" fmla="*/ 36 h 536"/>
                <a:gd name="T52" fmla="*/ 64 w 64"/>
                <a:gd name="T53" fmla="*/ 484 h 536"/>
                <a:gd name="T54" fmla="*/ 50 w 64"/>
                <a:gd name="T55" fmla="*/ 524 h 536"/>
                <a:gd name="T56" fmla="*/ 50 w 64"/>
                <a:gd name="T57" fmla="*/ 524 h 536"/>
                <a:gd name="T58" fmla="*/ 48 w 64"/>
                <a:gd name="T59" fmla="*/ 528 h 536"/>
                <a:gd name="T60" fmla="*/ 42 w 64"/>
                <a:gd name="T61" fmla="*/ 532 h 536"/>
                <a:gd name="T62" fmla="*/ 38 w 64"/>
                <a:gd name="T63" fmla="*/ 536 h 536"/>
                <a:gd name="T64" fmla="*/ 32 w 64"/>
                <a:gd name="T65" fmla="*/ 536 h 536"/>
                <a:gd name="T66" fmla="*/ 32 w 64"/>
                <a:gd name="T67" fmla="*/ 536 h 536"/>
                <a:gd name="T68" fmla="*/ 18 w 64"/>
                <a:gd name="T69" fmla="*/ 480 h 536"/>
                <a:gd name="T70" fmla="*/ 32 w 64"/>
                <a:gd name="T71" fmla="*/ 518 h 536"/>
                <a:gd name="T72" fmla="*/ 46 w 64"/>
                <a:gd name="T73" fmla="*/ 478 h 536"/>
                <a:gd name="T74" fmla="*/ 46 w 64"/>
                <a:gd name="T75" fmla="*/ 36 h 536"/>
                <a:gd name="T76" fmla="*/ 46 w 64"/>
                <a:gd name="T77" fmla="*/ 36 h 536"/>
                <a:gd name="T78" fmla="*/ 46 w 64"/>
                <a:gd name="T79" fmla="*/ 28 h 536"/>
                <a:gd name="T80" fmla="*/ 42 w 64"/>
                <a:gd name="T81" fmla="*/ 24 h 536"/>
                <a:gd name="T82" fmla="*/ 38 w 64"/>
                <a:gd name="T83" fmla="*/ 20 h 536"/>
                <a:gd name="T84" fmla="*/ 32 w 64"/>
                <a:gd name="T85" fmla="*/ 18 h 536"/>
                <a:gd name="T86" fmla="*/ 32 w 64"/>
                <a:gd name="T87" fmla="*/ 18 h 536"/>
                <a:gd name="T88" fmla="*/ 26 w 64"/>
                <a:gd name="T89" fmla="*/ 20 h 536"/>
                <a:gd name="T90" fmla="*/ 22 w 64"/>
                <a:gd name="T91" fmla="*/ 24 h 536"/>
                <a:gd name="T92" fmla="*/ 18 w 64"/>
                <a:gd name="T93" fmla="*/ 28 h 536"/>
                <a:gd name="T94" fmla="*/ 18 w 64"/>
                <a:gd name="T95" fmla="*/ 36 h 536"/>
                <a:gd name="T96" fmla="*/ 18 w 64"/>
                <a:gd name="T97" fmla="*/ 480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4" h="536">
                  <a:moveTo>
                    <a:pt x="32" y="536"/>
                  </a:moveTo>
                  <a:lnTo>
                    <a:pt x="32" y="536"/>
                  </a:lnTo>
                  <a:lnTo>
                    <a:pt x="26" y="536"/>
                  </a:lnTo>
                  <a:lnTo>
                    <a:pt x="22" y="532"/>
                  </a:lnTo>
                  <a:lnTo>
                    <a:pt x="16" y="528"/>
                  </a:lnTo>
                  <a:lnTo>
                    <a:pt x="14" y="524"/>
                  </a:lnTo>
                  <a:lnTo>
                    <a:pt x="0" y="480"/>
                  </a:lnTo>
                  <a:lnTo>
                    <a:pt x="0" y="36"/>
                  </a:lnTo>
                  <a:lnTo>
                    <a:pt x="0" y="36"/>
                  </a:lnTo>
                  <a:lnTo>
                    <a:pt x="0" y="28"/>
                  </a:lnTo>
                  <a:lnTo>
                    <a:pt x="2" y="22"/>
                  </a:lnTo>
                  <a:lnTo>
                    <a:pt x="6" y="16"/>
                  </a:lnTo>
                  <a:lnTo>
                    <a:pt x="10" y="10"/>
                  </a:lnTo>
                  <a:lnTo>
                    <a:pt x="14" y="6"/>
                  </a:lnTo>
                  <a:lnTo>
                    <a:pt x="20" y="4"/>
                  </a:lnTo>
                  <a:lnTo>
                    <a:pt x="26" y="2"/>
                  </a:lnTo>
                  <a:lnTo>
                    <a:pt x="32" y="0"/>
                  </a:lnTo>
                  <a:lnTo>
                    <a:pt x="32" y="0"/>
                  </a:lnTo>
                  <a:lnTo>
                    <a:pt x="38" y="2"/>
                  </a:lnTo>
                  <a:lnTo>
                    <a:pt x="44" y="4"/>
                  </a:lnTo>
                  <a:lnTo>
                    <a:pt x="50" y="6"/>
                  </a:lnTo>
                  <a:lnTo>
                    <a:pt x="54" y="10"/>
                  </a:lnTo>
                  <a:lnTo>
                    <a:pt x="58" y="16"/>
                  </a:lnTo>
                  <a:lnTo>
                    <a:pt x="62" y="22"/>
                  </a:lnTo>
                  <a:lnTo>
                    <a:pt x="64" y="28"/>
                  </a:lnTo>
                  <a:lnTo>
                    <a:pt x="64" y="36"/>
                  </a:lnTo>
                  <a:lnTo>
                    <a:pt x="64" y="484"/>
                  </a:lnTo>
                  <a:lnTo>
                    <a:pt x="50" y="524"/>
                  </a:lnTo>
                  <a:lnTo>
                    <a:pt x="50" y="524"/>
                  </a:lnTo>
                  <a:lnTo>
                    <a:pt x="48" y="528"/>
                  </a:lnTo>
                  <a:lnTo>
                    <a:pt x="42" y="532"/>
                  </a:lnTo>
                  <a:lnTo>
                    <a:pt x="38" y="536"/>
                  </a:lnTo>
                  <a:lnTo>
                    <a:pt x="32" y="536"/>
                  </a:lnTo>
                  <a:lnTo>
                    <a:pt x="32" y="536"/>
                  </a:lnTo>
                  <a:close/>
                  <a:moveTo>
                    <a:pt x="18" y="480"/>
                  </a:moveTo>
                  <a:lnTo>
                    <a:pt x="32" y="518"/>
                  </a:lnTo>
                  <a:lnTo>
                    <a:pt x="46" y="478"/>
                  </a:lnTo>
                  <a:lnTo>
                    <a:pt x="46" y="36"/>
                  </a:lnTo>
                  <a:lnTo>
                    <a:pt x="46" y="36"/>
                  </a:lnTo>
                  <a:lnTo>
                    <a:pt x="46" y="28"/>
                  </a:lnTo>
                  <a:lnTo>
                    <a:pt x="42" y="24"/>
                  </a:lnTo>
                  <a:lnTo>
                    <a:pt x="38" y="20"/>
                  </a:lnTo>
                  <a:lnTo>
                    <a:pt x="32" y="18"/>
                  </a:lnTo>
                  <a:lnTo>
                    <a:pt x="32" y="18"/>
                  </a:lnTo>
                  <a:lnTo>
                    <a:pt x="26" y="20"/>
                  </a:lnTo>
                  <a:lnTo>
                    <a:pt x="22" y="24"/>
                  </a:lnTo>
                  <a:lnTo>
                    <a:pt x="18" y="28"/>
                  </a:lnTo>
                  <a:lnTo>
                    <a:pt x="18" y="36"/>
                  </a:lnTo>
                  <a:lnTo>
                    <a:pt x="18" y="4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129">
              <a:extLst>
                <a:ext uri="{FF2B5EF4-FFF2-40B4-BE49-F238E27FC236}">
                  <a16:creationId xmlns:a16="http://schemas.microsoft.com/office/drawing/2014/main" id="{576CA974-108A-4563-A7E0-A2E5E3CCF391}"/>
                </a:ext>
              </a:extLst>
            </p:cNvPr>
            <p:cNvSpPr>
              <a:spLocks/>
            </p:cNvSpPr>
            <p:nvPr/>
          </p:nvSpPr>
          <p:spPr bwMode="auto">
            <a:xfrm>
              <a:off x="1891" y="3053"/>
              <a:ext cx="90" cy="136"/>
            </a:xfrm>
            <a:custGeom>
              <a:avLst/>
              <a:gdLst>
                <a:gd name="T0" fmla="*/ 18 w 90"/>
                <a:gd name="T1" fmla="*/ 136 h 136"/>
                <a:gd name="T2" fmla="*/ 0 w 90"/>
                <a:gd name="T3" fmla="*/ 136 h 136"/>
                <a:gd name="T4" fmla="*/ 0 w 90"/>
                <a:gd name="T5" fmla="*/ 0 h 136"/>
                <a:gd name="T6" fmla="*/ 90 w 90"/>
                <a:gd name="T7" fmla="*/ 0 h 136"/>
                <a:gd name="T8" fmla="*/ 90 w 90"/>
                <a:gd name="T9" fmla="*/ 18 h 136"/>
                <a:gd name="T10" fmla="*/ 18 w 90"/>
                <a:gd name="T11" fmla="*/ 18 h 136"/>
                <a:gd name="T12" fmla="*/ 18 w 90"/>
                <a:gd name="T13" fmla="*/ 136 h 136"/>
              </a:gdLst>
              <a:ahLst/>
              <a:cxnLst>
                <a:cxn ang="0">
                  <a:pos x="T0" y="T1"/>
                </a:cxn>
                <a:cxn ang="0">
                  <a:pos x="T2" y="T3"/>
                </a:cxn>
                <a:cxn ang="0">
                  <a:pos x="T4" y="T5"/>
                </a:cxn>
                <a:cxn ang="0">
                  <a:pos x="T6" y="T7"/>
                </a:cxn>
                <a:cxn ang="0">
                  <a:pos x="T8" y="T9"/>
                </a:cxn>
                <a:cxn ang="0">
                  <a:pos x="T10" y="T11"/>
                </a:cxn>
                <a:cxn ang="0">
                  <a:pos x="T12" y="T13"/>
                </a:cxn>
              </a:cxnLst>
              <a:rect l="0" t="0" r="r" b="b"/>
              <a:pathLst>
                <a:path w="90" h="136">
                  <a:moveTo>
                    <a:pt x="18" y="136"/>
                  </a:moveTo>
                  <a:lnTo>
                    <a:pt x="0" y="136"/>
                  </a:lnTo>
                  <a:lnTo>
                    <a:pt x="0" y="0"/>
                  </a:lnTo>
                  <a:lnTo>
                    <a:pt x="90" y="0"/>
                  </a:lnTo>
                  <a:lnTo>
                    <a:pt x="90" y="18"/>
                  </a:lnTo>
                  <a:lnTo>
                    <a:pt x="18" y="18"/>
                  </a:lnTo>
                  <a:lnTo>
                    <a:pt x="18" y="1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130">
              <a:extLst>
                <a:ext uri="{FF2B5EF4-FFF2-40B4-BE49-F238E27FC236}">
                  <a16:creationId xmlns:a16="http://schemas.microsoft.com/office/drawing/2014/main" id="{E0B335BE-63A5-4E3A-8869-93538E90D6F0}"/>
                </a:ext>
              </a:extLst>
            </p:cNvPr>
            <p:cNvSpPr>
              <a:spLocks/>
            </p:cNvSpPr>
            <p:nvPr/>
          </p:nvSpPr>
          <p:spPr bwMode="auto">
            <a:xfrm>
              <a:off x="1947" y="3513"/>
              <a:ext cx="18" cy="48"/>
            </a:xfrm>
            <a:custGeom>
              <a:avLst/>
              <a:gdLst>
                <a:gd name="T0" fmla="*/ 10 w 18"/>
                <a:gd name="T1" fmla="*/ 48 h 48"/>
                <a:gd name="T2" fmla="*/ 10 w 18"/>
                <a:gd name="T3" fmla="*/ 48 h 48"/>
                <a:gd name="T4" fmla="*/ 6 w 18"/>
                <a:gd name="T5" fmla="*/ 46 h 48"/>
                <a:gd name="T6" fmla="*/ 4 w 18"/>
                <a:gd name="T7" fmla="*/ 44 h 48"/>
                <a:gd name="T8" fmla="*/ 2 w 18"/>
                <a:gd name="T9" fmla="*/ 42 h 48"/>
                <a:gd name="T10" fmla="*/ 0 w 18"/>
                <a:gd name="T11" fmla="*/ 38 h 48"/>
                <a:gd name="T12" fmla="*/ 0 w 18"/>
                <a:gd name="T13" fmla="*/ 10 h 48"/>
                <a:gd name="T14" fmla="*/ 0 w 18"/>
                <a:gd name="T15" fmla="*/ 10 h 48"/>
                <a:gd name="T16" fmla="*/ 2 w 18"/>
                <a:gd name="T17" fmla="*/ 6 h 48"/>
                <a:gd name="T18" fmla="*/ 4 w 18"/>
                <a:gd name="T19" fmla="*/ 2 h 48"/>
                <a:gd name="T20" fmla="*/ 6 w 18"/>
                <a:gd name="T21" fmla="*/ 0 h 48"/>
                <a:gd name="T22" fmla="*/ 10 w 18"/>
                <a:gd name="T23" fmla="*/ 0 h 48"/>
                <a:gd name="T24" fmla="*/ 10 w 18"/>
                <a:gd name="T25" fmla="*/ 0 h 48"/>
                <a:gd name="T26" fmla="*/ 14 w 18"/>
                <a:gd name="T27" fmla="*/ 0 h 48"/>
                <a:gd name="T28" fmla="*/ 16 w 18"/>
                <a:gd name="T29" fmla="*/ 2 h 48"/>
                <a:gd name="T30" fmla="*/ 18 w 18"/>
                <a:gd name="T31" fmla="*/ 6 h 48"/>
                <a:gd name="T32" fmla="*/ 18 w 18"/>
                <a:gd name="T33" fmla="*/ 10 h 48"/>
                <a:gd name="T34" fmla="*/ 18 w 18"/>
                <a:gd name="T35" fmla="*/ 38 h 48"/>
                <a:gd name="T36" fmla="*/ 18 w 18"/>
                <a:gd name="T37" fmla="*/ 38 h 48"/>
                <a:gd name="T38" fmla="*/ 18 w 18"/>
                <a:gd name="T39" fmla="*/ 42 h 48"/>
                <a:gd name="T40" fmla="*/ 16 w 18"/>
                <a:gd name="T41" fmla="*/ 44 h 48"/>
                <a:gd name="T42" fmla="*/ 14 w 18"/>
                <a:gd name="T43" fmla="*/ 46 h 48"/>
                <a:gd name="T44" fmla="*/ 10 w 18"/>
                <a:gd name="T45" fmla="*/ 48 h 48"/>
                <a:gd name="T46" fmla="*/ 10 w 18"/>
                <a:gd name="T47"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 h="48">
                  <a:moveTo>
                    <a:pt x="10" y="48"/>
                  </a:moveTo>
                  <a:lnTo>
                    <a:pt x="10" y="48"/>
                  </a:lnTo>
                  <a:lnTo>
                    <a:pt x="6" y="46"/>
                  </a:lnTo>
                  <a:lnTo>
                    <a:pt x="4" y="44"/>
                  </a:lnTo>
                  <a:lnTo>
                    <a:pt x="2" y="42"/>
                  </a:lnTo>
                  <a:lnTo>
                    <a:pt x="0" y="38"/>
                  </a:lnTo>
                  <a:lnTo>
                    <a:pt x="0" y="10"/>
                  </a:lnTo>
                  <a:lnTo>
                    <a:pt x="0" y="10"/>
                  </a:lnTo>
                  <a:lnTo>
                    <a:pt x="2" y="6"/>
                  </a:lnTo>
                  <a:lnTo>
                    <a:pt x="4" y="2"/>
                  </a:lnTo>
                  <a:lnTo>
                    <a:pt x="6" y="0"/>
                  </a:lnTo>
                  <a:lnTo>
                    <a:pt x="10" y="0"/>
                  </a:lnTo>
                  <a:lnTo>
                    <a:pt x="10" y="0"/>
                  </a:lnTo>
                  <a:lnTo>
                    <a:pt x="14" y="0"/>
                  </a:lnTo>
                  <a:lnTo>
                    <a:pt x="16" y="2"/>
                  </a:lnTo>
                  <a:lnTo>
                    <a:pt x="18" y="6"/>
                  </a:lnTo>
                  <a:lnTo>
                    <a:pt x="18" y="10"/>
                  </a:lnTo>
                  <a:lnTo>
                    <a:pt x="18" y="38"/>
                  </a:lnTo>
                  <a:lnTo>
                    <a:pt x="18" y="38"/>
                  </a:lnTo>
                  <a:lnTo>
                    <a:pt x="18" y="42"/>
                  </a:lnTo>
                  <a:lnTo>
                    <a:pt x="16" y="44"/>
                  </a:lnTo>
                  <a:lnTo>
                    <a:pt x="14" y="46"/>
                  </a:lnTo>
                  <a:lnTo>
                    <a:pt x="10" y="48"/>
                  </a:lnTo>
                  <a:lnTo>
                    <a:pt x="10" y="4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24" name="Group 23">
            <a:extLst>
              <a:ext uri="{FF2B5EF4-FFF2-40B4-BE49-F238E27FC236}">
                <a16:creationId xmlns:a16="http://schemas.microsoft.com/office/drawing/2014/main" id="{8469E84F-90BF-4367-BAE1-47283C0D710D}"/>
              </a:ext>
            </a:extLst>
          </p:cNvPr>
          <p:cNvGrpSpPr/>
          <p:nvPr/>
        </p:nvGrpSpPr>
        <p:grpSpPr>
          <a:xfrm>
            <a:off x="695706" y="2376445"/>
            <a:ext cx="631825" cy="592139"/>
            <a:chOff x="5135563" y="3078163"/>
            <a:chExt cx="1127125" cy="942975"/>
          </a:xfrm>
          <a:solidFill>
            <a:schemeClr val="bg1"/>
          </a:solidFill>
        </p:grpSpPr>
        <p:sp>
          <p:nvSpPr>
            <p:cNvPr id="25" name="Freeform 129">
              <a:extLst>
                <a:ext uri="{FF2B5EF4-FFF2-40B4-BE49-F238E27FC236}">
                  <a16:creationId xmlns:a16="http://schemas.microsoft.com/office/drawing/2014/main" id="{3C3A2EC8-F3FB-4650-9150-011A4F55E91D}"/>
                </a:ext>
              </a:extLst>
            </p:cNvPr>
            <p:cNvSpPr>
              <a:spLocks/>
            </p:cNvSpPr>
            <p:nvPr/>
          </p:nvSpPr>
          <p:spPr bwMode="auto">
            <a:xfrm>
              <a:off x="5275263" y="3094038"/>
              <a:ext cx="857250" cy="552450"/>
            </a:xfrm>
            <a:custGeom>
              <a:avLst/>
              <a:gdLst>
                <a:gd name="T0" fmla="*/ 12 w 540"/>
                <a:gd name="T1" fmla="*/ 348 h 348"/>
                <a:gd name="T2" fmla="*/ 0 w 540"/>
                <a:gd name="T3" fmla="*/ 334 h 348"/>
                <a:gd name="T4" fmla="*/ 126 w 540"/>
                <a:gd name="T5" fmla="*/ 208 h 348"/>
                <a:gd name="T6" fmla="*/ 236 w 540"/>
                <a:gd name="T7" fmla="*/ 208 h 348"/>
                <a:gd name="T8" fmla="*/ 342 w 540"/>
                <a:gd name="T9" fmla="*/ 102 h 348"/>
                <a:gd name="T10" fmla="*/ 424 w 540"/>
                <a:gd name="T11" fmla="*/ 102 h 348"/>
                <a:gd name="T12" fmla="*/ 526 w 540"/>
                <a:gd name="T13" fmla="*/ 0 h 348"/>
                <a:gd name="T14" fmla="*/ 540 w 540"/>
                <a:gd name="T15" fmla="*/ 14 h 348"/>
                <a:gd name="T16" fmla="*/ 432 w 540"/>
                <a:gd name="T17" fmla="*/ 120 h 348"/>
                <a:gd name="T18" fmla="*/ 350 w 540"/>
                <a:gd name="T19" fmla="*/ 120 h 348"/>
                <a:gd name="T20" fmla="*/ 244 w 540"/>
                <a:gd name="T21" fmla="*/ 226 h 348"/>
                <a:gd name="T22" fmla="*/ 134 w 540"/>
                <a:gd name="T23" fmla="*/ 226 h 348"/>
                <a:gd name="T24" fmla="*/ 12 w 540"/>
                <a:gd name="T25" fmla="*/ 348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0" h="348">
                  <a:moveTo>
                    <a:pt x="12" y="348"/>
                  </a:moveTo>
                  <a:lnTo>
                    <a:pt x="0" y="334"/>
                  </a:lnTo>
                  <a:lnTo>
                    <a:pt x="126" y="208"/>
                  </a:lnTo>
                  <a:lnTo>
                    <a:pt x="236" y="208"/>
                  </a:lnTo>
                  <a:lnTo>
                    <a:pt x="342" y="102"/>
                  </a:lnTo>
                  <a:lnTo>
                    <a:pt x="424" y="102"/>
                  </a:lnTo>
                  <a:lnTo>
                    <a:pt x="526" y="0"/>
                  </a:lnTo>
                  <a:lnTo>
                    <a:pt x="540" y="14"/>
                  </a:lnTo>
                  <a:lnTo>
                    <a:pt x="432" y="120"/>
                  </a:lnTo>
                  <a:lnTo>
                    <a:pt x="350" y="120"/>
                  </a:lnTo>
                  <a:lnTo>
                    <a:pt x="244" y="226"/>
                  </a:lnTo>
                  <a:lnTo>
                    <a:pt x="134" y="226"/>
                  </a:lnTo>
                  <a:lnTo>
                    <a:pt x="12" y="34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26" name="Rectangle 130">
              <a:extLst>
                <a:ext uri="{FF2B5EF4-FFF2-40B4-BE49-F238E27FC236}">
                  <a16:creationId xmlns:a16="http://schemas.microsoft.com/office/drawing/2014/main" id="{702744ED-0D8A-4E7A-815A-0029DD7AB336}"/>
                </a:ext>
              </a:extLst>
            </p:cNvPr>
            <p:cNvSpPr>
              <a:spLocks noChangeArrowheads="1"/>
            </p:cNvSpPr>
            <p:nvPr/>
          </p:nvSpPr>
          <p:spPr bwMode="auto">
            <a:xfrm>
              <a:off x="5214938" y="3135313"/>
              <a:ext cx="28575" cy="8858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27" name="Rectangle 131">
              <a:extLst>
                <a:ext uri="{FF2B5EF4-FFF2-40B4-BE49-F238E27FC236}">
                  <a16:creationId xmlns:a16="http://schemas.microsoft.com/office/drawing/2014/main" id="{38F99083-2C40-46D1-BBC3-6820B4952265}"/>
                </a:ext>
              </a:extLst>
            </p:cNvPr>
            <p:cNvSpPr>
              <a:spLocks noChangeArrowheads="1"/>
            </p:cNvSpPr>
            <p:nvPr/>
          </p:nvSpPr>
          <p:spPr bwMode="auto">
            <a:xfrm>
              <a:off x="5135563" y="3913188"/>
              <a:ext cx="1127125"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28" name="Rectangle 132">
              <a:extLst>
                <a:ext uri="{FF2B5EF4-FFF2-40B4-BE49-F238E27FC236}">
                  <a16:creationId xmlns:a16="http://schemas.microsoft.com/office/drawing/2014/main" id="{875237A1-E108-43DB-BAB4-14085D547B93}"/>
                </a:ext>
              </a:extLst>
            </p:cNvPr>
            <p:cNvSpPr>
              <a:spLocks noChangeArrowheads="1"/>
            </p:cNvSpPr>
            <p:nvPr/>
          </p:nvSpPr>
          <p:spPr bwMode="auto">
            <a:xfrm>
              <a:off x="5307013" y="3827463"/>
              <a:ext cx="28575" cy="5715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29" name="Rectangle 133">
              <a:extLst>
                <a:ext uri="{FF2B5EF4-FFF2-40B4-BE49-F238E27FC236}">
                  <a16:creationId xmlns:a16="http://schemas.microsoft.com/office/drawing/2014/main" id="{9FEA23E1-0301-4FB6-8F06-FECECA871CA2}"/>
                </a:ext>
              </a:extLst>
            </p:cNvPr>
            <p:cNvSpPr>
              <a:spLocks noChangeArrowheads="1"/>
            </p:cNvSpPr>
            <p:nvPr/>
          </p:nvSpPr>
          <p:spPr bwMode="auto">
            <a:xfrm>
              <a:off x="5307013"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30" name="Rectangle 134">
              <a:extLst>
                <a:ext uri="{FF2B5EF4-FFF2-40B4-BE49-F238E27FC236}">
                  <a16:creationId xmlns:a16="http://schemas.microsoft.com/office/drawing/2014/main" id="{2649D8E4-2A03-4BDC-B737-32D023F2644E}"/>
                </a:ext>
              </a:extLst>
            </p:cNvPr>
            <p:cNvSpPr>
              <a:spLocks noChangeArrowheads="1"/>
            </p:cNvSpPr>
            <p:nvPr/>
          </p:nvSpPr>
          <p:spPr bwMode="auto">
            <a:xfrm>
              <a:off x="5380038"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31" name="Rectangle 135">
              <a:extLst>
                <a:ext uri="{FF2B5EF4-FFF2-40B4-BE49-F238E27FC236}">
                  <a16:creationId xmlns:a16="http://schemas.microsoft.com/office/drawing/2014/main" id="{4D2EEBF5-7AE7-4DA9-BA2C-973D20CB89E2}"/>
                </a:ext>
              </a:extLst>
            </p:cNvPr>
            <p:cNvSpPr>
              <a:spLocks noChangeArrowheads="1"/>
            </p:cNvSpPr>
            <p:nvPr/>
          </p:nvSpPr>
          <p:spPr bwMode="auto">
            <a:xfrm>
              <a:off x="5453063"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32" name="Rectangle 136">
              <a:extLst>
                <a:ext uri="{FF2B5EF4-FFF2-40B4-BE49-F238E27FC236}">
                  <a16:creationId xmlns:a16="http://schemas.microsoft.com/office/drawing/2014/main" id="{6F059329-DFA4-4C4C-B7F5-BAC91C4672A9}"/>
                </a:ext>
              </a:extLst>
            </p:cNvPr>
            <p:cNvSpPr>
              <a:spLocks noChangeArrowheads="1"/>
            </p:cNvSpPr>
            <p:nvPr/>
          </p:nvSpPr>
          <p:spPr bwMode="auto">
            <a:xfrm>
              <a:off x="5526088"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33" name="Rectangle 137">
              <a:extLst>
                <a:ext uri="{FF2B5EF4-FFF2-40B4-BE49-F238E27FC236}">
                  <a16:creationId xmlns:a16="http://schemas.microsoft.com/office/drawing/2014/main" id="{F22042DA-4F82-41A2-BB3A-A2FDAFB324F0}"/>
                </a:ext>
              </a:extLst>
            </p:cNvPr>
            <p:cNvSpPr>
              <a:spLocks noChangeArrowheads="1"/>
            </p:cNvSpPr>
            <p:nvPr/>
          </p:nvSpPr>
          <p:spPr bwMode="auto">
            <a:xfrm>
              <a:off x="5602288"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34" name="Rectangle 138">
              <a:extLst>
                <a:ext uri="{FF2B5EF4-FFF2-40B4-BE49-F238E27FC236}">
                  <a16:creationId xmlns:a16="http://schemas.microsoft.com/office/drawing/2014/main" id="{37D431E1-3CB5-401F-8E5B-7A202F570F2C}"/>
                </a:ext>
              </a:extLst>
            </p:cNvPr>
            <p:cNvSpPr>
              <a:spLocks noChangeArrowheads="1"/>
            </p:cNvSpPr>
            <p:nvPr/>
          </p:nvSpPr>
          <p:spPr bwMode="auto">
            <a:xfrm>
              <a:off x="5675313"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35" name="Rectangle 139">
              <a:extLst>
                <a:ext uri="{FF2B5EF4-FFF2-40B4-BE49-F238E27FC236}">
                  <a16:creationId xmlns:a16="http://schemas.microsoft.com/office/drawing/2014/main" id="{FF95C205-A7DB-4C4B-9D51-31EB86508F8F}"/>
                </a:ext>
              </a:extLst>
            </p:cNvPr>
            <p:cNvSpPr>
              <a:spLocks noChangeArrowheads="1"/>
            </p:cNvSpPr>
            <p:nvPr/>
          </p:nvSpPr>
          <p:spPr bwMode="auto">
            <a:xfrm>
              <a:off x="5748338"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36" name="Rectangle 140">
              <a:extLst>
                <a:ext uri="{FF2B5EF4-FFF2-40B4-BE49-F238E27FC236}">
                  <a16:creationId xmlns:a16="http://schemas.microsoft.com/office/drawing/2014/main" id="{DCAAF7C8-CDBB-47D6-B3E3-99030694367A}"/>
                </a:ext>
              </a:extLst>
            </p:cNvPr>
            <p:cNvSpPr>
              <a:spLocks noChangeArrowheads="1"/>
            </p:cNvSpPr>
            <p:nvPr/>
          </p:nvSpPr>
          <p:spPr bwMode="auto">
            <a:xfrm>
              <a:off x="5821363"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37" name="Rectangle 141">
              <a:extLst>
                <a:ext uri="{FF2B5EF4-FFF2-40B4-BE49-F238E27FC236}">
                  <a16:creationId xmlns:a16="http://schemas.microsoft.com/office/drawing/2014/main" id="{9CC7F761-4CBB-4FFB-899B-3898E8205E45}"/>
                </a:ext>
              </a:extLst>
            </p:cNvPr>
            <p:cNvSpPr>
              <a:spLocks noChangeArrowheads="1"/>
            </p:cNvSpPr>
            <p:nvPr/>
          </p:nvSpPr>
          <p:spPr bwMode="auto">
            <a:xfrm>
              <a:off x="5897563"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38" name="Rectangle 142">
              <a:extLst>
                <a:ext uri="{FF2B5EF4-FFF2-40B4-BE49-F238E27FC236}">
                  <a16:creationId xmlns:a16="http://schemas.microsoft.com/office/drawing/2014/main" id="{9CD53A75-69F2-4644-9B91-16BBB02CA041}"/>
                </a:ext>
              </a:extLst>
            </p:cNvPr>
            <p:cNvSpPr>
              <a:spLocks noChangeArrowheads="1"/>
            </p:cNvSpPr>
            <p:nvPr/>
          </p:nvSpPr>
          <p:spPr bwMode="auto">
            <a:xfrm>
              <a:off x="5970588"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39" name="Rectangle 143">
              <a:extLst>
                <a:ext uri="{FF2B5EF4-FFF2-40B4-BE49-F238E27FC236}">
                  <a16:creationId xmlns:a16="http://schemas.microsoft.com/office/drawing/2014/main" id="{C86ECA5C-FC2B-4767-A251-CCB76EA2AE86}"/>
                </a:ext>
              </a:extLst>
            </p:cNvPr>
            <p:cNvSpPr>
              <a:spLocks noChangeArrowheads="1"/>
            </p:cNvSpPr>
            <p:nvPr/>
          </p:nvSpPr>
          <p:spPr bwMode="auto">
            <a:xfrm>
              <a:off x="6043613"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40" name="Rectangle 144">
              <a:extLst>
                <a:ext uri="{FF2B5EF4-FFF2-40B4-BE49-F238E27FC236}">
                  <a16:creationId xmlns:a16="http://schemas.microsoft.com/office/drawing/2014/main" id="{0934F67B-BED1-4078-B8B2-A0FE3C565863}"/>
                </a:ext>
              </a:extLst>
            </p:cNvPr>
            <p:cNvSpPr>
              <a:spLocks noChangeArrowheads="1"/>
            </p:cNvSpPr>
            <p:nvPr/>
          </p:nvSpPr>
          <p:spPr bwMode="auto">
            <a:xfrm>
              <a:off x="6119813" y="3967163"/>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41" name="Rectangle 145">
              <a:extLst>
                <a:ext uri="{FF2B5EF4-FFF2-40B4-BE49-F238E27FC236}">
                  <a16:creationId xmlns:a16="http://schemas.microsoft.com/office/drawing/2014/main" id="{665CF291-6FE2-4B80-BFD8-9B7CFD8BBF11}"/>
                </a:ext>
              </a:extLst>
            </p:cNvPr>
            <p:cNvSpPr>
              <a:spLocks noChangeArrowheads="1"/>
            </p:cNvSpPr>
            <p:nvPr/>
          </p:nvSpPr>
          <p:spPr bwMode="auto">
            <a:xfrm>
              <a:off x="5380038" y="3713163"/>
              <a:ext cx="28575" cy="17145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42" name="Rectangle 146">
              <a:extLst>
                <a:ext uri="{FF2B5EF4-FFF2-40B4-BE49-F238E27FC236}">
                  <a16:creationId xmlns:a16="http://schemas.microsoft.com/office/drawing/2014/main" id="{73B96A0D-1E3B-4D3D-A378-24BF02544781}"/>
                </a:ext>
              </a:extLst>
            </p:cNvPr>
            <p:cNvSpPr>
              <a:spLocks noChangeArrowheads="1"/>
            </p:cNvSpPr>
            <p:nvPr/>
          </p:nvSpPr>
          <p:spPr bwMode="auto">
            <a:xfrm>
              <a:off x="5453063" y="3529013"/>
              <a:ext cx="28575" cy="3556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43" name="Rectangle 147">
              <a:extLst>
                <a:ext uri="{FF2B5EF4-FFF2-40B4-BE49-F238E27FC236}">
                  <a16:creationId xmlns:a16="http://schemas.microsoft.com/office/drawing/2014/main" id="{789A1EE8-BD3D-4A70-AA2B-6D59E59BC0FB}"/>
                </a:ext>
              </a:extLst>
            </p:cNvPr>
            <p:cNvSpPr>
              <a:spLocks noChangeArrowheads="1"/>
            </p:cNvSpPr>
            <p:nvPr/>
          </p:nvSpPr>
          <p:spPr bwMode="auto">
            <a:xfrm>
              <a:off x="5526088" y="3630613"/>
              <a:ext cx="28575" cy="2540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44" name="Rectangle 148">
              <a:extLst>
                <a:ext uri="{FF2B5EF4-FFF2-40B4-BE49-F238E27FC236}">
                  <a16:creationId xmlns:a16="http://schemas.microsoft.com/office/drawing/2014/main" id="{7E7DAF3C-8193-491B-A6B4-0219CF91AD4B}"/>
                </a:ext>
              </a:extLst>
            </p:cNvPr>
            <p:cNvSpPr>
              <a:spLocks noChangeArrowheads="1"/>
            </p:cNvSpPr>
            <p:nvPr/>
          </p:nvSpPr>
          <p:spPr bwMode="auto">
            <a:xfrm>
              <a:off x="5602288" y="3649663"/>
              <a:ext cx="28575" cy="23495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45" name="Rectangle 149">
              <a:extLst>
                <a:ext uri="{FF2B5EF4-FFF2-40B4-BE49-F238E27FC236}">
                  <a16:creationId xmlns:a16="http://schemas.microsoft.com/office/drawing/2014/main" id="{ADB7D8EB-3B7C-466C-88FF-932031FED2A5}"/>
                </a:ext>
              </a:extLst>
            </p:cNvPr>
            <p:cNvSpPr>
              <a:spLocks noChangeArrowheads="1"/>
            </p:cNvSpPr>
            <p:nvPr/>
          </p:nvSpPr>
          <p:spPr bwMode="auto">
            <a:xfrm>
              <a:off x="5675313" y="3560763"/>
              <a:ext cx="28575" cy="32385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46" name="Rectangle 150">
              <a:extLst>
                <a:ext uri="{FF2B5EF4-FFF2-40B4-BE49-F238E27FC236}">
                  <a16:creationId xmlns:a16="http://schemas.microsoft.com/office/drawing/2014/main" id="{E2024523-77A6-4B88-8AC7-96A5B4557106}"/>
                </a:ext>
              </a:extLst>
            </p:cNvPr>
            <p:cNvSpPr>
              <a:spLocks noChangeArrowheads="1"/>
            </p:cNvSpPr>
            <p:nvPr/>
          </p:nvSpPr>
          <p:spPr bwMode="auto">
            <a:xfrm>
              <a:off x="5748338" y="3471863"/>
              <a:ext cx="28575" cy="41275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47" name="Rectangle 151">
              <a:extLst>
                <a:ext uri="{FF2B5EF4-FFF2-40B4-BE49-F238E27FC236}">
                  <a16:creationId xmlns:a16="http://schemas.microsoft.com/office/drawing/2014/main" id="{ADFE53AC-DB6F-4D0C-9EC4-184A34853FC3}"/>
                </a:ext>
              </a:extLst>
            </p:cNvPr>
            <p:cNvSpPr>
              <a:spLocks noChangeArrowheads="1"/>
            </p:cNvSpPr>
            <p:nvPr/>
          </p:nvSpPr>
          <p:spPr bwMode="auto">
            <a:xfrm>
              <a:off x="5821363" y="3659188"/>
              <a:ext cx="28575" cy="2254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48" name="Rectangle 152">
              <a:extLst>
                <a:ext uri="{FF2B5EF4-FFF2-40B4-BE49-F238E27FC236}">
                  <a16:creationId xmlns:a16="http://schemas.microsoft.com/office/drawing/2014/main" id="{17715851-EAA1-4F84-ACCF-389AC884C686}"/>
                </a:ext>
              </a:extLst>
            </p:cNvPr>
            <p:cNvSpPr>
              <a:spLocks noChangeArrowheads="1"/>
            </p:cNvSpPr>
            <p:nvPr/>
          </p:nvSpPr>
          <p:spPr bwMode="auto">
            <a:xfrm>
              <a:off x="5897563" y="3611563"/>
              <a:ext cx="28575" cy="27305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49" name="Rectangle 153">
              <a:extLst>
                <a:ext uri="{FF2B5EF4-FFF2-40B4-BE49-F238E27FC236}">
                  <a16:creationId xmlns:a16="http://schemas.microsoft.com/office/drawing/2014/main" id="{E2336F35-2887-40F8-BAAD-26F7ED55C7B4}"/>
                </a:ext>
              </a:extLst>
            </p:cNvPr>
            <p:cNvSpPr>
              <a:spLocks noChangeArrowheads="1"/>
            </p:cNvSpPr>
            <p:nvPr/>
          </p:nvSpPr>
          <p:spPr bwMode="auto">
            <a:xfrm>
              <a:off x="5970588" y="3522663"/>
              <a:ext cx="28575" cy="36195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50" name="Rectangle 154">
              <a:extLst>
                <a:ext uri="{FF2B5EF4-FFF2-40B4-BE49-F238E27FC236}">
                  <a16:creationId xmlns:a16="http://schemas.microsoft.com/office/drawing/2014/main" id="{2EA086D3-766A-4DD3-BD8A-412E0375C3EF}"/>
                </a:ext>
              </a:extLst>
            </p:cNvPr>
            <p:cNvSpPr>
              <a:spLocks noChangeArrowheads="1"/>
            </p:cNvSpPr>
            <p:nvPr/>
          </p:nvSpPr>
          <p:spPr bwMode="auto">
            <a:xfrm>
              <a:off x="6043613" y="3452813"/>
              <a:ext cx="28575" cy="4318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51" name="Rectangle 155">
              <a:extLst>
                <a:ext uri="{FF2B5EF4-FFF2-40B4-BE49-F238E27FC236}">
                  <a16:creationId xmlns:a16="http://schemas.microsoft.com/office/drawing/2014/main" id="{9B4A9F36-8F24-4F56-924B-36C32A3E98D5}"/>
                </a:ext>
              </a:extLst>
            </p:cNvPr>
            <p:cNvSpPr>
              <a:spLocks noChangeArrowheads="1"/>
            </p:cNvSpPr>
            <p:nvPr/>
          </p:nvSpPr>
          <p:spPr bwMode="auto">
            <a:xfrm>
              <a:off x="6119813" y="3367088"/>
              <a:ext cx="28575" cy="517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52" name="Freeform 156">
              <a:extLst>
                <a:ext uri="{FF2B5EF4-FFF2-40B4-BE49-F238E27FC236}">
                  <a16:creationId xmlns:a16="http://schemas.microsoft.com/office/drawing/2014/main" id="{15106F0B-C171-4EFA-9C04-90F82DBFD7F3}"/>
                </a:ext>
              </a:extLst>
            </p:cNvPr>
            <p:cNvSpPr>
              <a:spLocks/>
            </p:cNvSpPr>
            <p:nvPr/>
          </p:nvSpPr>
          <p:spPr bwMode="auto">
            <a:xfrm>
              <a:off x="6046788" y="3078163"/>
              <a:ext cx="98425" cy="98425"/>
            </a:xfrm>
            <a:custGeom>
              <a:avLst/>
              <a:gdLst>
                <a:gd name="T0" fmla="*/ 62 w 62"/>
                <a:gd name="T1" fmla="*/ 62 h 62"/>
                <a:gd name="T2" fmla="*/ 44 w 62"/>
                <a:gd name="T3" fmla="*/ 62 h 62"/>
                <a:gd name="T4" fmla="*/ 44 w 62"/>
                <a:gd name="T5" fmla="*/ 18 h 62"/>
                <a:gd name="T6" fmla="*/ 0 w 62"/>
                <a:gd name="T7" fmla="*/ 18 h 62"/>
                <a:gd name="T8" fmla="*/ 0 w 62"/>
                <a:gd name="T9" fmla="*/ 0 h 62"/>
                <a:gd name="T10" fmla="*/ 62 w 62"/>
                <a:gd name="T11" fmla="*/ 0 h 62"/>
                <a:gd name="T12" fmla="*/ 62 w 62"/>
                <a:gd name="T13" fmla="*/ 62 h 62"/>
              </a:gdLst>
              <a:ahLst/>
              <a:cxnLst>
                <a:cxn ang="0">
                  <a:pos x="T0" y="T1"/>
                </a:cxn>
                <a:cxn ang="0">
                  <a:pos x="T2" y="T3"/>
                </a:cxn>
                <a:cxn ang="0">
                  <a:pos x="T4" y="T5"/>
                </a:cxn>
                <a:cxn ang="0">
                  <a:pos x="T6" y="T7"/>
                </a:cxn>
                <a:cxn ang="0">
                  <a:pos x="T8" y="T9"/>
                </a:cxn>
                <a:cxn ang="0">
                  <a:pos x="T10" y="T11"/>
                </a:cxn>
                <a:cxn ang="0">
                  <a:pos x="T12" y="T13"/>
                </a:cxn>
              </a:cxnLst>
              <a:rect l="0" t="0" r="r" b="b"/>
              <a:pathLst>
                <a:path w="62" h="62">
                  <a:moveTo>
                    <a:pt x="62" y="62"/>
                  </a:moveTo>
                  <a:lnTo>
                    <a:pt x="44" y="62"/>
                  </a:lnTo>
                  <a:lnTo>
                    <a:pt x="44" y="18"/>
                  </a:lnTo>
                  <a:lnTo>
                    <a:pt x="0" y="18"/>
                  </a:lnTo>
                  <a:lnTo>
                    <a:pt x="0" y="0"/>
                  </a:lnTo>
                  <a:lnTo>
                    <a:pt x="62" y="0"/>
                  </a:lnTo>
                  <a:lnTo>
                    <a:pt x="62" y="62"/>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grpSp>
        <p:nvGrpSpPr>
          <p:cNvPr id="53" name="Group 52">
            <a:extLst>
              <a:ext uri="{FF2B5EF4-FFF2-40B4-BE49-F238E27FC236}">
                <a16:creationId xmlns:a16="http://schemas.microsoft.com/office/drawing/2014/main" id="{134FABFF-BE8D-458A-BD09-B045C12C263E}"/>
              </a:ext>
            </a:extLst>
          </p:cNvPr>
          <p:cNvGrpSpPr/>
          <p:nvPr/>
        </p:nvGrpSpPr>
        <p:grpSpPr>
          <a:xfrm>
            <a:off x="653633" y="3514704"/>
            <a:ext cx="742950" cy="815975"/>
            <a:chOff x="869950" y="2917825"/>
            <a:chExt cx="1244600" cy="1397000"/>
          </a:xfrm>
          <a:solidFill>
            <a:schemeClr val="bg1"/>
          </a:solidFill>
        </p:grpSpPr>
        <p:sp>
          <p:nvSpPr>
            <p:cNvPr id="54" name="Rectangle 38">
              <a:extLst>
                <a:ext uri="{FF2B5EF4-FFF2-40B4-BE49-F238E27FC236}">
                  <a16:creationId xmlns:a16="http://schemas.microsoft.com/office/drawing/2014/main" id="{B23A057E-F1EF-4E87-B8B9-57185B23EFAE}"/>
                </a:ext>
              </a:extLst>
            </p:cNvPr>
            <p:cNvSpPr>
              <a:spLocks noChangeArrowheads="1"/>
            </p:cNvSpPr>
            <p:nvPr/>
          </p:nvSpPr>
          <p:spPr bwMode="auto">
            <a:xfrm>
              <a:off x="1428750" y="3009900"/>
              <a:ext cx="28575" cy="10795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55" name="Rectangle 39">
              <a:extLst>
                <a:ext uri="{FF2B5EF4-FFF2-40B4-BE49-F238E27FC236}">
                  <a16:creationId xmlns:a16="http://schemas.microsoft.com/office/drawing/2014/main" id="{86E6A10F-3481-4679-A90B-750D81FF919C}"/>
                </a:ext>
              </a:extLst>
            </p:cNvPr>
            <p:cNvSpPr>
              <a:spLocks noChangeArrowheads="1"/>
            </p:cNvSpPr>
            <p:nvPr/>
          </p:nvSpPr>
          <p:spPr bwMode="auto">
            <a:xfrm>
              <a:off x="1428750" y="3149600"/>
              <a:ext cx="28575" cy="4127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56" name="Rectangle 40">
              <a:extLst>
                <a:ext uri="{FF2B5EF4-FFF2-40B4-BE49-F238E27FC236}">
                  <a16:creationId xmlns:a16="http://schemas.microsoft.com/office/drawing/2014/main" id="{62A3DE1A-48E3-48BD-989E-485F44ECE1D5}"/>
                </a:ext>
              </a:extLst>
            </p:cNvPr>
            <p:cNvSpPr>
              <a:spLocks noChangeArrowheads="1"/>
            </p:cNvSpPr>
            <p:nvPr/>
          </p:nvSpPr>
          <p:spPr bwMode="auto">
            <a:xfrm>
              <a:off x="1492250" y="2917825"/>
              <a:ext cx="28575" cy="1111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57" name="Rectangle 41">
              <a:extLst>
                <a:ext uri="{FF2B5EF4-FFF2-40B4-BE49-F238E27FC236}">
                  <a16:creationId xmlns:a16="http://schemas.microsoft.com/office/drawing/2014/main" id="{A0C36B30-71DB-4D8D-BAF2-2857782482A2}"/>
                </a:ext>
              </a:extLst>
            </p:cNvPr>
            <p:cNvSpPr>
              <a:spLocks noChangeArrowheads="1"/>
            </p:cNvSpPr>
            <p:nvPr/>
          </p:nvSpPr>
          <p:spPr bwMode="auto">
            <a:xfrm>
              <a:off x="1492250" y="3060700"/>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58" name="Rectangle 42">
              <a:extLst>
                <a:ext uri="{FF2B5EF4-FFF2-40B4-BE49-F238E27FC236}">
                  <a16:creationId xmlns:a16="http://schemas.microsoft.com/office/drawing/2014/main" id="{0798100E-4CD3-4D20-ACF5-E11DCC794850}"/>
                </a:ext>
              </a:extLst>
            </p:cNvPr>
            <p:cNvSpPr>
              <a:spLocks noChangeArrowheads="1"/>
            </p:cNvSpPr>
            <p:nvPr/>
          </p:nvSpPr>
          <p:spPr bwMode="auto">
            <a:xfrm>
              <a:off x="1558925" y="3032125"/>
              <a:ext cx="28575" cy="1111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59" name="Rectangle 43">
              <a:extLst>
                <a:ext uri="{FF2B5EF4-FFF2-40B4-BE49-F238E27FC236}">
                  <a16:creationId xmlns:a16="http://schemas.microsoft.com/office/drawing/2014/main" id="{66A9FEBA-2E66-4E75-8E02-D95B152D8E8E}"/>
                </a:ext>
              </a:extLst>
            </p:cNvPr>
            <p:cNvSpPr>
              <a:spLocks noChangeArrowheads="1"/>
            </p:cNvSpPr>
            <p:nvPr/>
          </p:nvSpPr>
          <p:spPr bwMode="auto">
            <a:xfrm>
              <a:off x="1558925" y="3175000"/>
              <a:ext cx="28575" cy="381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60" name="Freeform 44">
              <a:extLst>
                <a:ext uri="{FF2B5EF4-FFF2-40B4-BE49-F238E27FC236}">
                  <a16:creationId xmlns:a16="http://schemas.microsoft.com/office/drawing/2014/main" id="{8FF1D61D-A706-472D-92C8-13A95A875114}"/>
                </a:ext>
              </a:extLst>
            </p:cNvPr>
            <p:cNvSpPr>
              <a:spLocks/>
            </p:cNvSpPr>
            <p:nvPr/>
          </p:nvSpPr>
          <p:spPr bwMode="auto">
            <a:xfrm>
              <a:off x="1435100" y="3724275"/>
              <a:ext cx="123825" cy="215900"/>
            </a:xfrm>
            <a:custGeom>
              <a:avLst/>
              <a:gdLst>
                <a:gd name="T0" fmla="*/ 24 w 78"/>
                <a:gd name="T1" fmla="*/ 136 h 136"/>
                <a:gd name="T2" fmla="*/ 16 w 78"/>
                <a:gd name="T3" fmla="*/ 134 h 136"/>
                <a:gd name="T4" fmla="*/ 2 w 78"/>
                <a:gd name="T5" fmla="*/ 122 h 136"/>
                <a:gd name="T6" fmla="*/ 0 w 78"/>
                <a:gd name="T7" fmla="*/ 98 h 136"/>
                <a:gd name="T8" fmla="*/ 18 w 78"/>
                <a:gd name="T9" fmla="*/ 112 h 136"/>
                <a:gd name="T10" fmla="*/ 20 w 78"/>
                <a:gd name="T11" fmla="*/ 116 h 136"/>
                <a:gd name="T12" fmla="*/ 54 w 78"/>
                <a:gd name="T13" fmla="*/ 118 h 136"/>
                <a:gd name="T14" fmla="*/ 58 w 78"/>
                <a:gd name="T15" fmla="*/ 116 h 136"/>
                <a:gd name="T16" fmla="*/ 60 w 78"/>
                <a:gd name="T17" fmla="*/ 82 h 136"/>
                <a:gd name="T18" fmla="*/ 58 w 78"/>
                <a:gd name="T19" fmla="*/ 78 h 136"/>
                <a:gd name="T20" fmla="*/ 24 w 78"/>
                <a:gd name="T21" fmla="*/ 78 h 136"/>
                <a:gd name="T22" fmla="*/ 16 w 78"/>
                <a:gd name="T23" fmla="*/ 76 h 136"/>
                <a:gd name="T24" fmla="*/ 2 w 78"/>
                <a:gd name="T25" fmla="*/ 64 h 136"/>
                <a:gd name="T26" fmla="*/ 0 w 78"/>
                <a:gd name="T27" fmla="*/ 24 h 136"/>
                <a:gd name="T28" fmla="*/ 2 w 78"/>
                <a:gd name="T29" fmla="*/ 14 h 136"/>
                <a:gd name="T30" fmla="*/ 16 w 78"/>
                <a:gd name="T31" fmla="*/ 2 h 136"/>
                <a:gd name="T32" fmla="*/ 54 w 78"/>
                <a:gd name="T33" fmla="*/ 0 h 136"/>
                <a:gd name="T34" fmla="*/ 64 w 78"/>
                <a:gd name="T35" fmla="*/ 2 h 136"/>
                <a:gd name="T36" fmla="*/ 76 w 78"/>
                <a:gd name="T37" fmla="*/ 14 h 136"/>
                <a:gd name="T38" fmla="*/ 78 w 78"/>
                <a:gd name="T39" fmla="*/ 38 h 136"/>
                <a:gd name="T40" fmla="*/ 60 w 78"/>
                <a:gd name="T41" fmla="*/ 24 h 136"/>
                <a:gd name="T42" fmla="*/ 58 w 78"/>
                <a:gd name="T43" fmla="*/ 20 h 136"/>
                <a:gd name="T44" fmla="*/ 24 w 78"/>
                <a:gd name="T45" fmla="*/ 18 h 136"/>
                <a:gd name="T46" fmla="*/ 20 w 78"/>
                <a:gd name="T47" fmla="*/ 20 h 136"/>
                <a:gd name="T48" fmla="*/ 18 w 78"/>
                <a:gd name="T49" fmla="*/ 54 h 136"/>
                <a:gd name="T50" fmla="*/ 20 w 78"/>
                <a:gd name="T51" fmla="*/ 58 h 136"/>
                <a:gd name="T52" fmla="*/ 54 w 78"/>
                <a:gd name="T53" fmla="*/ 60 h 136"/>
                <a:gd name="T54" fmla="*/ 64 w 78"/>
                <a:gd name="T55" fmla="*/ 62 h 136"/>
                <a:gd name="T56" fmla="*/ 76 w 78"/>
                <a:gd name="T57" fmla="*/ 74 h 136"/>
                <a:gd name="T58" fmla="*/ 78 w 78"/>
                <a:gd name="T59" fmla="*/ 112 h 136"/>
                <a:gd name="T60" fmla="*/ 76 w 78"/>
                <a:gd name="T61" fmla="*/ 122 h 136"/>
                <a:gd name="T62" fmla="*/ 64 w 78"/>
                <a:gd name="T63" fmla="*/ 134 h 136"/>
                <a:gd name="T64" fmla="*/ 54 w 78"/>
                <a:gd name="T65" fmla="*/ 13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8" h="136">
                  <a:moveTo>
                    <a:pt x="54" y="136"/>
                  </a:moveTo>
                  <a:lnTo>
                    <a:pt x="24" y="136"/>
                  </a:lnTo>
                  <a:lnTo>
                    <a:pt x="24" y="136"/>
                  </a:lnTo>
                  <a:lnTo>
                    <a:pt x="16" y="134"/>
                  </a:lnTo>
                  <a:lnTo>
                    <a:pt x="8" y="130"/>
                  </a:lnTo>
                  <a:lnTo>
                    <a:pt x="2" y="122"/>
                  </a:lnTo>
                  <a:lnTo>
                    <a:pt x="0" y="112"/>
                  </a:lnTo>
                  <a:lnTo>
                    <a:pt x="0" y="98"/>
                  </a:lnTo>
                  <a:lnTo>
                    <a:pt x="18" y="98"/>
                  </a:lnTo>
                  <a:lnTo>
                    <a:pt x="18" y="112"/>
                  </a:lnTo>
                  <a:lnTo>
                    <a:pt x="18" y="112"/>
                  </a:lnTo>
                  <a:lnTo>
                    <a:pt x="20" y="116"/>
                  </a:lnTo>
                  <a:lnTo>
                    <a:pt x="24" y="118"/>
                  </a:lnTo>
                  <a:lnTo>
                    <a:pt x="54" y="118"/>
                  </a:lnTo>
                  <a:lnTo>
                    <a:pt x="54" y="118"/>
                  </a:lnTo>
                  <a:lnTo>
                    <a:pt x="58" y="116"/>
                  </a:lnTo>
                  <a:lnTo>
                    <a:pt x="60" y="112"/>
                  </a:lnTo>
                  <a:lnTo>
                    <a:pt x="60" y="82"/>
                  </a:lnTo>
                  <a:lnTo>
                    <a:pt x="60" y="82"/>
                  </a:lnTo>
                  <a:lnTo>
                    <a:pt x="58" y="78"/>
                  </a:lnTo>
                  <a:lnTo>
                    <a:pt x="54" y="78"/>
                  </a:lnTo>
                  <a:lnTo>
                    <a:pt x="24" y="78"/>
                  </a:lnTo>
                  <a:lnTo>
                    <a:pt x="24" y="78"/>
                  </a:lnTo>
                  <a:lnTo>
                    <a:pt x="16" y="76"/>
                  </a:lnTo>
                  <a:lnTo>
                    <a:pt x="8" y="70"/>
                  </a:lnTo>
                  <a:lnTo>
                    <a:pt x="2" y="64"/>
                  </a:lnTo>
                  <a:lnTo>
                    <a:pt x="0" y="54"/>
                  </a:lnTo>
                  <a:lnTo>
                    <a:pt x="0" y="24"/>
                  </a:lnTo>
                  <a:lnTo>
                    <a:pt x="0" y="24"/>
                  </a:lnTo>
                  <a:lnTo>
                    <a:pt x="2" y="14"/>
                  </a:lnTo>
                  <a:lnTo>
                    <a:pt x="8" y="8"/>
                  </a:lnTo>
                  <a:lnTo>
                    <a:pt x="16" y="2"/>
                  </a:lnTo>
                  <a:lnTo>
                    <a:pt x="24" y="0"/>
                  </a:lnTo>
                  <a:lnTo>
                    <a:pt x="54" y="0"/>
                  </a:lnTo>
                  <a:lnTo>
                    <a:pt x="54" y="0"/>
                  </a:lnTo>
                  <a:lnTo>
                    <a:pt x="64" y="2"/>
                  </a:lnTo>
                  <a:lnTo>
                    <a:pt x="70" y="8"/>
                  </a:lnTo>
                  <a:lnTo>
                    <a:pt x="76" y="14"/>
                  </a:lnTo>
                  <a:lnTo>
                    <a:pt x="78" y="24"/>
                  </a:lnTo>
                  <a:lnTo>
                    <a:pt x="78" y="38"/>
                  </a:lnTo>
                  <a:lnTo>
                    <a:pt x="60" y="38"/>
                  </a:lnTo>
                  <a:lnTo>
                    <a:pt x="60" y="24"/>
                  </a:lnTo>
                  <a:lnTo>
                    <a:pt x="60" y="24"/>
                  </a:lnTo>
                  <a:lnTo>
                    <a:pt x="58" y="20"/>
                  </a:lnTo>
                  <a:lnTo>
                    <a:pt x="54" y="18"/>
                  </a:lnTo>
                  <a:lnTo>
                    <a:pt x="24" y="18"/>
                  </a:lnTo>
                  <a:lnTo>
                    <a:pt x="24" y="18"/>
                  </a:lnTo>
                  <a:lnTo>
                    <a:pt x="20" y="20"/>
                  </a:lnTo>
                  <a:lnTo>
                    <a:pt x="18" y="24"/>
                  </a:lnTo>
                  <a:lnTo>
                    <a:pt x="18" y="54"/>
                  </a:lnTo>
                  <a:lnTo>
                    <a:pt x="18" y="54"/>
                  </a:lnTo>
                  <a:lnTo>
                    <a:pt x="20" y="58"/>
                  </a:lnTo>
                  <a:lnTo>
                    <a:pt x="24" y="60"/>
                  </a:lnTo>
                  <a:lnTo>
                    <a:pt x="54" y="60"/>
                  </a:lnTo>
                  <a:lnTo>
                    <a:pt x="54" y="60"/>
                  </a:lnTo>
                  <a:lnTo>
                    <a:pt x="64" y="62"/>
                  </a:lnTo>
                  <a:lnTo>
                    <a:pt x="70" y="66"/>
                  </a:lnTo>
                  <a:lnTo>
                    <a:pt x="76" y="74"/>
                  </a:lnTo>
                  <a:lnTo>
                    <a:pt x="78" y="82"/>
                  </a:lnTo>
                  <a:lnTo>
                    <a:pt x="78" y="112"/>
                  </a:lnTo>
                  <a:lnTo>
                    <a:pt x="78" y="112"/>
                  </a:lnTo>
                  <a:lnTo>
                    <a:pt x="76" y="122"/>
                  </a:lnTo>
                  <a:lnTo>
                    <a:pt x="70" y="130"/>
                  </a:lnTo>
                  <a:lnTo>
                    <a:pt x="64" y="134"/>
                  </a:lnTo>
                  <a:lnTo>
                    <a:pt x="54" y="136"/>
                  </a:lnTo>
                  <a:lnTo>
                    <a:pt x="54" y="136"/>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61" name="Rectangle 45">
              <a:extLst>
                <a:ext uri="{FF2B5EF4-FFF2-40B4-BE49-F238E27FC236}">
                  <a16:creationId xmlns:a16="http://schemas.microsoft.com/office/drawing/2014/main" id="{3C4AA8B1-FA71-45D5-AC9E-3EEC472BD7E9}"/>
                </a:ext>
              </a:extLst>
            </p:cNvPr>
            <p:cNvSpPr>
              <a:spLocks noChangeArrowheads="1"/>
            </p:cNvSpPr>
            <p:nvPr/>
          </p:nvSpPr>
          <p:spPr bwMode="auto">
            <a:xfrm>
              <a:off x="1482725" y="3714750"/>
              <a:ext cx="28575" cy="254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62" name="Rectangle 46">
              <a:extLst>
                <a:ext uri="{FF2B5EF4-FFF2-40B4-BE49-F238E27FC236}">
                  <a16:creationId xmlns:a16="http://schemas.microsoft.com/office/drawing/2014/main" id="{0FEC54CA-BFD6-4F81-8E29-F528C6F1250D}"/>
                </a:ext>
              </a:extLst>
            </p:cNvPr>
            <p:cNvSpPr>
              <a:spLocks noChangeArrowheads="1"/>
            </p:cNvSpPr>
            <p:nvPr/>
          </p:nvSpPr>
          <p:spPr bwMode="auto">
            <a:xfrm>
              <a:off x="1482725" y="3927475"/>
              <a:ext cx="28575" cy="254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63" name="Freeform 47">
              <a:extLst>
                <a:ext uri="{FF2B5EF4-FFF2-40B4-BE49-F238E27FC236}">
                  <a16:creationId xmlns:a16="http://schemas.microsoft.com/office/drawing/2014/main" id="{E776A590-FA47-4ABF-93A7-0BCC1DDBEECA}"/>
                </a:ext>
              </a:extLst>
            </p:cNvPr>
            <p:cNvSpPr>
              <a:spLocks noEditPoints="1"/>
            </p:cNvSpPr>
            <p:nvPr/>
          </p:nvSpPr>
          <p:spPr bwMode="auto">
            <a:xfrm>
              <a:off x="1304925" y="3641725"/>
              <a:ext cx="384175" cy="381000"/>
            </a:xfrm>
            <a:custGeom>
              <a:avLst/>
              <a:gdLst>
                <a:gd name="T0" fmla="*/ 122 w 242"/>
                <a:gd name="T1" fmla="*/ 240 h 240"/>
                <a:gd name="T2" fmla="*/ 98 w 242"/>
                <a:gd name="T3" fmla="*/ 238 h 240"/>
                <a:gd name="T4" fmla="*/ 54 w 242"/>
                <a:gd name="T5" fmla="*/ 220 h 240"/>
                <a:gd name="T6" fmla="*/ 22 w 242"/>
                <a:gd name="T7" fmla="*/ 188 h 240"/>
                <a:gd name="T8" fmla="*/ 4 w 242"/>
                <a:gd name="T9" fmla="*/ 144 h 240"/>
                <a:gd name="T10" fmla="*/ 0 w 242"/>
                <a:gd name="T11" fmla="*/ 120 h 240"/>
                <a:gd name="T12" fmla="*/ 2 w 242"/>
                <a:gd name="T13" fmla="*/ 108 h 240"/>
                <a:gd name="T14" fmla="*/ 10 w 242"/>
                <a:gd name="T15" fmla="*/ 74 h 240"/>
                <a:gd name="T16" fmla="*/ 36 w 242"/>
                <a:gd name="T17" fmla="*/ 36 h 240"/>
                <a:gd name="T18" fmla="*/ 74 w 242"/>
                <a:gd name="T19" fmla="*/ 10 h 240"/>
                <a:gd name="T20" fmla="*/ 108 w 242"/>
                <a:gd name="T21" fmla="*/ 0 h 240"/>
                <a:gd name="T22" fmla="*/ 122 w 242"/>
                <a:gd name="T23" fmla="*/ 0 h 240"/>
                <a:gd name="T24" fmla="*/ 146 w 242"/>
                <a:gd name="T25" fmla="*/ 2 h 240"/>
                <a:gd name="T26" fmla="*/ 188 w 242"/>
                <a:gd name="T27" fmla="*/ 20 h 240"/>
                <a:gd name="T28" fmla="*/ 222 w 242"/>
                <a:gd name="T29" fmla="*/ 54 h 240"/>
                <a:gd name="T30" fmla="*/ 240 w 242"/>
                <a:gd name="T31" fmla="*/ 96 h 240"/>
                <a:gd name="T32" fmla="*/ 242 w 242"/>
                <a:gd name="T33" fmla="*/ 120 h 240"/>
                <a:gd name="T34" fmla="*/ 242 w 242"/>
                <a:gd name="T35" fmla="*/ 132 h 240"/>
                <a:gd name="T36" fmla="*/ 232 w 242"/>
                <a:gd name="T37" fmla="*/ 168 h 240"/>
                <a:gd name="T38" fmla="*/ 206 w 242"/>
                <a:gd name="T39" fmla="*/ 206 h 240"/>
                <a:gd name="T40" fmla="*/ 168 w 242"/>
                <a:gd name="T41" fmla="*/ 232 h 240"/>
                <a:gd name="T42" fmla="*/ 134 w 242"/>
                <a:gd name="T43" fmla="*/ 240 h 240"/>
                <a:gd name="T44" fmla="*/ 122 w 242"/>
                <a:gd name="T45" fmla="*/ 240 h 240"/>
                <a:gd name="T46" fmla="*/ 122 w 242"/>
                <a:gd name="T47" fmla="*/ 18 h 240"/>
                <a:gd name="T48" fmla="*/ 82 w 242"/>
                <a:gd name="T49" fmla="*/ 26 h 240"/>
                <a:gd name="T50" fmla="*/ 48 w 242"/>
                <a:gd name="T51" fmla="*/ 48 h 240"/>
                <a:gd name="T52" fmla="*/ 26 w 242"/>
                <a:gd name="T53" fmla="*/ 80 h 240"/>
                <a:gd name="T54" fmla="*/ 18 w 242"/>
                <a:gd name="T55" fmla="*/ 120 h 240"/>
                <a:gd name="T56" fmla="*/ 20 w 242"/>
                <a:gd name="T57" fmla="*/ 142 h 240"/>
                <a:gd name="T58" fmla="*/ 36 w 242"/>
                <a:gd name="T59" fmla="*/ 178 h 240"/>
                <a:gd name="T60" fmla="*/ 64 w 242"/>
                <a:gd name="T61" fmla="*/ 206 h 240"/>
                <a:gd name="T62" fmla="*/ 100 w 242"/>
                <a:gd name="T63" fmla="*/ 220 h 240"/>
                <a:gd name="T64" fmla="*/ 122 w 242"/>
                <a:gd name="T65" fmla="*/ 222 h 240"/>
                <a:gd name="T66" fmla="*/ 162 w 242"/>
                <a:gd name="T67" fmla="*/ 214 h 240"/>
                <a:gd name="T68" fmla="*/ 194 w 242"/>
                <a:gd name="T69" fmla="*/ 192 h 240"/>
                <a:gd name="T70" fmla="*/ 216 w 242"/>
                <a:gd name="T71" fmla="*/ 160 h 240"/>
                <a:gd name="T72" fmla="*/ 224 w 242"/>
                <a:gd name="T73" fmla="*/ 120 h 240"/>
                <a:gd name="T74" fmla="*/ 222 w 242"/>
                <a:gd name="T75" fmla="*/ 100 h 240"/>
                <a:gd name="T76" fmla="*/ 206 w 242"/>
                <a:gd name="T77" fmla="*/ 64 h 240"/>
                <a:gd name="T78" fmla="*/ 178 w 242"/>
                <a:gd name="T79" fmla="*/ 36 h 240"/>
                <a:gd name="T80" fmla="*/ 142 w 242"/>
                <a:gd name="T81" fmla="*/ 20 h 240"/>
                <a:gd name="T82" fmla="*/ 122 w 242"/>
                <a:gd name="T83" fmla="*/ 18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42" h="240">
                  <a:moveTo>
                    <a:pt x="122" y="240"/>
                  </a:moveTo>
                  <a:lnTo>
                    <a:pt x="122" y="240"/>
                  </a:lnTo>
                  <a:lnTo>
                    <a:pt x="108" y="240"/>
                  </a:lnTo>
                  <a:lnTo>
                    <a:pt x="98" y="238"/>
                  </a:lnTo>
                  <a:lnTo>
                    <a:pt x="74" y="232"/>
                  </a:lnTo>
                  <a:lnTo>
                    <a:pt x="54" y="220"/>
                  </a:lnTo>
                  <a:lnTo>
                    <a:pt x="36" y="206"/>
                  </a:lnTo>
                  <a:lnTo>
                    <a:pt x="22" y="188"/>
                  </a:lnTo>
                  <a:lnTo>
                    <a:pt x="10" y="168"/>
                  </a:lnTo>
                  <a:lnTo>
                    <a:pt x="4" y="144"/>
                  </a:lnTo>
                  <a:lnTo>
                    <a:pt x="2" y="132"/>
                  </a:lnTo>
                  <a:lnTo>
                    <a:pt x="0" y="120"/>
                  </a:lnTo>
                  <a:lnTo>
                    <a:pt x="0" y="120"/>
                  </a:lnTo>
                  <a:lnTo>
                    <a:pt x="2" y="108"/>
                  </a:lnTo>
                  <a:lnTo>
                    <a:pt x="4" y="96"/>
                  </a:lnTo>
                  <a:lnTo>
                    <a:pt x="10" y="74"/>
                  </a:lnTo>
                  <a:lnTo>
                    <a:pt x="22" y="54"/>
                  </a:lnTo>
                  <a:lnTo>
                    <a:pt x="36" y="36"/>
                  </a:lnTo>
                  <a:lnTo>
                    <a:pt x="54" y="20"/>
                  </a:lnTo>
                  <a:lnTo>
                    <a:pt x="74" y="10"/>
                  </a:lnTo>
                  <a:lnTo>
                    <a:pt x="98" y="2"/>
                  </a:lnTo>
                  <a:lnTo>
                    <a:pt x="108" y="0"/>
                  </a:lnTo>
                  <a:lnTo>
                    <a:pt x="122" y="0"/>
                  </a:lnTo>
                  <a:lnTo>
                    <a:pt x="122" y="0"/>
                  </a:lnTo>
                  <a:lnTo>
                    <a:pt x="134" y="0"/>
                  </a:lnTo>
                  <a:lnTo>
                    <a:pt x="146" y="2"/>
                  </a:lnTo>
                  <a:lnTo>
                    <a:pt x="168" y="10"/>
                  </a:lnTo>
                  <a:lnTo>
                    <a:pt x="188" y="20"/>
                  </a:lnTo>
                  <a:lnTo>
                    <a:pt x="206" y="36"/>
                  </a:lnTo>
                  <a:lnTo>
                    <a:pt x="222" y="54"/>
                  </a:lnTo>
                  <a:lnTo>
                    <a:pt x="232" y="74"/>
                  </a:lnTo>
                  <a:lnTo>
                    <a:pt x="240" y="96"/>
                  </a:lnTo>
                  <a:lnTo>
                    <a:pt x="242" y="108"/>
                  </a:lnTo>
                  <a:lnTo>
                    <a:pt x="242" y="120"/>
                  </a:lnTo>
                  <a:lnTo>
                    <a:pt x="242" y="120"/>
                  </a:lnTo>
                  <a:lnTo>
                    <a:pt x="242" y="132"/>
                  </a:lnTo>
                  <a:lnTo>
                    <a:pt x="240" y="144"/>
                  </a:lnTo>
                  <a:lnTo>
                    <a:pt x="232" y="168"/>
                  </a:lnTo>
                  <a:lnTo>
                    <a:pt x="222" y="188"/>
                  </a:lnTo>
                  <a:lnTo>
                    <a:pt x="206" y="206"/>
                  </a:lnTo>
                  <a:lnTo>
                    <a:pt x="188" y="220"/>
                  </a:lnTo>
                  <a:lnTo>
                    <a:pt x="168" y="232"/>
                  </a:lnTo>
                  <a:lnTo>
                    <a:pt x="146" y="238"/>
                  </a:lnTo>
                  <a:lnTo>
                    <a:pt x="134" y="240"/>
                  </a:lnTo>
                  <a:lnTo>
                    <a:pt x="122" y="240"/>
                  </a:lnTo>
                  <a:lnTo>
                    <a:pt x="122" y="240"/>
                  </a:lnTo>
                  <a:close/>
                  <a:moveTo>
                    <a:pt x="122" y="18"/>
                  </a:moveTo>
                  <a:lnTo>
                    <a:pt x="122" y="18"/>
                  </a:lnTo>
                  <a:lnTo>
                    <a:pt x="100" y="20"/>
                  </a:lnTo>
                  <a:lnTo>
                    <a:pt x="82" y="26"/>
                  </a:lnTo>
                  <a:lnTo>
                    <a:pt x="64" y="36"/>
                  </a:lnTo>
                  <a:lnTo>
                    <a:pt x="48" y="48"/>
                  </a:lnTo>
                  <a:lnTo>
                    <a:pt x="36" y="64"/>
                  </a:lnTo>
                  <a:lnTo>
                    <a:pt x="26" y="80"/>
                  </a:lnTo>
                  <a:lnTo>
                    <a:pt x="20" y="100"/>
                  </a:lnTo>
                  <a:lnTo>
                    <a:pt x="18" y="120"/>
                  </a:lnTo>
                  <a:lnTo>
                    <a:pt x="18" y="120"/>
                  </a:lnTo>
                  <a:lnTo>
                    <a:pt x="20" y="142"/>
                  </a:lnTo>
                  <a:lnTo>
                    <a:pt x="26" y="160"/>
                  </a:lnTo>
                  <a:lnTo>
                    <a:pt x="36" y="178"/>
                  </a:lnTo>
                  <a:lnTo>
                    <a:pt x="48" y="192"/>
                  </a:lnTo>
                  <a:lnTo>
                    <a:pt x="64" y="206"/>
                  </a:lnTo>
                  <a:lnTo>
                    <a:pt x="82" y="214"/>
                  </a:lnTo>
                  <a:lnTo>
                    <a:pt x="100" y="220"/>
                  </a:lnTo>
                  <a:lnTo>
                    <a:pt x="122" y="222"/>
                  </a:lnTo>
                  <a:lnTo>
                    <a:pt x="122" y="222"/>
                  </a:lnTo>
                  <a:lnTo>
                    <a:pt x="142" y="220"/>
                  </a:lnTo>
                  <a:lnTo>
                    <a:pt x="162" y="214"/>
                  </a:lnTo>
                  <a:lnTo>
                    <a:pt x="178" y="206"/>
                  </a:lnTo>
                  <a:lnTo>
                    <a:pt x="194" y="192"/>
                  </a:lnTo>
                  <a:lnTo>
                    <a:pt x="206" y="178"/>
                  </a:lnTo>
                  <a:lnTo>
                    <a:pt x="216" y="160"/>
                  </a:lnTo>
                  <a:lnTo>
                    <a:pt x="222" y="142"/>
                  </a:lnTo>
                  <a:lnTo>
                    <a:pt x="224" y="120"/>
                  </a:lnTo>
                  <a:lnTo>
                    <a:pt x="224" y="120"/>
                  </a:lnTo>
                  <a:lnTo>
                    <a:pt x="222" y="100"/>
                  </a:lnTo>
                  <a:lnTo>
                    <a:pt x="216" y="80"/>
                  </a:lnTo>
                  <a:lnTo>
                    <a:pt x="206" y="64"/>
                  </a:lnTo>
                  <a:lnTo>
                    <a:pt x="194" y="48"/>
                  </a:lnTo>
                  <a:lnTo>
                    <a:pt x="178" y="36"/>
                  </a:lnTo>
                  <a:lnTo>
                    <a:pt x="162" y="26"/>
                  </a:lnTo>
                  <a:lnTo>
                    <a:pt x="142" y="20"/>
                  </a:lnTo>
                  <a:lnTo>
                    <a:pt x="122" y="18"/>
                  </a:lnTo>
                  <a:lnTo>
                    <a:pt x="122" y="1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64" name="Rectangle 48">
              <a:extLst>
                <a:ext uri="{FF2B5EF4-FFF2-40B4-BE49-F238E27FC236}">
                  <a16:creationId xmlns:a16="http://schemas.microsoft.com/office/drawing/2014/main" id="{00D9C201-D30E-481B-9BF2-1F3357BAB1D9}"/>
                </a:ext>
              </a:extLst>
            </p:cNvPr>
            <p:cNvSpPr>
              <a:spLocks noChangeArrowheads="1"/>
            </p:cNvSpPr>
            <p:nvPr/>
          </p:nvSpPr>
          <p:spPr bwMode="auto">
            <a:xfrm>
              <a:off x="1371600" y="3822700"/>
              <a:ext cx="34925"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65" name="Rectangle 49">
              <a:extLst>
                <a:ext uri="{FF2B5EF4-FFF2-40B4-BE49-F238E27FC236}">
                  <a16:creationId xmlns:a16="http://schemas.microsoft.com/office/drawing/2014/main" id="{D42E0324-11A9-4439-BA1D-6734FACF6C82}"/>
                </a:ext>
              </a:extLst>
            </p:cNvPr>
            <p:cNvSpPr>
              <a:spLocks noChangeArrowheads="1"/>
            </p:cNvSpPr>
            <p:nvPr/>
          </p:nvSpPr>
          <p:spPr bwMode="auto">
            <a:xfrm>
              <a:off x="1581150" y="3822700"/>
              <a:ext cx="34925"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66" name="Freeform 50">
              <a:extLst>
                <a:ext uri="{FF2B5EF4-FFF2-40B4-BE49-F238E27FC236}">
                  <a16:creationId xmlns:a16="http://schemas.microsoft.com/office/drawing/2014/main" id="{A39D3A30-B325-46B7-8D8D-A2BACB63DF27}"/>
                </a:ext>
              </a:extLst>
            </p:cNvPr>
            <p:cNvSpPr>
              <a:spLocks/>
            </p:cNvSpPr>
            <p:nvPr/>
          </p:nvSpPr>
          <p:spPr bwMode="auto">
            <a:xfrm>
              <a:off x="869950" y="3359150"/>
              <a:ext cx="1139825" cy="955675"/>
            </a:xfrm>
            <a:custGeom>
              <a:avLst/>
              <a:gdLst>
                <a:gd name="T0" fmla="*/ 452 w 718"/>
                <a:gd name="T1" fmla="*/ 538 h 602"/>
                <a:gd name="T2" fmla="*/ 400 w 718"/>
                <a:gd name="T3" fmla="*/ 542 h 602"/>
                <a:gd name="T4" fmla="*/ 322 w 718"/>
                <a:gd name="T5" fmla="*/ 602 h 602"/>
                <a:gd name="T6" fmla="*/ 206 w 718"/>
                <a:gd name="T7" fmla="*/ 486 h 602"/>
                <a:gd name="T8" fmla="*/ 160 w 718"/>
                <a:gd name="T9" fmla="*/ 450 h 602"/>
                <a:gd name="T10" fmla="*/ 126 w 718"/>
                <a:gd name="T11" fmla="*/ 408 h 602"/>
                <a:gd name="T12" fmla="*/ 38 w 718"/>
                <a:gd name="T13" fmla="*/ 376 h 602"/>
                <a:gd name="T14" fmla="*/ 24 w 718"/>
                <a:gd name="T15" fmla="*/ 374 h 602"/>
                <a:gd name="T16" fmla="*/ 8 w 718"/>
                <a:gd name="T17" fmla="*/ 360 h 602"/>
                <a:gd name="T18" fmla="*/ 0 w 718"/>
                <a:gd name="T19" fmla="*/ 338 h 602"/>
                <a:gd name="T20" fmla="*/ 2 w 718"/>
                <a:gd name="T21" fmla="*/ 240 h 602"/>
                <a:gd name="T22" fmla="*/ 12 w 718"/>
                <a:gd name="T23" fmla="*/ 222 h 602"/>
                <a:gd name="T24" fmla="*/ 32 w 718"/>
                <a:gd name="T25" fmla="*/ 210 h 602"/>
                <a:gd name="T26" fmla="*/ 106 w 718"/>
                <a:gd name="T27" fmla="*/ 210 h 602"/>
                <a:gd name="T28" fmla="*/ 148 w 718"/>
                <a:gd name="T29" fmla="*/ 142 h 602"/>
                <a:gd name="T30" fmla="*/ 180 w 718"/>
                <a:gd name="T31" fmla="*/ 4 h 602"/>
                <a:gd name="T32" fmla="*/ 216 w 718"/>
                <a:gd name="T33" fmla="*/ 18 h 602"/>
                <a:gd name="T34" fmla="*/ 264 w 718"/>
                <a:gd name="T35" fmla="*/ 46 h 602"/>
                <a:gd name="T36" fmla="*/ 306 w 718"/>
                <a:gd name="T37" fmla="*/ 50 h 602"/>
                <a:gd name="T38" fmla="*/ 278 w 718"/>
                <a:gd name="T39" fmla="*/ 78 h 602"/>
                <a:gd name="T40" fmla="*/ 268 w 718"/>
                <a:gd name="T41" fmla="*/ 76 h 602"/>
                <a:gd name="T42" fmla="*/ 226 w 718"/>
                <a:gd name="T43" fmla="*/ 42 h 602"/>
                <a:gd name="T44" fmla="*/ 186 w 718"/>
                <a:gd name="T45" fmla="*/ 130 h 602"/>
                <a:gd name="T46" fmla="*/ 162 w 718"/>
                <a:gd name="T47" fmla="*/ 154 h 602"/>
                <a:gd name="T48" fmla="*/ 120 w 718"/>
                <a:gd name="T49" fmla="*/ 222 h 602"/>
                <a:gd name="T50" fmla="*/ 38 w 718"/>
                <a:gd name="T51" fmla="*/ 228 h 602"/>
                <a:gd name="T52" fmla="*/ 20 w 718"/>
                <a:gd name="T53" fmla="*/ 240 h 602"/>
                <a:gd name="T54" fmla="*/ 18 w 718"/>
                <a:gd name="T55" fmla="*/ 338 h 602"/>
                <a:gd name="T56" fmla="*/ 32 w 718"/>
                <a:gd name="T57" fmla="*/ 356 h 602"/>
                <a:gd name="T58" fmla="*/ 122 w 718"/>
                <a:gd name="T59" fmla="*/ 364 h 602"/>
                <a:gd name="T60" fmla="*/ 140 w 718"/>
                <a:gd name="T61" fmla="*/ 396 h 602"/>
                <a:gd name="T62" fmla="*/ 174 w 718"/>
                <a:gd name="T63" fmla="*/ 438 h 602"/>
                <a:gd name="T64" fmla="*/ 222 w 718"/>
                <a:gd name="T65" fmla="*/ 474 h 602"/>
                <a:gd name="T66" fmla="*/ 310 w 718"/>
                <a:gd name="T67" fmla="*/ 584 h 602"/>
                <a:gd name="T68" fmla="*/ 346 w 718"/>
                <a:gd name="T69" fmla="*/ 520 h 602"/>
                <a:gd name="T70" fmla="*/ 428 w 718"/>
                <a:gd name="T71" fmla="*/ 522 h 602"/>
                <a:gd name="T72" fmla="*/ 492 w 718"/>
                <a:gd name="T73" fmla="*/ 584 h 602"/>
                <a:gd name="T74" fmla="*/ 582 w 718"/>
                <a:gd name="T75" fmla="*/ 476 h 602"/>
                <a:gd name="T76" fmla="*/ 632 w 718"/>
                <a:gd name="T77" fmla="*/ 440 h 602"/>
                <a:gd name="T78" fmla="*/ 682 w 718"/>
                <a:gd name="T79" fmla="*/ 370 h 602"/>
                <a:gd name="T80" fmla="*/ 700 w 718"/>
                <a:gd name="T81" fmla="*/ 290 h 602"/>
                <a:gd name="T82" fmla="*/ 696 w 718"/>
                <a:gd name="T83" fmla="*/ 252 h 602"/>
                <a:gd name="T84" fmla="*/ 676 w 718"/>
                <a:gd name="T85" fmla="*/ 198 h 602"/>
                <a:gd name="T86" fmla="*/ 642 w 718"/>
                <a:gd name="T87" fmla="*/ 152 h 602"/>
                <a:gd name="T88" fmla="*/ 596 w 718"/>
                <a:gd name="T89" fmla="*/ 112 h 602"/>
                <a:gd name="T90" fmla="*/ 536 w 718"/>
                <a:gd name="T91" fmla="*/ 80 h 602"/>
                <a:gd name="T92" fmla="*/ 496 w 718"/>
                <a:gd name="T93" fmla="*/ 50 h 602"/>
                <a:gd name="T94" fmla="*/ 544 w 718"/>
                <a:gd name="T95" fmla="*/ 64 h 602"/>
                <a:gd name="T96" fmla="*/ 606 w 718"/>
                <a:gd name="T97" fmla="*/ 98 h 602"/>
                <a:gd name="T98" fmla="*/ 656 w 718"/>
                <a:gd name="T99" fmla="*/ 140 h 602"/>
                <a:gd name="T100" fmla="*/ 694 w 718"/>
                <a:gd name="T101" fmla="*/ 192 h 602"/>
                <a:gd name="T102" fmla="*/ 714 w 718"/>
                <a:gd name="T103" fmla="*/ 250 h 602"/>
                <a:gd name="T104" fmla="*/ 718 w 718"/>
                <a:gd name="T105" fmla="*/ 290 h 602"/>
                <a:gd name="T106" fmla="*/ 700 w 718"/>
                <a:gd name="T107" fmla="*/ 374 h 602"/>
                <a:gd name="T108" fmla="*/ 648 w 718"/>
                <a:gd name="T109" fmla="*/ 448 h 602"/>
                <a:gd name="T110" fmla="*/ 614 w 718"/>
                <a:gd name="T111" fmla="*/ 60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8" h="602">
                  <a:moveTo>
                    <a:pt x="614" y="602"/>
                  </a:moveTo>
                  <a:lnTo>
                    <a:pt x="480" y="602"/>
                  </a:lnTo>
                  <a:lnTo>
                    <a:pt x="452" y="538"/>
                  </a:lnTo>
                  <a:lnTo>
                    <a:pt x="452" y="538"/>
                  </a:lnTo>
                  <a:lnTo>
                    <a:pt x="426" y="542"/>
                  </a:lnTo>
                  <a:lnTo>
                    <a:pt x="400" y="542"/>
                  </a:lnTo>
                  <a:lnTo>
                    <a:pt x="376" y="540"/>
                  </a:lnTo>
                  <a:lnTo>
                    <a:pt x="350" y="538"/>
                  </a:lnTo>
                  <a:lnTo>
                    <a:pt x="322" y="602"/>
                  </a:lnTo>
                  <a:lnTo>
                    <a:pt x="188" y="602"/>
                  </a:lnTo>
                  <a:lnTo>
                    <a:pt x="206" y="486"/>
                  </a:lnTo>
                  <a:lnTo>
                    <a:pt x="206" y="486"/>
                  </a:lnTo>
                  <a:lnTo>
                    <a:pt x="190" y="476"/>
                  </a:lnTo>
                  <a:lnTo>
                    <a:pt x="176" y="462"/>
                  </a:lnTo>
                  <a:lnTo>
                    <a:pt x="160" y="450"/>
                  </a:lnTo>
                  <a:lnTo>
                    <a:pt x="148" y="436"/>
                  </a:lnTo>
                  <a:lnTo>
                    <a:pt x="136" y="422"/>
                  </a:lnTo>
                  <a:lnTo>
                    <a:pt x="126" y="408"/>
                  </a:lnTo>
                  <a:lnTo>
                    <a:pt x="116" y="392"/>
                  </a:lnTo>
                  <a:lnTo>
                    <a:pt x="108" y="376"/>
                  </a:lnTo>
                  <a:lnTo>
                    <a:pt x="38" y="376"/>
                  </a:lnTo>
                  <a:lnTo>
                    <a:pt x="38" y="376"/>
                  </a:lnTo>
                  <a:lnTo>
                    <a:pt x="32" y="376"/>
                  </a:lnTo>
                  <a:lnTo>
                    <a:pt x="24" y="374"/>
                  </a:lnTo>
                  <a:lnTo>
                    <a:pt x="18" y="370"/>
                  </a:lnTo>
                  <a:lnTo>
                    <a:pt x="12" y="366"/>
                  </a:lnTo>
                  <a:lnTo>
                    <a:pt x="8" y="360"/>
                  </a:lnTo>
                  <a:lnTo>
                    <a:pt x="4" y="354"/>
                  </a:lnTo>
                  <a:lnTo>
                    <a:pt x="2" y="346"/>
                  </a:lnTo>
                  <a:lnTo>
                    <a:pt x="0" y="338"/>
                  </a:lnTo>
                  <a:lnTo>
                    <a:pt x="0" y="248"/>
                  </a:lnTo>
                  <a:lnTo>
                    <a:pt x="0" y="248"/>
                  </a:lnTo>
                  <a:lnTo>
                    <a:pt x="2" y="240"/>
                  </a:lnTo>
                  <a:lnTo>
                    <a:pt x="4" y="234"/>
                  </a:lnTo>
                  <a:lnTo>
                    <a:pt x="8" y="226"/>
                  </a:lnTo>
                  <a:lnTo>
                    <a:pt x="12" y="222"/>
                  </a:lnTo>
                  <a:lnTo>
                    <a:pt x="18" y="216"/>
                  </a:lnTo>
                  <a:lnTo>
                    <a:pt x="24" y="212"/>
                  </a:lnTo>
                  <a:lnTo>
                    <a:pt x="32" y="210"/>
                  </a:lnTo>
                  <a:lnTo>
                    <a:pt x="38" y="210"/>
                  </a:lnTo>
                  <a:lnTo>
                    <a:pt x="106" y="210"/>
                  </a:lnTo>
                  <a:lnTo>
                    <a:pt x="106" y="210"/>
                  </a:lnTo>
                  <a:lnTo>
                    <a:pt x="116" y="186"/>
                  </a:lnTo>
                  <a:lnTo>
                    <a:pt x="132" y="164"/>
                  </a:lnTo>
                  <a:lnTo>
                    <a:pt x="148" y="142"/>
                  </a:lnTo>
                  <a:lnTo>
                    <a:pt x="168" y="122"/>
                  </a:lnTo>
                  <a:lnTo>
                    <a:pt x="168" y="0"/>
                  </a:lnTo>
                  <a:lnTo>
                    <a:pt x="180" y="4"/>
                  </a:lnTo>
                  <a:lnTo>
                    <a:pt x="180" y="4"/>
                  </a:lnTo>
                  <a:lnTo>
                    <a:pt x="192" y="8"/>
                  </a:lnTo>
                  <a:lnTo>
                    <a:pt x="216" y="18"/>
                  </a:lnTo>
                  <a:lnTo>
                    <a:pt x="232" y="24"/>
                  </a:lnTo>
                  <a:lnTo>
                    <a:pt x="248" y="34"/>
                  </a:lnTo>
                  <a:lnTo>
                    <a:pt x="264" y="46"/>
                  </a:lnTo>
                  <a:lnTo>
                    <a:pt x="278" y="60"/>
                  </a:lnTo>
                  <a:lnTo>
                    <a:pt x="278" y="60"/>
                  </a:lnTo>
                  <a:lnTo>
                    <a:pt x="306" y="50"/>
                  </a:lnTo>
                  <a:lnTo>
                    <a:pt x="310" y="68"/>
                  </a:lnTo>
                  <a:lnTo>
                    <a:pt x="310" y="68"/>
                  </a:lnTo>
                  <a:lnTo>
                    <a:pt x="278" y="78"/>
                  </a:lnTo>
                  <a:lnTo>
                    <a:pt x="272" y="80"/>
                  </a:lnTo>
                  <a:lnTo>
                    <a:pt x="268" y="76"/>
                  </a:lnTo>
                  <a:lnTo>
                    <a:pt x="268" y="76"/>
                  </a:lnTo>
                  <a:lnTo>
                    <a:pt x="258" y="66"/>
                  </a:lnTo>
                  <a:lnTo>
                    <a:pt x="248" y="56"/>
                  </a:lnTo>
                  <a:lnTo>
                    <a:pt x="226" y="42"/>
                  </a:lnTo>
                  <a:lnTo>
                    <a:pt x="204" y="32"/>
                  </a:lnTo>
                  <a:lnTo>
                    <a:pt x="186" y="24"/>
                  </a:lnTo>
                  <a:lnTo>
                    <a:pt x="186" y="130"/>
                  </a:lnTo>
                  <a:lnTo>
                    <a:pt x="184" y="134"/>
                  </a:lnTo>
                  <a:lnTo>
                    <a:pt x="184" y="134"/>
                  </a:lnTo>
                  <a:lnTo>
                    <a:pt x="162" y="154"/>
                  </a:lnTo>
                  <a:lnTo>
                    <a:pt x="146" y="176"/>
                  </a:lnTo>
                  <a:lnTo>
                    <a:pt x="130" y="198"/>
                  </a:lnTo>
                  <a:lnTo>
                    <a:pt x="120" y="222"/>
                  </a:lnTo>
                  <a:lnTo>
                    <a:pt x="118" y="228"/>
                  </a:lnTo>
                  <a:lnTo>
                    <a:pt x="38" y="228"/>
                  </a:lnTo>
                  <a:lnTo>
                    <a:pt x="38" y="228"/>
                  </a:lnTo>
                  <a:lnTo>
                    <a:pt x="32" y="230"/>
                  </a:lnTo>
                  <a:lnTo>
                    <a:pt x="24" y="234"/>
                  </a:lnTo>
                  <a:lnTo>
                    <a:pt x="20" y="240"/>
                  </a:lnTo>
                  <a:lnTo>
                    <a:pt x="18" y="248"/>
                  </a:lnTo>
                  <a:lnTo>
                    <a:pt x="18" y="338"/>
                  </a:lnTo>
                  <a:lnTo>
                    <a:pt x="18" y="338"/>
                  </a:lnTo>
                  <a:lnTo>
                    <a:pt x="20" y="346"/>
                  </a:lnTo>
                  <a:lnTo>
                    <a:pt x="24" y="352"/>
                  </a:lnTo>
                  <a:lnTo>
                    <a:pt x="32" y="356"/>
                  </a:lnTo>
                  <a:lnTo>
                    <a:pt x="38" y="358"/>
                  </a:lnTo>
                  <a:lnTo>
                    <a:pt x="120" y="358"/>
                  </a:lnTo>
                  <a:lnTo>
                    <a:pt x="122" y="364"/>
                  </a:lnTo>
                  <a:lnTo>
                    <a:pt x="122" y="364"/>
                  </a:lnTo>
                  <a:lnTo>
                    <a:pt x="130" y="380"/>
                  </a:lnTo>
                  <a:lnTo>
                    <a:pt x="140" y="396"/>
                  </a:lnTo>
                  <a:lnTo>
                    <a:pt x="150" y="410"/>
                  </a:lnTo>
                  <a:lnTo>
                    <a:pt x="162" y="424"/>
                  </a:lnTo>
                  <a:lnTo>
                    <a:pt x="174" y="438"/>
                  </a:lnTo>
                  <a:lnTo>
                    <a:pt x="188" y="452"/>
                  </a:lnTo>
                  <a:lnTo>
                    <a:pt x="204" y="464"/>
                  </a:lnTo>
                  <a:lnTo>
                    <a:pt x="222" y="474"/>
                  </a:lnTo>
                  <a:lnTo>
                    <a:pt x="226" y="478"/>
                  </a:lnTo>
                  <a:lnTo>
                    <a:pt x="210" y="584"/>
                  </a:lnTo>
                  <a:lnTo>
                    <a:pt x="310" y="584"/>
                  </a:lnTo>
                  <a:lnTo>
                    <a:pt x="340" y="518"/>
                  </a:lnTo>
                  <a:lnTo>
                    <a:pt x="346" y="520"/>
                  </a:lnTo>
                  <a:lnTo>
                    <a:pt x="346" y="520"/>
                  </a:lnTo>
                  <a:lnTo>
                    <a:pt x="374" y="522"/>
                  </a:lnTo>
                  <a:lnTo>
                    <a:pt x="400" y="524"/>
                  </a:lnTo>
                  <a:lnTo>
                    <a:pt x="428" y="522"/>
                  </a:lnTo>
                  <a:lnTo>
                    <a:pt x="456" y="520"/>
                  </a:lnTo>
                  <a:lnTo>
                    <a:pt x="462" y="518"/>
                  </a:lnTo>
                  <a:lnTo>
                    <a:pt x="492" y="584"/>
                  </a:lnTo>
                  <a:lnTo>
                    <a:pt x="592" y="584"/>
                  </a:lnTo>
                  <a:lnTo>
                    <a:pt x="576" y="480"/>
                  </a:lnTo>
                  <a:lnTo>
                    <a:pt x="582" y="476"/>
                  </a:lnTo>
                  <a:lnTo>
                    <a:pt x="582" y="476"/>
                  </a:lnTo>
                  <a:lnTo>
                    <a:pt x="608" y="460"/>
                  </a:lnTo>
                  <a:lnTo>
                    <a:pt x="632" y="440"/>
                  </a:lnTo>
                  <a:lnTo>
                    <a:pt x="652" y="418"/>
                  </a:lnTo>
                  <a:lnTo>
                    <a:pt x="668" y="394"/>
                  </a:lnTo>
                  <a:lnTo>
                    <a:pt x="682" y="370"/>
                  </a:lnTo>
                  <a:lnTo>
                    <a:pt x="692" y="344"/>
                  </a:lnTo>
                  <a:lnTo>
                    <a:pt x="698" y="318"/>
                  </a:lnTo>
                  <a:lnTo>
                    <a:pt x="700" y="290"/>
                  </a:lnTo>
                  <a:lnTo>
                    <a:pt x="700" y="290"/>
                  </a:lnTo>
                  <a:lnTo>
                    <a:pt x="700" y="270"/>
                  </a:lnTo>
                  <a:lnTo>
                    <a:pt x="696" y="252"/>
                  </a:lnTo>
                  <a:lnTo>
                    <a:pt x="692" y="234"/>
                  </a:lnTo>
                  <a:lnTo>
                    <a:pt x="686" y="216"/>
                  </a:lnTo>
                  <a:lnTo>
                    <a:pt x="676" y="198"/>
                  </a:lnTo>
                  <a:lnTo>
                    <a:pt x="668" y="182"/>
                  </a:lnTo>
                  <a:lnTo>
                    <a:pt x="656" y="166"/>
                  </a:lnTo>
                  <a:lnTo>
                    <a:pt x="642" y="152"/>
                  </a:lnTo>
                  <a:lnTo>
                    <a:pt x="628" y="138"/>
                  </a:lnTo>
                  <a:lnTo>
                    <a:pt x="612" y="124"/>
                  </a:lnTo>
                  <a:lnTo>
                    <a:pt x="596" y="112"/>
                  </a:lnTo>
                  <a:lnTo>
                    <a:pt x="578" y="100"/>
                  </a:lnTo>
                  <a:lnTo>
                    <a:pt x="558" y="90"/>
                  </a:lnTo>
                  <a:lnTo>
                    <a:pt x="536" y="80"/>
                  </a:lnTo>
                  <a:lnTo>
                    <a:pt x="516" y="74"/>
                  </a:lnTo>
                  <a:lnTo>
                    <a:pt x="492" y="66"/>
                  </a:lnTo>
                  <a:lnTo>
                    <a:pt x="496" y="50"/>
                  </a:lnTo>
                  <a:lnTo>
                    <a:pt x="496" y="50"/>
                  </a:lnTo>
                  <a:lnTo>
                    <a:pt x="520" y="56"/>
                  </a:lnTo>
                  <a:lnTo>
                    <a:pt x="544" y="64"/>
                  </a:lnTo>
                  <a:lnTo>
                    <a:pt x="566" y="74"/>
                  </a:lnTo>
                  <a:lnTo>
                    <a:pt x="588" y="86"/>
                  </a:lnTo>
                  <a:lnTo>
                    <a:pt x="606" y="98"/>
                  </a:lnTo>
                  <a:lnTo>
                    <a:pt x="624" y="110"/>
                  </a:lnTo>
                  <a:lnTo>
                    <a:pt x="642" y="124"/>
                  </a:lnTo>
                  <a:lnTo>
                    <a:pt x="656" y="140"/>
                  </a:lnTo>
                  <a:lnTo>
                    <a:pt x="670" y="156"/>
                  </a:lnTo>
                  <a:lnTo>
                    <a:pt x="682" y="174"/>
                  </a:lnTo>
                  <a:lnTo>
                    <a:pt x="694" y="192"/>
                  </a:lnTo>
                  <a:lnTo>
                    <a:pt x="702" y="210"/>
                  </a:lnTo>
                  <a:lnTo>
                    <a:pt x="708" y="230"/>
                  </a:lnTo>
                  <a:lnTo>
                    <a:pt x="714" y="250"/>
                  </a:lnTo>
                  <a:lnTo>
                    <a:pt x="718" y="270"/>
                  </a:lnTo>
                  <a:lnTo>
                    <a:pt x="718" y="290"/>
                  </a:lnTo>
                  <a:lnTo>
                    <a:pt x="718" y="290"/>
                  </a:lnTo>
                  <a:lnTo>
                    <a:pt x="716" y="320"/>
                  </a:lnTo>
                  <a:lnTo>
                    <a:pt x="710" y="348"/>
                  </a:lnTo>
                  <a:lnTo>
                    <a:pt x="700" y="374"/>
                  </a:lnTo>
                  <a:lnTo>
                    <a:pt x="686" y="402"/>
                  </a:lnTo>
                  <a:lnTo>
                    <a:pt x="668" y="426"/>
                  </a:lnTo>
                  <a:lnTo>
                    <a:pt x="648" y="448"/>
                  </a:lnTo>
                  <a:lnTo>
                    <a:pt x="624" y="470"/>
                  </a:lnTo>
                  <a:lnTo>
                    <a:pt x="596" y="490"/>
                  </a:lnTo>
                  <a:lnTo>
                    <a:pt x="614" y="602"/>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67" name="Freeform 51">
              <a:extLst>
                <a:ext uri="{FF2B5EF4-FFF2-40B4-BE49-F238E27FC236}">
                  <a16:creationId xmlns:a16="http://schemas.microsoft.com/office/drawing/2014/main" id="{2EFFD48B-60BC-4E46-B71D-1A598C860413}"/>
                </a:ext>
              </a:extLst>
            </p:cNvPr>
            <p:cNvSpPr>
              <a:spLocks/>
            </p:cNvSpPr>
            <p:nvPr/>
          </p:nvSpPr>
          <p:spPr bwMode="auto">
            <a:xfrm>
              <a:off x="1993900" y="3714750"/>
              <a:ext cx="120650" cy="117475"/>
            </a:xfrm>
            <a:custGeom>
              <a:avLst/>
              <a:gdLst>
                <a:gd name="T0" fmla="*/ 2 w 76"/>
                <a:gd name="T1" fmla="*/ 74 h 74"/>
                <a:gd name="T2" fmla="*/ 2 w 76"/>
                <a:gd name="T3" fmla="*/ 74 h 74"/>
                <a:gd name="T4" fmla="*/ 0 w 76"/>
                <a:gd name="T5" fmla="*/ 74 h 74"/>
                <a:gd name="T6" fmla="*/ 2 w 76"/>
                <a:gd name="T7" fmla="*/ 56 h 74"/>
                <a:gd name="T8" fmla="*/ 2 w 76"/>
                <a:gd name="T9" fmla="*/ 66 h 74"/>
                <a:gd name="T10" fmla="*/ 2 w 76"/>
                <a:gd name="T11" fmla="*/ 56 h 74"/>
                <a:gd name="T12" fmla="*/ 2 w 76"/>
                <a:gd name="T13" fmla="*/ 56 h 74"/>
                <a:gd name="T14" fmla="*/ 10 w 76"/>
                <a:gd name="T15" fmla="*/ 56 h 74"/>
                <a:gd name="T16" fmla="*/ 18 w 76"/>
                <a:gd name="T17" fmla="*/ 54 h 74"/>
                <a:gd name="T18" fmla="*/ 28 w 76"/>
                <a:gd name="T19" fmla="*/ 50 h 74"/>
                <a:gd name="T20" fmla="*/ 38 w 76"/>
                <a:gd name="T21" fmla="*/ 44 h 74"/>
                <a:gd name="T22" fmla="*/ 46 w 76"/>
                <a:gd name="T23" fmla="*/ 34 h 74"/>
                <a:gd name="T24" fmla="*/ 54 w 76"/>
                <a:gd name="T25" fmla="*/ 20 h 74"/>
                <a:gd name="T26" fmla="*/ 58 w 76"/>
                <a:gd name="T27" fmla="*/ 0 h 74"/>
                <a:gd name="T28" fmla="*/ 76 w 76"/>
                <a:gd name="T29" fmla="*/ 2 h 74"/>
                <a:gd name="T30" fmla="*/ 76 w 76"/>
                <a:gd name="T31" fmla="*/ 2 h 74"/>
                <a:gd name="T32" fmla="*/ 74 w 76"/>
                <a:gd name="T33" fmla="*/ 14 h 74"/>
                <a:gd name="T34" fmla="*/ 70 w 76"/>
                <a:gd name="T35" fmla="*/ 26 h 74"/>
                <a:gd name="T36" fmla="*/ 66 w 76"/>
                <a:gd name="T37" fmla="*/ 34 h 74"/>
                <a:gd name="T38" fmla="*/ 62 w 76"/>
                <a:gd name="T39" fmla="*/ 44 h 74"/>
                <a:gd name="T40" fmla="*/ 52 w 76"/>
                <a:gd name="T41" fmla="*/ 56 h 74"/>
                <a:gd name="T42" fmla="*/ 38 w 76"/>
                <a:gd name="T43" fmla="*/ 64 h 74"/>
                <a:gd name="T44" fmla="*/ 26 w 76"/>
                <a:gd name="T45" fmla="*/ 70 h 74"/>
                <a:gd name="T46" fmla="*/ 16 w 76"/>
                <a:gd name="T47" fmla="*/ 74 h 74"/>
                <a:gd name="T48" fmla="*/ 2 w 76"/>
                <a:gd name="T49" fmla="*/ 74 h 74"/>
                <a:gd name="T50" fmla="*/ 2 w 76"/>
                <a:gd name="T5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6" h="74">
                  <a:moveTo>
                    <a:pt x="2" y="74"/>
                  </a:moveTo>
                  <a:lnTo>
                    <a:pt x="2" y="74"/>
                  </a:lnTo>
                  <a:lnTo>
                    <a:pt x="0" y="74"/>
                  </a:lnTo>
                  <a:lnTo>
                    <a:pt x="2" y="56"/>
                  </a:lnTo>
                  <a:lnTo>
                    <a:pt x="2" y="66"/>
                  </a:lnTo>
                  <a:lnTo>
                    <a:pt x="2" y="56"/>
                  </a:lnTo>
                  <a:lnTo>
                    <a:pt x="2" y="56"/>
                  </a:lnTo>
                  <a:lnTo>
                    <a:pt x="10" y="56"/>
                  </a:lnTo>
                  <a:lnTo>
                    <a:pt x="18" y="54"/>
                  </a:lnTo>
                  <a:lnTo>
                    <a:pt x="28" y="50"/>
                  </a:lnTo>
                  <a:lnTo>
                    <a:pt x="38" y="44"/>
                  </a:lnTo>
                  <a:lnTo>
                    <a:pt x="46" y="34"/>
                  </a:lnTo>
                  <a:lnTo>
                    <a:pt x="54" y="20"/>
                  </a:lnTo>
                  <a:lnTo>
                    <a:pt x="58" y="0"/>
                  </a:lnTo>
                  <a:lnTo>
                    <a:pt x="76" y="2"/>
                  </a:lnTo>
                  <a:lnTo>
                    <a:pt x="76" y="2"/>
                  </a:lnTo>
                  <a:lnTo>
                    <a:pt x="74" y="14"/>
                  </a:lnTo>
                  <a:lnTo>
                    <a:pt x="70" y="26"/>
                  </a:lnTo>
                  <a:lnTo>
                    <a:pt x="66" y="34"/>
                  </a:lnTo>
                  <a:lnTo>
                    <a:pt x="62" y="44"/>
                  </a:lnTo>
                  <a:lnTo>
                    <a:pt x="52" y="56"/>
                  </a:lnTo>
                  <a:lnTo>
                    <a:pt x="38" y="64"/>
                  </a:lnTo>
                  <a:lnTo>
                    <a:pt x="26" y="70"/>
                  </a:lnTo>
                  <a:lnTo>
                    <a:pt x="16" y="74"/>
                  </a:lnTo>
                  <a:lnTo>
                    <a:pt x="2" y="74"/>
                  </a:lnTo>
                  <a:lnTo>
                    <a:pt x="2" y="74"/>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68" name="Rectangle 52">
              <a:extLst>
                <a:ext uri="{FF2B5EF4-FFF2-40B4-BE49-F238E27FC236}">
                  <a16:creationId xmlns:a16="http://schemas.microsoft.com/office/drawing/2014/main" id="{079B60FD-A43B-4627-A4F4-619F868315BF}"/>
                </a:ext>
              </a:extLst>
            </p:cNvPr>
            <p:cNvSpPr>
              <a:spLocks noChangeArrowheads="1"/>
            </p:cNvSpPr>
            <p:nvPr/>
          </p:nvSpPr>
          <p:spPr bwMode="auto">
            <a:xfrm>
              <a:off x="952500" y="3775075"/>
              <a:ext cx="28575" cy="5715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69" name="Freeform 53">
              <a:extLst>
                <a:ext uri="{FF2B5EF4-FFF2-40B4-BE49-F238E27FC236}">
                  <a16:creationId xmlns:a16="http://schemas.microsoft.com/office/drawing/2014/main" id="{BF62010E-773E-43D4-A8F1-42FFD1CC36CD}"/>
                </a:ext>
              </a:extLst>
            </p:cNvPr>
            <p:cNvSpPr>
              <a:spLocks/>
            </p:cNvSpPr>
            <p:nvPr/>
          </p:nvSpPr>
          <p:spPr bwMode="auto">
            <a:xfrm>
              <a:off x="1343025" y="3498850"/>
              <a:ext cx="377825" cy="85725"/>
            </a:xfrm>
            <a:custGeom>
              <a:avLst/>
              <a:gdLst>
                <a:gd name="T0" fmla="*/ 224 w 238"/>
                <a:gd name="T1" fmla="*/ 54 h 54"/>
                <a:gd name="T2" fmla="*/ 224 w 238"/>
                <a:gd name="T3" fmla="*/ 54 h 54"/>
                <a:gd name="T4" fmla="*/ 216 w 238"/>
                <a:gd name="T5" fmla="*/ 46 h 54"/>
                <a:gd name="T6" fmla="*/ 204 w 238"/>
                <a:gd name="T7" fmla="*/ 38 h 54"/>
                <a:gd name="T8" fmla="*/ 192 w 238"/>
                <a:gd name="T9" fmla="*/ 32 h 54"/>
                <a:gd name="T10" fmla="*/ 180 w 238"/>
                <a:gd name="T11" fmla="*/ 28 h 54"/>
                <a:gd name="T12" fmla="*/ 166 w 238"/>
                <a:gd name="T13" fmla="*/ 24 h 54"/>
                <a:gd name="T14" fmla="*/ 150 w 238"/>
                <a:gd name="T15" fmla="*/ 20 h 54"/>
                <a:gd name="T16" fmla="*/ 134 w 238"/>
                <a:gd name="T17" fmla="*/ 18 h 54"/>
                <a:gd name="T18" fmla="*/ 118 w 238"/>
                <a:gd name="T19" fmla="*/ 18 h 54"/>
                <a:gd name="T20" fmla="*/ 118 w 238"/>
                <a:gd name="T21" fmla="*/ 18 h 54"/>
                <a:gd name="T22" fmla="*/ 102 w 238"/>
                <a:gd name="T23" fmla="*/ 18 h 54"/>
                <a:gd name="T24" fmla="*/ 86 w 238"/>
                <a:gd name="T25" fmla="*/ 20 h 54"/>
                <a:gd name="T26" fmla="*/ 72 w 238"/>
                <a:gd name="T27" fmla="*/ 24 h 54"/>
                <a:gd name="T28" fmla="*/ 58 w 238"/>
                <a:gd name="T29" fmla="*/ 28 h 54"/>
                <a:gd name="T30" fmla="*/ 44 w 238"/>
                <a:gd name="T31" fmla="*/ 32 h 54"/>
                <a:gd name="T32" fmla="*/ 32 w 238"/>
                <a:gd name="T33" fmla="*/ 38 h 54"/>
                <a:gd name="T34" fmla="*/ 20 w 238"/>
                <a:gd name="T35" fmla="*/ 46 h 54"/>
                <a:gd name="T36" fmla="*/ 12 w 238"/>
                <a:gd name="T37" fmla="*/ 54 h 54"/>
                <a:gd name="T38" fmla="*/ 0 w 238"/>
                <a:gd name="T39" fmla="*/ 42 h 54"/>
                <a:gd name="T40" fmla="*/ 0 w 238"/>
                <a:gd name="T41" fmla="*/ 42 h 54"/>
                <a:gd name="T42" fmla="*/ 10 w 238"/>
                <a:gd name="T43" fmla="*/ 32 h 54"/>
                <a:gd name="T44" fmla="*/ 22 w 238"/>
                <a:gd name="T45" fmla="*/ 24 h 54"/>
                <a:gd name="T46" fmla="*/ 36 w 238"/>
                <a:gd name="T47" fmla="*/ 16 h 54"/>
                <a:gd name="T48" fmla="*/ 50 w 238"/>
                <a:gd name="T49" fmla="*/ 10 h 54"/>
                <a:gd name="T50" fmla="*/ 66 w 238"/>
                <a:gd name="T51" fmla="*/ 6 h 54"/>
                <a:gd name="T52" fmla="*/ 82 w 238"/>
                <a:gd name="T53" fmla="*/ 2 h 54"/>
                <a:gd name="T54" fmla="*/ 100 w 238"/>
                <a:gd name="T55" fmla="*/ 0 h 54"/>
                <a:gd name="T56" fmla="*/ 118 w 238"/>
                <a:gd name="T57" fmla="*/ 0 h 54"/>
                <a:gd name="T58" fmla="*/ 118 w 238"/>
                <a:gd name="T59" fmla="*/ 0 h 54"/>
                <a:gd name="T60" fmla="*/ 136 w 238"/>
                <a:gd name="T61" fmla="*/ 0 h 54"/>
                <a:gd name="T62" fmla="*/ 154 w 238"/>
                <a:gd name="T63" fmla="*/ 2 h 54"/>
                <a:gd name="T64" fmla="*/ 170 w 238"/>
                <a:gd name="T65" fmla="*/ 6 h 54"/>
                <a:gd name="T66" fmla="*/ 186 w 238"/>
                <a:gd name="T67" fmla="*/ 10 h 54"/>
                <a:gd name="T68" fmla="*/ 202 w 238"/>
                <a:gd name="T69" fmla="*/ 16 h 54"/>
                <a:gd name="T70" fmla="*/ 214 w 238"/>
                <a:gd name="T71" fmla="*/ 24 h 54"/>
                <a:gd name="T72" fmla="*/ 226 w 238"/>
                <a:gd name="T73" fmla="*/ 32 h 54"/>
                <a:gd name="T74" fmla="*/ 238 w 238"/>
                <a:gd name="T75" fmla="*/ 42 h 54"/>
                <a:gd name="T76" fmla="*/ 224 w 238"/>
                <a:gd name="T77"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38" h="54">
                  <a:moveTo>
                    <a:pt x="224" y="54"/>
                  </a:moveTo>
                  <a:lnTo>
                    <a:pt x="224" y="54"/>
                  </a:lnTo>
                  <a:lnTo>
                    <a:pt x="216" y="46"/>
                  </a:lnTo>
                  <a:lnTo>
                    <a:pt x="204" y="38"/>
                  </a:lnTo>
                  <a:lnTo>
                    <a:pt x="192" y="32"/>
                  </a:lnTo>
                  <a:lnTo>
                    <a:pt x="180" y="28"/>
                  </a:lnTo>
                  <a:lnTo>
                    <a:pt x="166" y="24"/>
                  </a:lnTo>
                  <a:lnTo>
                    <a:pt x="150" y="20"/>
                  </a:lnTo>
                  <a:lnTo>
                    <a:pt x="134" y="18"/>
                  </a:lnTo>
                  <a:lnTo>
                    <a:pt x="118" y="18"/>
                  </a:lnTo>
                  <a:lnTo>
                    <a:pt x="118" y="18"/>
                  </a:lnTo>
                  <a:lnTo>
                    <a:pt x="102" y="18"/>
                  </a:lnTo>
                  <a:lnTo>
                    <a:pt x="86" y="20"/>
                  </a:lnTo>
                  <a:lnTo>
                    <a:pt x="72" y="24"/>
                  </a:lnTo>
                  <a:lnTo>
                    <a:pt x="58" y="28"/>
                  </a:lnTo>
                  <a:lnTo>
                    <a:pt x="44" y="32"/>
                  </a:lnTo>
                  <a:lnTo>
                    <a:pt x="32" y="38"/>
                  </a:lnTo>
                  <a:lnTo>
                    <a:pt x="20" y="46"/>
                  </a:lnTo>
                  <a:lnTo>
                    <a:pt x="12" y="54"/>
                  </a:lnTo>
                  <a:lnTo>
                    <a:pt x="0" y="42"/>
                  </a:lnTo>
                  <a:lnTo>
                    <a:pt x="0" y="42"/>
                  </a:lnTo>
                  <a:lnTo>
                    <a:pt x="10" y="32"/>
                  </a:lnTo>
                  <a:lnTo>
                    <a:pt x="22" y="24"/>
                  </a:lnTo>
                  <a:lnTo>
                    <a:pt x="36" y="16"/>
                  </a:lnTo>
                  <a:lnTo>
                    <a:pt x="50" y="10"/>
                  </a:lnTo>
                  <a:lnTo>
                    <a:pt x="66" y="6"/>
                  </a:lnTo>
                  <a:lnTo>
                    <a:pt x="82" y="2"/>
                  </a:lnTo>
                  <a:lnTo>
                    <a:pt x="100" y="0"/>
                  </a:lnTo>
                  <a:lnTo>
                    <a:pt x="118" y="0"/>
                  </a:lnTo>
                  <a:lnTo>
                    <a:pt x="118" y="0"/>
                  </a:lnTo>
                  <a:lnTo>
                    <a:pt x="136" y="0"/>
                  </a:lnTo>
                  <a:lnTo>
                    <a:pt x="154" y="2"/>
                  </a:lnTo>
                  <a:lnTo>
                    <a:pt x="170" y="6"/>
                  </a:lnTo>
                  <a:lnTo>
                    <a:pt x="186" y="10"/>
                  </a:lnTo>
                  <a:lnTo>
                    <a:pt x="202" y="16"/>
                  </a:lnTo>
                  <a:lnTo>
                    <a:pt x="214" y="24"/>
                  </a:lnTo>
                  <a:lnTo>
                    <a:pt x="226" y="32"/>
                  </a:lnTo>
                  <a:lnTo>
                    <a:pt x="238" y="42"/>
                  </a:lnTo>
                  <a:lnTo>
                    <a:pt x="224" y="54"/>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0" name="Freeform 54">
              <a:extLst>
                <a:ext uri="{FF2B5EF4-FFF2-40B4-BE49-F238E27FC236}">
                  <a16:creationId xmlns:a16="http://schemas.microsoft.com/office/drawing/2014/main" id="{2809C712-D20B-447E-A1B4-DD27282253B3}"/>
                </a:ext>
              </a:extLst>
            </p:cNvPr>
            <p:cNvSpPr>
              <a:spLocks noEditPoints="1"/>
            </p:cNvSpPr>
            <p:nvPr/>
          </p:nvSpPr>
          <p:spPr bwMode="auto">
            <a:xfrm>
              <a:off x="1339850" y="3257550"/>
              <a:ext cx="333375" cy="295275"/>
            </a:xfrm>
            <a:custGeom>
              <a:avLst/>
              <a:gdLst>
                <a:gd name="T0" fmla="*/ 38 w 210"/>
                <a:gd name="T1" fmla="*/ 182 h 186"/>
                <a:gd name="T2" fmla="*/ 30 w 210"/>
                <a:gd name="T3" fmla="*/ 174 h 186"/>
                <a:gd name="T4" fmla="*/ 10 w 210"/>
                <a:gd name="T5" fmla="*/ 148 h 186"/>
                <a:gd name="T6" fmla="*/ 2 w 210"/>
                <a:gd name="T7" fmla="*/ 114 h 186"/>
                <a:gd name="T8" fmla="*/ 0 w 210"/>
                <a:gd name="T9" fmla="*/ 104 h 186"/>
                <a:gd name="T10" fmla="*/ 10 w 210"/>
                <a:gd name="T11" fmla="*/ 64 h 186"/>
                <a:gd name="T12" fmla="*/ 32 w 210"/>
                <a:gd name="T13" fmla="*/ 30 h 186"/>
                <a:gd name="T14" fmla="*/ 64 w 210"/>
                <a:gd name="T15" fmla="*/ 8 h 186"/>
                <a:gd name="T16" fmla="*/ 106 w 210"/>
                <a:gd name="T17" fmla="*/ 0 h 186"/>
                <a:gd name="T18" fmla="*/ 126 w 210"/>
                <a:gd name="T19" fmla="*/ 2 h 186"/>
                <a:gd name="T20" fmla="*/ 164 w 210"/>
                <a:gd name="T21" fmla="*/ 16 h 186"/>
                <a:gd name="T22" fmla="*/ 192 w 210"/>
                <a:gd name="T23" fmla="*/ 46 h 186"/>
                <a:gd name="T24" fmla="*/ 208 w 210"/>
                <a:gd name="T25" fmla="*/ 82 h 186"/>
                <a:gd name="T26" fmla="*/ 210 w 210"/>
                <a:gd name="T27" fmla="*/ 104 h 186"/>
                <a:gd name="T28" fmla="*/ 204 w 210"/>
                <a:gd name="T29" fmla="*/ 142 h 186"/>
                <a:gd name="T30" fmla="*/ 182 w 210"/>
                <a:gd name="T31" fmla="*/ 174 h 186"/>
                <a:gd name="T32" fmla="*/ 174 w 210"/>
                <a:gd name="T33" fmla="*/ 178 h 186"/>
                <a:gd name="T34" fmla="*/ 158 w 210"/>
                <a:gd name="T35" fmla="*/ 174 h 186"/>
                <a:gd name="T36" fmla="*/ 124 w 210"/>
                <a:gd name="T37" fmla="*/ 170 h 186"/>
                <a:gd name="T38" fmla="*/ 92 w 210"/>
                <a:gd name="T39" fmla="*/ 172 h 186"/>
                <a:gd name="T40" fmla="*/ 62 w 210"/>
                <a:gd name="T41" fmla="*/ 178 h 186"/>
                <a:gd name="T42" fmla="*/ 42 w 210"/>
                <a:gd name="T43" fmla="*/ 186 h 186"/>
                <a:gd name="T44" fmla="*/ 106 w 210"/>
                <a:gd name="T45" fmla="*/ 18 h 186"/>
                <a:gd name="T46" fmla="*/ 72 w 210"/>
                <a:gd name="T47" fmla="*/ 24 h 186"/>
                <a:gd name="T48" fmla="*/ 44 w 210"/>
                <a:gd name="T49" fmla="*/ 42 h 186"/>
                <a:gd name="T50" fmla="*/ 26 w 210"/>
                <a:gd name="T51" fmla="*/ 70 h 186"/>
                <a:gd name="T52" fmla="*/ 18 w 210"/>
                <a:gd name="T53" fmla="*/ 104 h 186"/>
                <a:gd name="T54" fmla="*/ 20 w 210"/>
                <a:gd name="T55" fmla="*/ 120 h 186"/>
                <a:gd name="T56" fmla="*/ 34 w 210"/>
                <a:gd name="T57" fmla="*/ 152 h 186"/>
                <a:gd name="T58" fmla="*/ 46 w 210"/>
                <a:gd name="T59" fmla="*/ 166 h 186"/>
                <a:gd name="T60" fmla="*/ 76 w 210"/>
                <a:gd name="T61" fmla="*/ 156 h 186"/>
                <a:gd name="T62" fmla="*/ 108 w 210"/>
                <a:gd name="T63" fmla="*/ 152 h 186"/>
                <a:gd name="T64" fmla="*/ 140 w 210"/>
                <a:gd name="T65" fmla="*/ 152 h 186"/>
                <a:gd name="T66" fmla="*/ 172 w 210"/>
                <a:gd name="T67" fmla="*/ 158 h 186"/>
                <a:gd name="T68" fmla="*/ 182 w 210"/>
                <a:gd name="T69" fmla="*/ 146 h 186"/>
                <a:gd name="T70" fmla="*/ 190 w 210"/>
                <a:gd name="T71" fmla="*/ 118 h 186"/>
                <a:gd name="T72" fmla="*/ 192 w 210"/>
                <a:gd name="T73" fmla="*/ 104 h 186"/>
                <a:gd name="T74" fmla="*/ 186 w 210"/>
                <a:gd name="T75" fmla="*/ 70 h 186"/>
                <a:gd name="T76" fmla="*/ 166 w 210"/>
                <a:gd name="T77" fmla="*/ 42 h 186"/>
                <a:gd name="T78" fmla="*/ 140 w 210"/>
                <a:gd name="T79" fmla="*/ 24 h 186"/>
                <a:gd name="T80" fmla="*/ 106 w 210"/>
                <a:gd name="T81" fmla="*/ 18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0" h="186">
                  <a:moveTo>
                    <a:pt x="42" y="186"/>
                  </a:moveTo>
                  <a:lnTo>
                    <a:pt x="38" y="182"/>
                  </a:lnTo>
                  <a:lnTo>
                    <a:pt x="38" y="182"/>
                  </a:lnTo>
                  <a:lnTo>
                    <a:pt x="30" y="174"/>
                  </a:lnTo>
                  <a:lnTo>
                    <a:pt x="22" y="166"/>
                  </a:lnTo>
                  <a:lnTo>
                    <a:pt x="10" y="148"/>
                  </a:lnTo>
                  <a:lnTo>
                    <a:pt x="4" y="126"/>
                  </a:lnTo>
                  <a:lnTo>
                    <a:pt x="2" y="114"/>
                  </a:lnTo>
                  <a:lnTo>
                    <a:pt x="0" y="104"/>
                  </a:lnTo>
                  <a:lnTo>
                    <a:pt x="0" y="104"/>
                  </a:lnTo>
                  <a:lnTo>
                    <a:pt x="2" y="82"/>
                  </a:lnTo>
                  <a:lnTo>
                    <a:pt x="10" y="64"/>
                  </a:lnTo>
                  <a:lnTo>
                    <a:pt x="18" y="46"/>
                  </a:lnTo>
                  <a:lnTo>
                    <a:pt x="32" y="30"/>
                  </a:lnTo>
                  <a:lnTo>
                    <a:pt x="48" y="16"/>
                  </a:lnTo>
                  <a:lnTo>
                    <a:pt x="64" y="8"/>
                  </a:lnTo>
                  <a:lnTo>
                    <a:pt x="84" y="2"/>
                  </a:lnTo>
                  <a:lnTo>
                    <a:pt x="106" y="0"/>
                  </a:lnTo>
                  <a:lnTo>
                    <a:pt x="106" y="0"/>
                  </a:lnTo>
                  <a:lnTo>
                    <a:pt x="126" y="2"/>
                  </a:lnTo>
                  <a:lnTo>
                    <a:pt x="146" y="8"/>
                  </a:lnTo>
                  <a:lnTo>
                    <a:pt x="164" y="16"/>
                  </a:lnTo>
                  <a:lnTo>
                    <a:pt x="180" y="30"/>
                  </a:lnTo>
                  <a:lnTo>
                    <a:pt x="192" y="46"/>
                  </a:lnTo>
                  <a:lnTo>
                    <a:pt x="202" y="64"/>
                  </a:lnTo>
                  <a:lnTo>
                    <a:pt x="208" y="82"/>
                  </a:lnTo>
                  <a:lnTo>
                    <a:pt x="210" y="104"/>
                  </a:lnTo>
                  <a:lnTo>
                    <a:pt x="210" y="104"/>
                  </a:lnTo>
                  <a:lnTo>
                    <a:pt x="208" y="124"/>
                  </a:lnTo>
                  <a:lnTo>
                    <a:pt x="204" y="142"/>
                  </a:lnTo>
                  <a:lnTo>
                    <a:pt x="194" y="158"/>
                  </a:lnTo>
                  <a:lnTo>
                    <a:pt x="182" y="174"/>
                  </a:lnTo>
                  <a:lnTo>
                    <a:pt x="178" y="178"/>
                  </a:lnTo>
                  <a:lnTo>
                    <a:pt x="174" y="178"/>
                  </a:lnTo>
                  <a:lnTo>
                    <a:pt x="174" y="178"/>
                  </a:lnTo>
                  <a:lnTo>
                    <a:pt x="158" y="174"/>
                  </a:lnTo>
                  <a:lnTo>
                    <a:pt x="142" y="172"/>
                  </a:lnTo>
                  <a:lnTo>
                    <a:pt x="124" y="170"/>
                  </a:lnTo>
                  <a:lnTo>
                    <a:pt x="108" y="170"/>
                  </a:lnTo>
                  <a:lnTo>
                    <a:pt x="92" y="172"/>
                  </a:lnTo>
                  <a:lnTo>
                    <a:pt x="76" y="174"/>
                  </a:lnTo>
                  <a:lnTo>
                    <a:pt x="62" y="178"/>
                  </a:lnTo>
                  <a:lnTo>
                    <a:pt x="46" y="184"/>
                  </a:lnTo>
                  <a:lnTo>
                    <a:pt x="42" y="186"/>
                  </a:lnTo>
                  <a:close/>
                  <a:moveTo>
                    <a:pt x="106" y="18"/>
                  </a:moveTo>
                  <a:lnTo>
                    <a:pt x="106" y="18"/>
                  </a:lnTo>
                  <a:lnTo>
                    <a:pt x="88" y="18"/>
                  </a:lnTo>
                  <a:lnTo>
                    <a:pt x="72" y="24"/>
                  </a:lnTo>
                  <a:lnTo>
                    <a:pt x="58" y="32"/>
                  </a:lnTo>
                  <a:lnTo>
                    <a:pt x="44" y="42"/>
                  </a:lnTo>
                  <a:lnTo>
                    <a:pt x="34" y="56"/>
                  </a:lnTo>
                  <a:lnTo>
                    <a:pt x="26" y="70"/>
                  </a:lnTo>
                  <a:lnTo>
                    <a:pt x="20" y="86"/>
                  </a:lnTo>
                  <a:lnTo>
                    <a:pt x="18" y="104"/>
                  </a:lnTo>
                  <a:lnTo>
                    <a:pt x="18" y="104"/>
                  </a:lnTo>
                  <a:lnTo>
                    <a:pt x="20" y="120"/>
                  </a:lnTo>
                  <a:lnTo>
                    <a:pt x="26" y="138"/>
                  </a:lnTo>
                  <a:lnTo>
                    <a:pt x="34" y="152"/>
                  </a:lnTo>
                  <a:lnTo>
                    <a:pt x="46" y="166"/>
                  </a:lnTo>
                  <a:lnTo>
                    <a:pt x="46" y="166"/>
                  </a:lnTo>
                  <a:lnTo>
                    <a:pt x="60" y="160"/>
                  </a:lnTo>
                  <a:lnTo>
                    <a:pt x="76" y="156"/>
                  </a:lnTo>
                  <a:lnTo>
                    <a:pt x="92" y="154"/>
                  </a:lnTo>
                  <a:lnTo>
                    <a:pt x="108" y="152"/>
                  </a:lnTo>
                  <a:lnTo>
                    <a:pt x="124" y="152"/>
                  </a:lnTo>
                  <a:lnTo>
                    <a:pt x="140" y="152"/>
                  </a:lnTo>
                  <a:lnTo>
                    <a:pt x="156" y="154"/>
                  </a:lnTo>
                  <a:lnTo>
                    <a:pt x="172" y="158"/>
                  </a:lnTo>
                  <a:lnTo>
                    <a:pt x="172" y="158"/>
                  </a:lnTo>
                  <a:lnTo>
                    <a:pt x="182" y="146"/>
                  </a:lnTo>
                  <a:lnTo>
                    <a:pt x="188" y="132"/>
                  </a:lnTo>
                  <a:lnTo>
                    <a:pt x="190" y="118"/>
                  </a:lnTo>
                  <a:lnTo>
                    <a:pt x="192" y="104"/>
                  </a:lnTo>
                  <a:lnTo>
                    <a:pt x="192" y="104"/>
                  </a:lnTo>
                  <a:lnTo>
                    <a:pt x="190" y="86"/>
                  </a:lnTo>
                  <a:lnTo>
                    <a:pt x="186" y="70"/>
                  </a:lnTo>
                  <a:lnTo>
                    <a:pt x="178" y="56"/>
                  </a:lnTo>
                  <a:lnTo>
                    <a:pt x="166" y="42"/>
                  </a:lnTo>
                  <a:lnTo>
                    <a:pt x="154" y="32"/>
                  </a:lnTo>
                  <a:lnTo>
                    <a:pt x="140" y="24"/>
                  </a:lnTo>
                  <a:lnTo>
                    <a:pt x="122" y="18"/>
                  </a:lnTo>
                  <a:lnTo>
                    <a:pt x="106" y="18"/>
                  </a:lnTo>
                  <a:lnTo>
                    <a:pt x="106" y="1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grpSp>
        <p:nvGrpSpPr>
          <p:cNvPr id="71" name="Group 70">
            <a:extLst>
              <a:ext uri="{FF2B5EF4-FFF2-40B4-BE49-F238E27FC236}">
                <a16:creationId xmlns:a16="http://schemas.microsoft.com/office/drawing/2014/main" id="{8D10099D-7AF8-43C2-A7A9-31B095CE13CD}"/>
              </a:ext>
            </a:extLst>
          </p:cNvPr>
          <p:cNvGrpSpPr/>
          <p:nvPr/>
        </p:nvGrpSpPr>
        <p:grpSpPr>
          <a:xfrm>
            <a:off x="609917" y="4876800"/>
            <a:ext cx="786665" cy="755650"/>
            <a:chOff x="7073900" y="1320800"/>
            <a:chExt cx="1209675" cy="1174750"/>
          </a:xfrm>
          <a:solidFill>
            <a:schemeClr val="bg1"/>
          </a:solidFill>
        </p:grpSpPr>
        <p:sp>
          <p:nvSpPr>
            <p:cNvPr id="72" name="Freeform 36">
              <a:extLst>
                <a:ext uri="{FF2B5EF4-FFF2-40B4-BE49-F238E27FC236}">
                  <a16:creationId xmlns:a16="http://schemas.microsoft.com/office/drawing/2014/main" id="{AB3BDB03-3A91-4AB5-9754-04CC585AEB10}"/>
                </a:ext>
              </a:extLst>
            </p:cNvPr>
            <p:cNvSpPr>
              <a:spLocks/>
            </p:cNvSpPr>
            <p:nvPr/>
          </p:nvSpPr>
          <p:spPr bwMode="auto">
            <a:xfrm>
              <a:off x="7610475" y="1866900"/>
              <a:ext cx="133350" cy="234950"/>
            </a:xfrm>
            <a:custGeom>
              <a:avLst/>
              <a:gdLst>
                <a:gd name="T0" fmla="*/ 26 w 84"/>
                <a:gd name="T1" fmla="*/ 148 h 148"/>
                <a:gd name="T2" fmla="*/ 16 w 84"/>
                <a:gd name="T3" fmla="*/ 146 h 148"/>
                <a:gd name="T4" fmla="*/ 2 w 84"/>
                <a:gd name="T5" fmla="*/ 134 h 148"/>
                <a:gd name="T6" fmla="*/ 0 w 84"/>
                <a:gd name="T7" fmla="*/ 108 h 148"/>
                <a:gd name="T8" fmla="*/ 18 w 84"/>
                <a:gd name="T9" fmla="*/ 124 h 148"/>
                <a:gd name="T10" fmla="*/ 20 w 84"/>
                <a:gd name="T11" fmla="*/ 128 h 148"/>
                <a:gd name="T12" fmla="*/ 60 w 84"/>
                <a:gd name="T13" fmla="*/ 130 h 148"/>
                <a:gd name="T14" fmla="*/ 64 w 84"/>
                <a:gd name="T15" fmla="*/ 128 h 148"/>
                <a:gd name="T16" fmla="*/ 66 w 84"/>
                <a:gd name="T17" fmla="*/ 90 h 148"/>
                <a:gd name="T18" fmla="*/ 64 w 84"/>
                <a:gd name="T19" fmla="*/ 86 h 148"/>
                <a:gd name="T20" fmla="*/ 26 w 84"/>
                <a:gd name="T21" fmla="*/ 84 h 148"/>
                <a:gd name="T22" fmla="*/ 16 w 84"/>
                <a:gd name="T23" fmla="*/ 82 h 148"/>
                <a:gd name="T24" fmla="*/ 2 w 84"/>
                <a:gd name="T25" fmla="*/ 68 h 148"/>
                <a:gd name="T26" fmla="*/ 0 w 84"/>
                <a:gd name="T27" fmla="*/ 26 h 148"/>
                <a:gd name="T28" fmla="*/ 2 w 84"/>
                <a:gd name="T29" fmla="*/ 16 h 148"/>
                <a:gd name="T30" fmla="*/ 16 w 84"/>
                <a:gd name="T31" fmla="*/ 2 h 148"/>
                <a:gd name="T32" fmla="*/ 60 w 84"/>
                <a:gd name="T33" fmla="*/ 0 h 148"/>
                <a:gd name="T34" fmla="*/ 68 w 84"/>
                <a:gd name="T35" fmla="*/ 2 h 148"/>
                <a:gd name="T36" fmla="*/ 82 w 84"/>
                <a:gd name="T37" fmla="*/ 16 h 148"/>
                <a:gd name="T38" fmla="*/ 84 w 84"/>
                <a:gd name="T39" fmla="*/ 42 h 148"/>
                <a:gd name="T40" fmla="*/ 66 w 84"/>
                <a:gd name="T41" fmla="*/ 26 h 148"/>
                <a:gd name="T42" fmla="*/ 64 w 84"/>
                <a:gd name="T43" fmla="*/ 20 h 148"/>
                <a:gd name="T44" fmla="*/ 26 w 84"/>
                <a:gd name="T45" fmla="*/ 18 h 148"/>
                <a:gd name="T46" fmla="*/ 20 w 84"/>
                <a:gd name="T47" fmla="*/ 20 h 148"/>
                <a:gd name="T48" fmla="*/ 18 w 84"/>
                <a:gd name="T49" fmla="*/ 58 h 148"/>
                <a:gd name="T50" fmla="*/ 20 w 84"/>
                <a:gd name="T51" fmla="*/ 64 h 148"/>
                <a:gd name="T52" fmla="*/ 60 w 84"/>
                <a:gd name="T53" fmla="*/ 66 h 148"/>
                <a:gd name="T54" fmla="*/ 68 w 84"/>
                <a:gd name="T55" fmla="*/ 68 h 148"/>
                <a:gd name="T56" fmla="*/ 82 w 84"/>
                <a:gd name="T57" fmla="*/ 80 h 148"/>
                <a:gd name="T58" fmla="*/ 84 w 84"/>
                <a:gd name="T59" fmla="*/ 124 h 148"/>
                <a:gd name="T60" fmla="*/ 82 w 84"/>
                <a:gd name="T61" fmla="*/ 134 h 148"/>
                <a:gd name="T62" fmla="*/ 68 w 84"/>
                <a:gd name="T63" fmla="*/ 146 h 148"/>
                <a:gd name="T64" fmla="*/ 60 w 84"/>
                <a:gd name="T65" fmla="*/ 148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4" h="148">
                  <a:moveTo>
                    <a:pt x="60" y="148"/>
                  </a:moveTo>
                  <a:lnTo>
                    <a:pt x="26" y="148"/>
                  </a:lnTo>
                  <a:lnTo>
                    <a:pt x="26" y="148"/>
                  </a:lnTo>
                  <a:lnTo>
                    <a:pt x="16" y="146"/>
                  </a:lnTo>
                  <a:lnTo>
                    <a:pt x="8" y="142"/>
                  </a:lnTo>
                  <a:lnTo>
                    <a:pt x="2" y="134"/>
                  </a:lnTo>
                  <a:lnTo>
                    <a:pt x="0" y="124"/>
                  </a:lnTo>
                  <a:lnTo>
                    <a:pt x="0" y="108"/>
                  </a:lnTo>
                  <a:lnTo>
                    <a:pt x="18" y="108"/>
                  </a:lnTo>
                  <a:lnTo>
                    <a:pt x="18" y="124"/>
                  </a:lnTo>
                  <a:lnTo>
                    <a:pt x="18" y="124"/>
                  </a:lnTo>
                  <a:lnTo>
                    <a:pt x="20" y="128"/>
                  </a:lnTo>
                  <a:lnTo>
                    <a:pt x="26" y="130"/>
                  </a:lnTo>
                  <a:lnTo>
                    <a:pt x="60" y="130"/>
                  </a:lnTo>
                  <a:lnTo>
                    <a:pt x="60" y="130"/>
                  </a:lnTo>
                  <a:lnTo>
                    <a:pt x="64" y="128"/>
                  </a:lnTo>
                  <a:lnTo>
                    <a:pt x="66" y="124"/>
                  </a:lnTo>
                  <a:lnTo>
                    <a:pt x="66" y="90"/>
                  </a:lnTo>
                  <a:lnTo>
                    <a:pt x="66" y="90"/>
                  </a:lnTo>
                  <a:lnTo>
                    <a:pt x="64" y="86"/>
                  </a:lnTo>
                  <a:lnTo>
                    <a:pt x="60" y="84"/>
                  </a:lnTo>
                  <a:lnTo>
                    <a:pt x="26" y="84"/>
                  </a:lnTo>
                  <a:lnTo>
                    <a:pt x="26" y="84"/>
                  </a:lnTo>
                  <a:lnTo>
                    <a:pt x="16" y="82"/>
                  </a:lnTo>
                  <a:lnTo>
                    <a:pt x="8" y="76"/>
                  </a:lnTo>
                  <a:lnTo>
                    <a:pt x="2" y="68"/>
                  </a:lnTo>
                  <a:lnTo>
                    <a:pt x="0" y="58"/>
                  </a:lnTo>
                  <a:lnTo>
                    <a:pt x="0" y="26"/>
                  </a:lnTo>
                  <a:lnTo>
                    <a:pt x="0" y="26"/>
                  </a:lnTo>
                  <a:lnTo>
                    <a:pt x="2" y="16"/>
                  </a:lnTo>
                  <a:lnTo>
                    <a:pt x="8" y="8"/>
                  </a:lnTo>
                  <a:lnTo>
                    <a:pt x="16" y="2"/>
                  </a:lnTo>
                  <a:lnTo>
                    <a:pt x="26" y="0"/>
                  </a:lnTo>
                  <a:lnTo>
                    <a:pt x="60" y="0"/>
                  </a:lnTo>
                  <a:lnTo>
                    <a:pt x="60" y="0"/>
                  </a:lnTo>
                  <a:lnTo>
                    <a:pt x="68" y="2"/>
                  </a:lnTo>
                  <a:lnTo>
                    <a:pt x="76" y="8"/>
                  </a:lnTo>
                  <a:lnTo>
                    <a:pt x="82" y="16"/>
                  </a:lnTo>
                  <a:lnTo>
                    <a:pt x="84" y="26"/>
                  </a:lnTo>
                  <a:lnTo>
                    <a:pt x="84" y="42"/>
                  </a:lnTo>
                  <a:lnTo>
                    <a:pt x="66" y="42"/>
                  </a:lnTo>
                  <a:lnTo>
                    <a:pt x="66" y="26"/>
                  </a:lnTo>
                  <a:lnTo>
                    <a:pt x="66" y="26"/>
                  </a:lnTo>
                  <a:lnTo>
                    <a:pt x="64" y="20"/>
                  </a:lnTo>
                  <a:lnTo>
                    <a:pt x="60" y="18"/>
                  </a:lnTo>
                  <a:lnTo>
                    <a:pt x="26" y="18"/>
                  </a:lnTo>
                  <a:lnTo>
                    <a:pt x="26" y="18"/>
                  </a:lnTo>
                  <a:lnTo>
                    <a:pt x="20" y="20"/>
                  </a:lnTo>
                  <a:lnTo>
                    <a:pt x="18" y="26"/>
                  </a:lnTo>
                  <a:lnTo>
                    <a:pt x="18" y="58"/>
                  </a:lnTo>
                  <a:lnTo>
                    <a:pt x="18" y="58"/>
                  </a:lnTo>
                  <a:lnTo>
                    <a:pt x="20" y="64"/>
                  </a:lnTo>
                  <a:lnTo>
                    <a:pt x="26" y="66"/>
                  </a:lnTo>
                  <a:lnTo>
                    <a:pt x="60" y="66"/>
                  </a:lnTo>
                  <a:lnTo>
                    <a:pt x="60" y="66"/>
                  </a:lnTo>
                  <a:lnTo>
                    <a:pt x="68" y="68"/>
                  </a:lnTo>
                  <a:lnTo>
                    <a:pt x="76" y="72"/>
                  </a:lnTo>
                  <a:lnTo>
                    <a:pt x="82" y="80"/>
                  </a:lnTo>
                  <a:lnTo>
                    <a:pt x="84" y="90"/>
                  </a:lnTo>
                  <a:lnTo>
                    <a:pt x="84" y="124"/>
                  </a:lnTo>
                  <a:lnTo>
                    <a:pt x="84" y="124"/>
                  </a:lnTo>
                  <a:lnTo>
                    <a:pt x="82" y="134"/>
                  </a:lnTo>
                  <a:lnTo>
                    <a:pt x="76" y="142"/>
                  </a:lnTo>
                  <a:lnTo>
                    <a:pt x="68" y="146"/>
                  </a:lnTo>
                  <a:lnTo>
                    <a:pt x="60" y="148"/>
                  </a:lnTo>
                  <a:lnTo>
                    <a:pt x="60" y="14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3" name="Rectangle 37">
              <a:extLst>
                <a:ext uri="{FF2B5EF4-FFF2-40B4-BE49-F238E27FC236}">
                  <a16:creationId xmlns:a16="http://schemas.microsoft.com/office/drawing/2014/main" id="{0D29EA36-ADC9-4330-8252-02CE2A210339}"/>
                </a:ext>
              </a:extLst>
            </p:cNvPr>
            <p:cNvSpPr>
              <a:spLocks noChangeArrowheads="1"/>
            </p:cNvSpPr>
            <p:nvPr/>
          </p:nvSpPr>
          <p:spPr bwMode="auto">
            <a:xfrm>
              <a:off x="7664450" y="1851025"/>
              <a:ext cx="28575" cy="3175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4" name="Rectangle 38">
              <a:extLst>
                <a:ext uri="{FF2B5EF4-FFF2-40B4-BE49-F238E27FC236}">
                  <a16:creationId xmlns:a16="http://schemas.microsoft.com/office/drawing/2014/main" id="{DECCE127-8028-426C-A094-E3798A6188F8}"/>
                </a:ext>
              </a:extLst>
            </p:cNvPr>
            <p:cNvSpPr>
              <a:spLocks noChangeArrowheads="1"/>
            </p:cNvSpPr>
            <p:nvPr/>
          </p:nvSpPr>
          <p:spPr bwMode="auto">
            <a:xfrm>
              <a:off x="7664450" y="2089150"/>
              <a:ext cx="28575"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5" name="Freeform 39">
              <a:extLst>
                <a:ext uri="{FF2B5EF4-FFF2-40B4-BE49-F238E27FC236}">
                  <a16:creationId xmlns:a16="http://schemas.microsoft.com/office/drawing/2014/main" id="{3ED9811B-3474-49D7-B72C-A0C746EE03CA}"/>
                </a:ext>
              </a:extLst>
            </p:cNvPr>
            <p:cNvSpPr>
              <a:spLocks noEditPoints="1"/>
            </p:cNvSpPr>
            <p:nvPr/>
          </p:nvSpPr>
          <p:spPr bwMode="auto">
            <a:xfrm>
              <a:off x="7073900" y="1679575"/>
              <a:ext cx="1209675" cy="612775"/>
            </a:xfrm>
            <a:custGeom>
              <a:avLst/>
              <a:gdLst>
                <a:gd name="T0" fmla="*/ 762 w 762"/>
                <a:gd name="T1" fmla="*/ 386 h 386"/>
                <a:gd name="T2" fmla="*/ 0 w 762"/>
                <a:gd name="T3" fmla="*/ 386 h 386"/>
                <a:gd name="T4" fmla="*/ 0 w 762"/>
                <a:gd name="T5" fmla="*/ 0 h 386"/>
                <a:gd name="T6" fmla="*/ 762 w 762"/>
                <a:gd name="T7" fmla="*/ 0 h 386"/>
                <a:gd name="T8" fmla="*/ 762 w 762"/>
                <a:gd name="T9" fmla="*/ 386 h 386"/>
                <a:gd name="T10" fmla="*/ 18 w 762"/>
                <a:gd name="T11" fmla="*/ 368 h 386"/>
                <a:gd name="T12" fmla="*/ 744 w 762"/>
                <a:gd name="T13" fmla="*/ 368 h 386"/>
                <a:gd name="T14" fmla="*/ 744 w 762"/>
                <a:gd name="T15" fmla="*/ 18 h 386"/>
                <a:gd name="T16" fmla="*/ 18 w 762"/>
                <a:gd name="T17" fmla="*/ 18 h 386"/>
                <a:gd name="T18" fmla="*/ 18 w 762"/>
                <a:gd name="T19" fmla="*/ 368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62" h="386">
                  <a:moveTo>
                    <a:pt x="762" y="386"/>
                  </a:moveTo>
                  <a:lnTo>
                    <a:pt x="0" y="386"/>
                  </a:lnTo>
                  <a:lnTo>
                    <a:pt x="0" y="0"/>
                  </a:lnTo>
                  <a:lnTo>
                    <a:pt x="762" y="0"/>
                  </a:lnTo>
                  <a:lnTo>
                    <a:pt x="762" y="386"/>
                  </a:lnTo>
                  <a:close/>
                  <a:moveTo>
                    <a:pt x="18" y="368"/>
                  </a:moveTo>
                  <a:lnTo>
                    <a:pt x="744" y="368"/>
                  </a:lnTo>
                  <a:lnTo>
                    <a:pt x="744" y="18"/>
                  </a:lnTo>
                  <a:lnTo>
                    <a:pt x="18" y="18"/>
                  </a:lnTo>
                  <a:lnTo>
                    <a:pt x="18" y="36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6" name="Freeform 40">
              <a:extLst>
                <a:ext uri="{FF2B5EF4-FFF2-40B4-BE49-F238E27FC236}">
                  <a16:creationId xmlns:a16="http://schemas.microsoft.com/office/drawing/2014/main" id="{19944755-AEB9-40B6-88E6-4D83A257F3C4}"/>
                </a:ext>
              </a:extLst>
            </p:cNvPr>
            <p:cNvSpPr>
              <a:spLocks noEditPoints="1"/>
            </p:cNvSpPr>
            <p:nvPr/>
          </p:nvSpPr>
          <p:spPr bwMode="auto">
            <a:xfrm>
              <a:off x="7448550" y="1755775"/>
              <a:ext cx="457200" cy="457200"/>
            </a:xfrm>
            <a:custGeom>
              <a:avLst/>
              <a:gdLst>
                <a:gd name="T0" fmla="*/ 144 w 288"/>
                <a:gd name="T1" fmla="*/ 288 h 288"/>
                <a:gd name="T2" fmla="*/ 116 w 288"/>
                <a:gd name="T3" fmla="*/ 286 h 288"/>
                <a:gd name="T4" fmla="*/ 88 w 288"/>
                <a:gd name="T5" fmla="*/ 276 h 288"/>
                <a:gd name="T6" fmla="*/ 64 w 288"/>
                <a:gd name="T7" fmla="*/ 264 h 288"/>
                <a:gd name="T8" fmla="*/ 42 w 288"/>
                <a:gd name="T9" fmla="*/ 246 h 288"/>
                <a:gd name="T10" fmla="*/ 26 w 288"/>
                <a:gd name="T11" fmla="*/ 224 h 288"/>
                <a:gd name="T12" fmla="*/ 12 w 288"/>
                <a:gd name="T13" fmla="*/ 200 h 288"/>
                <a:gd name="T14" fmla="*/ 4 w 288"/>
                <a:gd name="T15" fmla="*/ 174 h 288"/>
                <a:gd name="T16" fmla="*/ 0 w 288"/>
                <a:gd name="T17" fmla="*/ 144 h 288"/>
                <a:gd name="T18" fmla="*/ 2 w 288"/>
                <a:gd name="T19" fmla="*/ 130 h 288"/>
                <a:gd name="T20" fmla="*/ 8 w 288"/>
                <a:gd name="T21" fmla="*/ 102 h 288"/>
                <a:gd name="T22" fmla="*/ 18 w 288"/>
                <a:gd name="T23" fmla="*/ 76 h 288"/>
                <a:gd name="T24" fmla="*/ 34 w 288"/>
                <a:gd name="T25" fmla="*/ 54 h 288"/>
                <a:gd name="T26" fmla="*/ 54 w 288"/>
                <a:gd name="T27" fmla="*/ 34 h 288"/>
                <a:gd name="T28" fmla="*/ 76 w 288"/>
                <a:gd name="T29" fmla="*/ 18 h 288"/>
                <a:gd name="T30" fmla="*/ 102 w 288"/>
                <a:gd name="T31" fmla="*/ 8 h 288"/>
                <a:gd name="T32" fmla="*/ 130 w 288"/>
                <a:gd name="T33" fmla="*/ 2 h 288"/>
                <a:gd name="T34" fmla="*/ 144 w 288"/>
                <a:gd name="T35" fmla="*/ 0 h 288"/>
                <a:gd name="T36" fmla="*/ 174 w 288"/>
                <a:gd name="T37" fmla="*/ 4 h 288"/>
                <a:gd name="T38" fmla="*/ 200 w 288"/>
                <a:gd name="T39" fmla="*/ 12 h 288"/>
                <a:gd name="T40" fmla="*/ 224 w 288"/>
                <a:gd name="T41" fmla="*/ 26 h 288"/>
                <a:gd name="T42" fmla="*/ 246 w 288"/>
                <a:gd name="T43" fmla="*/ 42 h 288"/>
                <a:gd name="T44" fmla="*/ 264 w 288"/>
                <a:gd name="T45" fmla="*/ 64 h 288"/>
                <a:gd name="T46" fmla="*/ 276 w 288"/>
                <a:gd name="T47" fmla="*/ 88 h 288"/>
                <a:gd name="T48" fmla="*/ 286 w 288"/>
                <a:gd name="T49" fmla="*/ 116 h 288"/>
                <a:gd name="T50" fmla="*/ 288 w 288"/>
                <a:gd name="T51" fmla="*/ 144 h 288"/>
                <a:gd name="T52" fmla="*/ 288 w 288"/>
                <a:gd name="T53" fmla="*/ 160 h 288"/>
                <a:gd name="T54" fmla="*/ 282 w 288"/>
                <a:gd name="T55" fmla="*/ 188 h 288"/>
                <a:gd name="T56" fmla="*/ 270 w 288"/>
                <a:gd name="T57" fmla="*/ 212 h 288"/>
                <a:gd name="T58" fmla="*/ 256 w 288"/>
                <a:gd name="T59" fmla="*/ 236 h 288"/>
                <a:gd name="T60" fmla="*/ 236 w 288"/>
                <a:gd name="T61" fmla="*/ 256 h 288"/>
                <a:gd name="T62" fmla="*/ 212 w 288"/>
                <a:gd name="T63" fmla="*/ 270 h 288"/>
                <a:gd name="T64" fmla="*/ 188 w 288"/>
                <a:gd name="T65" fmla="*/ 282 h 288"/>
                <a:gd name="T66" fmla="*/ 160 w 288"/>
                <a:gd name="T67" fmla="*/ 288 h 288"/>
                <a:gd name="T68" fmla="*/ 144 w 288"/>
                <a:gd name="T69" fmla="*/ 288 h 288"/>
                <a:gd name="T70" fmla="*/ 144 w 288"/>
                <a:gd name="T71" fmla="*/ 18 h 288"/>
                <a:gd name="T72" fmla="*/ 120 w 288"/>
                <a:gd name="T73" fmla="*/ 22 h 288"/>
                <a:gd name="T74" fmla="*/ 96 w 288"/>
                <a:gd name="T75" fmla="*/ 28 h 288"/>
                <a:gd name="T76" fmla="*/ 56 w 288"/>
                <a:gd name="T77" fmla="*/ 56 h 288"/>
                <a:gd name="T78" fmla="*/ 28 w 288"/>
                <a:gd name="T79" fmla="*/ 96 h 288"/>
                <a:gd name="T80" fmla="*/ 22 w 288"/>
                <a:gd name="T81" fmla="*/ 120 h 288"/>
                <a:gd name="T82" fmla="*/ 18 w 288"/>
                <a:gd name="T83" fmla="*/ 144 h 288"/>
                <a:gd name="T84" fmla="*/ 20 w 288"/>
                <a:gd name="T85" fmla="*/ 158 h 288"/>
                <a:gd name="T86" fmla="*/ 24 w 288"/>
                <a:gd name="T87" fmla="*/ 182 h 288"/>
                <a:gd name="T88" fmla="*/ 40 w 288"/>
                <a:gd name="T89" fmla="*/ 214 h 288"/>
                <a:gd name="T90" fmla="*/ 74 w 288"/>
                <a:gd name="T91" fmla="*/ 248 h 288"/>
                <a:gd name="T92" fmla="*/ 108 w 288"/>
                <a:gd name="T93" fmla="*/ 264 h 288"/>
                <a:gd name="T94" fmla="*/ 132 w 288"/>
                <a:gd name="T95" fmla="*/ 270 h 288"/>
                <a:gd name="T96" fmla="*/ 144 w 288"/>
                <a:gd name="T97" fmla="*/ 270 h 288"/>
                <a:gd name="T98" fmla="*/ 170 w 288"/>
                <a:gd name="T99" fmla="*/ 268 h 288"/>
                <a:gd name="T100" fmla="*/ 194 w 288"/>
                <a:gd name="T101" fmla="*/ 260 h 288"/>
                <a:gd name="T102" fmla="*/ 234 w 288"/>
                <a:gd name="T103" fmla="*/ 234 h 288"/>
                <a:gd name="T104" fmla="*/ 260 w 288"/>
                <a:gd name="T105" fmla="*/ 194 h 288"/>
                <a:gd name="T106" fmla="*/ 268 w 288"/>
                <a:gd name="T107" fmla="*/ 170 h 288"/>
                <a:gd name="T108" fmla="*/ 270 w 288"/>
                <a:gd name="T109" fmla="*/ 144 h 288"/>
                <a:gd name="T110" fmla="*/ 270 w 288"/>
                <a:gd name="T111" fmla="*/ 132 h 288"/>
                <a:gd name="T112" fmla="*/ 264 w 288"/>
                <a:gd name="T113" fmla="*/ 108 h 288"/>
                <a:gd name="T114" fmla="*/ 248 w 288"/>
                <a:gd name="T115" fmla="*/ 74 h 288"/>
                <a:gd name="T116" fmla="*/ 214 w 288"/>
                <a:gd name="T117" fmla="*/ 40 h 288"/>
                <a:gd name="T118" fmla="*/ 182 w 288"/>
                <a:gd name="T119" fmla="*/ 24 h 288"/>
                <a:gd name="T120" fmla="*/ 158 w 288"/>
                <a:gd name="T121" fmla="*/ 20 h 288"/>
                <a:gd name="T122" fmla="*/ 144 w 288"/>
                <a:gd name="T123" fmla="*/ 1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8" h="288">
                  <a:moveTo>
                    <a:pt x="144" y="288"/>
                  </a:moveTo>
                  <a:lnTo>
                    <a:pt x="144" y="288"/>
                  </a:lnTo>
                  <a:lnTo>
                    <a:pt x="130" y="288"/>
                  </a:lnTo>
                  <a:lnTo>
                    <a:pt x="116" y="286"/>
                  </a:lnTo>
                  <a:lnTo>
                    <a:pt x="102" y="282"/>
                  </a:lnTo>
                  <a:lnTo>
                    <a:pt x="88" y="276"/>
                  </a:lnTo>
                  <a:lnTo>
                    <a:pt x="76" y="270"/>
                  </a:lnTo>
                  <a:lnTo>
                    <a:pt x="64" y="264"/>
                  </a:lnTo>
                  <a:lnTo>
                    <a:pt x="54" y="256"/>
                  </a:lnTo>
                  <a:lnTo>
                    <a:pt x="42" y="246"/>
                  </a:lnTo>
                  <a:lnTo>
                    <a:pt x="34" y="236"/>
                  </a:lnTo>
                  <a:lnTo>
                    <a:pt x="26" y="224"/>
                  </a:lnTo>
                  <a:lnTo>
                    <a:pt x="18" y="212"/>
                  </a:lnTo>
                  <a:lnTo>
                    <a:pt x="12" y="200"/>
                  </a:lnTo>
                  <a:lnTo>
                    <a:pt x="8" y="188"/>
                  </a:lnTo>
                  <a:lnTo>
                    <a:pt x="4" y="174"/>
                  </a:lnTo>
                  <a:lnTo>
                    <a:pt x="2" y="160"/>
                  </a:lnTo>
                  <a:lnTo>
                    <a:pt x="0" y="144"/>
                  </a:lnTo>
                  <a:lnTo>
                    <a:pt x="0" y="144"/>
                  </a:lnTo>
                  <a:lnTo>
                    <a:pt x="2" y="130"/>
                  </a:lnTo>
                  <a:lnTo>
                    <a:pt x="4" y="116"/>
                  </a:lnTo>
                  <a:lnTo>
                    <a:pt x="8" y="102"/>
                  </a:lnTo>
                  <a:lnTo>
                    <a:pt x="12" y="88"/>
                  </a:lnTo>
                  <a:lnTo>
                    <a:pt x="18" y="76"/>
                  </a:lnTo>
                  <a:lnTo>
                    <a:pt x="26" y="64"/>
                  </a:lnTo>
                  <a:lnTo>
                    <a:pt x="34" y="54"/>
                  </a:lnTo>
                  <a:lnTo>
                    <a:pt x="42" y="42"/>
                  </a:lnTo>
                  <a:lnTo>
                    <a:pt x="54" y="34"/>
                  </a:lnTo>
                  <a:lnTo>
                    <a:pt x="64" y="26"/>
                  </a:lnTo>
                  <a:lnTo>
                    <a:pt x="76" y="18"/>
                  </a:lnTo>
                  <a:lnTo>
                    <a:pt x="88" y="12"/>
                  </a:lnTo>
                  <a:lnTo>
                    <a:pt x="102" y="8"/>
                  </a:lnTo>
                  <a:lnTo>
                    <a:pt x="116" y="4"/>
                  </a:lnTo>
                  <a:lnTo>
                    <a:pt x="130" y="2"/>
                  </a:lnTo>
                  <a:lnTo>
                    <a:pt x="144" y="0"/>
                  </a:lnTo>
                  <a:lnTo>
                    <a:pt x="144" y="0"/>
                  </a:lnTo>
                  <a:lnTo>
                    <a:pt x="160" y="2"/>
                  </a:lnTo>
                  <a:lnTo>
                    <a:pt x="174" y="4"/>
                  </a:lnTo>
                  <a:lnTo>
                    <a:pt x="188" y="8"/>
                  </a:lnTo>
                  <a:lnTo>
                    <a:pt x="200" y="12"/>
                  </a:lnTo>
                  <a:lnTo>
                    <a:pt x="212" y="18"/>
                  </a:lnTo>
                  <a:lnTo>
                    <a:pt x="224" y="26"/>
                  </a:lnTo>
                  <a:lnTo>
                    <a:pt x="236" y="34"/>
                  </a:lnTo>
                  <a:lnTo>
                    <a:pt x="246" y="42"/>
                  </a:lnTo>
                  <a:lnTo>
                    <a:pt x="256" y="54"/>
                  </a:lnTo>
                  <a:lnTo>
                    <a:pt x="264" y="64"/>
                  </a:lnTo>
                  <a:lnTo>
                    <a:pt x="270" y="76"/>
                  </a:lnTo>
                  <a:lnTo>
                    <a:pt x="276" y="88"/>
                  </a:lnTo>
                  <a:lnTo>
                    <a:pt x="282" y="102"/>
                  </a:lnTo>
                  <a:lnTo>
                    <a:pt x="286" y="116"/>
                  </a:lnTo>
                  <a:lnTo>
                    <a:pt x="288" y="130"/>
                  </a:lnTo>
                  <a:lnTo>
                    <a:pt x="288" y="144"/>
                  </a:lnTo>
                  <a:lnTo>
                    <a:pt x="288" y="144"/>
                  </a:lnTo>
                  <a:lnTo>
                    <a:pt x="288" y="160"/>
                  </a:lnTo>
                  <a:lnTo>
                    <a:pt x="286" y="174"/>
                  </a:lnTo>
                  <a:lnTo>
                    <a:pt x="282" y="188"/>
                  </a:lnTo>
                  <a:lnTo>
                    <a:pt x="276" y="200"/>
                  </a:lnTo>
                  <a:lnTo>
                    <a:pt x="270" y="212"/>
                  </a:lnTo>
                  <a:lnTo>
                    <a:pt x="264" y="224"/>
                  </a:lnTo>
                  <a:lnTo>
                    <a:pt x="256" y="236"/>
                  </a:lnTo>
                  <a:lnTo>
                    <a:pt x="246" y="246"/>
                  </a:lnTo>
                  <a:lnTo>
                    <a:pt x="236" y="256"/>
                  </a:lnTo>
                  <a:lnTo>
                    <a:pt x="224" y="264"/>
                  </a:lnTo>
                  <a:lnTo>
                    <a:pt x="212" y="270"/>
                  </a:lnTo>
                  <a:lnTo>
                    <a:pt x="200" y="276"/>
                  </a:lnTo>
                  <a:lnTo>
                    <a:pt x="188" y="282"/>
                  </a:lnTo>
                  <a:lnTo>
                    <a:pt x="174" y="286"/>
                  </a:lnTo>
                  <a:lnTo>
                    <a:pt x="160" y="288"/>
                  </a:lnTo>
                  <a:lnTo>
                    <a:pt x="144" y="288"/>
                  </a:lnTo>
                  <a:lnTo>
                    <a:pt x="144" y="288"/>
                  </a:lnTo>
                  <a:close/>
                  <a:moveTo>
                    <a:pt x="144" y="18"/>
                  </a:moveTo>
                  <a:lnTo>
                    <a:pt x="144" y="18"/>
                  </a:lnTo>
                  <a:lnTo>
                    <a:pt x="132" y="20"/>
                  </a:lnTo>
                  <a:lnTo>
                    <a:pt x="120" y="22"/>
                  </a:lnTo>
                  <a:lnTo>
                    <a:pt x="108" y="24"/>
                  </a:lnTo>
                  <a:lnTo>
                    <a:pt x="96" y="28"/>
                  </a:lnTo>
                  <a:lnTo>
                    <a:pt x="74" y="40"/>
                  </a:lnTo>
                  <a:lnTo>
                    <a:pt x="56" y="56"/>
                  </a:lnTo>
                  <a:lnTo>
                    <a:pt x="40" y="74"/>
                  </a:lnTo>
                  <a:lnTo>
                    <a:pt x="28" y="96"/>
                  </a:lnTo>
                  <a:lnTo>
                    <a:pt x="24" y="108"/>
                  </a:lnTo>
                  <a:lnTo>
                    <a:pt x="22" y="120"/>
                  </a:lnTo>
                  <a:lnTo>
                    <a:pt x="20" y="132"/>
                  </a:lnTo>
                  <a:lnTo>
                    <a:pt x="18" y="144"/>
                  </a:lnTo>
                  <a:lnTo>
                    <a:pt x="18" y="144"/>
                  </a:lnTo>
                  <a:lnTo>
                    <a:pt x="20" y="158"/>
                  </a:lnTo>
                  <a:lnTo>
                    <a:pt x="22" y="170"/>
                  </a:lnTo>
                  <a:lnTo>
                    <a:pt x="24" y="182"/>
                  </a:lnTo>
                  <a:lnTo>
                    <a:pt x="28" y="194"/>
                  </a:lnTo>
                  <a:lnTo>
                    <a:pt x="40" y="214"/>
                  </a:lnTo>
                  <a:lnTo>
                    <a:pt x="56" y="234"/>
                  </a:lnTo>
                  <a:lnTo>
                    <a:pt x="74" y="248"/>
                  </a:lnTo>
                  <a:lnTo>
                    <a:pt x="96" y="260"/>
                  </a:lnTo>
                  <a:lnTo>
                    <a:pt x="108" y="264"/>
                  </a:lnTo>
                  <a:lnTo>
                    <a:pt x="120" y="268"/>
                  </a:lnTo>
                  <a:lnTo>
                    <a:pt x="132" y="270"/>
                  </a:lnTo>
                  <a:lnTo>
                    <a:pt x="144" y="270"/>
                  </a:lnTo>
                  <a:lnTo>
                    <a:pt x="144" y="270"/>
                  </a:lnTo>
                  <a:lnTo>
                    <a:pt x="158" y="270"/>
                  </a:lnTo>
                  <a:lnTo>
                    <a:pt x="170" y="268"/>
                  </a:lnTo>
                  <a:lnTo>
                    <a:pt x="182" y="264"/>
                  </a:lnTo>
                  <a:lnTo>
                    <a:pt x="194" y="260"/>
                  </a:lnTo>
                  <a:lnTo>
                    <a:pt x="214" y="248"/>
                  </a:lnTo>
                  <a:lnTo>
                    <a:pt x="234" y="234"/>
                  </a:lnTo>
                  <a:lnTo>
                    <a:pt x="248" y="214"/>
                  </a:lnTo>
                  <a:lnTo>
                    <a:pt x="260" y="194"/>
                  </a:lnTo>
                  <a:lnTo>
                    <a:pt x="264" y="182"/>
                  </a:lnTo>
                  <a:lnTo>
                    <a:pt x="268" y="170"/>
                  </a:lnTo>
                  <a:lnTo>
                    <a:pt x="270" y="158"/>
                  </a:lnTo>
                  <a:lnTo>
                    <a:pt x="270" y="144"/>
                  </a:lnTo>
                  <a:lnTo>
                    <a:pt x="270" y="144"/>
                  </a:lnTo>
                  <a:lnTo>
                    <a:pt x="270" y="132"/>
                  </a:lnTo>
                  <a:lnTo>
                    <a:pt x="268" y="120"/>
                  </a:lnTo>
                  <a:lnTo>
                    <a:pt x="264" y="108"/>
                  </a:lnTo>
                  <a:lnTo>
                    <a:pt x="260" y="96"/>
                  </a:lnTo>
                  <a:lnTo>
                    <a:pt x="248" y="74"/>
                  </a:lnTo>
                  <a:lnTo>
                    <a:pt x="234" y="56"/>
                  </a:lnTo>
                  <a:lnTo>
                    <a:pt x="214" y="40"/>
                  </a:lnTo>
                  <a:lnTo>
                    <a:pt x="194" y="28"/>
                  </a:lnTo>
                  <a:lnTo>
                    <a:pt x="182" y="24"/>
                  </a:lnTo>
                  <a:lnTo>
                    <a:pt x="170" y="22"/>
                  </a:lnTo>
                  <a:lnTo>
                    <a:pt x="158" y="20"/>
                  </a:lnTo>
                  <a:lnTo>
                    <a:pt x="144" y="18"/>
                  </a:lnTo>
                  <a:lnTo>
                    <a:pt x="144" y="1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7" name="Rectangle 41">
              <a:extLst>
                <a:ext uri="{FF2B5EF4-FFF2-40B4-BE49-F238E27FC236}">
                  <a16:creationId xmlns:a16="http://schemas.microsoft.com/office/drawing/2014/main" id="{98D3A3F5-884D-4CD1-AA26-CC7C003F3AC0}"/>
                </a:ext>
              </a:extLst>
            </p:cNvPr>
            <p:cNvSpPr>
              <a:spLocks noChangeArrowheads="1"/>
            </p:cNvSpPr>
            <p:nvPr/>
          </p:nvSpPr>
          <p:spPr bwMode="auto">
            <a:xfrm>
              <a:off x="7073900" y="1524000"/>
              <a:ext cx="1209675"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8" name="Rectangle 42">
              <a:extLst>
                <a:ext uri="{FF2B5EF4-FFF2-40B4-BE49-F238E27FC236}">
                  <a16:creationId xmlns:a16="http://schemas.microsoft.com/office/drawing/2014/main" id="{704B2EFE-2D27-4399-92D3-681E5D657070}"/>
                </a:ext>
              </a:extLst>
            </p:cNvPr>
            <p:cNvSpPr>
              <a:spLocks noChangeArrowheads="1"/>
            </p:cNvSpPr>
            <p:nvPr/>
          </p:nvSpPr>
          <p:spPr bwMode="auto">
            <a:xfrm>
              <a:off x="7073900" y="1600200"/>
              <a:ext cx="1209675" cy="2857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9" name="Freeform 43">
              <a:extLst>
                <a:ext uri="{FF2B5EF4-FFF2-40B4-BE49-F238E27FC236}">
                  <a16:creationId xmlns:a16="http://schemas.microsoft.com/office/drawing/2014/main" id="{68D63CB4-B62F-44C4-AE9A-5E38470337AB}"/>
                </a:ext>
              </a:extLst>
            </p:cNvPr>
            <p:cNvSpPr>
              <a:spLocks/>
            </p:cNvSpPr>
            <p:nvPr/>
          </p:nvSpPr>
          <p:spPr bwMode="auto">
            <a:xfrm>
              <a:off x="7362825" y="1320800"/>
              <a:ext cx="609600" cy="152400"/>
            </a:xfrm>
            <a:custGeom>
              <a:avLst/>
              <a:gdLst>
                <a:gd name="T0" fmla="*/ 14 w 384"/>
                <a:gd name="T1" fmla="*/ 96 h 96"/>
                <a:gd name="T2" fmla="*/ 0 w 384"/>
                <a:gd name="T3" fmla="*/ 86 h 96"/>
                <a:gd name="T4" fmla="*/ 6 w 384"/>
                <a:gd name="T5" fmla="*/ 78 h 96"/>
                <a:gd name="T6" fmla="*/ 6 w 384"/>
                <a:gd name="T7" fmla="*/ 78 h 96"/>
                <a:gd name="T8" fmla="*/ 20 w 384"/>
                <a:gd name="T9" fmla="*/ 60 h 96"/>
                <a:gd name="T10" fmla="*/ 40 w 384"/>
                <a:gd name="T11" fmla="*/ 46 h 96"/>
                <a:gd name="T12" fmla="*/ 60 w 384"/>
                <a:gd name="T13" fmla="*/ 32 h 96"/>
                <a:gd name="T14" fmla="*/ 84 w 384"/>
                <a:gd name="T15" fmla="*/ 22 h 96"/>
                <a:gd name="T16" fmla="*/ 108 w 384"/>
                <a:gd name="T17" fmla="*/ 12 h 96"/>
                <a:gd name="T18" fmla="*/ 134 w 384"/>
                <a:gd name="T19" fmla="*/ 6 h 96"/>
                <a:gd name="T20" fmla="*/ 162 w 384"/>
                <a:gd name="T21" fmla="*/ 2 h 96"/>
                <a:gd name="T22" fmla="*/ 192 w 384"/>
                <a:gd name="T23" fmla="*/ 0 h 96"/>
                <a:gd name="T24" fmla="*/ 192 w 384"/>
                <a:gd name="T25" fmla="*/ 0 h 96"/>
                <a:gd name="T26" fmla="*/ 220 w 384"/>
                <a:gd name="T27" fmla="*/ 2 h 96"/>
                <a:gd name="T28" fmla="*/ 248 w 384"/>
                <a:gd name="T29" fmla="*/ 6 h 96"/>
                <a:gd name="T30" fmla="*/ 276 w 384"/>
                <a:gd name="T31" fmla="*/ 12 h 96"/>
                <a:gd name="T32" fmla="*/ 300 w 384"/>
                <a:gd name="T33" fmla="*/ 22 h 96"/>
                <a:gd name="T34" fmla="*/ 324 w 384"/>
                <a:gd name="T35" fmla="*/ 32 h 96"/>
                <a:gd name="T36" fmla="*/ 344 w 384"/>
                <a:gd name="T37" fmla="*/ 46 h 96"/>
                <a:gd name="T38" fmla="*/ 362 w 384"/>
                <a:gd name="T39" fmla="*/ 60 h 96"/>
                <a:gd name="T40" fmla="*/ 378 w 384"/>
                <a:gd name="T41" fmla="*/ 78 h 96"/>
                <a:gd name="T42" fmla="*/ 384 w 384"/>
                <a:gd name="T43" fmla="*/ 86 h 96"/>
                <a:gd name="T44" fmla="*/ 368 w 384"/>
                <a:gd name="T45" fmla="*/ 96 h 96"/>
                <a:gd name="T46" fmla="*/ 364 w 384"/>
                <a:gd name="T47" fmla="*/ 88 h 96"/>
                <a:gd name="T48" fmla="*/ 364 w 384"/>
                <a:gd name="T49" fmla="*/ 88 h 96"/>
                <a:gd name="T50" fmla="*/ 350 w 384"/>
                <a:gd name="T51" fmla="*/ 74 h 96"/>
                <a:gd name="T52" fmla="*/ 332 w 384"/>
                <a:gd name="T53" fmla="*/ 60 h 96"/>
                <a:gd name="T54" fmla="*/ 314 w 384"/>
                <a:gd name="T55" fmla="*/ 48 h 96"/>
                <a:gd name="T56" fmla="*/ 292 w 384"/>
                <a:gd name="T57" fmla="*/ 38 h 96"/>
                <a:gd name="T58" fmla="*/ 270 w 384"/>
                <a:gd name="T59" fmla="*/ 30 h 96"/>
                <a:gd name="T60" fmla="*/ 244 w 384"/>
                <a:gd name="T61" fmla="*/ 24 h 96"/>
                <a:gd name="T62" fmla="*/ 218 w 384"/>
                <a:gd name="T63" fmla="*/ 20 h 96"/>
                <a:gd name="T64" fmla="*/ 192 w 384"/>
                <a:gd name="T65" fmla="*/ 18 h 96"/>
                <a:gd name="T66" fmla="*/ 192 w 384"/>
                <a:gd name="T67" fmla="*/ 18 h 96"/>
                <a:gd name="T68" fmla="*/ 164 w 384"/>
                <a:gd name="T69" fmla="*/ 20 h 96"/>
                <a:gd name="T70" fmla="*/ 138 w 384"/>
                <a:gd name="T71" fmla="*/ 24 h 96"/>
                <a:gd name="T72" fmla="*/ 114 w 384"/>
                <a:gd name="T73" fmla="*/ 30 h 96"/>
                <a:gd name="T74" fmla="*/ 90 w 384"/>
                <a:gd name="T75" fmla="*/ 38 h 96"/>
                <a:gd name="T76" fmla="*/ 70 w 384"/>
                <a:gd name="T77" fmla="*/ 48 h 96"/>
                <a:gd name="T78" fmla="*/ 50 w 384"/>
                <a:gd name="T79" fmla="*/ 60 h 96"/>
                <a:gd name="T80" fmla="*/ 34 w 384"/>
                <a:gd name="T81" fmla="*/ 74 h 96"/>
                <a:gd name="T82" fmla="*/ 20 w 384"/>
                <a:gd name="T83" fmla="*/ 88 h 96"/>
                <a:gd name="T84" fmla="*/ 14 w 384"/>
                <a:gd name="T85"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4" h="96">
                  <a:moveTo>
                    <a:pt x="14" y="96"/>
                  </a:moveTo>
                  <a:lnTo>
                    <a:pt x="0" y="86"/>
                  </a:lnTo>
                  <a:lnTo>
                    <a:pt x="6" y="78"/>
                  </a:lnTo>
                  <a:lnTo>
                    <a:pt x="6" y="78"/>
                  </a:lnTo>
                  <a:lnTo>
                    <a:pt x="20" y="60"/>
                  </a:lnTo>
                  <a:lnTo>
                    <a:pt x="40" y="46"/>
                  </a:lnTo>
                  <a:lnTo>
                    <a:pt x="60" y="32"/>
                  </a:lnTo>
                  <a:lnTo>
                    <a:pt x="84" y="22"/>
                  </a:lnTo>
                  <a:lnTo>
                    <a:pt x="108" y="12"/>
                  </a:lnTo>
                  <a:lnTo>
                    <a:pt x="134" y="6"/>
                  </a:lnTo>
                  <a:lnTo>
                    <a:pt x="162" y="2"/>
                  </a:lnTo>
                  <a:lnTo>
                    <a:pt x="192" y="0"/>
                  </a:lnTo>
                  <a:lnTo>
                    <a:pt x="192" y="0"/>
                  </a:lnTo>
                  <a:lnTo>
                    <a:pt x="220" y="2"/>
                  </a:lnTo>
                  <a:lnTo>
                    <a:pt x="248" y="6"/>
                  </a:lnTo>
                  <a:lnTo>
                    <a:pt x="276" y="12"/>
                  </a:lnTo>
                  <a:lnTo>
                    <a:pt x="300" y="22"/>
                  </a:lnTo>
                  <a:lnTo>
                    <a:pt x="324" y="32"/>
                  </a:lnTo>
                  <a:lnTo>
                    <a:pt x="344" y="46"/>
                  </a:lnTo>
                  <a:lnTo>
                    <a:pt x="362" y="60"/>
                  </a:lnTo>
                  <a:lnTo>
                    <a:pt x="378" y="78"/>
                  </a:lnTo>
                  <a:lnTo>
                    <a:pt x="384" y="86"/>
                  </a:lnTo>
                  <a:lnTo>
                    <a:pt x="368" y="96"/>
                  </a:lnTo>
                  <a:lnTo>
                    <a:pt x="364" y="88"/>
                  </a:lnTo>
                  <a:lnTo>
                    <a:pt x="364" y="88"/>
                  </a:lnTo>
                  <a:lnTo>
                    <a:pt x="350" y="74"/>
                  </a:lnTo>
                  <a:lnTo>
                    <a:pt x="332" y="60"/>
                  </a:lnTo>
                  <a:lnTo>
                    <a:pt x="314" y="48"/>
                  </a:lnTo>
                  <a:lnTo>
                    <a:pt x="292" y="38"/>
                  </a:lnTo>
                  <a:lnTo>
                    <a:pt x="270" y="30"/>
                  </a:lnTo>
                  <a:lnTo>
                    <a:pt x="244" y="24"/>
                  </a:lnTo>
                  <a:lnTo>
                    <a:pt x="218" y="20"/>
                  </a:lnTo>
                  <a:lnTo>
                    <a:pt x="192" y="18"/>
                  </a:lnTo>
                  <a:lnTo>
                    <a:pt x="192" y="18"/>
                  </a:lnTo>
                  <a:lnTo>
                    <a:pt x="164" y="20"/>
                  </a:lnTo>
                  <a:lnTo>
                    <a:pt x="138" y="24"/>
                  </a:lnTo>
                  <a:lnTo>
                    <a:pt x="114" y="30"/>
                  </a:lnTo>
                  <a:lnTo>
                    <a:pt x="90" y="38"/>
                  </a:lnTo>
                  <a:lnTo>
                    <a:pt x="70" y="48"/>
                  </a:lnTo>
                  <a:lnTo>
                    <a:pt x="50" y="60"/>
                  </a:lnTo>
                  <a:lnTo>
                    <a:pt x="34" y="74"/>
                  </a:lnTo>
                  <a:lnTo>
                    <a:pt x="20" y="88"/>
                  </a:lnTo>
                  <a:lnTo>
                    <a:pt x="14" y="96"/>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0" name="Freeform 44">
              <a:extLst>
                <a:ext uri="{FF2B5EF4-FFF2-40B4-BE49-F238E27FC236}">
                  <a16:creationId xmlns:a16="http://schemas.microsoft.com/office/drawing/2014/main" id="{DC642596-A5D4-4D1A-A07F-66B6C2FF354F}"/>
                </a:ext>
              </a:extLst>
            </p:cNvPr>
            <p:cNvSpPr>
              <a:spLocks/>
            </p:cNvSpPr>
            <p:nvPr/>
          </p:nvSpPr>
          <p:spPr bwMode="auto">
            <a:xfrm>
              <a:off x="7854950" y="1355725"/>
              <a:ext cx="114300" cy="117475"/>
            </a:xfrm>
            <a:custGeom>
              <a:avLst/>
              <a:gdLst>
                <a:gd name="T0" fmla="*/ 72 w 72"/>
                <a:gd name="T1" fmla="*/ 74 h 74"/>
                <a:gd name="T2" fmla="*/ 0 w 72"/>
                <a:gd name="T3" fmla="*/ 74 h 74"/>
                <a:gd name="T4" fmla="*/ 0 w 72"/>
                <a:gd name="T5" fmla="*/ 56 h 74"/>
                <a:gd name="T6" fmla="*/ 54 w 72"/>
                <a:gd name="T7" fmla="*/ 56 h 74"/>
                <a:gd name="T8" fmla="*/ 54 w 72"/>
                <a:gd name="T9" fmla="*/ 0 h 74"/>
                <a:gd name="T10" fmla="*/ 72 w 72"/>
                <a:gd name="T11" fmla="*/ 0 h 74"/>
                <a:gd name="T12" fmla="*/ 72 w 72"/>
                <a:gd name="T13" fmla="*/ 74 h 74"/>
              </a:gdLst>
              <a:ahLst/>
              <a:cxnLst>
                <a:cxn ang="0">
                  <a:pos x="T0" y="T1"/>
                </a:cxn>
                <a:cxn ang="0">
                  <a:pos x="T2" y="T3"/>
                </a:cxn>
                <a:cxn ang="0">
                  <a:pos x="T4" y="T5"/>
                </a:cxn>
                <a:cxn ang="0">
                  <a:pos x="T6" y="T7"/>
                </a:cxn>
                <a:cxn ang="0">
                  <a:pos x="T8" y="T9"/>
                </a:cxn>
                <a:cxn ang="0">
                  <a:pos x="T10" y="T11"/>
                </a:cxn>
                <a:cxn ang="0">
                  <a:pos x="T12" y="T13"/>
                </a:cxn>
              </a:cxnLst>
              <a:rect l="0" t="0" r="r" b="b"/>
              <a:pathLst>
                <a:path w="72" h="74">
                  <a:moveTo>
                    <a:pt x="72" y="74"/>
                  </a:moveTo>
                  <a:lnTo>
                    <a:pt x="0" y="74"/>
                  </a:lnTo>
                  <a:lnTo>
                    <a:pt x="0" y="56"/>
                  </a:lnTo>
                  <a:lnTo>
                    <a:pt x="54" y="56"/>
                  </a:lnTo>
                  <a:lnTo>
                    <a:pt x="54" y="0"/>
                  </a:lnTo>
                  <a:lnTo>
                    <a:pt x="72" y="0"/>
                  </a:lnTo>
                  <a:lnTo>
                    <a:pt x="72" y="74"/>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1" name="Freeform 45">
              <a:extLst>
                <a:ext uri="{FF2B5EF4-FFF2-40B4-BE49-F238E27FC236}">
                  <a16:creationId xmlns:a16="http://schemas.microsoft.com/office/drawing/2014/main" id="{19F5BF2B-20A0-405C-9C01-39ED46178303}"/>
                </a:ext>
              </a:extLst>
            </p:cNvPr>
            <p:cNvSpPr>
              <a:spLocks/>
            </p:cNvSpPr>
            <p:nvPr/>
          </p:nvSpPr>
          <p:spPr bwMode="auto">
            <a:xfrm>
              <a:off x="7369175" y="2343150"/>
              <a:ext cx="606425" cy="152400"/>
            </a:xfrm>
            <a:custGeom>
              <a:avLst/>
              <a:gdLst>
                <a:gd name="T0" fmla="*/ 192 w 382"/>
                <a:gd name="T1" fmla="*/ 96 h 96"/>
                <a:gd name="T2" fmla="*/ 192 w 382"/>
                <a:gd name="T3" fmla="*/ 96 h 96"/>
                <a:gd name="T4" fmla="*/ 162 w 382"/>
                <a:gd name="T5" fmla="*/ 94 h 96"/>
                <a:gd name="T6" fmla="*/ 134 w 382"/>
                <a:gd name="T7" fmla="*/ 90 h 96"/>
                <a:gd name="T8" fmla="*/ 108 w 382"/>
                <a:gd name="T9" fmla="*/ 84 h 96"/>
                <a:gd name="T10" fmla="*/ 82 w 382"/>
                <a:gd name="T11" fmla="*/ 74 h 96"/>
                <a:gd name="T12" fmla="*/ 60 w 382"/>
                <a:gd name="T13" fmla="*/ 64 h 96"/>
                <a:gd name="T14" fmla="*/ 38 w 382"/>
                <a:gd name="T15" fmla="*/ 50 h 96"/>
                <a:gd name="T16" fmla="*/ 20 w 382"/>
                <a:gd name="T17" fmla="*/ 34 h 96"/>
                <a:gd name="T18" fmla="*/ 6 w 382"/>
                <a:gd name="T19" fmla="*/ 18 h 96"/>
                <a:gd name="T20" fmla="*/ 0 w 382"/>
                <a:gd name="T21" fmla="*/ 10 h 96"/>
                <a:gd name="T22" fmla="*/ 14 w 382"/>
                <a:gd name="T23" fmla="*/ 0 h 96"/>
                <a:gd name="T24" fmla="*/ 20 w 382"/>
                <a:gd name="T25" fmla="*/ 6 h 96"/>
                <a:gd name="T26" fmla="*/ 20 w 382"/>
                <a:gd name="T27" fmla="*/ 6 h 96"/>
                <a:gd name="T28" fmla="*/ 34 w 382"/>
                <a:gd name="T29" fmla="*/ 22 h 96"/>
                <a:gd name="T30" fmla="*/ 50 w 382"/>
                <a:gd name="T31" fmla="*/ 36 h 96"/>
                <a:gd name="T32" fmla="*/ 70 w 382"/>
                <a:gd name="T33" fmla="*/ 48 h 96"/>
                <a:gd name="T34" fmla="*/ 90 w 382"/>
                <a:gd name="T35" fmla="*/ 58 h 96"/>
                <a:gd name="T36" fmla="*/ 114 w 382"/>
                <a:gd name="T37" fmla="*/ 66 h 96"/>
                <a:gd name="T38" fmla="*/ 138 w 382"/>
                <a:gd name="T39" fmla="*/ 72 h 96"/>
                <a:gd name="T40" fmla="*/ 164 w 382"/>
                <a:gd name="T41" fmla="*/ 76 h 96"/>
                <a:gd name="T42" fmla="*/ 192 w 382"/>
                <a:gd name="T43" fmla="*/ 78 h 96"/>
                <a:gd name="T44" fmla="*/ 192 w 382"/>
                <a:gd name="T45" fmla="*/ 78 h 96"/>
                <a:gd name="T46" fmla="*/ 218 w 382"/>
                <a:gd name="T47" fmla="*/ 76 h 96"/>
                <a:gd name="T48" fmla="*/ 244 w 382"/>
                <a:gd name="T49" fmla="*/ 72 h 96"/>
                <a:gd name="T50" fmla="*/ 268 w 382"/>
                <a:gd name="T51" fmla="*/ 66 h 96"/>
                <a:gd name="T52" fmla="*/ 292 w 382"/>
                <a:gd name="T53" fmla="*/ 58 h 96"/>
                <a:gd name="T54" fmla="*/ 312 w 382"/>
                <a:gd name="T55" fmla="*/ 48 h 96"/>
                <a:gd name="T56" fmla="*/ 332 w 382"/>
                <a:gd name="T57" fmla="*/ 36 h 96"/>
                <a:gd name="T58" fmla="*/ 348 w 382"/>
                <a:gd name="T59" fmla="*/ 22 h 96"/>
                <a:gd name="T60" fmla="*/ 362 w 382"/>
                <a:gd name="T61" fmla="*/ 6 h 96"/>
                <a:gd name="T62" fmla="*/ 368 w 382"/>
                <a:gd name="T63" fmla="*/ 0 h 96"/>
                <a:gd name="T64" fmla="*/ 382 w 382"/>
                <a:gd name="T65" fmla="*/ 10 h 96"/>
                <a:gd name="T66" fmla="*/ 378 w 382"/>
                <a:gd name="T67" fmla="*/ 18 h 96"/>
                <a:gd name="T68" fmla="*/ 378 w 382"/>
                <a:gd name="T69" fmla="*/ 18 h 96"/>
                <a:gd name="T70" fmla="*/ 362 w 382"/>
                <a:gd name="T71" fmla="*/ 34 h 96"/>
                <a:gd name="T72" fmla="*/ 344 w 382"/>
                <a:gd name="T73" fmla="*/ 50 h 96"/>
                <a:gd name="T74" fmla="*/ 322 w 382"/>
                <a:gd name="T75" fmla="*/ 64 h 96"/>
                <a:gd name="T76" fmla="*/ 300 w 382"/>
                <a:gd name="T77" fmla="*/ 74 h 96"/>
                <a:gd name="T78" fmla="*/ 274 w 382"/>
                <a:gd name="T79" fmla="*/ 84 h 96"/>
                <a:gd name="T80" fmla="*/ 248 w 382"/>
                <a:gd name="T81" fmla="*/ 90 h 96"/>
                <a:gd name="T82" fmla="*/ 220 w 382"/>
                <a:gd name="T83" fmla="*/ 94 h 96"/>
                <a:gd name="T84" fmla="*/ 192 w 382"/>
                <a:gd name="T85" fmla="*/ 96 h 96"/>
                <a:gd name="T86" fmla="*/ 192 w 382"/>
                <a:gd name="T87"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82" h="96">
                  <a:moveTo>
                    <a:pt x="192" y="96"/>
                  </a:moveTo>
                  <a:lnTo>
                    <a:pt x="192" y="96"/>
                  </a:lnTo>
                  <a:lnTo>
                    <a:pt x="162" y="94"/>
                  </a:lnTo>
                  <a:lnTo>
                    <a:pt x="134" y="90"/>
                  </a:lnTo>
                  <a:lnTo>
                    <a:pt x="108" y="84"/>
                  </a:lnTo>
                  <a:lnTo>
                    <a:pt x="82" y="74"/>
                  </a:lnTo>
                  <a:lnTo>
                    <a:pt x="60" y="64"/>
                  </a:lnTo>
                  <a:lnTo>
                    <a:pt x="38" y="50"/>
                  </a:lnTo>
                  <a:lnTo>
                    <a:pt x="20" y="34"/>
                  </a:lnTo>
                  <a:lnTo>
                    <a:pt x="6" y="18"/>
                  </a:lnTo>
                  <a:lnTo>
                    <a:pt x="0" y="10"/>
                  </a:lnTo>
                  <a:lnTo>
                    <a:pt x="14" y="0"/>
                  </a:lnTo>
                  <a:lnTo>
                    <a:pt x="20" y="6"/>
                  </a:lnTo>
                  <a:lnTo>
                    <a:pt x="20" y="6"/>
                  </a:lnTo>
                  <a:lnTo>
                    <a:pt x="34" y="22"/>
                  </a:lnTo>
                  <a:lnTo>
                    <a:pt x="50" y="36"/>
                  </a:lnTo>
                  <a:lnTo>
                    <a:pt x="70" y="48"/>
                  </a:lnTo>
                  <a:lnTo>
                    <a:pt x="90" y="58"/>
                  </a:lnTo>
                  <a:lnTo>
                    <a:pt x="114" y="66"/>
                  </a:lnTo>
                  <a:lnTo>
                    <a:pt x="138" y="72"/>
                  </a:lnTo>
                  <a:lnTo>
                    <a:pt x="164" y="76"/>
                  </a:lnTo>
                  <a:lnTo>
                    <a:pt x="192" y="78"/>
                  </a:lnTo>
                  <a:lnTo>
                    <a:pt x="192" y="78"/>
                  </a:lnTo>
                  <a:lnTo>
                    <a:pt x="218" y="76"/>
                  </a:lnTo>
                  <a:lnTo>
                    <a:pt x="244" y="72"/>
                  </a:lnTo>
                  <a:lnTo>
                    <a:pt x="268" y="66"/>
                  </a:lnTo>
                  <a:lnTo>
                    <a:pt x="292" y="58"/>
                  </a:lnTo>
                  <a:lnTo>
                    <a:pt x="312" y="48"/>
                  </a:lnTo>
                  <a:lnTo>
                    <a:pt x="332" y="36"/>
                  </a:lnTo>
                  <a:lnTo>
                    <a:pt x="348" y="22"/>
                  </a:lnTo>
                  <a:lnTo>
                    <a:pt x="362" y="6"/>
                  </a:lnTo>
                  <a:lnTo>
                    <a:pt x="368" y="0"/>
                  </a:lnTo>
                  <a:lnTo>
                    <a:pt x="382" y="10"/>
                  </a:lnTo>
                  <a:lnTo>
                    <a:pt x="378" y="18"/>
                  </a:lnTo>
                  <a:lnTo>
                    <a:pt x="378" y="18"/>
                  </a:lnTo>
                  <a:lnTo>
                    <a:pt x="362" y="34"/>
                  </a:lnTo>
                  <a:lnTo>
                    <a:pt x="344" y="50"/>
                  </a:lnTo>
                  <a:lnTo>
                    <a:pt x="322" y="64"/>
                  </a:lnTo>
                  <a:lnTo>
                    <a:pt x="300" y="74"/>
                  </a:lnTo>
                  <a:lnTo>
                    <a:pt x="274" y="84"/>
                  </a:lnTo>
                  <a:lnTo>
                    <a:pt x="248" y="90"/>
                  </a:lnTo>
                  <a:lnTo>
                    <a:pt x="220" y="94"/>
                  </a:lnTo>
                  <a:lnTo>
                    <a:pt x="192" y="96"/>
                  </a:lnTo>
                  <a:lnTo>
                    <a:pt x="192" y="96"/>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2" name="Freeform 46">
              <a:extLst>
                <a:ext uri="{FF2B5EF4-FFF2-40B4-BE49-F238E27FC236}">
                  <a16:creationId xmlns:a16="http://schemas.microsoft.com/office/drawing/2014/main" id="{E298EBF6-35A7-49F6-93D6-254F0295A946}"/>
                </a:ext>
              </a:extLst>
            </p:cNvPr>
            <p:cNvSpPr>
              <a:spLocks/>
            </p:cNvSpPr>
            <p:nvPr/>
          </p:nvSpPr>
          <p:spPr bwMode="auto">
            <a:xfrm>
              <a:off x="7369175" y="2343150"/>
              <a:ext cx="114300" cy="117475"/>
            </a:xfrm>
            <a:custGeom>
              <a:avLst/>
              <a:gdLst>
                <a:gd name="T0" fmla="*/ 18 w 72"/>
                <a:gd name="T1" fmla="*/ 74 h 74"/>
                <a:gd name="T2" fmla="*/ 0 w 72"/>
                <a:gd name="T3" fmla="*/ 74 h 74"/>
                <a:gd name="T4" fmla="*/ 0 w 72"/>
                <a:gd name="T5" fmla="*/ 0 h 74"/>
                <a:gd name="T6" fmla="*/ 72 w 72"/>
                <a:gd name="T7" fmla="*/ 0 h 74"/>
                <a:gd name="T8" fmla="*/ 72 w 72"/>
                <a:gd name="T9" fmla="*/ 18 h 74"/>
                <a:gd name="T10" fmla="*/ 18 w 72"/>
                <a:gd name="T11" fmla="*/ 18 h 74"/>
                <a:gd name="T12" fmla="*/ 18 w 72"/>
                <a:gd name="T13" fmla="*/ 74 h 74"/>
              </a:gdLst>
              <a:ahLst/>
              <a:cxnLst>
                <a:cxn ang="0">
                  <a:pos x="T0" y="T1"/>
                </a:cxn>
                <a:cxn ang="0">
                  <a:pos x="T2" y="T3"/>
                </a:cxn>
                <a:cxn ang="0">
                  <a:pos x="T4" y="T5"/>
                </a:cxn>
                <a:cxn ang="0">
                  <a:pos x="T6" y="T7"/>
                </a:cxn>
                <a:cxn ang="0">
                  <a:pos x="T8" y="T9"/>
                </a:cxn>
                <a:cxn ang="0">
                  <a:pos x="T10" y="T11"/>
                </a:cxn>
                <a:cxn ang="0">
                  <a:pos x="T12" y="T13"/>
                </a:cxn>
              </a:cxnLst>
              <a:rect l="0" t="0" r="r" b="b"/>
              <a:pathLst>
                <a:path w="72" h="74">
                  <a:moveTo>
                    <a:pt x="18" y="74"/>
                  </a:moveTo>
                  <a:lnTo>
                    <a:pt x="0" y="74"/>
                  </a:lnTo>
                  <a:lnTo>
                    <a:pt x="0" y="0"/>
                  </a:lnTo>
                  <a:lnTo>
                    <a:pt x="72" y="0"/>
                  </a:lnTo>
                  <a:lnTo>
                    <a:pt x="72" y="18"/>
                  </a:lnTo>
                  <a:lnTo>
                    <a:pt x="18" y="18"/>
                  </a:lnTo>
                  <a:lnTo>
                    <a:pt x="18" y="74"/>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3" name="Freeform 47">
              <a:extLst>
                <a:ext uri="{FF2B5EF4-FFF2-40B4-BE49-F238E27FC236}">
                  <a16:creationId xmlns:a16="http://schemas.microsoft.com/office/drawing/2014/main" id="{42E7720D-EC24-493B-B0FC-2AD3357ECF2B}"/>
                </a:ext>
              </a:extLst>
            </p:cNvPr>
            <p:cNvSpPr>
              <a:spLocks noEditPoints="1"/>
            </p:cNvSpPr>
            <p:nvPr/>
          </p:nvSpPr>
          <p:spPr bwMode="auto">
            <a:xfrm>
              <a:off x="7934325" y="1911350"/>
              <a:ext cx="149225" cy="149225"/>
            </a:xfrm>
            <a:custGeom>
              <a:avLst/>
              <a:gdLst>
                <a:gd name="T0" fmla="*/ 48 w 94"/>
                <a:gd name="T1" fmla="*/ 94 h 94"/>
                <a:gd name="T2" fmla="*/ 48 w 94"/>
                <a:gd name="T3" fmla="*/ 94 h 94"/>
                <a:gd name="T4" fmla="*/ 38 w 94"/>
                <a:gd name="T5" fmla="*/ 92 h 94"/>
                <a:gd name="T6" fmla="*/ 30 w 94"/>
                <a:gd name="T7" fmla="*/ 90 h 94"/>
                <a:gd name="T8" fmla="*/ 22 w 94"/>
                <a:gd name="T9" fmla="*/ 86 h 94"/>
                <a:gd name="T10" fmla="*/ 14 w 94"/>
                <a:gd name="T11" fmla="*/ 80 h 94"/>
                <a:gd name="T12" fmla="*/ 8 w 94"/>
                <a:gd name="T13" fmla="*/ 72 h 94"/>
                <a:gd name="T14" fmla="*/ 4 w 94"/>
                <a:gd name="T15" fmla="*/ 64 h 94"/>
                <a:gd name="T16" fmla="*/ 2 w 94"/>
                <a:gd name="T17" fmla="*/ 56 h 94"/>
                <a:gd name="T18" fmla="*/ 0 w 94"/>
                <a:gd name="T19" fmla="*/ 46 h 94"/>
                <a:gd name="T20" fmla="*/ 0 w 94"/>
                <a:gd name="T21" fmla="*/ 46 h 94"/>
                <a:gd name="T22" fmla="*/ 2 w 94"/>
                <a:gd name="T23" fmla="*/ 36 h 94"/>
                <a:gd name="T24" fmla="*/ 4 w 94"/>
                <a:gd name="T25" fmla="*/ 28 h 94"/>
                <a:gd name="T26" fmla="*/ 8 w 94"/>
                <a:gd name="T27" fmla="*/ 20 h 94"/>
                <a:gd name="T28" fmla="*/ 14 w 94"/>
                <a:gd name="T29" fmla="*/ 14 h 94"/>
                <a:gd name="T30" fmla="*/ 22 w 94"/>
                <a:gd name="T31" fmla="*/ 8 h 94"/>
                <a:gd name="T32" fmla="*/ 30 w 94"/>
                <a:gd name="T33" fmla="*/ 4 h 94"/>
                <a:gd name="T34" fmla="*/ 38 w 94"/>
                <a:gd name="T35" fmla="*/ 0 h 94"/>
                <a:gd name="T36" fmla="*/ 48 w 94"/>
                <a:gd name="T37" fmla="*/ 0 h 94"/>
                <a:gd name="T38" fmla="*/ 48 w 94"/>
                <a:gd name="T39" fmla="*/ 0 h 94"/>
                <a:gd name="T40" fmla="*/ 56 w 94"/>
                <a:gd name="T41" fmla="*/ 0 h 94"/>
                <a:gd name="T42" fmla="*/ 66 w 94"/>
                <a:gd name="T43" fmla="*/ 4 h 94"/>
                <a:gd name="T44" fmla="*/ 74 w 94"/>
                <a:gd name="T45" fmla="*/ 8 h 94"/>
                <a:gd name="T46" fmla="*/ 80 w 94"/>
                <a:gd name="T47" fmla="*/ 14 h 94"/>
                <a:gd name="T48" fmla="*/ 86 w 94"/>
                <a:gd name="T49" fmla="*/ 20 h 94"/>
                <a:gd name="T50" fmla="*/ 90 w 94"/>
                <a:gd name="T51" fmla="*/ 28 h 94"/>
                <a:gd name="T52" fmla="*/ 94 w 94"/>
                <a:gd name="T53" fmla="*/ 36 h 94"/>
                <a:gd name="T54" fmla="*/ 94 w 94"/>
                <a:gd name="T55" fmla="*/ 46 h 94"/>
                <a:gd name="T56" fmla="*/ 94 w 94"/>
                <a:gd name="T57" fmla="*/ 46 h 94"/>
                <a:gd name="T58" fmla="*/ 94 w 94"/>
                <a:gd name="T59" fmla="*/ 56 h 94"/>
                <a:gd name="T60" fmla="*/ 90 w 94"/>
                <a:gd name="T61" fmla="*/ 64 h 94"/>
                <a:gd name="T62" fmla="*/ 86 w 94"/>
                <a:gd name="T63" fmla="*/ 72 h 94"/>
                <a:gd name="T64" fmla="*/ 80 w 94"/>
                <a:gd name="T65" fmla="*/ 80 h 94"/>
                <a:gd name="T66" fmla="*/ 74 w 94"/>
                <a:gd name="T67" fmla="*/ 86 h 94"/>
                <a:gd name="T68" fmla="*/ 66 w 94"/>
                <a:gd name="T69" fmla="*/ 90 h 94"/>
                <a:gd name="T70" fmla="*/ 56 w 94"/>
                <a:gd name="T71" fmla="*/ 92 h 94"/>
                <a:gd name="T72" fmla="*/ 48 w 94"/>
                <a:gd name="T73" fmla="*/ 94 h 94"/>
                <a:gd name="T74" fmla="*/ 48 w 94"/>
                <a:gd name="T75" fmla="*/ 94 h 94"/>
                <a:gd name="T76" fmla="*/ 48 w 94"/>
                <a:gd name="T77" fmla="*/ 18 h 94"/>
                <a:gd name="T78" fmla="*/ 48 w 94"/>
                <a:gd name="T79" fmla="*/ 18 h 94"/>
                <a:gd name="T80" fmla="*/ 36 w 94"/>
                <a:gd name="T81" fmla="*/ 20 h 94"/>
                <a:gd name="T82" fmla="*/ 26 w 94"/>
                <a:gd name="T83" fmla="*/ 26 h 94"/>
                <a:gd name="T84" fmla="*/ 20 w 94"/>
                <a:gd name="T85" fmla="*/ 36 h 94"/>
                <a:gd name="T86" fmla="*/ 18 w 94"/>
                <a:gd name="T87" fmla="*/ 46 h 94"/>
                <a:gd name="T88" fmla="*/ 18 w 94"/>
                <a:gd name="T89" fmla="*/ 46 h 94"/>
                <a:gd name="T90" fmla="*/ 20 w 94"/>
                <a:gd name="T91" fmla="*/ 58 h 94"/>
                <a:gd name="T92" fmla="*/ 26 w 94"/>
                <a:gd name="T93" fmla="*/ 66 h 94"/>
                <a:gd name="T94" fmla="*/ 36 w 94"/>
                <a:gd name="T95" fmla="*/ 74 h 94"/>
                <a:gd name="T96" fmla="*/ 48 w 94"/>
                <a:gd name="T97" fmla="*/ 76 h 94"/>
                <a:gd name="T98" fmla="*/ 48 w 94"/>
                <a:gd name="T99" fmla="*/ 76 h 94"/>
                <a:gd name="T100" fmla="*/ 58 w 94"/>
                <a:gd name="T101" fmla="*/ 74 h 94"/>
                <a:gd name="T102" fmla="*/ 68 w 94"/>
                <a:gd name="T103" fmla="*/ 66 h 94"/>
                <a:gd name="T104" fmla="*/ 74 w 94"/>
                <a:gd name="T105" fmla="*/ 58 h 94"/>
                <a:gd name="T106" fmla="*/ 76 w 94"/>
                <a:gd name="T107" fmla="*/ 46 h 94"/>
                <a:gd name="T108" fmla="*/ 76 w 94"/>
                <a:gd name="T109" fmla="*/ 46 h 94"/>
                <a:gd name="T110" fmla="*/ 74 w 94"/>
                <a:gd name="T111" fmla="*/ 36 h 94"/>
                <a:gd name="T112" fmla="*/ 68 w 94"/>
                <a:gd name="T113" fmla="*/ 26 h 94"/>
                <a:gd name="T114" fmla="*/ 58 w 94"/>
                <a:gd name="T115" fmla="*/ 20 h 94"/>
                <a:gd name="T116" fmla="*/ 48 w 94"/>
                <a:gd name="T117" fmla="*/ 18 h 94"/>
                <a:gd name="T118" fmla="*/ 48 w 94"/>
                <a:gd name="T119" fmla="*/ 18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4" h="94">
                  <a:moveTo>
                    <a:pt x="48" y="94"/>
                  </a:moveTo>
                  <a:lnTo>
                    <a:pt x="48" y="94"/>
                  </a:lnTo>
                  <a:lnTo>
                    <a:pt x="38" y="92"/>
                  </a:lnTo>
                  <a:lnTo>
                    <a:pt x="30" y="90"/>
                  </a:lnTo>
                  <a:lnTo>
                    <a:pt x="22" y="86"/>
                  </a:lnTo>
                  <a:lnTo>
                    <a:pt x="14" y="80"/>
                  </a:lnTo>
                  <a:lnTo>
                    <a:pt x="8" y="72"/>
                  </a:lnTo>
                  <a:lnTo>
                    <a:pt x="4" y="64"/>
                  </a:lnTo>
                  <a:lnTo>
                    <a:pt x="2" y="56"/>
                  </a:lnTo>
                  <a:lnTo>
                    <a:pt x="0" y="46"/>
                  </a:lnTo>
                  <a:lnTo>
                    <a:pt x="0" y="46"/>
                  </a:lnTo>
                  <a:lnTo>
                    <a:pt x="2" y="36"/>
                  </a:lnTo>
                  <a:lnTo>
                    <a:pt x="4" y="28"/>
                  </a:lnTo>
                  <a:lnTo>
                    <a:pt x="8" y="20"/>
                  </a:lnTo>
                  <a:lnTo>
                    <a:pt x="14" y="14"/>
                  </a:lnTo>
                  <a:lnTo>
                    <a:pt x="22" y="8"/>
                  </a:lnTo>
                  <a:lnTo>
                    <a:pt x="30" y="4"/>
                  </a:lnTo>
                  <a:lnTo>
                    <a:pt x="38" y="0"/>
                  </a:lnTo>
                  <a:lnTo>
                    <a:pt x="48" y="0"/>
                  </a:lnTo>
                  <a:lnTo>
                    <a:pt x="48" y="0"/>
                  </a:lnTo>
                  <a:lnTo>
                    <a:pt x="56" y="0"/>
                  </a:lnTo>
                  <a:lnTo>
                    <a:pt x="66" y="4"/>
                  </a:lnTo>
                  <a:lnTo>
                    <a:pt x="74" y="8"/>
                  </a:lnTo>
                  <a:lnTo>
                    <a:pt x="80" y="14"/>
                  </a:lnTo>
                  <a:lnTo>
                    <a:pt x="86" y="20"/>
                  </a:lnTo>
                  <a:lnTo>
                    <a:pt x="90" y="28"/>
                  </a:lnTo>
                  <a:lnTo>
                    <a:pt x="94" y="36"/>
                  </a:lnTo>
                  <a:lnTo>
                    <a:pt x="94" y="46"/>
                  </a:lnTo>
                  <a:lnTo>
                    <a:pt x="94" y="46"/>
                  </a:lnTo>
                  <a:lnTo>
                    <a:pt x="94" y="56"/>
                  </a:lnTo>
                  <a:lnTo>
                    <a:pt x="90" y="64"/>
                  </a:lnTo>
                  <a:lnTo>
                    <a:pt x="86" y="72"/>
                  </a:lnTo>
                  <a:lnTo>
                    <a:pt x="80" y="80"/>
                  </a:lnTo>
                  <a:lnTo>
                    <a:pt x="74" y="86"/>
                  </a:lnTo>
                  <a:lnTo>
                    <a:pt x="66" y="90"/>
                  </a:lnTo>
                  <a:lnTo>
                    <a:pt x="56" y="92"/>
                  </a:lnTo>
                  <a:lnTo>
                    <a:pt x="48" y="94"/>
                  </a:lnTo>
                  <a:lnTo>
                    <a:pt x="48" y="94"/>
                  </a:lnTo>
                  <a:close/>
                  <a:moveTo>
                    <a:pt x="48" y="18"/>
                  </a:moveTo>
                  <a:lnTo>
                    <a:pt x="48" y="18"/>
                  </a:lnTo>
                  <a:lnTo>
                    <a:pt x="36" y="20"/>
                  </a:lnTo>
                  <a:lnTo>
                    <a:pt x="26" y="26"/>
                  </a:lnTo>
                  <a:lnTo>
                    <a:pt x="20" y="36"/>
                  </a:lnTo>
                  <a:lnTo>
                    <a:pt x="18" y="46"/>
                  </a:lnTo>
                  <a:lnTo>
                    <a:pt x="18" y="46"/>
                  </a:lnTo>
                  <a:lnTo>
                    <a:pt x="20" y="58"/>
                  </a:lnTo>
                  <a:lnTo>
                    <a:pt x="26" y="66"/>
                  </a:lnTo>
                  <a:lnTo>
                    <a:pt x="36" y="74"/>
                  </a:lnTo>
                  <a:lnTo>
                    <a:pt x="48" y="76"/>
                  </a:lnTo>
                  <a:lnTo>
                    <a:pt x="48" y="76"/>
                  </a:lnTo>
                  <a:lnTo>
                    <a:pt x="58" y="74"/>
                  </a:lnTo>
                  <a:lnTo>
                    <a:pt x="68" y="66"/>
                  </a:lnTo>
                  <a:lnTo>
                    <a:pt x="74" y="58"/>
                  </a:lnTo>
                  <a:lnTo>
                    <a:pt x="76" y="46"/>
                  </a:lnTo>
                  <a:lnTo>
                    <a:pt x="76" y="46"/>
                  </a:lnTo>
                  <a:lnTo>
                    <a:pt x="74" y="36"/>
                  </a:lnTo>
                  <a:lnTo>
                    <a:pt x="68" y="26"/>
                  </a:lnTo>
                  <a:lnTo>
                    <a:pt x="58" y="20"/>
                  </a:lnTo>
                  <a:lnTo>
                    <a:pt x="48" y="18"/>
                  </a:lnTo>
                  <a:lnTo>
                    <a:pt x="48" y="1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4" name="Freeform 48">
              <a:extLst>
                <a:ext uri="{FF2B5EF4-FFF2-40B4-BE49-F238E27FC236}">
                  <a16:creationId xmlns:a16="http://schemas.microsoft.com/office/drawing/2014/main" id="{D8EBD402-8564-43AF-968B-3783CE2D6FEF}"/>
                </a:ext>
              </a:extLst>
            </p:cNvPr>
            <p:cNvSpPr>
              <a:spLocks noEditPoints="1"/>
            </p:cNvSpPr>
            <p:nvPr/>
          </p:nvSpPr>
          <p:spPr bwMode="auto">
            <a:xfrm>
              <a:off x="7270750" y="1911350"/>
              <a:ext cx="149225" cy="149225"/>
            </a:xfrm>
            <a:custGeom>
              <a:avLst/>
              <a:gdLst>
                <a:gd name="T0" fmla="*/ 48 w 94"/>
                <a:gd name="T1" fmla="*/ 94 h 94"/>
                <a:gd name="T2" fmla="*/ 48 w 94"/>
                <a:gd name="T3" fmla="*/ 94 h 94"/>
                <a:gd name="T4" fmla="*/ 38 w 94"/>
                <a:gd name="T5" fmla="*/ 92 h 94"/>
                <a:gd name="T6" fmla="*/ 30 w 94"/>
                <a:gd name="T7" fmla="*/ 90 h 94"/>
                <a:gd name="T8" fmla="*/ 22 w 94"/>
                <a:gd name="T9" fmla="*/ 86 h 94"/>
                <a:gd name="T10" fmla="*/ 14 w 94"/>
                <a:gd name="T11" fmla="*/ 80 h 94"/>
                <a:gd name="T12" fmla="*/ 8 w 94"/>
                <a:gd name="T13" fmla="*/ 72 h 94"/>
                <a:gd name="T14" fmla="*/ 4 w 94"/>
                <a:gd name="T15" fmla="*/ 64 h 94"/>
                <a:gd name="T16" fmla="*/ 2 w 94"/>
                <a:gd name="T17" fmla="*/ 56 h 94"/>
                <a:gd name="T18" fmla="*/ 0 w 94"/>
                <a:gd name="T19" fmla="*/ 46 h 94"/>
                <a:gd name="T20" fmla="*/ 0 w 94"/>
                <a:gd name="T21" fmla="*/ 46 h 94"/>
                <a:gd name="T22" fmla="*/ 2 w 94"/>
                <a:gd name="T23" fmla="*/ 36 h 94"/>
                <a:gd name="T24" fmla="*/ 4 w 94"/>
                <a:gd name="T25" fmla="*/ 28 h 94"/>
                <a:gd name="T26" fmla="*/ 8 w 94"/>
                <a:gd name="T27" fmla="*/ 20 h 94"/>
                <a:gd name="T28" fmla="*/ 14 w 94"/>
                <a:gd name="T29" fmla="*/ 14 h 94"/>
                <a:gd name="T30" fmla="*/ 22 w 94"/>
                <a:gd name="T31" fmla="*/ 8 h 94"/>
                <a:gd name="T32" fmla="*/ 30 w 94"/>
                <a:gd name="T33" fmla="*/ 4 h 94"/>
                <a:gd name="T34" fmla="*/ 38 w 94"/>
                <a:gd name="T35" fmla="*/ 0 h 94"/>
                <a:gd name="T36" fmla="*/ 48 w 94"/>
                <a:gd name="T37" fmla="*/ 0 h 94"/>
                <a:gd name="T38" fmla="*/ 48 w 94"/>
                <a:gd name="T39" fmla="*/ 0 h 94"/>
                <a:gd name="T40" fmla="*/ 58 w 94"/>
                <a:gd name="T41" fmla="*/ 0 h 94"/>
                <a:gd name="T42" fmla="*/ 66 w 94"/>
                <a:gd name="T43" fmla="*/ 4 h 94"/>
                <a:gd name="T44" fmla="*/ 74 w 94"/>
                <a:gd name="T45" fmla="*/ 8 h 94"/>
                <a:gd name="T46" fmla="*/ 80 w 94"/>
                <a:gd name="T47" fmla="*/ 14 h 94"/>
                <a:gd name="T48" fmla="*/ 86 w 94"/>
                <a:gd name="T49" fmla="*/ 20 h 94"/>
                <a:gd name="T50" fmla="*/ 90 w 94"/>
                <a:gd name="T51" fmla="*/ 28 h 94"/>
                <a:gd name="T52" fmla="*/ 94 w 94"/>
                <a:gd name="T53" fmla="*/ 36 h 94"/>
                <a:gd name="T54" fmla="*/ 94 w 94"/>
                <a:gd name="T55" fmla="*/ 46 h 94"/>
                <a:gd name="T56" fmla="*/ 94 w 94"/>
                <a:gd name="T57" fmla="*/ 46 h 94"/>
                <a:gd name="T58" fmla="*/ 94 w 94"/>
                <a:gd name="T59" fmla="*/ 56 h 94"/>
                <a:gd name="T60" fmla="*/ 90 w 94"/>
                <a:gd name="T61" fmla="*/ 64 h 94"/>
                <a:gd name="T62" fmla="*/ 86 w 94"/>
                <a:gd name="T63" fmla="*/ 72 h 94"/>
                <a:gd name="T64" fmla="*/ 80 w 94"/>
                <a:gd name="T65" fmla="*/ 80 h 94"/>
                <a:gd name="T66" fmla="*/ 74 w 94"/>
                <a:gd name="T67" fmla="*/ 86 h 94"/>
                <a:gd name="T68" fmla="*/ 66 w 94"/>
                <a:gd name="T69" fmla="*/ 90 h 94"/>
                <a:gd name="T70" fmla="*/ 58 w 94"/>
                <a:gd name="T71" fmla="*/ 92 h 94"/>
                <a:gd name="T72" fmla="*/ 48 w 94"/>
                <a:gd name="T73" fmla="*/ 94 h 94"/>
                <a:gd name="T74" fmla="*/ 48 w 94"/>
                <a:gd name="T75" fmla="*/ 94 h 94"/>
                <a:gd name="T76" fmla="*/ 48 w 94"/>
                <a:gd name="T77" fmla="*/ 18 h 94"/>
                <a:gd name="T78" fmla="*/ 48 w 94"/>
                <a:gd name="T79" fmla="*/ 18 h 94"/>
                <a:gd name="T80" fmla="*/ 36 w 94"/>
                <a:gd name="T81" fmla="*/ 20 h 94"/>
                <a:gd name="T82" fmla="*/ 28 w 94"/>
                <a:gd name="T83" fmla="*/ 26 h 94"/>
                <a:gd name="T84" fmla="*/ 20 w 94"/>
                <a:gd name="T85" fmla="*/ 36 h 94"/>
                <a:gd name="T86" fmla="*/ 18 w 94"/>
                <a:gd name="T87" fmla="*/ 46 h 94"/>
                <a:gd name="T88" fmla="*/ 18 w 94"/>
                <a:gd name="T89" fmla="*/ 46 h 94"/>
                <a:gd name="T90" fmla="*/ 20 w 94"/>
                <a:gd name="T91" fmla="*/ 58 h 94"/>
                <a:gd name="T92" fmla="*/ 28 w 94"/>
                <a:gd name="T93" fmla="*/ 66 h 94"/>
                <a:gd name="T94" fmla="*/ 36 w 94"/>
                <a:gd name="T95" fmla="*/ 74 h 94"/>
                <a:gd name="T96" fmla="*/ 48 w 94"/>
                <a:gd name="T97" fmla="*/ 76 h 94"/>
                <a:gd name="T98" fmla="*/ 48 w 94"/>
                <a:gd name="T99" fmla="*/ 76 h 94"/>
                <a:gd name="T100" fmla="*/ 58 w 94"/>
                <a:gd name="T101" fmla="*/ 74 h 94"/>
                <a:gd name="T102" fmla="*/ 68 w 94"/>
                <a:gd name="T103" fmla="*/ 66 h 94"/>
                <a:gd name="T104" fmla="*/ 74 w 94"/>
                <a:gd name="T105" fmla="*/ 58 h 94"/>
                <a:gd name="T106" fmla="*/ 76 w 94"/>
                <a:gd name="T107" fmla="*/ 46 h 94"/>
                <a:gd name="T108" fmla="*/ 76 w 94"/>
                <a:gd name="T109" fmla="*/ 46 h 94"/>
                <a:gd name="T110" fmla="*/ 74 w 94"/>
                <a:gd name="T111" fmla="*/ 36 h 94"/>
                <a:gd name="T112" fmla="*/ 68 w 94"/>
                <a:gd name="T113" fmla="*/ 26 h 94"/>
                <a:gd name="T114" fmla="*/ 58 w 94"/>
                <a:gd name="T115" fmla="*/ 20 h 94"/>
                <a:gd name="T116" fmla="*/ 48 w 94"/>
                <a:gd name="T117" fmla="*/ 18 h 94"/>
                <a:gd name="T118" fmla="*/ 48 w 94"/>
                <a:gd name="T119" fmla="*/ 18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4" h="94">
                  <a:moveTo>
                    <a:pt x="48" y="94"/>
                  </a:moveTo>
                  <a:lnTo>
                    <a:pt x="48" y="94"/>
                  </a:lnTo>
                  <a:lnTo>
                    <a:pt x="38" y="92"/>
                  </a:lnTo>
                  <a:lnTo>
                    <a:pt x="30" y="90"/>
                  </a:lnTo>
                  <a:lnTo>
                    <a:pt x="22" y="86"/>
                  </a:lnTo>
                  <a:lnTo>
                    <a:pt x="14" y="80"/>
                  </a:lnTo>
                  <a:lnTo>
                    <a:pt x="8" y="72"/>
                  </a:lnTo>
                  <a:lnTo>
                    <a:pt x="4" y="64"/>
                  </a:lnTo>
                  <a:lnTo>
                    <a:pt x="2" y="56"/>
                  </a:lnTo>
                  <a:lnTo>
                    <a:pt x="0" y="46"/>
                  </a:lnTo>
                  <a:lnTo>
                    <a:pt x="0" y="46"/>
                  </a:lnTo>
                  <a:lnTo>
                    <a:pt x="2" y="36"/>
                  </a:lnTo>
                  <a:lnTo>
                    <a:pt x="4" y="28"/>
                  </a:lnTo>
                  <a:lnTo>
                    <a:pt x="8" y="20"/>
                  </a:lnTo>
                  <a:lnTo>
                    <a:pt x="14" y="14"/>
                  </a:lnTo>
                  <a:lnTo>
                    <a:pt x="22" y="8"/>
                  </a:lnTo>
                  <a:lnTo>
                    <a:pt x="30" y="4"/>
                  </a:lnTo>
                  <a:lnTo>
                    <a:pt x="38" y="0"/>
                  </a:lnTo>
                  <a:lnTo>
                    <a:pt x="48" y="0"/>
                  </a:lnTo>
                  <a:lnTo>
                    <a:pt x="48" y="0"/>
                  </a:lnTo>
                  <a:lnTo>
                    <a:pt x="58" y="0"/>
                  </a:lnTo>
                  <a:lnTo>
                    <a:pt x="66" y="4"/>
                  </a:lnTo>
                  <a:lnTo>
                    <a:pt x="74" y="8"/>
                  </a:lnTo>
                  <a:lnTo>
                    <a:pt x="80" y="14"/>
                  </a:lnTo>
                  <a:lnTo>
                    <a:pt x="86" y="20"/>
                  </a:lnTo>
                  <a:lnTo>
                    <a:pt x="90" y="28"/>
                  </a:lnTo>
                  <a:lnTo>
                    <a:pt x="94" y="36"/>
                  </a:lnTo>
                  <a:lnTo>
                    <a:pt x="94" y="46"/>
                  </a:lnTo>
                  <a:lnTo>
                    <a:pt x="94" y="46"/>
                  </a:lnTo>
                  <a:lnTo>
                    <a:pt x="94" y="56"/>
                  </a:lnTo>
                  <a:lnTo>
                    <a:pt x="90" y="64"/>
                  </a:lnTo>
                  <a:lnTo>
                    <a:pt x="86" y="72"/>
                  </a:lnTo>
                  <a:lnTo>
                    <a:pt x="80" y="80"/>
                  </a:lnTo>
                  <a:lnTo>
                    <a:pt x="74" y="86"/>
                  </a:lnTo>
                  <a:lnTo>
                    <a:pt x="66" y="90"/>
                  </a:lnTo>
                  <a:lnTo>
                    <a:pt x="58" y="92"/>
                  </a:lnTo>
                  <a:lnTo>
                    <a:pt x="48" y="94"/>
                  </a:lnTo>
                  <a:lnTo>
                    <a:pt x="48" y="94"/>
                  </a:lnTo>
                  <a:close/>
                  <a:moveTo>
                    <a:pt x="48" y="18"/>
                  </a:moveTo>
                  <a:lnTo>
                    <a:pt x="48" y="18"/>
                  </a:lnTo>
                  <a:lnTo>
                    <a:pt x="36" y="20"/>
                  </a:lnTo>
                  <a:lnTo>
                    <a:pt x="28" y="26"/>
                  </a:lnTo>
                  <a:lnTo>
                    <a:pt x="20" y="36"/>
                  </a:lnTo>
                  <a:lnTo>
                    <a:pt x="18" y="46"/>
                  </a:lnTo>
                  <a:lnTo>
                    <a:pt x="18" y="46"/>
                  </a:lnTo>
                  <a:lnTo>
                    <a:pt x="20" y="58"/>
                  </a:lnTo>
                  <a:lnTo>
                    <a:pt x="28" y="66"/>
                  </a:lnTo>
                  <a:lnTo>
                    <a:pt x="36" y="74"/>
                  </a:lnTo>
                  <a:lnTo>
                    <a:pt x="48" y="76"/>
                  </a:lnTo>
                  <a:lnTo>
                    <a:pt x="48" y="76"/>
                  </a:lnTo>
                  <a:lnTo>
                    <a:pt x="58" y="74"/>
                  </a:lnTo>
                  <a:lnTo>
                    <a:pt x="68" y="66"/>
                  </a:lnTo>
                  <a:lnTo>
                    <a:pt x="74" y="58"/>
                  </a:lnTo>
                  <a:lnTo>
                    <a:pt x="76" y="46"/>
                  </a:lnTo>
                  <a:lnTo>
                    <a:pt x="76" y="46"/>
                  </a:lnTo>
                  <a:lnTo>
                    <a:pt x="74" y="36"/>
                  </a:lnTo>
                  <a:lnTo>
                    <a:pt x="68" y="26"/>
                  </a:lnTo>
                  <a:lnTo>
                    <a:pt x="58" y="20"/>
                  </a:lnTo>
                  <a:lnTo>
                    <a:pt x="48" y="18"/>
                  </a:lnTo>
                  <a:lnTo>
                    <a:pt x="48" y="1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5" name="Freeform 49">
              <a:extLst>
                <a:ext uri="{FF2B5EF4-FFF2-40B4-BE49-F238E27FC236}">
                  <a16:creationId xmlns:a16="http://schemas.microsoft.com/office/drawing/2014/main" id="{5E66C9B2-03F8-441D-ADEE-BD53927F1E53}"/>
                </a:ext>
              </a:extLst>
            </p:cNvPr>
            <p:cNvSpPr>
              <a:spLocks/>
            </p:cNvSpPr>
            <p:nvPr/>
          </p:nvSpPr>
          <p:spPr bwMode="auto">
            <a:xfrm>
              <a:off x="7131050" y="1736725"/>
              <a:ext cx="155575" cy="155575"/>
            </a:xfrm>
            <a:custGeom>
              <a:avLst/>
              <a:gdLst>
                <a:gd name="T0" fmla="*/ 18 w 98"/>
                <a:gd name="T1" fmla="*/ 98 h 98"/>
                <a:gd name="T2" fmla="*/ 0 w 98"/>
                <a:gd name="T3" fmla="*/ 98 h 98"/>
                <a:gd name="T4" fmla="*/ 0 w 98"/>
                <a:gd name="T5" fmla="*/ 0 h 98"/>
                <a:gd name="T6" fmla="*/ 98 w 98"/>
                <a:gd name="T7" fmla="*/ 0 h 98"/>
                <a:gd name="T8" fmla="*/ 98 w 98"/>
                <a:gd name="T9" fmla="*/ 18 h 98"/>
                <a:gd name="T10" fmla="*/ 18 w 98"/>
                <a:gd name="T11" fmla="*/ 18 h 98"/>
                <a:gd name="T12" fmla="*/ 18 w 98"/>
                <a:gd name="T13" fmla="*/ 98 h 98"/>
              </a:gdLst>
              <a:ahLst/>
              <a:cxnLst>
                <a:cxn ang="0">
                  <a:pos x="T0" y="T1"/>
                </a:cxn>
                <a:cxn ang="0">
                  <a:pos x="T2" y="T3"/>
                </a:cxn>
                <a:cxn ang="0">
                  <a:pos x="T4" y="T5"/>
                </a:cxn>
                <a:cxn ang="0">
                  <a:pos x="T6" y="T7"/>
                </a:cxn>
                <a:cxn ang="0">
                  <a:pos x="T8" y="T9"/>
                </a:cxn>
                <a:cxn ang="0">
                  <a:pos x="T10" y="T11"/>
                </a:cxn>
                <a:cxn ang="0">
                  <a:pos x="T12" y="T13"/>
                </a:cxn>
              </a:cxnLst>
              <a:rect l="0" t="0" r="r" b="b"/>
              <a:pathLst>
                <a:path w="98" h="98">
                  <a:moveTo>
                    <a:pt x="18" y="98"/>
                  </a:moveTo>
                  <a:lnTo>
                    <a:pt x="0" y="98"/>
                  </a:lnTo>
                  <a:lnTo>
                    <a:pt x="0" y="0"/>
                  </a:lnTo>
                  <a:lnTo>
                    <a:pt x="98" y="0"/>
                  </a:lnTo>
                  <a:lnTo>
                    <a:pt x="98" y="18"/>
                  </a:lnTo>
                  <a:lnTo>
                    <a:pt x="18" y="18"/>
                  </a:lnTo>
                  <a:lnTo>
                    <a:pt x="18" y="9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6" name="Freeform 50">
              <a:extLst>
                <a:ext uri="{FF2B5EF4-FFF2-40B4-BE49-F238E27FC236}">
                  <a16:creationId xmlns:a16="http://schemas.microsoft.com/office/drawing/2014/main" id="{E495DBB7-7E2D-4D59-B8F4-1EFD98461AD1}"/>
                </a:ext>
              </a:extLst>
            </p:cNvPr>
            <p:cNvSpPr>
              <a:spLocks/>
            </p:cNvSpPr>
            <p:nvPr/>
          </p:nvSpPr>
          <p:spPr bwMode="auto">
            <a:xfrm>
              <a:off x="7131050" y="2076450"/>
              <a:ext cx="155575" cy="158750"/>
            </a:xfrm>
            <a:custGeom>
              <a:avLst/>
              <a:gdLst>
                <a:gd name="T0" fmla="*/ 98 w 98"/>
                <a:gd name="T1" fmla="*/ 100 h 100"/>
                <a:gd name="T2" fmla="*/ 0 w 98"/>
                <a:gd name="T3" fmla="*/ 100 h 100"/>
                <a:gd name="T4" fmla="*/ 0 w 98"/>
                <a:gd name="T5" fmla="*/ 0 h 100"/>
                <a:gd name="T6" fmla="*/ 18 w 98"/>
                <a:gd name="T7" fmla="*/ 0 h 100"/>
                <a:gd name="T8" fmla="*/ 18 w 98"/>
                <a:gd name="T9" fmla="*/ 82 h 100"/>
                <a:gd name="T10" fmla="*/ 98 w 98"/>
                <a:gd name="T11" fmla="*/ 82 h 100"/>
                <a:gd name="T12" fmla="*/ 98 w 98"/>
                <a:gd name="T13" fmla="*/ 100 h 100"/>
              </a:gdLst>
              <a:ahLst/>
              <a:cxnLst>
                <a:cxn ang="0">
                  <a:pos x="T0" y="T1"/>
                </a:cxn>
                <a:cxn ang="0">
                  <a:pos x="T2" y="T3"/>
                </a:cxn>
                <a:cxn ang="0">
                  <a:pos x="T4" y="T5"/>
                </a:cxn>
                <a:cxn ang="0">
                  <a:pos x="T6" y="T7"/>
                </a:cxn>
                <a:cxn ang="0">
                  <a:pos x="T8" y="T9"/>
                </a:cxn>
                <a:cxn ang="0">
                  <a:pos x="T10" y="T11"/>
                </a:cxn>
                <a:cxn ang="0">
                  <a:pos x="T12" y="T13"/>
                </a:cxn>
              </a:cxnLst>
              <a:rect l="0" t="0" r="r" b="b"/>
              <a:pathLst>
                <a:path w="98" h="100">
                  <a:moveTo>
                    <a:pt x="98" y="100"/>
                  </a:moveTo>
                  <a:lnTo>
                    <a:pt x="0" y="100"/>
                  </a:lnTo>
                  <a:lnTo>
                    <a:pt x="0" y="0"/>
                  </a:lnTo>
                  <a:lnTo>
                    <a:pt x="18" y="0"/>
                  </a:lnTo>
                  <a:lnTo>
                    <a:pt x="18" y="82"/>
                  </a:lnTo>
                  <a:lnTo>
                    <a:pt x="98" y="82"/>
                  </a:lnTo>
                  <a:lnTo>
                    <a:pt x="98" y="100"/>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7" name="Freeform 51">
              <a:extLst>
                <a:ext uri="{FF2B5EF4-FFF2-40B4-BE49-F238E27FC236}">
                  <a16:creationId xmlns:a16="http://schemas.microsoft.com/office/drawing/2014/main" id="{F45432D0-EB0E-46CE-BBEA-EF1018B7DD21}"/>
                </a:ext>
              </a:extLst>
            </p:cNvPr>
            <p:cNvSpPr>
              <a:spLocks/>
            </p:cNvSpPr>
            <p:nvPr/>
          </p:nvSpPr>
          <p:spPr bwMode="auto">
            <a:xfrm>
              <a:off x="8067675" y="1736725"/>
              <a:ext cx="158750" cy="155575"/>
            </a:xfrm>
            <a:custGeom>
              <a:avLst/>
              <a:gdLst>
                <a:gd name="T0" fmla="*/ 100 w 100"/>
                <a:gd name="T1" fmla="*/ 98 h 98"/>
                <a:gd name="T2" fmla="*/ 82 w 100"/>
                <a:gd name="T3" fmla="*/ 98 h 98"/>
                <a:gd name="T4" fmla="*/ 82 w 100"/>
                <a:gd name="T5" fmla="*/ 18 h 98"/>
                <a:gd name="T6" fmla="*/ 0 w 100"/>
                <a:gd name="T7" fmla="*/ 18 h 98"/>
                <a:gd name="T8" fmla="*/ 0 w 100"/>
                <a:gd name="T9" fmla="*/ 0 h 98"/>
                <a:gd name="T10" fmla="*/ 100 w 100"/>
                <a:gd name="T11" fmla="*/ 0 h 98"/>
                <a:gd name="T12" fmla="*/ 100 w 100"/>
                <a:gd name="T13" fmla="*/ 98 h 98"/>
              </a:gdLst>
              <a:ahLst/>
              <a:cxnLst>
                <a:cxn ang="0">
                  <a:pos x="T0" y="T1"/>
                </a:cxn>
                <a:cxn ang="0">
                  <a:pos x="T2" y="T3"/>
                </a:cxn>
                <a:cxn ang="0">
                  <a:pos x="T4" y="T5"/>
                </a:cxn>
                <a:cxn ang="0">
                  <a:pos x="T6" y="T7"/>
                </a:cxn>
                <a:cxn ang="0">
                  <a:pos x="T8" y="T9"/>
                </a:cxn>
                <a:cxn ang="0">
                  <a:pos x="T10" y="T11"/>
                </a:cxn>
                <a:cxn ang="0">
                  <a:pos x="T12" y="T13"/>
                </a:cxn>
              </a:cxnLst>
              <a:rect l="0" t="0" r="r" b="b"/>
              <a:pathLst>
                <a:path w="100" h="98">
                  <a:moveTo>
                    <a:pt x="100" y="98"/>
                  </a:moveTo>
                  <a:lnTo>
                    <a:pt x="82" y="98"/>
                  </a:lnTo>
                  <a:lnTo>
                    <a:pt x="82" y="18"/>
                  </a:lnTo>
                  <a:lnTo>
                    <a:pt x="0" y="18"/>
                  </a:lnTo>
                  <a:lnTo>
                    <a:pt x="0" y="0"/>
                  </a:lnTo>
                  <a:lnTo>
                    <a:pt x="100" y="0"/>
                  </a:lnTo>
                  <a:lnTo>
                    <a:pt x="100" y="9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8" name="Freeform 52">
              <a:extLst>
                <a:ext uri="{FF2B5EF4-FFF2-40B4-BE49-F238E27FC236}">
                  <a16:creationId xmlns:a16="http://schemas.microsoft.com/office/drawing/2014/main" id="{89C6A437-3F08-4906-8542-9465EE9BE715}"/>
                </a:ext>
              </a:extLst>
            </p:cNvPr>
            <p:cNvSpPr>
              <a:spLocks/>
            </p:cNvSpPr>
            <p:nvPr/>
          </p:nvSpPr>
          <p:spPr bwMode="auto">
            <a:xfrm>
              <a:off x="8067675" y="2076450"/>
              <a:ext cx="158750" cy="158750"/>
            </a:xfrm>
            <a:custGeom>
              <a:avLst/>
              <a:gdLst>
                <a:gd name="T0" fmla="*/ 100 w 100"/>
                <a:gd name="T1" fmla="*/ 100 h 100"/>
                <a:gd name="T2" fmla="*/ 0 w 100"/>
                <a:gd name="T3" fmla="*/ 100 h 100"/>
                <a:gd name="T4" fmla="*/ 0 w 100"/>
                <a:gd name="T5" fmla="*/ 82 h 100"/>
                <a:gd name="T6" fmla="*/ 82 w 100"/>
                <a:gd name="T7" fmla="*/ 82 h 100"/>
                <a:gd name="T8" fmla="*/ 82 w 100"/>
                <a:gd name="T9" fmla="*/ 0 h 100"/>
                <a:gd name="T10" fmla="*/ 100 w 100"/>
                <a:gd name="T11" fmla="*/ 0 h 100"/>
                <a:gd name="T12" fmla="*/ 100 w 100"/>
                <a:gd name="T13" fmla="*/ 100 h 100"/>
              </a:gdLst>
              <a:ahLst/>
              <a:cxnLst>
                <a:cxn ang="0">
                  <a:pos x="T0" y="T1"/>
                </a:cxn>
                <a:cxn ang="0">
                  <a:pos x="T2" y="T3"/>
                </a:cxn>
                <a:cxn ang="0">
                  <a:pos x="T4" y="T5"/>
                </a:cxn>
                <a:cxn ang="0">
                  <a:pos x="T6" y="T7"/>
                </a:cxn>
                <a:cxn ang="0">
                  <a:pos x="T8" y="T9"/>
                </a:cxn>
                <a:cxn ang="0">
                  <a:pos x="T10" y="T11"/>
                </a:cxn>
                <a:cxn ang="0">
                  <a:pos x="T12" y="T13"/>
                </a:cxn>
              </a:cxnLst>
              <a:rect l="0" t="0" r="r" b="b"/>
              <a:pathLst>
                <a:path w="100" h="100">
                  <a:moveTo>
                    <a:pt x="100" y="100"/>
                  </a:moveTo>
                  <a:lnTo>
                    <a:pt x="0" y="100"/>
                  </a:lnTo>
                  <a:lnTo>
                    <a:pt x="0" y="82"/>
                  </a:lnTo>
                  <a:lnTo>
                    <a:pt x="82" y="82"/>
                  </a:lnTo>
                  <a:lnTo>
                    <a:pt x="82" y="0"/>
                  </a:lnTo>
                  <a:lnTo>
                    <a:pt x="100" y="0"/>
                  </a:lnTo>
                  <a:lnTo>
                    <a:pt x="100" y="100"/>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cxnSp>
        <p:nvCxnSpPr>
          <p:cNvPr id="89" name="Straight Connector 88">
            <a:extLst>
              <a:ext uri="{FF2B5EF4-FFF2-40B4-BE49-F238E27FC236}">
                <a16:creationId xmlns:a16="http://schemas.microsoft.com/office/drawing/2014/main" id="{A796931B-CE8F-4117-9CC1-8C348090E588}"/>
              </a:ext>
            </a:extLst>
          </p:cNvPr>
          <p:cNvCxnSpPr>
            <a:cxnSpLocks/>
          </p:cNvCxnSpPr>
          <p:nvPr/>
        </p:nvCxnSpPr>
        <p:spPr>
          <a:xfrm>
            <a:off x="494883" y="2103385"/>
            <a:ext cx="10913924" cy="0"/>
          </a:xfrm>
          <a:prstGeom prst="line">
            <a:avLst/>
          </a:prstGeom>
          <a:noFill/>
          <a:ln w="12700" cap="sq" cmpd="sng" algn="ctr">
            <a:solidFill>
              <a:srgbClr val="D2D2DA"/>
            </a:solidFill>
            <a:prstDash val="solid"/>
            <a:miter lim="800000"/>
            <a:tailEnd type="none"/>
          </a:ln>
          <a:effectLst/>
        </p:spPr>
      </p:cxnSp>
      <p:cxnSp>
        <p:nvCxnSpPr>
          <p:cNvPr id="90" name="Straight Connector 89">
            <a:extLst>
              <a:ext uri="{FF2B5EF4-FFF2-40B4-BE49-F238E27FC236}">
                <a16:creationId xmlns:a16="http://schemas.microsoft.com/office/drawing/2014/main" id="{D344E83E-981E-42A9-A7D4-C71926A7E051}"/>
              </a:ext>
            </a:extLst>
          </p:cNvPr>
          <p:cNvCxnSpPr>
            <a:cxnSpLocks/>
          </p:cNvCxnSpPr>
          <p:nvPr/>
        </p:nvCxnSpPr>
        <p:spPr>
          <a:xfrm>
            <a:off x="537483" y="3241644"/>
            <a:ext cx="10913924" cy="0"/>
          </a:xfrm>
          <a:prstGeom prst="line">
            <a:avLst/>
          </a:prstGeom>
          <a:noFill/>
          <a:ln w="12700" cap="sq" cmpd="sng" algn="ctr">
            <a:solidFill>
              <a:srgbClr val="D2D2DA"/>
            </a:solidFill>
            <a:prstDash val="solid"/>
            <a:miter lim="800000"/>
            <a:tailEnd type="none"/>
          </a:ln>
          <a:effectLst/>
        </p:spPr>
      </p:cxnSp>
      <p:cxnSp>
        <p:nvCxnSpPr>
          <p:cNvPr id="91" name="Straight Connector 90">
            <a:extLst>
              <a:ext uri="{FF2B5EF4-FFF2-40B4-BE49-F238E27FC236}">
                <a16:creationId xmlns:a16="http://schemas.microsoft.com/office/drawing/2014/main" id="{A79EEA25-8D45-4B7A-A4C0-549061C3CF1F}"/>
              </a:ext>
            </a:extLst>
          </p:cNvPr>
          <p:cNvCxnSpPr>
            <a:cxnSpLocks/>
          </p:cNvCxnSpPr>
          <p:nvPr/>
        </p:nvCxnSpPr>
        <p:spPr>
          <a:xfrm>
            <a:off x="307975" y="4603739"/>
            <a:ext cx="10913924" cy="0"/>
          </a:xfrm>
          <a:prstGeom prst="line">
            <a:avLst/>
          </a:prstGeom>
          <a:noFill/>
          <a:ln w="12700" cap="sq" cmpd="sng" algn="ctr">
            <a:solidFill>
              <a:srgbClr val="D2D2DA"/>
            </a:solidFill>
            <a:prstDash val="solid"/>
            <a:miter lim="800000"/>
            <a:tailEnd type="none"/>
          </a:ln>
          <a:effectLst/>
        </p:spPr>
      </p:cxnSp>
    </p:spTree>
    <p:extLst>
      <p:ext uri="{BB962C8B-B14F-4D97-AF65-F5344CB8AC3E}">
        <p14:creationId xmlns:p14="http://schemas.microsoft.com/office/powerpoint/2010/main" val="2368292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18" progId="TCLayout.ActiveDocument.1">
                  <p:embed/>
                </p:oleObj>
              </mc:Choice>
              <mc:Fallback>
                <p:oleObj name="think-cell Folie" r:id="rId5" imgW="352" imgH="318" progId="TCLayout.ActiveDocument.1">
                  <p:embed/>
                  <p:pic>
                    <p:nvPicPr>
                      <p:cNvPr id="9" name="Objekt 8"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hteck 2"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a:xfrm>
            <a:off x="536575" y="3200400"/>
            <a:ext cx="10978515" cy="590400"/>
          </a:xfrm>
        </p:spPr>
        <p:txBody>
          <a:bodyPr/>
          <a:lstStyle/>
          <a:p>
            <a:pPr algn="ctr"/>
            <a:r>
              <a:rPr lang="en-US" dirty="0"/>
              <a:t>Thank you very much for your attention!</a:t>
            </a:r>
          </a:p>
        </p:txBody>
      </p:sp>
      <p:sp>
        <p:nvSpPr>
          <p:cNvPr id="10" name="Fußzeilenplatzhalter 9"/>
          <p:cNvSpPr>
            <a:spLocks noGrp="1"/>
          </p:cNvSpPr>
          <p:nvPr>
            <p:ph type="ftr" sz="quarter" idx="4294967295"/>
          </p:nvPr>
        </p:nvSpPr>
        <p:spPr>
          <a:xfrm>
            <a:off x="3239188" y="6471244"/>
            <a:ext cx="3086100" cy="180000"/>
          </a:xfrm>
          <a:prstGeom prst="rect">
            <a:avLst/>
          </a:prstGeom>
        </p:spPr>
        <p:txBody>
          <a:bodyPr/>
          <a:lstStyle/>
          <a:p>
            <a:r>
              <a:rPr lang="en-US" dirty="0"/>
              <a:t>Presentation title</a:t>
            </a:r>
          </a:p>
        </p:txBody>
      </p:sp>
      <p:sp>
        <p:nvSpPr>
          <p:cNvPr id="11" name="Foliennummernplatzhalter 10"/>
          <p:cNvSpPr>
            <a:spLocks noGrp="1"/>
          </p:cNvSpPr>
          <p:nvPr>
            <p:ph type="sldNum" sz="quarter" idx="12"/>
          </p:nvPr>
        </p:nvSpPr>
        <p:spPr/>
        <p:txBody>
          <a:bodyPr/>
          <a:lstStyle/>
          <a:p>
            <a:r>
              <a:rPr lang="en-US" dirty="0"/>
              <a:t>Page </a:t>
            </a:r>
            <a:fld id="{F1BC30E3-FFE5-4B91-AA19-87A149EBB9EE}" type="slidenum">
              <a:rPr lang="en-US" smtClean="0"/>
              <a:pPr/>
              <a:t>30</a:t>
            </a:fld>
            <a:endParaRPr lang="en-US" dirty="0"/>
          </a:p>
        </p:txBody>
      </p:sp>
    </p:spTree>
    <p:extLst>
      <p:ext uri="{BB962C8B-B14F-4D97-AF65-F5344CB8AC3E}">
        <p14:creationId xmlns:p14="http://schemas.microsoft.com/office/powerpoint/2010/main" val="3096804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B6B4F-AB09-4410-A28A-18AA31D530ED}"/>
              </a:ext>
            </a:extLst>
          </p:cNvPr>
          <p:cNvSpPr>
            <a:spLocks noGrp="1"/>
          </p:cNvSpPr>
          <p:nvPr>
            <p:ph type="title"/>
          </p:nvPr>
        </p:nvSpPr>
        <p:spPr/>
        <p:txBody>
          <a:bodyPr/>
          <a:lstStyle/>
          <a:p>
            <a:r>
              <a:rPr lang="en-US" sz="2400" b="0" kern="1200" noProof="0" dirty="0">
                <a:solidFill>
                  <a:schemeClr val="bg1"/>
                </a:solidFill>
                <a:latin typeface="EYInterstate Light" panose="02000506000000020004" pitchFamily="2" charset="0"/>
                <a:ea typeface="+mn-ea"/>
                <a:cs typeface="+mn-cs"/>
              </a:rPr>
              <a:t>The impacts of the pandemic in the insurance industry + Reserving  process</a:t>
            </a:r>
            <a:endParaRPr lang="en-US" dirty="0"/>
          </a:p>
        </p:txBody>
      </p:sp>
      <p:sp>
        <p:nvSpPr>
          <p:cNvPr id="4" name="Slide Number Placeholder 3">
            <a:extLst>
              <a:ext uri="{FF2B5EF4-FFF2-40B4-BE49-F238E27FC236}">
                <a16:creationId xmlns:a16="http://schemas.microsoft.com/office/drawing/2014/main" id="{E6B8393C-B0E1-4E13-BEC9-FB9E23ED3252}"/>
              </a:ext>
            </a:extLst>
          </p:cNvPr>
          <p:cNvSpPr>
            <a:spLocks noGrp="1"/>
          </p:cNvSpPr>
          <p:nvPr>
            <p:ph type="sldNum" sz="quarter" idx="12"/>
          </p:nvPr>
        </p:nvSpPr>
        <p:spPr/>
        <p:txBody>
          <a:bodyPr/>
          <a:lstStyle/>
          <a:p>
            <a:r>
              <a:rPr lang="en-US" dirty="0"/>
              <a:t>Page </a:t>
            </a:r>
            <a:fld id="{F1BC30E3-FFE5-4B91-AA19-87A149EBB9EE}" type="slidenum">
              <a:rPr lang="en-US" smtClean="0"/>
              <a:pPr/>
              <a:t>4</a:t>
            </a:fld>
            <a:endParaRPr lang="en-US" dirty="0"/>
          </a:p>
        </p:txBody>
      </p:sp>
      <p:sp>
        <p:nvSpPr>
          <p:cNvPr id="3" name="Footer Placeholder 2">
            <a:extLst>
              <a:ext uri="{FF2B5EF4-FFF2-40B4-BE49-F238E27FC236}">
                <a16:creationId xmlns:a16="http://schemas.microsoft.com/office/drawing/2014/main" id="{08ADE2A1-F9AC-4F9D-A920-743888F93D30}"/>
              </a:ext>
            </a:extLst>
          </p:cNvPr>
          <p:cNvSpPr>
            <a:spLocks noGrp="1"/>
          </p:cNvSpPr>
          <p:nvPr>
            <p:ph type="ftr" sz="quarter" idx="4294967295"/>
          </p:nvPr>
        </p:nvSpPr>
        <p:spPr>
          <a:xfrm>
            <a:off x="0" y="6470650"/>
            <a:ext cx="3086100" cy="180975"/>
          </a:xfrm>
          <a:prstGeom prst="rect">
            <a:avLst/>
          </a:prstGeom>
        </p:spPr>
        <p:txBody>
          <a:bodyPr/>
          <a:lstStyle/>
          <a:p>
            <a:r>
              <a:rPr lang="en-US" dirty="0"/>
              <a:t>Presentation title</a:t>
            </a:r>
          </a:p>
        </p:txBody>
      </p:sp>
      <p:sp>
        <p:nvSpPr>
          <p:cNvPr id="180" name="TextBox 179">
            <a:extLst>
              <a:ext uri="{FF2B5EF4-FFF2-40B4-BE49-F238E27FC236}">
                <a16:creationId xmlns:a16="http://schemas.microsoft.com/office/drawing/2014/main" id="{1FBB4EAA-AD29-4413-837F-E4E63CC985D5}"/>
              </a:ext>
            </a:extLst>
          </p:cNvPr>
          <p:cNvSpPr txBox="1"/>
          <p:nvPr/>
        </p:nvSpPr>
        <p:spPr>
          <a:xfrm>
            <a:off x="6571223" y="3202815"/>
            <a:ext cx="2921488" cy="711765"/>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Time lag between case estimates and payment varies depending on the </a:t>
            </a:r>
            <a:r>
              <a:rPr kumimoji="0" lang="en-US" sz="1400" b="0" i="0" u="none" strike="noStrike" kern="0" cap="none" spc="0" normalizeH="0" baseline="0" dirty="0" err="1">
                <a:ln>
                  <a:noFill/>
                </a:ln>
                <a:solidFill>
                  <a:schemeClr val="bg1"/>
                </a:solidFill>
                <a:effectLst/>
                <a:uLnTx/>
                <a:uFillTx/>
              </a:rPr>
              <a:t>LoB</a:t>
            </a:r>
            <a:r>
              <a:rPr lang="en-US" sz="1400" kern="0" dirty="0">
                <a:solidFill>
                  <a:schemeClr val="bg1"/>
                </a:solidFill>
              </a:rPr>
              <a:t>.</a:t>
            </a:r>
            <a:endParaRPr kumimoji="0" lang="en-US" sz="1400" b="0" i="0" u="none" strike="noStrike" kern="0" cap="none" spc="0" normalizeH="0" baseline="0" dirty="0">
              <a:ln>
                <a:noFill/>
              </a:ln>
              <a:solidFill>
                <a:schemeClr val="bg1"/>
              </a:solidFill>
              <a:effectLst/>
              <a:uLnTx/>
              <a:uFillTx/>
            </a:endParaRPr>
          </a:p>
        </p:txBody>
      </p:sp>
      <p:grpSp>
        <p:nvGrpSpPr>
          <p:cNvPr id="211" name="Group 210">
            <a:extLst>
              <a:ext uri="{FF2B5EF4-FFF2-40B4-BE49-F238E27FC236}">
                <a16:creationId xmlns:a16="http://schemas.microsoft.com/office/drawing/2014/main" id="{1C919F5A-4614-4D28-8118-8A9C51ED2B7D}"/>
              </a:ext>
            </a:extLst>
          </p:cNvPr>
          <p:cNvGrpSpPr/>
          <p:nvPr/>
        </p:nvGrpSpPr>
        <p:grpSpPr>
          <a:xfrm>
            <a:off x="1869221" y="2604891"/>
            <a:ext cx="1198751" cy="2218358"/>
            <a:chOff x="435031" y="2604891"/>
            <a:chExt cx="1198751" cy="2218358"/>
          </a:xfrm>
        </p:grpSpPr>
        <p:grpSp>
          <p:nvGrpSpPr>
            <p:cNvPr id="102" name="Group 42">
              <a:extLst>
                <a:ext uri="{FF2B5EF4-FFF2-40B4-BE49-F238E27FC236}">
                  <a16:creationId xmlns:a16="http://schemas.microsoft.com/office/drawing/2014/main" id="{771194B1-6445-408A-835A-AA97C24C6EC5}"/>
                </a:ext>
              </a:extLst>
            </p:cNvPr>
            <p:cNvGrpSpPr>
              <a:grpSpLocks noChangeAspect="1"/>
            </p:cNvGrpSpPr>
            <p:nvPr/>
          </p:nvGrpSpPr>
          <p:grpSpPr bwMode="auto">
            <a:xfrm>
              <a:off x="662241" y="3088470"/>
              <a:ext cx="744331" cy="612775"/>
              <a:chOff x="4375" y="833"/>
              <a:chExt cx="860" cy="708"/>
            </a:xfrm>
            <a:solidFill>
              <a:schemeClr val="bg1"/>
            </a:solidFill>
          </p:grpSpPr>
          <p:sp>
            <p:nvSpPr>
              <p:cNvPr id="103" name="Freeform 43">
                <a:extLst>
                  <a:ext uri="{FF2B5EF4-FFF2-40B4-BE49-F238E27FC236}">
                    <a16:creationId xmlns:a16="http://schemas.microsoft.com/office/drawing/2014/main" id="{8A4BF7A7-DE1C-4580-9CF1-128620E22A88}"/>
                  </a:ext>
                </a:extLst>
              </p:cNvPr>
              <p:cNvSpPr>
                <a:spLocks noEditPoints="1"/>
              </p:cNvSpPr>
              <p:nvPr/>
            </p:nvSpPr>
            <p:spPr bwMode="auto">
              <a:xfrm>
                <a:off x="4375" y="833"/>
                <a:ext cx="860" cy="708"/>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Freeform 44">
                <a:extLst>
                  <a:ext uri="{FF2B5EF4-FFF2-40B4-BE49-F238E27FC236}">
                    <a16:creationId xmlns:a16="http://schemas.microsoft.com/office/drawing/2014/main" id="{DD5BD26B-40EB-4098-B7C5-5DB5414D2FE0}"/>
                  </a:ext>
                </a:extLst>
              </p:cNvPr>
              <p:cNvSpPr>
                <a:spLocks/>
              </p:cNvSpPr>
              <p:nvPr/>
            </p:nvSpPr>
            <p:spPr bwMode="auto">
              <a:xfrm>
                <a:off x="4495" y="963"/>
                <a:ext cx="618" cy="514"/>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Freeform 45">
                <a:extLst>
                  <a:ext uri="{FF2B5EF4-FFF2-40B4-BE49-F238E27FC236}">
                    <a16:creationId xmlns:a16="http://schemas.microsoft.com/office/drawing/2014/main" id="{F936636F-B0B6-4D94-8012-A66989BE2884}"/>
                  </a:ext>
                </a:extLst>
              </p:cNvPr>
              <p:cNvSpPr>
                <a:spLocks noEditPoints="1"/>
              </p:cNvSpPr>
              <p:nvPr/>
            </p:nvSpPr>
            <p:spPr bwMode="auto">
              <a:xfrm>
                <a:off x="4757" y="1155"/>
                <a:ext cx="96" cy="258"/>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Freeform 46">
                <a:extLst>
                  <a:ext uri="{FF2B5EF4-FFF2-40B4-BE49-F238E27FC236}">
                    <a16:creationId xmlns:a16="http://schemas.microsoft.com/office/drawing/2014/main" id="{D26B14EC-B5AB-42E7-8C02-673629A19C14}"/>
                  </a:ext>
                </a:extLst>
              </p:cNvPr>
              <p:cNvSpPr>
                <a:spLocks noEditPoints="1"/>
              </p:cNvSpPr>
              <p:nvPr/>
            </p:nvSpPr>
            <p:spPr bwMode="auto">
              <a:xfrm>
                <a:off x="4763" y="1427"/>
                <a:ext cx="84" cy="84"/>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Freeform 47">
                <a:extLst>
                  <a:ext uri="{FF2B5EF4-FFF2-40B4-BE49-F238E27FC236}">
                    <a16:creationId xmlns:a16="http://schemas.microsoft.com/office/drawing/2014/main" id="{BAE074EF-EBA3-491C-8598-826A8B26AC3D}"/>
                  </a:ext>
                </a:extLst>
              </p:cNvPr>
              <p:cNvSpPr>
                <a:spLocks noEditPoints="1"/>
              </p:cNvSpPr>
              <p:nvPr/>
            </p:nvSpPr>
            <p:spPr bwMode="auto">
              <a:xfrm>
                <a:off x="4375" y="833"/>
                <a:ext cx="860" cy="708"/>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Freeform 48">
                <a:extLst>
                  <a:ext uri="{FF2B5EF4-FFF2-40B4-BE49-F238E27FC236}">
                    <a16:creationId xmlns:a16="http://schemas.microsoft.com/office/drawing/2014/main" id="{EE383F61-E7CD-4478-9F27-1EFD5935DE98}"/>
                  </a:ext>
                </a:extLst>
              </p:cNvPr>
              <p:cNvSpPr>
                <a:spLocks/>
              </p:cNvSpPr>
              <p:nvPr/>
            </p:nvSpPr>
            <p:spPr bwMode="auto">
              <a:xfrm>
                <a:off x="4495" y="963"/>
                <a:ext cx="618" cy="514"/>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Freeform 49">
                <a:extLst>
                  <a:ext uri="{FF2B5EF4-FFF2-40B4-BE49-F238E27FC236}">
                    <a16:creationId xmlns:a16="http://schemas.microsoft.com/office/drawing/2014/main" id="{765FB705-EB38-4D87-8660-9C3B526367FE}"/>
                  </a:ext>
                </a:extLst>
              </p:cNvPr>
              <p:cNvSpPr>
                <a:spLocks noEditPoints="1"/>
              </p:cNvSpPr>
              <p:nvPr/>
            </p:nvSpPr>
            <p:spPr bwMode="auto">
              <a:xfrm>
                <a:off x="4757" y="1155"/>
                <a:ext cx="96" cy="258"/>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Freeform 50">
                <a:extLst>
                  <a:ext uri="{FF2B5EF4-FFF2-40B4-BE49-F238E27FC236}">
                    <a16:creationId xmlns:a16="http://schemas.microsoft.com/office/drawing/2014/main" id="{1B7F2A46-166E-46AE-9485-8E5B18E9A0F3}"/>
                  </a:ext>
                </a:extLst>
              </p:cNvPr>
              <p:cNvSpPr>
                <a:spLocks noEditPoints="1"/>
              </p:cNvSpPr>
              <p:nvPr/>
            </p:nvSpPr>
            <p:spPr bwMode="auto">
              <a:xfrm>
                <a:off x="4763" y="1427"/>
                <a:ext cx="84" cy="84"/>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77" name="TextBox 176">
              <a:extLst>
                <a:ext uri="{FF2B5EF4-FFF2-40B4-BE49-F238E27FC236}">
                  <a16:creationId xmlns:a16="http://schemas.microsoft.com/office/drawing/2014/main" id="{89B214C5-8943-4830-B297-A98BC44F1779}"/>
                </a:ext>
              </a:extLst>
            </p:cNvPr>
            <p:cNvSpPr txBox="1"/>
            <p:nvPr/>
          </p:nvSpPr>
          <p:spPr>
            <a:xfrm>
              <a:off x="435031" y="3860235"/>
              <a:ext cx="1198751" cy="963014"/>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Accident</a:t>
              </a:r>
              <a:r>
                <a:rPr lang="en-US" sz="1400" kern="0" dirty="0">
                  <a:solidFill>
                    <a:schemeClr val="bg1"/>
                  </a:solidFill>
                </a:rPr>
                <a:t> /</a:t>
              </a:r>
              <a:r>
                <a:rPr kumimoji="0" lang="en-US" sz="1400" b="0" i="0" u="none" strike="noStrike" kern="0" cap="none" spc="0" normalizeH="0" baseline="0" dirty="0">
                  <a:ln>
                    <a:noFill/>
                  </a:ln>
                  <a:solidFill>
                    <a:schemeClr val="bg1"/>
                  </a:solidFill>
                  <a:effectLst/>
                  <a:uLnTx/>
                  <a:uFillTx/>
                </a:rPr>
                <a:t> event happens i.e. the claim is incurred.</a:t>
              </a:r>
            </a:p>
          </p:txBody>
        </p:sp>
        <p:cxnSp>
          <p:nvCxnSpPr>
            <p:cNvPr id="187" name="Straight Connector 186">
              <a:extLst>
                <a:ext uri="{FF2B5EF4-FFF2-40B4-BE49-F238E27FC236}">
                  <a16:creationId xmlns:a16="http://schemas.microsoft.com/office/drawing/2014/main" id="{B1B86367-9D58-4E4B-B5F2-C2ED3E90E871}"/>
                </a:ext>
              </a:extLst>
            </p:cNvPr>
            <p:cNvCxnSpPr>
              <a:cxnSpLocks/>
            </p:cNvCxnSpPr>
            <p:nvPr/>
          </p:nvCxnSpPr>
          <p:spPr>
            <a:xfrm>
              <a:off x="1034406" y="2604891"/>
              <a:ext cx="0" cy="332044"/>
            </a:xfrm>
            <a:prstGeom prst="line">
              <a:avLst/>
            </a:prstGeom>
            <a:noFill/>
            <a:ln w="12700" cap="sq" cmpd="sng" algn="ctr">
              <a:solidFill>
                <a:srgbClr val="D2D2DA"/>
              </a:solidFill>
              <a:prstDash val="solid"/>
              <a:miter lim="800000"/>
              <a:tailEnd type="none"/>
            </a:ln>
            <a:effectLst/>
          </p:spPr>
        </p:cxnSp>
      </p:grpSp>
      <p:grpSp>
        <p:nvGrpSpPr>
          <p:cNvPr id="212" name="Group 211">
            <a:extLst>
              <a:ext uri="{FF2B5EF4-FFF2-40B4-BE49-F238E27FC236}">
                <a16:creationId xmlns:a16="http://schemas.microsoft.com/office/drawing/2014/main" id="{1678DD92-3385-42F3-8D4E-7A605E349EF9}"/>
              </a:ext>
            </a:extLst>
          </p:cNvPr>
          <p:cNvGrpSpPr/>
          <p:nvPr/>
        </p:nvGrpSpPr>
        <p:grpSpPr>
          <a:xfrm>
            <a:off x="3457745" y="2604891"/>
            <a:ext cx="818764" cy="1967108"/>
            <a:chOff x="2795512" y="2604891"/>
            <a:chExt cx="818764" cy="1967108"/>
          </a:xfrm>
        </p:grpSpPr>
        <p:grpSp>
          <p:nvGrpSpPr>
            <p:cNvPr id="15" name="Group 20">
              <a:extLst>
                <a:ext uri="{FF2B5EF4-FFF2-40B4-BE49-F238E27FC236}">
                  <a16:creationId xmlns:a16="http://schemas.microsoft.com/office/drawing/2014/main" id="{5F285FB3-8F80-4E2C-994D-0B6A9020CE2B}"/>
                </a:ext>
              </a:extLst>
            </p:cNvPr>
            <p:cNvGrpSpPr>
              <a:grpSpLocks noChangeAspect="1"/>
            </p:cNvGrpSpPr>
            <p:nvPr/>
          </p:nvGrpSpPr>
          <p:grpSpPr bwMode="auto">
            <a:xfrm>
              <a:off x="2915446" y="3143044"/>
              <a:ext cx="578896" cy="503626"/>
              <a:chOff x="3085" y="863"/>
              <a:chExt cx="846" cy="736"/>
            </a:xfrm>
            <a:solidFill>
              <a:schemeClr val="bg1"/>
            </a:solidFill>
          </p:grpSpPr>
          <p:sp>
            <p:nvSpPr>
              <p:cNvPr id="16" name="Freeform 21">
                <a:extLst>
                  <a:ext uri="{FF2B5EF4-FFF2-40B4-BE49-F238E27FC236}">
                    <a16:creationId xmlns:a16="http://schemas.microsoft.com/office/drawing/2014/main" id="{BAC14C74-A8E0-41A5-A284-C3F8D762D20C}"/>
                  </a:ext>
                </a:extLst>
              </p:cNvPr>
              <p:cNvSpPr>
                <a:spLocks noEditPoints="1"/>
              </p:cNvSpPr>
              <p:nvPr/>
            </p:nvSpPr>
            <p:spPr bwMode="auto">
              <a:xfrm>
                <a:off x="3163" y="1061"/>
                <a:ext cx="308" cy="246"/>
              </a:xfrm>
              <a:custGeom>
                <a:avLst/>
                <a:gdLst>
                  <a:gd name="T0" fmla="*/ 308 w 308"/>
                  <a:gd name="T1" fmla="*/ 246 h 246"/>
                  <a:gd name="T2" fmla="*/ 0 w 308"/>
                  <a:gd name="T3" fmla="*/ 246 h 246"/>
                  <a:gd name="T4" fmla="*/ 0 w 308"/>
                  <a:gd name="T5" fmla="*/ 0 h 246"/>
                  <a:gd name="T6" fmla="*/ 308 w 308"/>
                  <a:gd name="T7" fmla="*/ 0 h 246"/>
                  <a:gd name="T8" fmla="*/ 308 w 308"/>
                  <a:gd name="T9" fmla="*/ 246 h 246"/>
                  <a:gd name="T10" fmla="*/ 18 w 308"/>
                  <a:gd name="T11" fmla="*/ 228 h 246"/>
                  <a:gd name="T12" fmla="*/ 290 w 308"/>
                  <a:gd name="T13" fmla="*/ 228 h 246"/>
                  <a:gd name="T14" fmla="*/ 290 w 308"/>
                  <a:gd name="T15" fmla="*/ 18 h 246"/>
                  <a:gd name="T16" fmla="*/ 18 w 308"/>
                  <a:gd name="T17" fmla="*/ 18 h 246"/>
                  <a:gd name="T18" fmla="*/ 18 w 308"/>
                  <a:gd name="T19" fmla="*/ 228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8" h="246">
                    <a:moveTo>
                      <a:pt x="308" y="246"/>
                    </a:moveTo>
                    <a:lnTo>
                      <a:pt x="0" y="246"/>
                    </a:lnTo>
                    <a:lnTo>
                      <a:pt x="0" y="0"/>
                    </a:lnTo>
                    <a:lnTo>
                      <a:pt x="308" y="0"/>
                    </a:lnTo>
                    <a:lnTo>
                      <a:pt x="308" y="246"/>
                    </a:lnTo>
                    <a:close/>
                    <a:moveTo>
                      <a:pt x="18" y="228"/>
                    </a:moveTo>
                    <a:lnTo>
                      <a:pt x="290" y="228"/>
                    </a:lnTo>
                    <a:lnTo>
                      <a:pt x="290" y="18"/>
                    </a:lnTo>
                    <a:lnTo>
                      <a:pt x="18" y="18"/>
                    </a:lnTo>
                    <a:lnTo>
                      <a:pt x="18" y="22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22">
                <a:extLst>
                  <a:ext uri="{FF2B5EF4-FFF2-40B4-BE49-F238E27FC236}">
                    <a16:creationId xmlns:a16="http://schemas.microsoft.com/office/drawing/2014/main" id="{E1981887-5B04-4302-A019-F165FAC77CEA}"/>
                  </a:ext>
                </a:extLst>
              </p:cNvPr>
              <p:cNvSpPr>
                <a:spLocks noEditPoints="1"/>
              </p:cNvSpPr>
              <p:nvPr/>
            </p:nvSpPr>
            <p:spPr bwMode="auto">
              <a:xfrm>
                <a:off x="3085" y="1099"/>
                <a:ext cx="96" cy="170"/>
              </a:xfrm>
              <a:custGeom>
                <a:avLst/>
                <a:gdLst>
                  <a:gd name="T0" fmla="*/ 96 w 96"/>
                  <a:gd name="T1" fmla="*/ 170 h 170"/>
                  <a:gd name="T2" fmla="*/ 0 w 96"/>
                  <a:gd name="T3" fmla="*/ 170 h 170"/>
                  <a:gd name="T4" fmla="*/ 0 w 96"/>
                  <a:gd name="T5" fmla="*/ 0 h 170"/>
                  <a:gd name="T6" fmla="*/ 96 w 96"/>
                  <a:gd name="T7" fmla="*/ 0 h 170"/>
                  <a:gd name="T8" fmla="*/ 96 w 96"/>
                  <a:gd name="T9" fmla="*/ 170 h 170"/>
                  <a:gd name="T10" fmla="*/ 18 w 96"/>
                  <a:gd name="T11" fmla="*/ 152 h 170"/>
                  <a:gd name="T12" fmla="*/ 78 w 96"/>
                  <a:gd name="T13" fmla="*/ 152 h 170"/>
                  <a:gd name="T14" fmla="*/ 78 w 96"/>
                  <a:gd name="T15" fmla="*/ 18 h 170"/>
                  <a:gd name="T16" fmla="*/ 18 w 96"/>
                  <a:gd name="T17" fmla="*/ 18 h 170"/>
                  <a:gd name="T18" fmla="*/ 18 w 96"/>
                  <a:gd name="T19" fmla="*/ 15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170">
                    <a:moveTo>
                      <a:pt x="96" y="170"/>
                    </a:moveTo>
                    <a:lnTo>
                      <a:pt x="0" y="170"/>
                    </a:lnTo>
                    <a:lnTo>
                      <a:pt x="0" y="0"/>
                    </a:lnTo>
                    <a:lnTo>
                      <a:pt x="96" y="0"/>
                    </a:lnTo>
                    <a:lnTo>
                      <a:pt x="96" y="170"/>
                    </a:lnTo>
                    <a:close/>
                    <a:moveTo>
                      <a:pt x="18" y="152"/>
                    </a:moveTo>
                    <a:lnTo>
                      <a:pt x="78" y="152"/>
                    </a:lnTo>
                    <a:lnTo>
                      <a:pt x="78" y="18"/>
                    </a:lnTo>
                    <a:lnTo>
                      <a:pt x="18" y="18"/>
                    </a:lnTo>
                    <a:lnTo>
                      <a:pt x="18"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23">
                <a:extLst>
                  <a:ext uri="{FF2B5EF4-FFF2-40B4-BE49-F238E27FC236}">
                    <a16:creationId xmlns:a16="http://schemas.microsoft.com/office/drawing/2014/main" id="{F60F9A8E-73AC-4900-B7C0-85281E637418}"/>
                  </a:ext>
                </a:extLst>
              </p:cNvPr>
              <p:cNvSpPr>
                <a:spLocks noEditPoints="1"/>
              </p:cNvSpPr>
              <p:nvPr/>
            </p:nvSpPr>
            <p:spPr bwMode="auto">
              <a:xfrm>
                <a:off x="3453" y="863"/>
                <a:ext cx="478" cy="644"/>
              </a:xfrm>
              <a:custGeom>
                <a:avLst/>
                <a:gdLst>
                  <a:gd name="T0" fmla="*/ 476 w 478"/>
                  <a:gd name="T1" fmla="*/ 644 h 644"/>
                  <a:gd name="T2" fmla="*/ 0 w 478"/>
                  <a:gd name="T3" fmla="*/ 442 h 644"/>
                  <a:gd name="T4" fmla="*/ 0 w 478"/>
                  <a:gd name="T5" fmla="*/ 202 h 644"/>
                  <a:gd name="T6" fmla="*/ 478 w 478"/>
                  <a:gd name="T7" fmla="*/ 0 h 644"/>
                  <a:gd name="T8" fmla="*/ 476 w 478"/>
                  <a:gd name="T9" fmla="*/ 644 h 644"/>
                  <a:gd name="T10" fmla="*/ 18 w 478"/>
                  <a:gd name="T11" fmla="*/ 430 h 644"/>
                  <a:gd name="T12" fmla="*/ 458 w 478"/>
                  <a:gd name="T13" fmla="*/ 616 h 644"/>
                  <a:gd name="T14" fmla="*/ 460 w 478"/>
                  <a:gd name="T15" fmla="*/ 26 h 644"/>
                  <a:gd name="T16" fmla="*/ 18 w 478"/>
                  <a:gd name="T17" fmla="*/ 212 h 644"/>
                  <a:gd name="T18" fmla="*/ 18 w 478"/>
                  <a:gd name="T19" fmla="*/ 430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8" h="644">
                    <a:moveTo>
                      <a:pt x="476" y="644"/>
                    </a:moveTo>
                    <a:lnTo>
                      <a:pt x="0" y="442"/>
                    </a:lnTo>
                    <a:lnTo>
                      <a:pt x="0" y="202"/>
                    </a:lnTo>
                    <a:lnTo>
                      <a:pt x="478" y="0"/>
                    </a:lnTo>
                    <a:lnTo>
                      <a:pt x="476" y="644"/>
                    </a:lnTo>
                    <a:close/>
                    <a:moveTo>
                      <a:pt x="18" y="430"/>
                    </a:moveTo>
                    <a:lnTo>
                      <a:pt x="458" y="616"/>
                    </a:lnTo>
                    <a:lnTo>
                      <a:pt x="460" y="26"/>
                    </a:lnTo>
                    <a:lnTo>
                      <a:pt x="18" y="212"/>
                    </a:lnTo>
                    <a:lnTo>
                      <a:pt x="18" y="4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24">
                <a:extLst>
                  <a:ext uri="{FF2B5EF4-FFF2-40B4-BE49-F238E27FC236}">
                    <a16:creationId xmlns:a16="http://schemas.microsoft.com/office/drawing/2014/main" id="{C4DAFAF0-2F2B-4364-A1DA-5E1F6D4C5139}"/>
                  </a:ext>
                </a:extLst>
              </p:cNvPr>
              <p:cNvSpPr>
                <a:spLocks noEditPoints="1"/>
              </p:cNvSpPr>
              <p:nvPr/>
            </p:nvSpPr>
            <p:spPr bwMode="auto">
              <a:xfrm>
                <a:off x="3229" y="1297"/>
                <a:ext cx="120" cy="50"/>
              </a:xfrm>
              <a:custGeom>
                <a:avLst/>
                <a:gdLst>
                  <a:gd name="T0" fmla="*/ 120 w 120"/>
                  <a:gd name="T1" fmla="*/ 50 h 50"/>
                  <a:gd name="T2" fmla="*/ 0 w 120"/>
                  <a:gd name="T3" fmla="*/ 50 h 50"/>
                  <a:gd name="T4" fmla="*/ 0 w 120"/>
                  <a:gd name="T5" fmla="*/ 0 h 50"/>
                  <a:gd name="T6" fmla="*/ 120 w 120"/>
                  <a:gd name="T7" fmla="*/ 0 h 50"/>
                  <a:gd name="T8" fmla="*/ 120 w 120"/>
                  <a:gd name="T9" fmla="*/ 50 h 50"/>
                  <a:gd name="T10" fmla="*/ 18 w 120"/>
                  <a:gd name="T11" fmla="*/ 32 h 50"/>
                  <a:gd name="T12" fmla="*/ 102 w 120"/>
                  <a:gd name="T13" fmla="*/ 32 h 50"/>
                  <a:gd name="T14" fmla="*/ 102 w 120"/>
                  <a:gd name="T15" fmla="*/ 18 h 50"/>
                  <a:gd name="T16" fmla="*/ 18 w 120"/>
                  <a:gd name="T17" fmla="*/ 18 h 50"/>
                  <a:gd name="T18" fmla="*/ 18 w 120"/>
                  <a:gd name="T19" fmla="*/ 3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0" h="50">
                    <a:moveTo>
                      <a:pt x="120" y="50"/>
                    </a:moveTo>
                    <a:lnTo>
                      <a:pt x="0" y="50"/>
                    </a:lnTo>
                    <a:lnTo>
                      <a:pt x="0" y="0"/>
                    </a:lnTo>
                    <a:lnTo>
                      <a:pt x="120" y="0"/>
                    </a:lnTo>
                    <a:lnTo>
                      <a:pt x="120" y="50"/>
                    </a:lnTo>
                    <a:close/>
                    <a:moveTo>
                      <a:pt x="18" y="32"/>
                    </a:moveTo>
                    <a:lnTo>
                      <a:pt x="102" y="32"/>
                    </a:lnTo>
                    <a:lnTo>
                      <a:pt x="102" y="18"/>
                    </a:lnTo>
                    <a:lnTo>
                      <a:pt x="18" y="18"/>
                    </a:lnTo>
                    <a:lnTo>
                      <a:pt x="18"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25">
                <a:extLst>
                  <a:ext uri="{FF2B5EF4-FFF2-40B4-BE49-F238E27FC236}">
                    <a16:creationId xmlns:a16="http://schemas.microsoft.com/office/drawing/2014/main" id="{095F6527-1A6C-4F1E-84D6-938AF2CC3FF2}"/>
                  </a:ext>
                </a:extLst>
              </p:cNvPr>
              <p:cNvSpPr>
                <a:spLocks noEditPoints="1"/>
              </p:cNvSpPr>
              <p:nvPr/>
            </p:nvSpPr>
            <p:spPr bwMode="auto">
              <a:xfrm>
                <a:off x="3229" y="1395"/>
                <a:ext cx="122" cy="204"/>
              </a:xfrm>
              <a:custGeom>
                <a:avLst/>
                <a:gdLst>
                  <a:gd name="T0" fmla="*/ 122 w 122"/>
                  <a:gd name="T1" fmla="*/ 204 h 204"/>
                  <a:gd name="T2" fmla="*/ 0 w 122"/>
                  <a:gd name="T3" fmla="*/ 204 h 204"/>
                  <a:gd name="T4" fmla="*/ 0 w 122"/>
                  <a:gd name="T5" fmla="*/ 0 h 204"/>
                  <a:gd name="T6" fmla="*/ 120 w 122"/>
                  <a:gd name="T7" fmla="*/ 0 h 204"/>
                  <a:gd name="T8" fmla="*/ 122 w 122"/>
                  <a:gd name="T9" fmla="*/ 204 h 204"/>
                  <a:gd name="T10" fmla="*/ 18 w 122"/>
                  <a:gd name="T11" fmla="*/ 186 h 204"/>
                  <a:gd name="T12" fmla="*/ 104 w 122"/>
                  <a:gd name="T13" fmla="*/ 186 h 204"/>
                  <a:gd name="T14" fmla="*/ 102 w 122"/>
                  <a:gd name="T15" fmla="*/ 18 h 204"/>
                  <a:gd name="T16" fmla="*/ 18 w 122"/>
                  <a:gd name="T17" fmla="*/ 18 h 204"/>
                  <a:gd name="T18" fmla="*/ 18 w 122"/>
                  <a:gd name="T19" fmla="*/ 18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204">
                    <a:moveTo>
                      <a:pt x="122" y="204"/>
                    </a:moveTo>
                    <a:lnTo>
                      <a:pt x="0" y="204"/>
                    </a:lnTo>
                    <a:lnTo>
                      <a:pt x="0" y="0"/>
                    </a:lnTo>
                    <a:lnTo>
                      <a:pt x="120" y="0"/>
                    </a:lnTo>
                    <a:lnTo>
                      <a:pt x="122" y="204"/>
                    </a:lnTo>
                    <a:close/>
                    <a:moveTo>
                      <a:pt x="18" y="186"/>
                    </a:moveTo>
                    <a:lnTo>
                      <a:pt x="104" y="186"/>
                    </a:lnTo>
                    <a:lnTo>
                      <a:pt x="102" y="18"/>
                    </a:lnTo>
                    <a:lnTo>
                      <a:pt x="18" y="18"/>
                    </a:lnTo>
                    <a:lnTo>
                      <a:pt x="18"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26">
                <a:extLst>
                  <a:ext uri="{FF2B5EF4-FFF2-40B4-BE49-F238E27FC236}">
                    <a16:creationId xmlns:a16="http://schemas.microsoft.com/office/drawing/2014/main" id="{F694EBF3-582F-4C6F-ACA2-488B5C939196}"/>
                  </a:ext>
                </a:extLst>
              </p:cNvPr>
              <p:cNvSpPr>
                <a:spLocks noEditPoints="1"/>
              </p:cNvSpPr>
              <p:nvPr/>
            </p:nvSpPr>
            <p:spPr bwMode="auto">
              <a:xfrm>
                <a:off x="3251" y="1329"/>
                <a:ext cx="76" cy="84"/>
              </a:xfrm>
              <a:custGeom>
                <a:avLst/>
                <a:gdLst>
                  <a:gd name="T0" fmla="*/ 76 w 76"/>
                  <a:gd name="T1" fmla="*/ 84 h 84"/>
                  <a:gd name="T2" fmla="*/ 0 w 76"/>
                  <a:gd name="T3" fmla="*/ 84 h 84"/>
                  <a:gd name="T4" fmla="*/ 0 w 76"/>
                  <a:gd name="T5" fmla="*/ 0 h 84"/>
                  <a:gd name="T6" fmla="*/ 76 w 76"/>
                  <a:gd name="T7" fmla="*/ 0 h 84"/>
                  <a:gd name="T8" fmla="*/ 76 w 76"/>
                  <a:gd name="T9" fmla="*/ 84 h 84"/>
                  <a:gd name="T10" fmla="*/ 18 w 76"/>
                  <a:gd name="T11" fmla="*/ 66 h 84"/>
                  <a:gd name="T12" fmla="*/ 58 w 76"/>
                  <a:gd name="T13" fmla="*/ 66 h 84"/>
                  <a:gd name="T14" fmla="*/ 58 w 76"/>
                  <a:gd name="T15" fmla="*/ 18 h 84"/>
                  <a:gd name="T16" fmla="*/ 18 w 76"/>
                  <a:gd name="T17" fmla="*/ 18 h 84"/>
                  <a:gd name="T18" fmla="*/ 18 w 76"/>
                  <a:gd name="T19" fmla="*/ 66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6" h="84">
                    <a:moveTo>
                      <a:pt x="76" y="84"/>
                    </a:moveTo>
                    <a:lnTo>
                      <a:pt x="0" y="84"/>
                    </a:lnTo>
                    <a:lnTo>
                      <a:pt x="0" y="0"/>
                    </a:lnTo>
                    <a:lnTo>
                      <a:pt x="76" y="0"/>
                    </a:lnTo>
                    <a:lnTo>
                      <a:pt x="76" y="84"/>
                    </a:lnTo>
                    <a:close/>
                    <a:moveTo>
                      <a:pt x="18" y="66"/>
                    </a:moveTo>
                    <a:lnTo>
                      <a:pt x="58" y="66"/>
                    </a:lnTo>
                    <a:lnTo>
                      <a:pt x="58" y="18"/>
                    </a:lnTo>
                    <a:lnTo>
                      <a:pt x="18" y="18"/>
                    </a:lnTo>
                    <a:lnTo>
                      <a:pt x="18" y="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Rectangle 27">
                <a:extLst>
                  <a:ext uri="{FF2B5EF4-FFF2-40B4-BE49-F238E27FC236}">
                    <a16:creationId xmlns:a16="http://schemas.microsoft.com/office/drawing/2014/main" id="{DEAB1951-D5AA-4DDD-A6DC-4477D851321F}"/>
                  </a:ext>
                </a:extLst>
              </p:cNvPr>
              <p:cNvSpPr>
                <a:spLocks noChangeArrowheads="1"/>
              </p:cNvSpPr>
              <p:nvPr/>
            </p:nvSpPr>
            <p:spPr bwMode="auto">
              <a:xfrm>
                <a:off x="3213" y="1111"/>
                <a:ext cx="19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78" name="TextBox 177">
              <a:extLst>
                <a:ext uri="{FF2B5EF4-FFF2-40B4-BE49-F238E27FC236}">
                  <a16:creationId xmlns:a16="http://schemas.microsoft.com/office/drawing/2014/main" id="{C207EBF2-8FC5-4482-9B26-49FE2CF7B659}"/>
                </a:ext>
              </a:extLst>
            </p:cNvPr>
            <p:cNvSpPr txBox="1"/>
            <p:nvPr/>
          </p:nvSpPr>
          <p:spPr>
            <a:xfrm>
              <a:off x="2795512" y="3860234"/>
              <a:ext cx="818764" cy="711765"/>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Accident</a:t>
              </a:r>
              <a:r>
                <a:rPr lang="en-US" sz="1400" kern="0" dirty="0">
                  <a:solidFill>
                    <a:schemeClr val="bg1"/>
                  </a:solidFill>
                </a:rPr>
                <a:t> /</a:t>
              </a:r>
              <a:r>
                <a:rPr kumimoji="0" lang="en-US" sz="1400" b="0" i="0" u="none" strike="noStrike" kern="0" cap="none" spc="0" normalizeH="0" baseline="0" dirty="0">
                  <a:ln>
                    <a:noFill/>
                  </a:ln>
                  <a:solidFill>
                    <a:schemeClr val="bg1"/>
                  </a:solidFill>
                  <a:effectLst/>
                  <a:uLnTx/>
                  <a:uFillTx/>
                </a:rPr>
                <a:t> event is reported</a:t>
              </a:r>
            </a:p>
          </p:txBody>
        </p:sp>
        <p:cxnSp>
          <p:nvCxnSpPr>
            <p:cNvPr id="188" name="Straight Connector 187">
              <a:extLst>
                <a:ext uri="{FF2B5EF4-FFF2-40B4-BE49-F238E27FC236}">
                  <a16:creationId xmlns:a16="http://schemas.microsoft.com/office/drawing/2014/main" id="{BDE8316C-ED11-49C9-AB4C-CD83F9152CC1}"/>
                </a:ext>
              </a:extLst>
            </p:cNvPr>
            <p:cNvCxnSpPr>
              <a:cxnSpLocks/>
            </p:cNvCxnSpPr>
            <p:nvPr/>
          </p:nvCxnSpPr>
          <p:spPr>
            <a:xfrm>
              <a:off x="3204894" y="2604891"/>
              <a:ext cx="0" cy="332044"/>
            </a:xfrm>
            <a:prstGeom prst="line">
              <a:avLst/>
            </a:prstGeom>
            <a:noFill/>
            <a:ln w="12700" cap="sq" cmpd="sng" algn="ctr">
              <a:solidFill>
                <a:srgbClr val="D2D2DA"/>
              </a:solidFill>
              <a:prstDash val="solid"/>
              <a:miter lim="800000"/>
              <a:tailEnd type="none"/>
            </a:ln>
            <a:effectLst/>
          </p:spPr>
        </p:cxnSp>
      </p:grpSp>
      <p:grpSp>
        <p:nvGrpSpPr>
          <p:cNvPr id="233" name="Group 232">
            <a:extLst>
              <a:ext uri="{FF2B5EF4-FFF2-40B4-BE49-F238E27FC236}">
                <a16:creationId xmlns:a16="http://schemas.microsoft.com/office/drawing/2014/main" id="{4082D283-058F-4382-B0BB-52977ECC3C91}"/>
              </a:ext>
            </a:extLst>
          </p:cNvPr>
          <p:cNvGrpSpPr/>
          <p:nvPr/>
        </p:nvGrpSpPr>
        <p:grpSpPr>
          <a:xfrm>
            <a:off x="5068350" y="1219200"/>
            <a:ext cx="5938796" cy="1911715"/>
            <a:chOff x="5068350" y="1219200"/>
            <a:chExt cx="5938796" cy="1911715"/>
          </a:xfrm>
        </p:grpSpPr>
        <p:sp>
          <p:nvSpPr>
            <p:cNvPr id="228" name="Rectangle 227">
              <a:extLst>
                <a:ext uri="{FF2B5EF4-FFF2-40B4-BE49-F238E27FC236}">
                  <a16:creationId xmlns:a16="http://schemas.microsoft.com/office/drawing/2014/main" id="{623E1ACE-11F1-40D3-ABBD-D723818F4C6C}"/>
                </a:ext>
              </a:extLst>
            </p:cNvPr>
            <p:cNvSpPr/>
            <p:nvPr/>
          </p:nvSpPr>
          <p:spPr>
            <a:xfrm>
              <a:off x="5083954" y="2499484"/>
              <a:ext cx="5923192" cy="631431"/>
            </a:xfrm>
            <a:prstGeom prst="rect">
              <a:avLst/>
            </a:prstGeom>
            <a:solidFill>
              <a:schemeClr val="tx1">
                <a:lumMod val="100000"/>
              </a:schemeClr>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cxnSp>
          <p:nvCxnSpPr>
            <p:cNvPr id="220" name="Straight Connector 219">
              <a:extLst>
                <a:ext uri="{FF2B5EF4-FFF2-40B4-BE49-F238E27FC236}">
                  <a16:creationId xmlns:a16="http://schemas.microsoft.com/office/drawing/2014/main" id="{915039BA-005D-48B3-A3E6-C402D60165B8}"/>
                </a:ext>
              </a:extLst>
            </p:cNvPr>
            <p:cNvCxnSpPr>
              <a:cxnSpLocks/>
            </p:cNvCxnSpPr>
            <p:nvPr/>
          </p:nvCxnSpPr>
          <p:spPr>
            <a:xfrm>
              <a:off x="5068350" y="1514399"/>
              <a:ext cx="5923193" cy="0"/>
            </a:xfrm>
            <a:prstGeom prst="line">
              <a:avLst/>
            </a:prstGeom>
            <a:noFill/>
            <a:ln w="12700" cap="sq" cmpd="sng" algn="ctr">
              <a:solidFill>
                <a:schemeClr val="tx2"/>
              </a:solidFill>
              <a:prstDash val="solid"/>
              <a:miter lim="800000"/>
              <a:tailEnd type="none"/>
            </a:ln>
            <a:effectLst/>
          </p:spPr>
        </p:cxnSp>
        <p:cxnSp>
          <p:nvCxnSpPr>
            <p:cNvPr id="209" name="Straight Connector 208">
              <a:extLst>
                <a:ext uri="{FF2B5EF4-FFF2-40B4-BE49-F238E27FC236}">
                  <a16:creationId xmlns:a16="http://schemas.microsoft.com/office/drawing/2014/main" id="{108B9FC3-4822-4B88-8952-7A125AC374CE}"/>
                </a:ext>
              </a:extLst>
            </p:cNvPr>
            <p:cNvCxnSpPr>
              <a:cxnSpLocks/>
            </p:cNvCxnSpPr>
            <p:nvPr/>
          </p:nvCxnSpPr>
          <p:spPr>
            <a:xfrm>
              <a:off x="10991543" y="1520273"/>
              <a:ext cx="0" cy="1146307"/>
            </a:xfrm>
            <a:prstGeom prst="line">
              <a:avLst/>
            </a:prstGeom>
            <a:noFill/>
            <a:ln w="12700" cap="sq" cmpd="sng" algn="ctr">
              <a:solidFill>
                <a:schemeClr val="tx2"/>
              </a:solidFill>
              <a:prstDash val="solid"/>
              <a:miter lim="800000"/>
              <a:tailEnd type="none"/>
            </a:ln>
            <a:effectLst/>
          </p:spPr>
        </p:cxnSp>
        <p:cxnSp>
          <p:nvCxnSpPr>
            <p:cNvPr id="215" name="Straight Connector 214">
              <a:extLst>
                <a:ext uri="{FF2B5EF4-FFF2-40B4-BE49-F238E27FC236}">
                  <a16:creationId xmlns:a16="http://schemas.microsoft.com/office/drawing/2014/main" id="{7C94610A-8719-489C-BE0C-EB2B3EA546E8}"/>
                </a:ext>
              </a:extLst>
            </p:cNvPr>
            <p:cNvCxnSpPr>
              <a:cxnSpLocks/>
            </p:cNvCxnSpPr>
            <p:nvPr/>
          </p:nvCxnSpPr>
          <p:spPr>
            <a:xfrm>
              <a:off x="5075664" y="1520273"/>
              <a:ext cx="0" cy="1146307"/>
            </a:xfrm>
            <a:prstGeom prst="line">
              <a:avLst/>
            </a:prstGeom>
            <a:noFill/>
            <a:ln w="12700" cap="sq" cmpd="sng" algn="ctr">
              <a:solidFill>
                <a:schemeClr val="tx2"/>
              </a:solidFill>
              <a:prstDash val="solid"/>
              <a:miter lim="800000"/>
              <a:tailEnd type="none"/>
            </a:ln>
            <a:effectLst/>
          </p:spPr>
        </p:cxnSp>
        <p:grpSp>
          <p:nvGrpSpPr>
            <p:cNvPr id="232" name="Group 231">
              <a:extLst>
                <a:ext uri="{FF2B5EF4-FFF2-40B4-BE49-F238E27FC236}">
                  <a16:creationId xmlns:a16="http://schemas.microsoft.com/office/drawing/2014/main" id="{A3D1E998-069F-44A4-BB43-B496FA51BC40}"/>
                </a:ext>
              </a:extLst>
            </p:cNvPr>
            <p:cNvGrpSpPr/>
            <p:nvPr/>
          </p:nvGrpSpPr>
          <p:grpSpPr>
            <a:xfrm>
              <a:off x="7522043" y="1219200"/>
              <a:ext cx="1019848" cy="590398"/>
              <a:chOff x="7522043" y="1219200"/>
              <a:chExt cx="1019848" cy="590398"/>
            </a:xfrm>
          </p:grpSpPr>
          <p:sp>
            <p:nvSpPr>
              <p:cNvPr id="221" name="Rectangle 220">
                <a:extLst>
                  <a:ext uri="{FF2B5EF4-FFF2-40B4-BE49-F238E27FC236}">
                    <a16:creationId xmlns:a16="http://schemas.microsoft.com/office/drawing/2014/main" id="{4A9AF557-8946-4E00-A5F5-B17816F45035}"/>
                  </a:ext>
                </a:extLst>
              </p:cNvPr>
              <p:cNvSpPr/>
              <p:nvPr/>
            </p:nvSpPr>
            <p:spPr>
              <a:xfrm>
                <a:off x="7522043" y="1219200"/>
                <a:ext cx="1019848" cy="590398"/>
              </a:xfrm>
              <a:prstGeom prst="rect">
                <a:avLst/>
              </a:prstGeom>
              <a:solidFill>
                <a:schemeClr val="tx1">
                  <a:lumMod val="100000"/>
                </a:schemeClr>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grpSp>
            <p:nvGrpSpPr>
              <p:cNvPr id="6" name="Group 5">
                <a:extLst>
                  <a:ext uri="{FF2B5EF4-FFF2-40B4-BE49-F238E27FC236}">
                    <a16:creationId xmlns:a16="http://schemas.microsoft.com/office/drawing/2014/main" id="{42AAA950-D8AD-42DF-80FE-EE1FA55C7FAF}"/>
                  </a:ext>
                </a:extLst>
              </p:cNvPr>
              <p:cNvGrpSpPr/>
              <p:nvPr/>
            </p:nvGrpSpPr>
            <p:grpSpPr>
              <a:xfrm>
                <a:off x="7815354" y="1306815"/>
                <a:ext cx="433226" cy="415168"/>
                <a:chOff x="2973388" y="1390650"/>
                <a:chExt cx="1095375" cy="1092200"/>
              </a:xfrm>
              <a:solidFill>
                <a:schemeClr val="bg1"/>
              </a:solidFill>
            </p:grpSpPr>
            <p:sp>
              <p:nvSpPr>
                <p:cNvPr id="7" name="Freeform 80">
                  <a:extLst>
                    <a:ext uri="{FF2B5EF4-FFF2-40B4-BE49-F238E27FC236}">
                      <a16:creationId xmlns:a16="http://schemas.microsoft.com/office/drawing/2014/main" id="{E695F842-BD61-4844-8A81-C3C729E6FC14}"/>
                    </a:ext>
                  </a:extLst>
                </p:cNvPr>
                <p:cNvSpPr>
                  <a:spLocks/>
                </p:cNvSpPr>
                <p:nvPr/>
              </p:nvSpPr>
              <p:spPr bwMode="auto">
                <a:xfrm>
                  <a:off x="3563938" y="1933575"/>
                  <a:ext cx="495300" cy="549275"/>
                </a:xfrm>
                <a:custGeom>
                  <a:avLst/>
                  <a:gdLst>
                    <a:gd name="T0" fmla="*/ 182 w 312"/>
                    <a:gd name="T1" fmla="*/ 346 h 346"/>
                    <a:gd name="T2" fmla="*/ 156 w 312"/>
                    <a:gd name="T3" fmla="*/ 344 h 346"/>
                    <a:gd name="T4" fmla="*/ 132 w 312"/>
                    <a:gd name="T5" fmla="*/ 336 h 346"/>
                    <a:gd name="T6" fmla="*/ 110 w 312"/>
                    <a:gd name="T7" fmla="*/ 324 h 346"/>
                    <a:gd name="T8" fmla="*/ 88 w 312"/>
                    <a:gd name="T9" fmla="*/ 308 h 346"/>
                    <a:gd name="T10" fmla="*/ 78 w 312"/>
                    <a:gd name="T11" fmla="*/ 294 h 346"/>
                    <a:gd name="T12" fmla="*/ 60 w 312"/>
                    <a:gd name="T13" fmla="*/ 264 h 346"/>
                    <a:gd name="T14" fmla="*/ 52 w 312"/>
                    <a:gd name="T15" fmla="*/ 230 h 346"/>
                    <a:gd name="T16" fmla="*/ 52 w 312"/>
                    <a:gd name="T17" fmla="*/ 196 h 346"/>
                    <a:gd name="T18" fmla="*/ 0 w 312"/>
                    <a:gd name="T19" fmla="*/ 122 h 346"/>
                    <a:gd name="T20" fmla="*/ 76 w 312"/>
                    <a:gd name="T21" fmla="*/ 174 h 346"/>
                    <a:gd name="T22" fmla="*/ 74 w 312"/>
                    <a:gd name="T23" fmla="*/ 178 h 346"/>
                    <a:gd name="T24" fmla="*/ 68 w 312"/>
                    <a:gd name="T25" fmla="*/ 210 h 346"/>
                    <a:gd name="T26" fmla="*/ 72 w 312"/>
                    <a:gd name="T27" fmla="*/ 240 h 346"/>
                    <a:gd name="T28" fmla="*/ 82 w 312"/>
                    <a:gd name="T29" fmla="*/ 270 h 346"/>
                    <a:gd name="T30" fmla="*/ 102 w 312"/>
                    <a:gd name="T31" fmla="*/ 294 h 346"/>
                    <a:gd name="T32" fmla="*/ 112 w 312"/>
                    <a:gd name="T33" fmla="*/ 304 h 346"/>
                    <a:gd name="T34" fmla="*/ 138 w 312"/>
                    <a:gd name="T35" fmla="*/ 318 h 346"/>
                    <a:gd name="T36" fmla="*/ 164 w 312"/>
                    <a:gd name="T37" fmla="*/ 326 h 346"/>
                    <a:gd name="T38" fmla="*/ 194 w 312"/>
                    <a:gd name="T39" fmla="*/ 328 h 346"/>
                    <a:gd name="T40" fmla="*/ 160 w 312"/>
                    <a:gd name="T41" fmla="*/ 278 h 346"/>
                    <a:gd name="T42" fmla="*/ 156 w 312"/>
                    <a:gd name="T43" fmla="*/ 272 h 346"/>
                    <a:gd name="T44" fmla="*/ 150 w 312"/>
                    <a:gd name="T45" fmla="*/ 258 h 346"/>
                    <a:gd name="T46" fmla="*/ 150 w 312"/>
                    <a:gd name="T47" fmla="*/ 242 h 346"/>
                    <a:gd name="T48" fmla="*/ 156 w 312"/>
                    <a:gd name="T49" fmla="*/ 228 h 346"/>
                    <a:gd name="T50" fmla="*/ 190 w 312"/>
                    <a:gd name="T51" fmla="*/ 194 h 346"/>
                    <a:gd name="T52" fmla="*/ 196 w 312"/>
                    <a:gd name="T53" fmla="*/ 188 h 346"/>
                    <a:gd name="T54" fmla="*/ 210 w 312"/>
                    <a:gd name="T55" fmla="*/ 184 h 346"/>
                    <a:gd name="T56" fmla="*/ 224 w 312"/>
                    <a:gd name="T57" fmla="*/ 184 h 346"/>
                    <a:gd name="T58" fmla="*/ 238 w 312"/>
                    <a:gd name="T59" fmla="*/ 188 h 346"/>
                    <a:gd name="T60" fmla="*/ 292 w 312"/>
                    <a:gd name="T61" fmla="*/ 240 h 346"/>
                    <a:gd name="T62" fmla="*/ 294 w 312"/>
                    <a:gd name="T63" fmla="*/ 226 h 346"/>
                    <a:gd name="T64" fmla="*/ 294 w 312"/>
                    <a:gd name="T65" fmla="*/ 198 h 346"/>
                    <a:gd name="T66" fmla="*/ 286 w 312"/>
                    <a:gd name="T67" fmla="*/ 170 h 346"/>
                    <a:gd name="T68" fmla="*/ 272 w 312"/>
                    <a:gd name="T69" fmla="*/ 146 h 346"/>
                    <a:gd name="T70" fmla="*/ 262 w 312"/>
                    <a:gd name="T71" fmla="*/ 134 h 346"/>
                    <a:gd name="T72" fmla="*/ 236 w 312"/>
                    <a:gd name="T73" fmla="*/ 116 h 346"/>
                    <a:gd name="T74" fmla="*/ 208 w 312"/>
                    <a:gd name="T75" fmla="*/ 104 h 346"/>
                    <a:gd name="T76" fmla="*/ 176 w 312"/>
                    <a:gd name="T77" fmla="*/ 102 h 346"/>
                    <a:gd name="T78" fmla="*/ 146 w 312"/>
                    <a:gd name="T79" fmla="*/ 108 h 346"/>
                    <a:gd name="T80" fmla="*/ 44 w 312"/>
                    <a:gd name="T81" fmla="*/ 12 h 346"/>
                    <a:gd name="T82" fmla="*/ 146 w 312"/>
                    <a:gd name="T83" fmla="*/ 88 h 346"/>
                    <a:gd name="T84" fmla="*/ 162 w 312"/>
                    <a:gd name="T85" fmla="*/ 86 h 346"/>
                    <a:gd name="T86" fmla="*/ 198 w 312"/>
                    <a:gd name="T87" fmla="*/ 84 h 346"/>
                    <a:gd name="T88" fmla="*/ 230 w 312"/>
                    <a:gd name="T89" fmla="*/ 94 h 346"/>
                    <a:gd name="T90" fmla="*/ 260 w 312"/>
                    <a:gd name="T91" fmla="*/ 110 h 346"/>
                    <a:gd name="T92" fmla="*/ 274 w 312"/>
                    <a:gd name="T93" fmla="*/ 122 h 346"/>
                    <a:gd name="T94" fmla="*/ 296 w 312"/>
                    <a:gd name="T95" fmla="*/ 152 h 346"/>
                    <a:gd name="T96" fmla="*/ 310 w 312"/>
                    <a:gd name="T97" fmla="*/ 186 h 346"/>
                    <a:gd name="T98" fmla="*/ 312 w 312"/>
                    <a:gd name="T99" fmla="*/ 224 h 346"/>
                    <a:gd name="T100" fmla="*/ 304 w 312"/>
                    <a:gd name="T101" fmla="*/ 260 h 346"/>
                    <a:gd name="T102" fmla="*/ 232 w 312"/>
                    <a:gd name="T103" fmla="*/ 206 h 346"/>
                    <a:gd name="T104" fmla="*/ 226 w 312"/>
                    <a:gd name="T105" fmla="*/ 202 h 346"/>
                    <a:gd name="T106" fmla="*/ 210 w 312"/>
                    <a:gd name="T107" fmla="*/ 202 h 346"/>
                    <a:gd name="T108" fmla="*/ 174 w 312"/>
                    <a:gd name="T109" fmla="*/ 236 h 346"/>
                    <a:gd name="T110" fmla="*/ 170 w 312"/>
                    <a:gd name="T111" fmla="*/ 242 h 346"/>
                    <a:gd name="T112" fmla="*/ 170 w 312"/>
                    <a:gd name="T113" fmla="*/ 258 h 346"/>
                    <a:gd name="T114" fmla="*/ 240 w 312"/>
                    <a:gd name="T115" fmla="*/ 332 h 346"/>
                    <a:gd name="T116" fmla="*/ 228 w 312"/>
                    <a:gd name="T117" fmla="*/ 338 h 346"/>
                    <a:gd name="T118" fmla="*/ 182 w 312"/>
                    <a:gd name="T119" fmla="*/ 346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12" h="346">
                      <a:moveTo>
                        <a:pt x="182" y="346"/>
                      </a:moveTo>
                      <a:lnTo>
                        <a:pt x="182" y="346"/>
                      </a:lnTo>
                      <a:lnTo>
                        <a:pt x="168" y="344"/>
                      </a:lnTo>
                      <a:lnTo>
                        <a:pt x="156" y="344"/>
                      </a:lnTo>
                      <a:lnTo>
                        <a:pt x="144" y="340"/>
                      </a:lnTo>
                      <a:lnTo>
                        <a:pt x="132" y="336"/>
                      </a:lnTo>
                      <a:lnTo>
                        <a:pt x="120" y="330"/>
                      </a:lnTo>
                      <a:lnTo>
                        <a:pt x="110" y="324"/>
                      </a:lnTo>
                      <a:lnTo>
                        <a:pt x="98" y="316"/>
                      </a:lnTo>
                      <a:lnTo>
                        <a:pt x="88" y="308"/>
                      </a:lnTo>
                      <a:lnTo>
                        <a:pt x="88" y="308"/>
                      </a:lnTo>
                      <a:lnTo>
                        <a:pt x="78" y="294"/>
                      </a:lnTo>
                      <a:lnTo>
                        <a:pt x="68" y="280"/>
                      </a:lnTo>
                      <a:lnTo>
                        <a:pt x="60" y="264"/>
                      </a:lnTo>
                      <a:lnTo>
                        <a:pt x="54" y="248"/>
                      </a:lnTo>
                      <a:lnTo>
                        <a:pt x="52" y="230"/>
                      </a:lnTo>
                      <a:lnTo>
                        <a:pt x="50" y="214"/>
                      </a:lnTo>
                      <a:lnTo>
                        <a:pt x="52" y="196"/>
                      </a:lnTo>
                      <a:lnTo>
                        <a:pt x="56" y="178"/>
                      </a:lnTo>
                      <a:lnTo>
                        <a:pt x="0" y="122"/>
                      </a:lnTo>
                      <a:lnTo>
                        <a:pt x="12" y="110"/>
                      </a:lnTo>
                      <a:lnTo>
                        <a:pt x="76" y="174"/>
                      </a:lnTo>
                      <a:lnTo>
                        <a:pt x="74" y="178"/>
                      </a:lnTo>
                      <a:lnTo>
                        <a:pt x="74" y="178"/>
                      </a:lnTo>
                      <a:lnTo>
                        <a:pt x="70" y="194"/>
                      </a:lnTo>
                      <a:lnTo>
                        <a:pt x="68" y="210"/>
                      </a:lnTo>
                      <a:lnTo>
                        <a:pt x="70" y="226"/>
                      </a:lnTo>
                      <a:lnTo>
                        <a:pt x="72" y="240"/>
                      </a:lnTo>
                      <a:lnTo>
                        <a:pt x="76" y="256"/>
                      </a:lnTo>
                      <a:lnTo>
                        <a:pt x="82" y="270"/>
                      </a:lnTo>
                      <a:lnTo>
                        <a:pt x="92" y="282"/>
                      </a:lnTo>
                      <a:lnTo>
                        <a:pt x="102" y="294"/>
                      </a:lnTo>
                      <a:lnTo>
                        <a:pt x="102" y="294"/>
                      </a:lnTo>
                      <a:lnTo>
                        <a:pt x="112" y="304"/>
                      </a:lnTo>
                      <a:lnTo>
                        <a:pt x="124" y="312"/>
                      </a:lnTo>
                      <a:lnTo>
                        <a:pt x="138" y="318"/>
                      </a:lnTo>
                      <a:lnTo>
                        <a:pt x="150" y="324"/>
                      </a:lnTo>
                      <a:lnTo>
                        <a:pt x="164" y="326"/>
                      </a:lnTo>
                      <a:lnTo>
                        <a:pt x="180" y="328"/>
                      </a:lnTo>
                      <a:lnTo>
                        <a:pt x="194" y="328"/>
                      </a:lnTo>
                      <a:lnTo>
                        <a:pt x="208" y="324"/>
                      </a:lnTo>
                      <a:lnTo>
                        <a:pt x="160" y="278"/>
                      </a:lnTo>
                      <a:lnTo>
                        <a:pt x="160" y="278"/>
                      </a:lnTo>
                      <a:lnTo>
                        <a:pt x="156" y="272"/>
                      </a:lnTo>
                      <a:lnTo>
                        <a:pt x="152" y="264"/>
                      </a:lnTo>
                      <a:lnTo>
                        <a:pt x="150" y="258"/>
                      </a:lnTo>
                      <a:lnTo>
                        <a:pt x="150" y="250"/>
                      </a:lnTo>
                      <a:lnTo>
                        <a:pt x="150" y="242"/>
                      </a:lnTo>
                      <a:lnTo>
                        <a:pt x="152" y="236"/>
                      </a:lnTo>
                      <a:lnTo>
                        <a:pt x="156" y="228"/>
                      </a:lnTo>
                      <a:lnTo>
                        <a:pt x="160" y="222"/>
                      </a:lnTo>
                      <a:lnTo>
                        <a:pt x="190" y="194"/>
                      </a:lnTo>
                      <a:lnTo>
                        <a:pt x="190" y="194"/>
                      </a:lnTo>
                      <a:lnTo>
                        <a:pt x="196" y="188"/>
                      </a:lnTo>
                      <a:lnTo>
                        <a:pt x="202" y="186"/>
                      </a:lnTo>
                      <a:lnTo>
                        <a:pt x="210" y="184"/>
                      </a:lnTo>
                      <a:lnTo>
                        <a:pt x="218" y="182"/>
                      </a:lnTo>
                      <a:lnTo>
                        <a:pt x="224" y="184"/>
                      </a:lnTo>
                      <a:lnTo>
                        <a:pt x="232" y="186"/>
                      </a:lnTo>
                      <a:lnTo>
                        <a:pt x="238" y="188"/>
                      </a:lnTo>
                      <a:lnTo>
                        <a:pt x="244" y="194"/>
                      </a:lnTo>
                      <a:lnTo>
                        <a:pt x="292" y="240"/>
                      </a:lnTo>
                      <a:lnTo>
                        <a:pt x="292" y="240"/>
                      </a:lnTo>
                      <a:lnTo>
                        <a:pt x="294" y="226"/>
                      </a:lnTo>
                      <a:lnTo>
                        <a:pt x="294" y="212"/>
                      </a:lnTo>
                      <a:lnTo>
                        <a:pt x="294" y="198"/>
                      </a:lnTo>
                      <a:lnTo>
                        <a:pt x="290" y="184"/>
                      </a:lnTo>
                      <a:lnTo>
                        <a:pt x="286" y="170"/>
                      </a:lnTo>
                      <a:lnTo>
                        <a:pt x="280" y="158"/>
                      </a:lnTo>
                      <a:lnTo>
                        <a:pt x="272" y="146"/>
                      </a:lnTo>
                      <a:lnTo>
                        <a:pt x="262" y="134"/>
                      </a:lnTo>
                      <a:lnTo>
                        <a:pt x="262" y="134"/>
                      </a:lnTo>
                      <a:lnTo>
                        <a:pt x="250" y="124"/>
                      </a:lnTo>
                      <a:lnTo>
                        <a:pt x="236" y="116"/>
                      </a:lnTo>
                      <a:lnTo>
                        <a:pt x="222" y="110"/>
                      </a:lnTo>
                      <a:lnTo>
                        <a:pt x="208" y="104"/>
                      </a:lnTo>
                      <a:lnTo>
                        <a:pt x="192" y="102"/>
                      </a:lnTo>
                      <a:lnTo>
                        <a:pt x="176" y="102"/>
                      </a:lnTo>
                      <a:lnTo>
                        <a:pt x="162" y="104"/>
                      </a:lnTo>
                      <a:lnTo>
                        <a:pt x="146" y="108"/>
                      </a:lnTo>
                      <a:lnTo>
                        <a:pt x="140" y="110"/>
                      </a:lnTo>
                      <a:lnTo>
                        <a:pt x="44" y="12"/>
                      </a:lnTo>
                      <a:lnTo>
                        <a:pt x="56" y="0"/>
                      </a:lnTo>
                      <a:lnTo>
                        <a:pt x="146" y="88"/>
                      </a:lnTo>
                      <a:lnTo>
                        <a:pt x="146" y="88"/>
                      </a:lnTo>
                      <a:lnTo>
                        <a:pt x="162" y="86"/>
                      </a:lnTo>
                      <a:lnTo>
                        <a:pt x="180" y="84"/>
                      </a:lnTo>
                      <a:lnTo>
                        <a:pt x="198" y="84"/>
                      </a:lnTo>
                      <a:lnTo>
                        <a:pt x="214" y="88"/>
                      </a:lnTo>
                      <a:lnTo>
                        <a:pt x="230" y="94"/>
                      </a:lnTo>
                      <a:lnTo>
                        <a:pt x="246" y="100"/>
                      </a:lnTo>
                      <a:lnTo>
                        <a:pt x="260" y="110"/>
                      </a:lnTo>
                      <a:lnTo>
                        <a:pt x="274" y="122"/>
                      </a:lnTo>
                      <a:lnTo>
                        <a:pt x="274" y="122"/>
                      </a:lnTo>
                      <a:lnTo>
                        <a:pt x="286" y="136"/>
                      </a:lnTo>
                      <a:lnTo>
                        <a:pt x="296" y="152"/>
                      </a:lnTo>
                      <a:lnTo>
                        <a:pt x="304" y="170"/>
                      </a:lnTo>
                      <a:lnTo>
                        <a:pt x="310" y="186"/>
                      </a:lnTo>
                      <a:lnTo>
                        <a:pt x="312" y="206"/>
                      </a:lnTo>
                      <a:lnTo>
                        <a:pt x="312" y="224"/>
                      </a:lnTo>
                      <a:lnTo>
                        <a:pt x="310" y="242"/>
                      </a:lnTo>
                      <a:lnTo>
                        <a:pt x="304" y="260"/>
                      </a:lnTo>
                      <a:lnTo>
                        <a:pt x="300" y="274"/>
                      </a:lnTo>
                      <a:lnTo>
                        <a:pt x="232" y="206"/>
                      </a:lnTo>
                      <a:lnTo>
                        <a:pt x="232" y="206"/>
                      </a:lnTo>
                      <a:lnTo>
                        <a:pt x="226" y="202"/>
                      </a:lnTo>
                      <a:lnTo>
                        <a:pt x="218" y="200"/>
                      </a:lnTo>
                      <a:lnTo>
                        <a:pt x="210" y="202"/>
                      </a:lnTo>
                      <a:lnTo>
                        <a:pt x="202" y="206"/>
                      </a:lnTo>
                      <a:lnTo>
                        <a:pt x="174" y="236"/>
                      </a:lnTo>
                      <a:lnTo>
                        <a:pt x="174" y="236"/>
                      </a:lnTo>
                      <a:lnTo>
                        <a:pt x="170" y="242"/>
                      </a:lnTo>
                      <a:lnTo>
                        <a:pt x="168" y="250"/>
                      </a:lnTo>
                      <a:lnTo>
                        <a:pt x="170" y="258"/>
                      </a:lnTo>
                      <a:lnTo>
                        <a:pt x="174" y="266"/>
                      </a:lnTo>
                      <a:lnTo>
                        <a:pt x="240" y="332"/>
                      </a:lnTo>
                      <a:lnTo>
                        <a:pt x="228" y="338"/>
                      </a:lnTo>
                      <a:lnTo>
                        <a:pt x="228" y="338"/>
                      </a:lnTo>
                      <a:lnTo>
                        <a:pt x="204" y="344"/>
                      </a:lnTo>
                      <a:lnTo>
                        <a:pt x="182" y="346"/>
                      </a:lnTo>
                      <a:lnTo>
                        <a:pt x="182" y="346"/>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 name="Freeform 81">
                  <a:extLst>
                    <a:ext uri="{FF2B5EF4-FFF2-40B4-BE49-F238E27FC236}">
                      <a16:creationId xmlns:a16="http://schemas.microsoft.com/office/drawing/2014/main" id="{EF181154-9BC3-4882-925D-2049ADAD3973}"/>
                    </a:ext>
                  </a:extLst>
                </p:cNvPr>
                <p:cNvSpPr>
                  <a:spLocks/>
                </p:cNvSpPr>
                <p:nvPr/>
              </p:nvSpPr>
              <p:spPr bwMode="auto">
                <a:xfrm>
                  <a:off x="2973388" y="1397000"/>
                  <a:ext cx="539750" cy="504825"/>
                </a:xfrm>
                <a:custGeom>
                  <a:avLst/>
                  <a:gdLst>
                    <a:gd name="T0" fmla="*/ 168 w 340"/>
                    <a:gd name="T1" fmla="*/ 256 h 318"/>
                    <a:gd name="T2" fmla="*/ 150 w 340"/>
                    <a:gd name="T3" fmla="*/ 260 h 318"/>
                    <a:gd name="T4" fmla="*/ 116 w 340"/>
                    <a:gd name="T5" fmla="*/ 260 h 318"/>
                    <a:gd name="T6" fmla="*/ 82 w 340"/>
                    <a:gd name="T7" fmla="*/ 252 h 318"/>
                    <a:gd name="T8" fmla="*/ 52 w 340"/>
                    <a:gd name="T9" fmla="*/ 234 h 318"/>
                    <a:gd name="T10" fmla="*/ 38 w 340"/>
                    <a:gd name="T11" fmla="*/ 224 h 318"/>
                    <a:gd name="T12" fmla="*/ 16 w 340"/>
                    <a:gd name="T13" fmla="*/ 194 h 318"/>
                    <a:gd name="T14" fmla="*/ 4 w 340"/>
                    <a:gd name="T15" fmla="*/ 158 h 318"/>
                    <a:gd name="T16" fmla="*/ 0 w 340"/>
                    <a:gd name="T17" fmla="*/ 122 h 318"/>
                    <a:gd name="T18" fmla="*/ 8 w 340"/>
                    <a:gd name="T19" fmla="*/ 84 h 318"/>
                    <a:gd name="T20" fmla="*/ 82 w 340"/>
                    <a:gd name="T21" fmla="*/ 138 h 318"/>
                    <a:gd name="T22" fmla="*/ 88 w 340"/>
                    <a:gd name="T23" fmla="*/ 144 h 318"/>
                    <a:gd name="T24" fmla="*/ 104 w 340"/>
                    <a:gd name="T25" fmla="*/ 144 h 318"/>
                    <a:gd name="T26" fmla="*/ 140 w 340"/>
                    <a:gd name="T27" fmla="*/ 110 h 318"/>
                    <a:gd name="T28" fmla="*/ 144 w 340"/>
                    <a:gd name="T29" fmla="*/ 102 h 318"/>
                    <a:gd name="T30" fmla="*/ 144 w 340"/>
                    <a:gd name="T31" fmla="*/ 88 h 318"/>
                    <a:gd name="T32" fmla="*/ 72 w 340"/>
                    <a:gd name="T33" fmla="*/ 12 h 318"/>
                    <a:gd name="T34" fmla="*/ 86 w 340"/>
                    <a:gd name="T35" fmla="*/ 8 h 318"/>
                    <a:gd name="T36" fmla="*/ 122 w 340"/>
                    <a:gd name="T37" fmla="*/ 0 h 318"/>
                    <a:gd name="T38" fmla="*/ 160 w 340"/>
                    <a:gd name="T39" fmla="*/ 2 h 318"/>
                    <a:gd name="T40" fmla="*/ 194 w 340"/>
                    <a:gd name="T41" fmla="*/ 16 h 318"/>
                    <a:gd name="T42" fmla="*/ 224 w 340"/>
                    <a:gd name="T43" fmla="*/ 38 h 318"/>
                    <a:gd name="T44" fmla="*/ 236 w 340"/>
                    <a:gd name="T45" fmla="*/ 52 h 318"/>
                    <a:gd name="T46" fmla="*/ 254 w 340"/>
                    <a:gd name="T47" fmla="*/ 82 h 318"/>
                    <a:gd name="T48" fmla="*/ 262 w 340"/>
                    <a:gd name="T49" fmla="*/ 114 h 318"/>
                    <a:gd name="T50" fmla="*/ 262 w 340"/>
                    <a:gd name="T51" fmla="*/ 150 h 318"/>
                    <a:gd name="T52" fmla="*/ 340 w 340"/>
                    <a:gd name="T53" fmla="*/ 250 h 318"/>
                    <a:gd name="T54" fmla="*/ 236 w 340"/>
                    <a:gd name="T55" fmla="*/ 172 h 318"/>
                    <a:gd name="T56" fmla="*/ 238 w 340"/>
                    <a:gd name="T57" fmla="*/ 166 h 318"/>
                    <a:gd name="T58" fmla="*/ 244 w 340"/>
                    <a:gd name="T59" fmla="*/ 136 h 318"/>
                    <a:gd name="T60" fmla="*/ 242 w 340"/>
                    <a:gd name="T61" fmla="*/ 104 h 318"/>
                    <a:gd name="T62" fmla="*/ 230 w 340"/>
                    <a:gd name="T63" fmla="*/ 76 h 318"/>
                    <a:gd name="T64" fmla="*/ 212 w 340"/>
                    <a:gd name="T65" fmla="*/ 50 h 318"/>
                    <a:gd name="T66" fmla="*/ 200 w 340"/>
                    <a:gd name="T67" fmla="*/ 40 h 318"/>
                    <a:gd name="T68" fmla="*/ 176 w 340"/>
                    <a:gd name="T69" fmla="*/ 26 h 318"/>
                    <a:gd name="T70" fmla="*/ 148 w 340"/>
                    <a:gd name="T71" fmla="*/ 18 h 318"/>
                    <a:gd name="T72" fmla="*/ 120 w 340"/>
                    <a:gd name="T73" fmla="*/ 18 h 318"/>
                    <a:gd name="T74" fmla="*/ 152 w 340"/>
                    <a:gd name="T75" fmla="*/ 68 h 318"/>
                    <a:gd name="T76" fmla="*/ 158 w 340"/>
                    <a:gd name="T77" fmla="*/ 74 h 318"/>
                    <a:gd name="T78" fmla="*/ 162 w 340"/>
                    <a:gd name="T79" fmla="*/ 88 h 318"/>
                    <a:gd name="T80" fmla="*/ 162 w 340"/>
                    <a:gd name="T81" fmla="*/ 102 h 318"/>
                    <a:gd name="T82" fmla="*/ 158 w 340"/>
                    <a:gd name="T83" fmla="*/ 116 h 318"/>
                    <a:gd name="T84" fmla="*/ 124 w 340"/>
                    <a:gd name="T85" fmla="*/ 152 h 318"/>
                    <a:gd name="T86" fmla="*/ 118 w 340"/>
                    <a:gd name="T87" fmla="*/ 156 h 318"/>
                    <a:gd name="T88" fmla="*/ 104 w 340"/>
                    <a:gd name="T89" fmla="*/ 162 h 318"/>
                    <a:gd name="T90" fmla="*/ 88 w 340"/>
                    <a:gd name="T91" fmla="*/ 162 h 318"/>
                    <a:gd name="T92" fmla="*/ 74 w 340"/>
                    <a:gd name="T93" fmla="*/ 156 h 318"/>
                    <a:gd name="T94" fmla="*/ 22 w 340"/>
                    <a:gd name="T95" fmla="*/ 104 h 318"/>
                    <a:gd name="T96" fmla="*/ 20 w 340"/>
                    <a:gd name="T97" fmla="*/ 118 h 318"/>
                    <a:gd name="T98" fmla="*/ 20 w 340"/>
                    <a:gd name="T99" fmla="*/ 148 h 318"/>
                    <a:gd name="T100" fmla="*/ 28 w 340"/>
                    <a:gd name="T101" fmla="*/ 174 h 318"/>
                    <a:gd name="T102" fmla="*/ 42 w 340"/>
                    <a:gd name="T103" fmla="*/ 200 h 318"/>
                    <a:gd name="T104" fmla="*/ 52 w 340"/>
                    <a:gd name="T105" fmla="*/ 210 h 318"/>
                    <a:gd name="T106" fmla="*/ 76 w 340"/>
                    <a:gd name="T107" fmla="*/ 230 h 318"/>
                    <a:gd name="T108" fmla="*/ 106 w 340"/>
                    <a:gd name="T109" fmla="*/ 240 h 318"/>
                    <a:gd name="T110" fmla="*/ 136 w 340"/>
                    <a:gd name="T111" fmla="*/ 244 h 318"/>
                    <a:gd name="T112" fmla="*/ 168 w 340"/>
                    <a:gd name="T113" fmla="*/ 238 h 318"/>
                    <a:gd name="T114" fmla="*/ 244 w 340"/>
                    <a:gd name="T115" fmla="*/ 306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40" h="318">
                      <a:moveTo>
                        <a:pt x="230" y="318"/>
                      </a:moveTo>
                      <a:lnTo>
                        <a:pt x="168" y="256"/>
                      </a:lnTo>
                      <a:lnTo>
                        <a:pt x="168" y="256"/>
                      </a:lnTo>
                      <a:lnTo>
                        <a:pt x="150" y="260"/>
                      </a:lnTo>
                      <a:lnTo>
                        <a:pt x="132" y="262"/>
                      </a:lnTo>
                      <a:lnTo>
                        <a:pt x="116" y="260"/>
                      </a:lnTo>
                      <a:lnTo>
                        <a:pt x="98" y="258"/>
                      </a:lnTo>
                      <a:lnTo>
                        <a:pt x="82" y="252"/>
                      </a:lnTo>
                      <a:lnTo>
                        <a:pt x="66" y="244"/>
                      </a:lnTo>
                      <a:lnTo>
                        <a:pt x="52" y="234"/>
                      </a:lnTo>
                      <a:lnTo>
                        <a:pt x="38" y="224"/>
                      </a:lnTo>
                      <a:lnTo>
                        <a:pt x="38" y="224"/>
                      </a:lnTo>
                      <a:lnTo>
                        <a:pt x="26" y="208"/>
                      </a:lnTo>
                      <a:lnTo>
                        <a:pt x="16" y="194"/>
                      </a:lnTo>
                      <a:lnTo>
                        <a:pt x="8" y="176"/>
                      </a:lnTo>
                      <a:lnTo>
                        <a:pt x="4" y="158"/>
                      </a:lnTo>
                      <a:lnTo>
                        <a:pt x="0" y="140"/>
                      </a:lnTo>
                      <a:lnTo>
                        <a:pt x="0" y="122"/>
                      </a:lnTo>
                      <a:lnTo>
                        <a:pt x="4" y="102"/>
                      </a:lnTo>
                      <a:lnTo>
                        <a:pt x="8" y="84"/>
                      </a:lnTo>
                      <a:lnTo>
                        <a:pt x="14" y="72"/>
                      </a:lnTo>
                      <a:lnTo>
                        <a:pt x="82" y="138"/>
                      </a:lnTo>
                      <a:lnTo>
                        <a:pt x="82" y="138"/>
                      </a:lnTo>
                      <a:lnTo>
                        <a:pt x="88" y="144"/>
                      </a:lnTo>
                      <a:lnTo>
                        <a:pt x="96" y="144"/>
                      </a:lnTo>
                      <a:lnTo>
                        <a:pt x="104" y="144"/>
                      </a:lnTo>
                      <a:lnTo>
                        <a:pt x="110" y="138"/>
                      </a:lnTo>
                      <a:lnTo>
                        <a:pt x="140" y="110"/>
                      </a:lnTo>
                      <a:lnTo>
                        <a:pt x="140" y="110"/>
                      </a:lnTo>
                      <a:lnTo>
                        <a:pt x="144" y="102"/>
                      </a:lnTo>
                      <a:lnTo>
                        <a:pt x="146" y="94"/>
                      </a:lnTo>
                      <a:lnTo>
                        <a:pt x="144" y="88"/>
                      </a:lnTo>
                      <a:lnTo>
                        <a:pt x="140" y="80"/>
                      </a:lnTo>
                      <a:lnTo>
                        <a:pt x="72" y="12"/>
                      </a:lnTo>
                      <a:lnTo>
                        <a:pt x="86" y="8"/>
                      </a:lnTo>
                      <a:lnTo>
                        <a:pt x="86" y="8"/>
                      </a:lnTo>
                      <a:lnTo>
                        <a:pt x="104" y="2"/>
                      </a:lnTo>
                      <a:lnTo>
                        <a:pt x="122" y="0"/>
                      </a:lnTo>
                      <a:lnTo>
                        <a:pt x="140" y="0"/>
                      </a:lnTo>
                      <a:lnTo>
                        <a:pt x="160" y="2"/>
                      </a:lnTo>
                      <a:lnTo>
                        <a:pt x="178" y="8"/>
                      </a:lnTo>
                      <a:lnTo>
                        <a:pt x="194" y="16"/>
                      </a:lnTo>
                      <a:lnTo>
                        <a:pt x="210" y="26"/>
                      </a:lnTo>
                      <a:lnTo>
                        <a:pt x="224" y="38"/>
                      </a:lnTo>
                      <a:lnTo>
                        <a:pt x="224" y="38"/>
                      </a:lnTo>
                      <a:lnTo>
                        <a:pt x="236" y="52"/>
                      </a:lnTo>
                      <a:lnTo>
                        <a:pt x="246" y="66"/>
                      </a:lnTo>
                      <a:lnTo>
                        <a:pt x="254" y="82"/>
                      </a:lnTo>
                      <a:lnTo>
                        <a:pt x="258" y="98"/>
                      </a:lnTo>
                      <a:lnTo>
                        <a:pt x="262" y="114"/>
                      </a:lnTo>
                      <a:lnTo>
                        <a:pt x="262" y="132"/>
                      </a:lnTo>
                      <a:lnTo>
                        <a:pt x="262" y="150"/>
                      </a:lnTo>
                      <a:lnTo>
                        <a:pt x="258" y="166"/>
                      </a:lnTo>
                      <a:lnTo>
                        <a:pt x="340" y="250"/>
                      </a:lnTo>
                      <a:lnTo>
                        <a:pt x="328" y="264"/>
                      </a:lnTo>
                      <a:lnTo>
                        <a:pt x="236" y="172"/>
                      </a:lnTo>
                      <a:lnTo>
                        <a:pt x="238" y="166"/>
                      </a:lnTo>
                      <a:lnTo>
                        <a:pt x="238" y="166"/>
                      </a:lnTo>
                      <a:lnTo>
                        <a:pt x="242" y="150"/>
                      </a:lnTo>
                      <a:lnTo>
                        <a:pt x="244" y="136"/>
                      </a:lnTo>
                      <a:lnTo>
                        <a:pt x="244" y="120"/>
                      </a:lnTo>
                      <a:lnTo>
                        <a:pt x="242" y="104"/>
                      </a:lnTo>
                      <a:lnTo>
                        <a:pt x="238" y="90"/>
                      </a:lnTo>
                      <a:lnTo>
                        <a:pt x="230" y="76"/>
                      </a:lnTo>
                      <a:lnTo>
                        <a:pt x="222" y="62"/>
                      </a:lnTo>
                      <a:lnTo>
                        <a:pt x="212" y="50"/>
                      </a:lnTo>
                      <a:lnTo>
                        <a:pt x="212" y="50"/>
                      </a:lnTo>
                      <a:lnTo>
                        <a:pt x="200" y="40"/>
                      </a:lnTo>
                      <a:lnTo>
                        <a:pt x="188" y="32"/>
                      </a:lnTo>
                      <a:lnTo>
                        <a:pt x="176" y="26"/>
                      </a:lnTo>
                      <a:lnTo>
                        <a:pt x="162" y="22"/>
                      </a:lnTo>
                      <a:lnTo>
                        <a:pt x="148" y="18"/>
                      </a:lnTo>
                      <a:lnTo>
                        <a:pt x="134" y="18"/>
                      </a:lnTo>
                      <a:lnTo>
                        <a:pt x="120" y="18"/>
                      </a:lnTo>
                      <a:lnTo>
                        <a:pt x="106" y="20"/>
                      </a:lnTo>
                      <a:lnTo>
                        <a:pt x="152" y="68"/>
                      </a:lnTo>
                      <a:lnTo>
                        <a:pt x="152" y="68"/>
                      </a:lnTo>
                      <a:lnTo>
                        <a:pt x="158" y="74"/>
                      </a:lnTo>
                      <a:lnTo>
                        <a:pt x="160" y="80"/>
                      </a:lnTo>
                      <a:lnTo>
                        <a:pt x="162" y="88"/>
                      </a:lnTo>
                      <a:lnTo>
                        <a:pt x="164" y="94"/>
                      </a:lnTo>
                      <a:lnTo>
                        <a:pt x="162" y="102"/>
                      </a:lnTo>
                      <a:lnTo>
                        <a:pt x="160" y="110"/>
                      </a:lnTo>
                      <a:lnTo>
                        <a:pt x="158" y="116"/>
                      </a:lnTo>
                      <a:lnTo>
                        <a:pt x="152" y="122"/>
                      </a:lnTo>
                      <a:lnTo>
                        <a:pt x="124" y="152"/>
                      </a:lnTo>
                      <a:lnTo>
                        <a:pt x="124" y="152"/>
                      </a:lnTo>
                      <a:lnTo>
                        <a:pt x="118" y="156"/>
                      </a:lnTo>
                      <a:lnTo>
                        <a:pt x="110" y="160"/>
                      </a:lnTo>
                      <a:lnTo>
                        <a:pt x="104" y="162"/>
                      </a:lnTo>
                      <a:lnTo>
                        <a:pt x="96" y="162"/>
                      </a:lnTo>
                      <a:lnTo>
                        <a:pt x="88" y="162"/>
                      </a:lnTo>
                      <a:lnTo>
                        <a:pt x="82" y="160"/>
                      </a:lnTo>
                      <a:lnTo>
                        <a:pt x="74" y="156"/>
                      </a:lnTo>
                      <a:lnTo>
                        <a:pt x="68" y="152"/>
                      </a:lnTo>
                      <a:lnTo>
                        <a:pt x="22" y="104"/>
                      </a:lnTo>
                      <a:lnTo>
                        <a:pt x="22" y="104"/>
                      </a:lnTo>
                      <a:lnTo>
                        <a:pt x="20" y="118"/>
                      </a:lnTo>
                      <a:lnTo>
                        <a:pt x="18" y="134"/>
                      </a:lnTo>
                      <a:lnTo>
                        <a:pt x="20" y="148"/>
                      </a:lnTo>
                      <a:lnTo>
                        <a:pt x="22" y="162"/>
                      </a:lnTo>
                      <a:lnTo>
                        <a:pt x="28" y="174"/>
                      </a:lnTo>
                      <a:lnTo>
                        <a:pt x="34" y="188"/>
                      </a:lnTo>
                      <a:lnTo>
                        <a:pt x="42" y="200"/>
                      </a:lnTo>
                      <a:lnTo>
                        <a:pt x="52" y="210"/>
                      </a:lnTo>
                      <a:lnTo>
                        <a:pt x="52" y="210"/>
                      </a:lnTo>
                      <a:lnTo>
                        <a:pt x="64" y="220"/>
                      </a:lnTo>
                      <a:lnTo>
                        <a:pt x="76" y="230"/>
                      </a:lnTo>
                      <a:lnTo>
                        <a:pt x="90" y="236"/>
                      </a:lnTo>
                      <a:lnTo>
                        <a:pt x="106" y="240"/>
                      </a:lnTo>
                      <a:lnTo>
                        <a:pt x="120" y="244"/>
                      </a:lnTo>
                      <a:lnTo>
                        <a:pt x="136" y="244"/>
                      </a:lnTo>
                      <a:lnTo>
                        <a:pt x="152" y="242"/>
                      </a:lnTo>
                      <a:lnTo>
                        <a:pt x="168" y="238"/>
                      </a:lnTo>
                      <a:lnTo>
                        <a:pt x="172" y="236"/>
                      </a:lnTo>
                      <a:lnTo>
                        <a:pt x="244" y="306"/>
                      </a:lnTo>
                      <a:lnTo>
                        <a:pt x="230" y="31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9" name="Freeform 82">
                  <a:extLst>
                    <a:ext uri="{FF2B5EF4-FFF2-40B4-BE49-F238E27FC236}">
                      <a16:creationId xmlns:a16="http://schemas.microsoft.com/office/drawing/2014/main" id="{66AADBA3-8615-41D4-9710-6F90A6BC6734}"/>
                    </a:ext>
                  </a:extLst>
                </p:cNvPr>
                <p:cNvSpPr>
                  <a:spLocks noEditPoints="1"/>
                </p:cNvSpPr>
                <p:nvPr/>
              </p:nvSpPr>
              <p:spPr bwMode="auto">
                <a:xfrm>
                  <a:off x="2986088" y="1876425"/>
                  <a:ext cx="596900" cy="596900"/>
                </a:xfrm>
                <a:custGeom>
                  <a:avLst/>
                  <a:gdLst>
                    <a:gd name="T0" fmla="*/ 102 w 376"/>
                    <a:gd name="T1" fmla="*/ 376 h 376"/>
                    <a:gd name="T2" fmla="*/ 102 w 376"/>
                    <a:gd name="T3" fmla="*/ 376 h 376"/>
                    <a:gd name="T4" fmla="*/ 92 w 376"/>
                    <a:gd name="T5" fmla="*/ 376 h 376"/>
                    <a:gd name="T6" fmla="*/ 84 w 376"/>
                    <a:gd name="T7" fmla="*/ 372 h 376"/>
                    <a:gd name="T8" fmla="*/ 76 w 376"/>
                    <a:gd name="T9" fmla="*/ 368 h 376"/>
                    <a:gd name="T10" fmla="*/ 68 w 376"/>
                    <a:gd name="T11" fmla="*/ 362 h 376"/>
                    <a:gd name="T12" fmla="*/ 14 w 376"/>
                    <a:gd name="T13" fmla="*/ 310 h 376"/>
                    <a:gd name="T14" fmla="*/ 14 w 376"/>
                    <a:gd name="T15" fmla="*/ 310 h 376"/>
                    <a:gd name="T16" fmla="*/ 8 w 376"/>
                    <a:gd name="T17" fmla="*/ 302 h 376"/>
                    <a:gd name="T18" fmla="*/ 4 w 376"/>
                    <a:gd name="T19" fmla="*/ 292 h 376"/>
                    <a:gd name="T20" fmla="*/ 2 w 376"/>
                    <a:gd name="T21" fmla="*/ 284 h 376"/>
                    <a:gd name="T22" fmla="*/ 0 w 376"/>
                    <a:gd name="T23" fmla="*/ 274 h 376"/>
                    <a:gd name="T24" fmla="*/ 2 w 376"/>
                    <a:gd name="T25" fmla="*/ 264 h 376"/>
                    <a:gd name="T26" fmla="*/ 4 w 376"/>
                    <a:gd name="T27" fmla="*/ 256 h 376"/>
                    <a:gd name="T28" fmla="*/ 8 w 376"/>
                    <a:gd name="T29" fmla="*/ 248 h 376"/>
                    <a:gd name="T30" fmla="*/ 14 w 376"/>
                    <a:gd name="T31" fmla="*/ 240 h 376"/>
                    <a:gd name="T32" fmla="*/ 224 w 376"/>
                    <a:gd name="T33" fmla="*/ 30 h 376"/>
                    <a:gd name="T34" fmla="*/ 318 w 376"/>
                    <a:gd name="T35" fmla="*/ 0 h 376"/>
                    <a:gd name="T36" fmla="*/ 376 w 376"/>
                    <a:gd name="T37" fmla="*/ 58 h 376"/>
                    <a:gd name="T38" fmla="*/ 346 w 376"/>
                    <a:gd name="T39" fmla="*/ 152 h 376"/>
                    <a:gd name="T40" fmla="*/ 138 w 376"/>
                    <a:gd name="T41" fmla="*/ 362 h 376"/>
                    <a:gd name="T42" fmla="*/ 138 w 376"/>
                    <a:gd name="T43" fmla="*/ 362 h 376"/>
                    <a:gd name="T44" fmla="*/ 130 w 376"/>
                    <a:gd name="T45" fmla="*/ 368 h 376"/>
                    <a:gd name="T46" fmla="*/ 120 w 376"/>
                    <a:gd name="T47" fmla="*/ 372 h 376"/>
                    <a:gd name="T48" fmla="*/ 112 w 376"/>
                    <a:gd name="T49" fmla="*/ 376 h 376"/>
                    <a:gd name="T50" fmla="*/ 102 w 376"/>
                    <a:gd name="T51" fmla="*/ 376 h 376"/>
                    <a:gd name="T52" fmla="*/ 102 w 376"/>
                    <a:gd name="T53" fmla="*/ 376 h 376"/>
                    <a:gd name="T54" fmla="*/ 234 w 376"/>
                    <a:gd name="T55" fmla="*/ 46 h 376"/>
                    <a:gd name="T56" fmla="*/ 28 w 376"/>
                    <a:gd name="T57" fmla="*/ 252 h 376"/>
                    <a:gd name="T58" fmla="*/ 28 w 376"/>
                    <a:gd name="T59" fmla="*/ 252 h 376"/>
                    <a:gd name="T60" fmla="*/ 24 w 376"/>
                    <a:gd name="T61" fmla="*/ 258 h 376"/>
                    <a:gd name="T62" fmla="*/ 20 w 376"/>
                    <a:gd name="T63" fmla="*/ 262 h 376"/>
                    <a:gd name="T64" fmla="*/ 18 w 376"/>
                    <a:gd name="T65" fmla="*/ 274 h 376"/>
                    <a:gd name="T66" fmla="*/ 20 w 376"/>
                    <a:gd name="T67" fmla="*/ 286 h 376"/>
                    <a:gd name="T68" fmla="*/ 24 w 376"/>
                    <a:gd name="T69" fmla="*/ 292 h 376"/>
                    <a:gd name="T70" fmla="*/ 28 w 376"/>
                    <a:gd name="T71" fmla="*/ 296 h 376"/>
                    <a:gd name="T72" fmla="*/ 80 w 376"/>
                    <a:gd name="T73" fmla="*/ 348 h 376"/>
                    <a:gd name="T74" fmla="*/ 80 w 376"/>
                    <a:gd name="T75" fmla="*/ 348 h 376"/>
                    <a:gd name="T76" fmla="*/ 86 w 376"/>
                    <a:gd name="T77" fmla="*/ 352 h 376"/>
                    <a:gd name="T78" fmla="*/ 90 w 376"/>
                    <a:gd name="T79" fmla="*/ 356 h 376"/>
                    <a:gd name="T80" fmla="*/ 102 w 376"/>
                    <a:gd name="T81" fmla="*/ 358 h 376"/>
                    <a:gd name="T82" fmla="*/ 114 w 376"/>
                    <a:gd name="T83" fmla="*/ 356 h 376"/>
                    <a:gd name="T84" fmla="*/ 120 w 376"/>
                    <a:gd name="T85" fmla="*/ 352 h 376"/>
                    <a:gd name="T86" fmla="*/ 124 w 376"/>
                    <a:gd name="T87" fmla="*/ 348 h 376"/>
                    <a:gd name="T88" fmla="*/ 330 w 376"/>
                    <a:gd name="T89" fmla="*/ 144 h 376"/>
                    <a:gd name="T90" fmla="*/ 356 w 376"/>
                    <a:gd name="T91" fmla="*/ 62 h 376"/>
                    <a:gd name="T92" fmla="*/ 314 w 376"/>
                    <a:gd name="T93" fmla="*/ 22 h 376"/>
                    <a:gd name="T94" fmla="*/ 234 w 376"/>
                    <a:gd name="T95" fmla="*/ 46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6" h="376">
                      <a:moveTo>
                        <a:pt x="102" y="376"/>
                      </a:moveTo>
                      <a:lnTo>
                        <a:pt x="102" y="376"/>
                      </a:lnTo>
                      <a:lnTo>
                        <a:pt x="92" y="376"/>
                      </a:lnTo>
                      <a:lnTo>
                        <a:pt x="84" y="372"/>
                      </a:lnTo>
                      <a:lnTo>
                        <a:pt x="76" y="368"/>
                      </a:lnTo>
                      <a:lnTo>
                        <a:pt x="68" y="362"/>
                      </a:lnTo>
                      <a:lnTo>
                        <a:pt x="14" y="310"/>
                      </a:lnTo>
                      <a:lnTo>
                        <a:pt x="14" y="310"/>
                      </a:lnTo>
                      <a:lnTo>
                        <a:pt x="8" y="302"/>
                      </a:lnTo>
                      <a:lnTo>
                        <a:pt x="4" y="292"/>
                      </a:lnTo>
                      <a:lnTo>
                        <a:pt x="2" y="284"/>
                      </a:lnTo>
                      <a:lnTo>
                        <a:pt x="0" y="274"/>
                      </a:lnTo>
                      <a:lnTo>
                        <a:pt x="2" y="264"/>
                      </a:lnTo>
                      <a:lnTo>
                        <a:pt x="4" y="256"/>
                      </a:lnTo>
                      <a:lnTo>
                        <a:pt x="8" y="248"/>
                      </a:lnTo>
                      <a:lnTo>
                        <a:pt x="14" y="240"/>
                      </a:lnTo>
                      <a:lnTo>
                        <a:pt x="224" y="30"/>
                      </a:lnTo>
                      <a:lnTo>
                        <a:pt x="318" y="0"/>
                      </a:lnTo>
                      <a:lnTo>
                        <a:pt x="376" y="58"/>
                      </a:lnTo>
                      <a:lnTo>
                        <a:pt x="346" y="152"/>
                      </a:lnTo>
                      <a:lnTo>
                        <a:pt x="138" y="362"/>
                      </a:lnTo>
                      <a:lnTo>
                        <a:pt x="138" y="362"/>
                      </a:lnTo>
                      <a:lnTo>
                        <a:pt x="130" y="368"/>
                      </a:lnTo>
                      <a:lnTo>
                        <a:pt x="120" y="372"/>
                      </a:lnTo>
                      <a:lnTo>
                        <a:pt x="112" y="376"/>
                      </a:lnTo>
                      <a:lnTo>
                        <a:pt x="102" y="376"/>
                      </a:lnTo>
                      <a:lnTo>
                        <a:pt x="102" y="376"/>
                      </a:lnTo>
                      <a:close/>
                      <a:moveTo>
                        <a:pt x="234" y="46"/>
                      </a:moveTo>
                      <a:lnTo>
                        <a:pt x="28" y="252"/>
                      </a:lnTo>
                      <a:lnTo>
                        <a:pt x="28" y="252"/>
                      </a:lnTo>
                      <a:lnTo>
                        <a:pt x="24" y="258"/>
                      </a:lnTo>
                      <a:lnTo>
                        <a:pt x="20" y="262"/>
                      </a:lnTo>
                      <a:lnTo>
                        <a:pt x="18" y="274"/>
                      </a:lnTo>
                      <a:lnTo>
                        <a:pt x="20" y="286"/>
                      </a:lnTo>
                      <a:lnTo>
                        <a:pt x="24" y="292"/>
                      </a:lnTo>
                      <a:lnTo>
                        <a:pt x="28" y="296"/>
                      </a:lnTo>
                      <a:lnTo>
                        <a:pt x="80" y="348"/>
                      </a:lnTo>
                      <a:lnTo>
                        <a:pt x="80" y="348"/>
                      </a:lnTo>
                      <a:lnTo>
                        <a:pt x="86" y="352"/>
                      </a:lnTo>
                      <a:lnTo>
                        <a:pt x="90" y="356"/>
                      </a:lnTo>
                      <a:lnTo>
                        <a:pt x="102" y="358"/>
                      </a:lnTo>
                      <a:lnTo>
                        <a:pt x="114" y="356"/>
                      </a:lnTo>
                      <a:lnTo>
                        <a:pt x="120" y="352"/>
                      </a:lnTo>
                      <a:lnTo>
                        <a:pt x="124" y="348"/>
                      </a:lnTo>
                      <a:lnTo>
                        <a:pt x="330" y="144"/>
                      </a:lnTo>
                      <a:lnTo>
                        <a:pt x="356" y="62"/>
                      </a:lnTo>
                      <a:lnTo>
                        <a:pt x="314" y="22"/>
                      </a:lnTo>
                      <a:lnTo>
                        <a:pt x="234" y="46"/>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0" name="Freeform 83">
                  <a:extLst>
                    <a:ext uri="{FF2B5EF4-FFF2-40B4-BE49-F238E27FC236}">
                      <a16:creationId xmlns:a16="http://schemas.microsoft.com/office/drawing/2014/main" id="{C93E9F9A-4D77-4A27-AA81-E63AE0971D80}"/>
                    </a:ext>
                  </a:extLst>
                </p:cNvPr>
                <p:cNvSpPr>
                  <a:spLocks noEditPoints="1"/>
                </p:cNvSpPr>
                <p:nvPr/>
              </p:nvSpPr>
              <p:spPr bwMode="auto">
                <a:xfrm>
                  <a:off x="3478213" y="1539875"/>
                  <a:ext cx="441325" cy="441325"/>
                </a:xfrm>
                <a:custGeom>
                  <a:avLst/>
                  <a:gdLst>
                    <a:gd name="T0" fmla="*/ 48 w 278"/>
                    <a:gd name="T1" fmla="*/ 278 h 278"/>
                    <a:gd name="T2" fmla="*/ 0 w 278"/>
                    <a:gd name="T3" fmla="*/ 230 h 278"/>
                    <a:gd name="T4" fmla="*/ 230 w 278"/>
                    <a:gd name="T5" fmla="*/ 0 h 278"/>
                    <a:gd name="T6" fmla="*/ 278 w 278"/>
                    <a:gd name="T7" fmla="*/ 48 h 278"/>
                    <a:gd name="T8" fmla="*/ 48 w 278"/>
                    <a:gd name="T9" fmla="*/ 278 h 278"/>
                    <a:gd name="T10" fmla="*/ 26 w 278"/>
                    <a:gd name="T11" fmla="*/ 230 h 278"/>
                    <a:gd name="T12" fmla="*/ 48 w 278"/>
                    <a:gd name="T13" fmla="*/ 252 h 278"/>
                    <a:gd name="T14" fmla="*/ 254 w 278"/>
                    <a:gd name="T15" fmla="*/ 48 h 278"/>
                    <a:gd name="T16" fmla="*/ 230 w 278"/>
                    <a:gd name="T17" fmla="*/ 26 h 278"/>
                    <a:gd name="T18" fmla="*/ 26 w 278"/>
                    <a:gd name="T19" fmla="*/ 230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8" h="278">
                      <a:moveTo>
                        <a:pt x="48" y="278"/>
                      </a:moveTo>
                      <a:lnTo>
                        <a:pt x="0" y="230"/>
                      </a:lnTo>
                      <a:lnTo>
                        <a:pt x="230" y="0"/>
                      </a:lnTo>
                      <a:lnTo>
                        <a:pt x="278" y="48"/>
                      </a:lnTo>
                      <a:lnTo>
                        <a:pt x="48" y="278"/>
                      </a:lnTo>
                      <a:close/>
                      <a:moveTo>
                        <a:pt x="26" y="230"/>
                      </a:moveTo>
                      <a:lnTo>
                        <a:pt x="48" y="252"/>
                      </a:lnTo>
                      <a:lnTo>
                        <a:pt x="254" y="48"/>
                      </a:lnTo>
                      <a:lnTo>
                        <a:pt x="230" y="26"/>
                      </a:lnTo>
                      <a:lnTo>
                        <a:pt x="26" y="230"/>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1" name="Freeform 84">
                  <a:extLst>
                    <a:ext uri="{FF2B5EF4-FFF2-40B4-BE49-F238E27FC236}">
                      <a16:creationId xmlns:a16="http://schemas.microsoft.com/office/drawing/2014/main" id="{81B8F6AD-91CD-4F06-A9CD-A48527C97183}"/>
                    </a:ext>
                  </a:extLst>
                </p:cNvPr>
                <p:cNvSpPr>
                  <a:spLocks noEditPoints="1"/>
                </p:cNvSpPr>
                <p:nvPr/>
              </p:nvSpPr>
              <p:spPr bwMode="auto">
                <a:xfrm>
                  <a:off x="3827463" y="1390650"/>
                  <a:ext cx="241300" cy="241300"/>
                </a:xfrm>
                <a:custGeom>
                  <a:avLst/>
                  <a:gdLst>
                    <a:gd name="T0" fmla="*/ 44 w 152"/>
                    <a:gd name="T1" fmla="*/ 152 h 152"/>
                    <a:gd name="T2" fmla="*/ 0 w 152"/>
                    <a:gd name="T3" fmla="*/ 110 h 152"/>
                    <a:gd name="T4" fmla="*/ 10 w 152"/>
                    <a:gd name="T5" fmla="*/ 72 h 152"/>
                    <a:gd name="T6" fmla="*/ 100 w 152"/>
                    <a:gd name="T7" fmla="*/ 0 h 152"/>
                    <a:gd name="T8" fmla="*/ 152 w 152"/>
                    <a:gd name="T9" fmla="*/ 52 h 152"/>
                    <a:gd name="T10" fmla="*/ 82 w 152"/>
                    <a:gd name="T11" fmla="*/ 142 h 152"/>
                    <a:gd name="T12" fmla="*/ 44 w 152"/>
                    <a:gd name="T13" fmla="*/ 152 h 152"/>
                    <a:gd name="T14" fmla="*/ 20 w 152"/>
                    <a:gd name="T15" fmla="*/ 104 h 152"/>
                    <a:gd name="T16" fmla="*/ 48 w 152"/>
                    <a:gd name="T17" fmla="*/ 132 h 152"/>
                    <a:gd name="T18" fmla="*/ 72 w 152"/>
                    <a:gd name="T19" fmla="*/ 126 h 152"/>
                    <a:gd name="T20" fmla="*/ 128 w 152"/>
                    <a:gd name="T21" fmla="*/ 54 h 152"/>
                    <a:gd name="T22" fmla="*/ 98 w 152"/>
                    <a:gd name="T23" fmla="*/ 24 h 152"/>
                    <a:gd name="T24" fmla="*/ 26 w 152"/>
                    <a:gd name="T25" fmla="*/ 82 h 152"/>
                    <a:gd name="T26" fmla="*/ 20 w 152"/>
                    <a:gd name="T27" fmla="*/ 104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2" h="152">
                      <a:moveTo>
                        <a:pt x="44" y="152"/>
                      </a:moveTo>
                      <a:lnTo>
                        <a:pt x="0" y="110"/>
                      </a:lnTo>
                      <a:lnTo>
                        <a:pt x="10" y="72"/>
                      </a:lnTo>
                      <a:lnTo>
                        <a:pt x="100" y="0"/>
                      </a:lnTo>
                      <a:lnTo>
                        <a:pt x="152" y="52"/>
                      </a:lnTo>
                      <a:lnTo>
                        <a:pt x="82" y="142"/>
                      </a:lnTo>
                      <a:lnTo>
                        <a:pt x="44" y="152"/>
                      </a:lnTo>
                      <a:close/>
                      <a:moveTo>
                        <a:pt x="20" y="104"/>
                      </a:moveTo>
                      <a:lnTo>
                        <a:pt x="48" y="132"/>
                      </a:lnTo>
                      <a:lnTo>
                        <a:pt x="72" y="126"/>
                      </a:lnTo>
                      <a:lnTo>
                        <a:pt x="128" y="54"/>
                      </a:lnTo>
                      <a:lnTo>
                        <a:pt x="98" y="24"/>
                      </a:lnTo>
                      <a:lnTo>
                        <a:pt x="26" y="82"/>
                      </a:lnTo>
                      <a:lnTo>
                        <a:pt x="20" y="104"/>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Freeform 85">
                  <a:extLst>
                    <a:ext uri="{FF2B5EF4-FFF2-40B4-BE49-F238E27FC236}">
                      <a16:creationId xmlns:a16="http://schemas.microsoft.com/office/drawing/2014/main" id="{7B933257-4695-459B-8450-BED101E00CB3}"/>
                    </a:ext>
                  </a:extLst>
                </p:cNvPr>
                <p:cNvSpPr>
                  <a:spLocks/>
                </p:cNvSpPr>
                <p:nvPr/>
              </p:nvSpPr>
              <p:spPr bwMode="auto">
                <a:xfrm>
                  <a:off x="3049588" y="1990725"/>
                  <a:ext cx="333375" cy="333375"/>
                </a:xfrm>
                <a:custGeom>
                  <a:avLst/>
                  <a:gdLst>
                    <a:gd name="T0" fmla="*/ 14 w 210"/>
                    <a:gd name="T1" fmla="*/ 210 h 210"/>
                    <a:gd name="T2" fmla="*/ 0 w 210"/>
                    <a:gd name="T3" fmla="*/ 196 h 210"/>
                    <a:gd name="T4" fmla="*/ 196 w 210"/>
                    <a:gd name="T5" fmla="*/ 0 h 210"/>
                    <a:gd name="T6" fmla="*/ 210 w 210"/>
                    <a:gd name="T7" fmla="*/ 12 h 210"/>
                    <a:gd name="T8" fmla="*/ 14 w 210"/>
                    <a:gd name="T9" fmla="*/ 210 h 210"/>
                  </a:gdLst>
                  <a:ahLst/>
                  <a:cxnLst>
                    <a:cxn ang="0">
                      <a:pos x="T0" y="T1"/>
                    </a:cxn>
                    <a:cxn ang="0">
                      <a:pos x="T2" y="T3"/>
                    </a:cxn>
                    <a:cxn ang="0">
                      <a:pos x="T4" y="T5"/>
                    </a:cxn>
                    <a:cxn ang="0">
                      <a:pos x="T6" y="T7"/>
                    </a:cxn>
                    <a:cxn ang="0">
                      <a:pos x="T8" y="T9"/>
                    </a:cxn>
                  </a:cxnLst>
                  <a:rect l="0" t="0" r="r" b="b"/>
                  <a:pathLst>
                    <a:path w="210" h="210">
                      <a:moveTo>
                        <a:pt x="14" y="210"/>
                      </a:moveTo>
                      <a:lnTo>
                        <a:pt x="0" y="196"/>
                      </a:lnTo>
                      <a:lnTo>
                        <a:pt x="196" y="0"/>
                      </a:lnTo>
                      <a:lnTo>
                        <a:pt x="210" y="12"/>
                      </a:lnTo>
                      <a:lnTo>
                        <a:pt x="14" y="210"/>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Freeform 86">
                  <a:extLst>
                    <a:ext uri="{FF2B5EF4-FFF2-40B4-BE49-F238E27FC236}">
                      <a16:creationId xmlns:a16="http://schemas.microsoft.com/office/drawing/2014/main" id="{A28A5406-7E3B-4703-A4B8-F2DD2BE8F3C6}"/>
                    </a:ext>
                  </a:extLst>
                </p:cNvPr>
                <p:cNvSpPr>
                  <a:spLocks/>
                </p:cNvSpPr>
                <p:nvPr/>
              </p:nvSpPr>
              <p:spPr bwMode="auto">
                <a:xfrm>
                  <a:off x="3094038" y="2035175"/>
                  <a:ext cx="333375" cy="330200"/>
                </a:xfrm>
                <a:custGeom>
                  <a:avLst/>
                  <a:gdLst>
                    <a:gd name="T0" fmla="*/ 12 w 210"/>
                    <a:gd name="T1" fmla="*/ 208 h 208"/>
                    <a:gd name="T2" fmla="*/ 0 w 210"/>
                    <a:gd name="T3" fmla="*/ 196 h 208"/>
                    <a:gd name="T4" fmla="*/ 196 w 210"/>
                    <a:gd name="T5" fmla="*/ 0 h 208"/>
                    <a:gd name="T6" fmla="*/ 210 w 210"/>
                    <a:gd name="T7" fmla="*/ 12 h 208"/>
                    <a:gd name="T8" fmla="*/ 12 w 210"/>
                    <a:gd name="T9" fmla="*/ 208 h 208"/>
                  </a:gdLst>
                  <a:ahLst/>
                  <a:cxnLst>
                    <a:cxn ang="0">
                      <a:pos x="T0" y="T1"/>
                    </a:cxn>
                    <a:cxn ang="0">
                      <a:pos x="T2" y="T3"/>
                    </a:cxn>
                    <a:cxn ang="0">
                      <a:pos x="T4" y="T5"/>
                    </a:cxn>
                    <a:cxn ang="0">
                      <a:pos x="T6" y="T7"/>
                    </a:cxn>
                    <a:cxn ang="0">
                      <a:pos x="T8" y="T9"/>
                    </a:cxn>
                  </a:cxnLst>
                  <a:rect l="0" t="0" r="r" b="b"/>
                  <a:pathLst>
                    <a:path w="210" h="208">
                      <a:moveTo>
                        <a:pt x="12" y="208"/>
                      </a:moveTo>
                      <a:lnTo>
                        <a:pt x="0" y="196"/>
                      </a:lnTo>
                      <a:lnTo>
                        <a:pt x="196" y="0"/>
                      </a:lnTo>
                      <a:lnTo>
                        <a:pt x="210" y="12"/>
                      </a:lnTo>
                      <a:lnTo>
                        <a:pt x="12" y="208"/>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Freeform 87">
                  <a:extLst>
                    <a:ext uri="{FF2B5EF4-FFF2-40B4-BE49-F238E27FC236}">
                      <a16:creationId xmlns:a16="http://schemas.microsoft.com/office/drawing/2014/main" id="{C8D41B9F-5600-46ED-A023-A1F3F40E558C}"/>
                    </a:ext>
                  </a:extLst>
                </p:cNvPr>
                <p:cNvSpPr>
                  <a:spLocks/>
                </p:cNvSpPr>
                <p:nvPr/>
              </p:nvSpPr>
              <p:spPr bwMode="auto">
                <a:xfrm>
                  <a:off x="3138488" y="2076450"/>
                  <a:ext cx="330200" cy="333375"/>
                </a:xfrm>
                <a:custGeom>
                  <a:avLst/>
                  <a:gdLst>
                    <a:gd name="T0" fmla="*/ 12 w 208"/>
                    <a:gd name="T1" fmla="*/ 210 h 210"/>
                    <a:gd name="T2" fmla="*/ 0 w 208"/>
                    <a:gd name="T3" fmla="*/ 198 h 210"/>
                    <a:gd name="T4" fmla="*/ 196 w 208"/>
                    <a:gd name="T5" fmla="*/ 0 h 210"/>
                    <a:gd name="T6" fmla="*/ 208 w 208"/>
                    <a:gd name="T7" fmla="*/ 14 h 210"/>
                    <a:gd name="T8" fmla="*/ 12 w 208"/>
                    <a:gd name="T9" fmla="*/ 210 h 210"/>
                  </a:gdLst>
                  <a:ahLst/>
                  <a:cxnLst>
                    <a:cxn ang="0">
                      <a:pos x="T0" y="T1"/>
                    </a:cxn>
                    <a:cxn ang="0">
                      <a:pos x="T2" y="T3"/>
                    </a:cxn>
                    <a:cxn ang="0">
                      <a:pos x="T4" y="T5"/>
                    </a:cxn>
                    <a:cxn ang="0">
                      <a:pos x="T6" y="T7"/>
                    </a:cxn>
                    <a:cxn ang="0">
                      <a:pos x="T8" y="T9"/>
                    </a:cxn>
                  </a:cxnLst>
                  <a:rect l="0" t="0" r="r" b="b"/>
                  <a:pathLst>
                    <a:path w="208" h="210">
                      <a:moveTo>
                        <a:pt x="12" y="210"/>
                      </a:moveTo>
                      <a:lnTo>
                        <a:pt x="0" y="198"/>
                      </a:lnTo>
                      <a:lnTo>
                        <a:pt x="196" y="0"/>
                      </a:lnTo>
                      <a:lnTo>
                        <a:pt x="208" y="14"/>
                      </a:lnTo>
                      <a:lnTo>
                        <a:pt x="12" y="210"/>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grpSp>
        <p:sp>
          <p:nvSpPr>
            <p:cNvPr id="230" name="TextBox 229">
              <a:extLst>
                <a:ext uri="{FF2B5EF4-FFF2-40B4-BE49-F238E27FC236}">
                  <a16:creationId xmlns:a16="http://schemas.microsoft.com/office/drawing/2014/main" id="{03EF5770-C0A2-4ACD-8D62-BB525453496D}"/>
                </a:ext>
              </a:extLst>
            </p:cNvPr>
            <p:cNvSpPr txBox="1"/>
            <p:nvPr/>
          </p:nvSpPr>
          <p:spPr>
            <a:xfrm>
              <a:off x="7612647" y="1825288"/>
              <a:ext cx="818764" cy="470031"/>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Motor Damages</a:t>
              </a:r>
            </a:p>
          </p:txBody>
        </p:sp>
      </p:grpSp>
      <p:grpSp>
        <p:nvGrpSpPr>
          <p:cNvPr id="234" name="Group 233">
            <a:extLst>
              <a:ext uri="{FF2B5EF4-FFF2-40B4-BE49-F238E27FC236}">
                <a16:creationId xmlns:a16="http://schemas.microsoft.com/office/drawing/2014/main" id="{4B9E07E6-5F6F-4070-A96C-400C054FCDEC}"/>
              </a:ext>
            </a:extLst>
          </p:cNvPr>
          <p:cNvGrpSpPr/>
          <p:nvPr/>
        </p:nvGrpSpPr>
        <p:grpSpPr>
          <a:xfrm>
            <a:off x="5068350" y="3962400"/>
            <a:ext cx="5923193" cy="1754741"/>
            <a:chOff x="5068350" y="4586096"/>
            <a:chExt cx="5923193" cy="1754741"/>
          </a:xfrm>
        </p:grpSpPr>
        <p:cxnSp>
          <p:nvCxnSpPr>
            <p:cNvPr id="223" name="Straight Connector 222">
              <a:extLst>
                <a:ext uri="{FF2B5EF4-FFF2-40B4-BE49-F238E27FC236}">
                  <a16:creationId xmlns:a16="http://schemas.microsoft.com/office/drawing/2014/main" id="{DDD97665-D4D5-457F-B4FA-52E97E7AB9A0}"/>
                </a:ext>
              </a:extLst>
            </p:cNvPr>
            <p:cNvCxnSpPr>
              <a:cxnSpLocks/>
            </p:cNvCxnSpPr>
            <p:nvPr/>
          </p:nvCxnSpPr>
          <p:spPr>
            <a:xfrm>
              <a:off x="5068350" y="5739999"/>
              <a:ext cx="5923193" cy="0"/>
            </a:xfrm>
            <a:prstGeom prst="line">
              <a:avLst/>
            </a:prstGeom>
            <a:noFill/>
            <a:ln w="12700" cap="sq" cmpd="sng" algn="ctr">
              <a:solidFill>
                <a:schemeClr val="tx2"/>
              </a:solidFill>
              <a:prstDash val="solid"/>
              <a:miter lim="800000"/>
              <a:tailEnd type="none"/>
            </a:ln>
            <a:effectLst/>
          </p:spPr>
        </p:cxnSp>
        <p:grpSp>
          <p:nvGrpSpPr>
            <p:cNvPr id="226" name="Group 225">
              <a:extLst>
                <a:ext uri="{FF2B5EF4-FFF2-40B4-BE49-F238E27FC236}">
                  <a16:creationId xmlns:a16="http://schemas.microsoft.com/office/drawing/2014/main" id="{387F9081-3B79-474D-8442-804FB38D2EB1}"/>
                </a:ext>
              </a:extLst>
            </p:cNvPr>
            <p:cNvGrpSpPr/>
            <p:nvPr/>
          </p:nvGrpSpPr>
          <p:grpSpPr>
            <a:xfrm>
              <a:off x="6495129" y="5307798"/>
              <a:ext cx="1019848" cy="864402"/>
              <a:chOff x="6495129" y="5277867"/>
              <a:chExt cx="1019848" cy="864402"/>
            </a:xfrm>
          </p:grpSpPr>
          <p:sp>
            <p:nvSpPr>
              <p:cNvPr id="225" name="Rectangle 224">
                <a:extLst>
                  <a:ext uri="{FF2B5EF4-FFF2-40B4-BE49-F238E27FC236}">
                    <a16:creationId xmlns:a16="http://schemas.microsoft.com/office/drawing/2014/main" id="{A1135B52-2A0C-4F41-824B-E570729A4EB2}"/>
                  </a:ext>
                </a:extLst>
              </p:cNvPr>
              <p:cNvSpPr/>
              <p:nvPr/>
            </p:nvSpPr>
            <p:spPr>
              <a:xfrm>
                <a:off x="6495129" y="5277867"/>
                <a:ext cx="1019848" cy="864402"/>
              </a:xfrm>
              <a:prstGeom prst="rect">
                <a:avLst/>
              </a:prstGeom>
              <a:solidFill>
                <a:schemeClr val="tx1">
                  <a:lumMod val="100000"/>
                </a:schemeClr>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grpSp>
            <p:nvGrpSpPr>
              <p:cNvPr id="111" name="Group 378">
                <a:extLst>
                  <a:ext uri="{FF2B5EF4-FFF2-40B4-BE49-F238E27FC236}">
                    <a16:creationId xmlns:a16="http://schemas.microsoft.com/office/drawing/2014/main" id="{0EC16578-FEBD-4901-9F4A-0F89AA9FC6AF}"/>
                  </a:ext>
                </a:extLst>
              </p:cNvPr>
              <p:cNvGrpSpPr>
                <a:grpSpLocks noChangeAspect="1"/>
              </p:cNvGrpSpPr>
              <p:nvPr/>
            </p:nvGrpSpPr>
            <p:grpSpPr bwMode="auto">
              <a:xfrm>
                <a:off x="6769996" y="5340829"/>
                <a:ext cx="470114" cy="738478"/>
                <a:chOff x="3344" y="912"/>
                <a:chExt cx="741" cy="1164"/>
              </a:xfrm>
              <a:solidFill>
                <a:schemeClr val="bg1"/>
              </a:solidFill>
            </p:grpSpPr>
            <p:sp>
              <p:nvSpPr>
                <p:cNvPr id="112" name="Rectangle 379">
                  <a:extLst>
                    <a:ext uri="{FF2B5EF4-FFF2-40B4-BE49-F238E27FC236}">
                      <a16:creationId xmlns:a16="http://schemas.microsoft.com/office/drawing/2014/main" id="{88B5DDE4-4399-4BFB-AFCA-BF81B2DDD710}"/>
                    </a:ext>
                  </a:extLst>
                </p:cNvPr>
                <p:cNvSpPr>
                  <a:spLocks noChangeArrowheads="1"/>
                </p:cNvSpPr>
                <p:nvPr/>
              </p:nvSpPr>
              <p:spPr bwMode="auto">
                <a:xfrm>
                  <a:off x="3776" y="2000"/>
                  <a:ext cx="7" cy="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Rectangle 380">
                  <a:extLst>
                    <a:ext uri="{FF2B5EF4-FFF2-40B4-BE49-F238E27FC236}">
                      <a16:creationId xmlns:a16="http://schemas.microsoft.com/office/drawing/2014/main" id="{E4B6D64B-F112-4B10-82B9-66634537270B}"/>
                    </a:ext>
                  </a:extLst>
                </p:cNvPr>
                <p:cNvSpPr>
                  <a:spLocks noChangeArrowheads="1"/>
                </p:cNvSpPr>
                <p:nvPr/>
              </p:nvSpPr>
              <p:spPr bwMode="auto">
                <a:xfrm>
                  <a:off x="3609" y="1603"/>
                  <a:ext cx="211"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Freeform 381">
                  <a:extLst>
                    <a:ext uri="{FF2B5EF4-FFF2-40B4-BE49-F238E27FC236}">
                      <a16:creationId xmlns:a16="http://schemas.microsoft.com/office/drawing/2014/main" id="{BCB5A455-0C6C-43B0-B4EF-98775671316B}"/>
                    </a:ext>
                  </a:extLst>
                </p:cNvPr>
                <p:cNvSpPr>
                  <a:spLocks noEditPoints="1"/>
                </p:cNvSpPr>
                <p:nvPr/>
              </p:nvSpPr>
              <p:spPr bwMode="auto">
                <a:xfrm>
                  <a:off x="3604" y="1598"/>
                  <a:ext cx="220" cy="25"/>
                </a:xfrm>
                <a:custGeom>
                  <a:avLst/>
                  <a:gdLst>
                    <a:gd name="T0" fmla="*/ 220 w 220"/>
                    <a:gd name="T1" fmla="*/ 25 h 25"/>
                    <a:gd name="T2" fmla="*/ 0 w 220"/>
                    <a:gd name="T3" fmla="*/ 25 h 25"/>
                    <a:gd name="T4" fmla="*/ 0 w 220"/>
                    <a:gd name="T5" fmla="*/ 0 h 25"/>
                    <a:gd name="T6" fmla="*/ 220 w 220"/>
                    <a:gd name="T7" fmla="*/ 0 h 25"/>
                    <a:gd name="T8" fmla="*/ 220 w 220"/>
                    <a:gd name="T9" fmla="*/ 25 h 25"/>
                    <a:gd name="T10" fmla="*/ 10 w 220"/>
                    <a:gd name="T11" fmla="*/ 15 h 25"/>
                    <a:gd name="T12" fmla="*/ 211 w 220"/>
                    <a:gd name="T13" fmla="*/ 15 h 25"/>
                    <a:gd name="T14" fmla="*/ 211 w 220"/>
                    <a:gd name="T15" fmla="*/ 10 h 25"/>
                    <a:gd name="T16" fmla="*/ 10 w 220"/>
                    <a:gd name="T17" fmla="*/ 10 h 25"/>
                    <a:gd name="T18" fmla="*/ 10 w 220"/>
                    <a:gd name="T19" fmla="*/ 1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0" h="25">
                      <a:moveTo>
                        <a:pt x="220" y="25"/>
                      </a:moveTo>
                      <a:lnTo>
                        <a:pt x="0" y="25"/>
                      </a:lnTo>
                      <a:lnTo>
                        <a:pt x="0" y="0"/>
                      </a:lnTo>
                      <a:lnTo>
                        <a:pt x="220" y="0"/>
                      </a:lnTo>
                      <a:lnTo>
                        <a:pt x="220" y="25"/>
                      </a:lnTo>
                      <a:close/>
                      <a:moveTo>
                        <a:pt x="10" y="15"/>
                      </a:moveTo>
                      <a:lnTo>
                        <a:pt x="211" y="15"/>
                      </a:lnTo>
                      <a:lnTo>
                        <a:pt x="211" y="10"/>
                      </a:lnTo>
                      <a:lnTo>
                        <a:pt x="10" y="10"/>
                      </a:lnTo>
                      <a:lnTo>
                        <a:pt x="10" y="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Rectangle 382">
                  <a:extLst>
                    <a:ext uri="{FF2B5EF4-FFF2-40B4-BE49-F238E27FC236}">
                      <a16:creationId xmlns:a16="http://schemas.microsoft.com/office/drawing/2014/main" id="{903887DD-3EAF-4D22-B5EA-5F758532C4F3}"/>
                    </a:ext>
                  </a:extLst>
                </p:cNvPr>
                <p:cNvSpPr>
                  <a:spLocks noChangeArrowheads="1"/>
                </p:cNvSpPr>
                <p:nvPr/>
              </p:nvSpPr>
              <p:spPr bwMode="auto">
                <a:xfrm>
                  <a:off x="3609" y="1671"/>
                  <a:ext cx="211"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Freeform 383">
                  <a:extLst>
                    <a:ext uri="{FF2B5EF4-FFF2-40B4-BE49-F238E27FC236}">
                      <a16:creationId xmlns:a16="http://schemas.microsoft.com/office/drawing/2014/main" id="{90206779-25FA-4427-9385-64DF889988DD}"/>
                    </a:ext>
                  </a:extLst>
                </p:cNvPr>
                <p:cNvSpPr>
                  <a:spLocks noEditPoints="1"/>
                </p:cNvSpPr>
                <p:nvPr/>
              </p:nvSpPr>
              <p:spPr bwMode="auto">
                <a:xfrm>
                  <a:off x="3604" y="1667"/>
                  <a:ext cx="220" cy="24"/>
                </a:xfrm>
                <a:custGeom>
                  <a:avLst/>
                  <a:gdLst>
                    <a:gd name="T0" fmla="*/ 220 w 220"/>
                    <a:gd name="T1" fmla="*/ 24 h 24"/>
                    <a:gd name="T2" fmla="*/ 0 w 220"/>
                    <a:gd name="T3" fmla="*/ 24 h 24"/>
                    <a:gd name="T4" fmla="*/ 0 w 220"/>
                    <a:gd name="T5" fmla="*/ 0 h 24"/>
                    <a:gd name="T6" fmla="*/ 220 w 220"/>
                    <a:gd name="T7" fmla="*/ 0 h 24"/>
                    <a:gd name="T8" fmla="*/ 220 w 220"/>
                    <a:gd name="T9" fmla="*/ 24 h 24"/>
                    <a:gd name="T10" fmla="*/ 10 w 220"/>
                    <a:gd name="T11" fmla="*/ 15 h 24"/>
                    <a:gd name="T12" fmla="*/ 211 w 220"/>
                    <a:gd name="T13" fmla="*/ 15 h 24"/>
                    <a:gd name="T14" fmla="*/ 211 w 220"/>
                    <a:gd name="T15" fmla="*/ 9 h 24"/>
                    <a:gd name="T16" fmla="*/ 10 w 220"/>
                    <a:gd name="T17" fmla="*/ 9 h 24"/>
                    <a:gd name="T18" fmla="*/ 10 w 220"/>
                    <a:gd name="T19" fmla="*/ 15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0" h="24">
                      <a:moveTo>
                        <a:pt x="220" y="24"/>
                      </a:moveTo>
                      <a:lnTo>
                        <a:pt x="0" y="24"/>
                      </a:lnTo>
                      <a:lnTo>
                        <a:pt x="0" y="0"/>
                      </a:lnTo>
                      <a:lnTo>
                        <a:pt x="220" y="0"/>
                      </a:lnTo>
                      <a:lnTo>
                        <a:pt x="220" y="24"/>
                      </a:lnTo>
                      <a:close/>
                      <a:moveTo>
                        <a:pt x="10" y="15"/>
                      </a:moveTo>
                      <a:lnTo>
                        <a:pt x="211" y="15"/>
                      </a:lnTo>
                      <a:lnTo>
                        <a:pt x="211" y="9"/>
                      </a:lnTo>
                      <a:lnTo>
                        <a:pt x="10" y="9"/>
                      </a:lnTo>
                      <a:lnTo>
                        <a:pt x="10" y="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Rectangle 384">
                  <a:extLst>
                    <a:ext uri="{FF2B5EF4-FFF2-40B4-BE49-F238E27FC236}">
                      <a16:creationId xmlns:a16="http://schemas.microsoft.com/office/drawing/2014/main" id="{56FA6FEA-0D0A-42BA-95B4-242F9F9342B0}"/>
                    </a:ext>
                  </a:extLst>
                </p:cNvPr>
                <p:cNvSpPr>
                  <a:spLocks noChangeArrowheads="1"/>
                </p:cNvSpPr>
                <p:nvPr/>
              </p:nvSpPr>
              <p:spPr bwMode="auto">
                <a:xfrm>
                  <a:off x="3551" y="1447"/>
                  <a:ext cx="327" cy="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 name="Freeform 385">
                  <a:extLst>
                    <a:ext uri="{FF2B5EF4-FFF2-40B4-BE49-F238E27FC236}">
                      <a16:creationId xmlns:a16="http://schemas.microsoft.com/office/drawing/2014/main" id="{F5F35A49-A983-4256-A8CB-28DB32EACFD3}"/>
                    </a:ext>
                  </a:extLst>
                </p:cNvPr>
                <p:cNvSpPr>
                  <a:spLocks noEditPoints="1"/>
                </p:cNvSpPr>
                <p:nvPr/>
              </p:nvSpPr>
              <p:spPr bwMode="auto">
                <a:xfrm>
                  <a:off x="3349" y="1447"/>
                  <a:ext cx="731" cy="345"/>
                </a:xfrm>
                <a:custGeom>
                  <a:avLst/>
                  <a:gdLst>
                    <a:gd name="T0" fmla="*/ 730 w 731"/>
                    <a:gd name="T1" fmla="*/ 0 h 345"/>
                    <a:gd name="T2" fmla="*/ 554 w 731"/>
                    <a:gd name="T3" fmla="*/ 0 h 345"/>
                    <a:gd name="T4" fmla="*/ 554 w 731"/>
                    <a:gd name="T5" fmla="*/ 0 h 345"/>
                    <a:gd name="T6" fmla="*/ 554 w 731"/>
                    <a:gd name="T7" fmla="*/ 0 h 345"/>
                    <a:gd name="T8" fmla="*/ 529 w 731"/>
                    <a:gd name="T9" fmla="*/ 0 h 345"/>
                    <a:gd name="T10" fmla="*/ 528 w 731"/>
                    <a:gd name="T11" fmla="*/ 0 h 345"/>
                    <a:gd name="T12" fmla="*/ 528 w 731"/>
                    <a:gd name="T13" fmla="*/ 0 h 345"/>
                    <a:gd name="T14" fmla="*/ 202 w 731"/>
                    <a:gd name="T15" fmla="*/ 0 h 345"/>
                    <a:gd name="T16" fmla="*/ 202 w 731"/>
                    <a:gd name="T17" fmla="*/ 0 h 345"/>
                    <a:gd name="T18" fmla="*/ 201 w 731"/>
                    <a:gd name="T19" fmla="*/ 0 h 345"/>
                    <a:gd name="T20" fmla="*/ 177 w 731"/>
                    <a:gd name="T21" fmla="*/ 0 h 345"/>
                    <a:gd name="T22" fmla="*/ 176 w 731"/>
                    <a:gd name="T23" fmla="*/ 0 h 345"/>
                    <a:gd name="T24" fmla="*/ 176 w 731"/>
                    <a:gd name="T25" fmla="*/ 0 h 345"/>
                    <a:gd name="T26" fmla="*/ 0 w 731"/>
                    <a:gd name="T27" fmla="*/ 0 h 345"/>
                    <a:gd name="T28" fmla="*/ 0 w 731"/>
                    <a:gd name="T29" fmla="*/ 0 h 345"/>
                    <a:gd name="T30" fmla="*/ 0 w 731"/>
                    <a:gd name="T31" fmla="*/ 100 h 345"/>
                    <a:gd name="T32" fmla="*/ 0 w 731"/>
                    <a:gd name="T33" fmla="*/ 100 h 345"/>
                    <a:gd name="T34" fmla="*/ 24 w 731"/>
                    <a:gd name="T35" fmla="*/ 100 h 345"/>
                    <a:gd name="T36" fmla="*/ 48 w 731"/>
                    <a:gd name="T37" fmla="*/ 100 h 345"/>
                    <a:gd name="T38" fmla="*/ 89 w 731"/>
                    <a:gd name="T39" fmla="*/ 166 h 345"/>
                    <a:gd name="T40" fmla="*/ 89 w 731"/>
                    <a:gd name="T41" fmla="*/ 345 h 345"/>
                    <a:gd name="T42" fmla="*/ 103 w 731"/>
                    <a:gd name="T43" fmla="*/ 345 h 345"/>
                    <a:gd name="T44" fmla="*/ 103 w 731"/>
                    <a:gd name="T45" fmla="*/ 161 h 345"/>
                    <a:gd name="T46" fmla="*/ 67 w 731"/>
                    <a:gd name="T47" fmla="*/ 100 h 345"/>
                    <a:gd name="T48" fmla="*/ 114 w 731"/>
                    <a:gd name="T49" fmla="*/ 100 h 345"/>
                    <a:gd name="T50" fmla="*/ 124 w 731"/>
                    <a:gd name="T51" fmla="*/ 100 h 345"/>
                    <a:gd name="T52" fmla="*/ 606 w 731"/>
                    <a:gd name="T53" fmla="*/ 100 h 345"/>
                    <a:gd name="T54" fmla="*/ 617 w 731"/>
                    <a:gd name="T55" fmla="*/ 100 h 345"/>
                    <a:gd name="T56" fmla="*/ 664 w 731"/>
                    <a:gd name="T57" fmla="*/ 100 h 345"/>
                    <a:gd name="T58" fmla="*/ 627 w 731"/>
                    <a:gd name="T59" fmla="*/ 161 h 345"/>
                    <a:gd name="T60" fmla="*/ 627 w 731"/>
                    <a:gd name="T61" fmla="*/ 345 h 345"/>
                    <a:gd name="T62" fmla="*/ 642 w 731"/>
                    <a:gd name="T63" fmla="*/ 345 h 345"/>
                    <a:gd name="T64" fmla="*/ 642 w 731"/>
                    <a:gd name="T65" fmla="*/ 166 h 345"/>
                    <a:gd name="T66" fmla="*/ 682 w 731"/>
                    <a:gd name="T67" fmla="*/ 100 h 345"/>
                    <a:gd name="T68" fmla="*/ 706 w 731"/>
                    <a:gd name="T69" fmla="*/ 100 h 345"/>
                    <a:gd name="T70" fmla="*/ 730 w 731"/>
                    <a:gd name="T71" fmla="*/ 100 h 345"/>
                    <a:gd name="T72" fmla="*/ 731 w 731"/>
                    <a:gd name="T73" fmla="*/ 100 h 345"/>
                    <a:gd name="T74" fmla="*/ 731 w 731"/>
                    <a:gd name="T75" fmla="*/ 0 h 345"/>
                    <a:gd name="T76" fmla="*/ 730 w 731"/>
                    <a:gd name="T77" fmla="*/ 0 h 345"/>
                    <a:gd name="T78" fmla="*/ 15 w 731"/>
                    <a:gd name="T79" fmla="*/ 85 h 345"/>
                    <a:gd name="T80" fmla="*/ 15 w 731"/>
                    <a:gd name="T81" fmla="*/ 14 h 345"/>
                    <a:gd name="T82" fmla="*/ 715 w 731"/>
                    <a:gd name="T83" fmla="*/ 14 h 345"/>
                    <a:gd name="T84" fmla="*/ 715 w 731"/>
                    <a:gd name="T85" fmla="*/ 85 h 345"/>
                    <a:gd name="T86" fmla="*/ 15 w 731"/>
                    <a:gd name="T87" fmla="*/ 85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31" h="345">
                      <a:moveTo>
                        <a:pt x="730" y="0"/>
                      </a:moveTo>
                      <a:lnTo>
                        <a:pt x="554" y="0"/>
                      </a:lnTo>
                      <a:lnTo>
                        <a:pt x="554" y="0"/>
                      </a:lnTo>
                      <a:lnTo>
                        <a:pt x="554" y="0"/>
                      </a:lnTo>
                      <a:lnTo>
                        <a:pt x="529" y="0"/>
                      </a:lnTo>
                      <a:lnTo>
                        <a:pt x="528" y="0"/>
                      </a:lnTo>
                      <a:lnTo>
                        <a:pt x="528" y="0"/>
                      </a:lnTo>
                      <a:lnTo>
                        <a:pt x="202" y="0"/>
                      </a:lnTo>
                      <a:lnTo>
                        <a:pt x="202" y="0"/>
                      </a:lnTo>
                      <a:lnTo>
                        <a:pt x="201" y="0"/>
                      </a:lnTo>
                      <a:lnTo>
                        <a:pt x="177" y="0"/>
                      </a:lnTo>
                      <a:lnTo>
                        <a:pt x="176" y="0"/>
                      </a:lnTo>
                      <a:lnTo>
                        <a:pt x="176" y="0"/>
                      </a:lnTo>
                      <a:lnTo>
                        <a:pt x="0" y="0"/>
                      </a:lnTo>
                      <a:lnTo>
                        <a:pt x="0" y="0"/>
                      </a:lnTo>
                      <a:lnTo>
                        <a:pt x="0" y="100"/>
                      </a:lnTo>
                      <a:lnTo>
                        <a:pt x="0" y="100"/>
                      </a:lnTo>
                      <a:lnTo>
                        <a:pt x="24" y="100"/>
                      </a:lnTo>
                      <a:lnTo>
                        <a:pt x="48" y="100"/>
                      </a:lnTo>
                      <a:lnTo>
                        <a:pt x="89" y="166"/>
                      </a:lnTo>
                      <a:lnTo>
                        <a:pt x="89" y="345"/>
                      </a:lnTo>
                      <a:lnTo>
                        <a:pt x="103" y="345"/>
                      </a:lnTo>
                      <a:lnTo>
                        <a:pt x="103" y="161"/>
                      </a:lnTo>
                      <a:lnTo>
                        <a:pt x="67" y="100"/>
                      </a:lnTo>
                      <a:lnTo>
                        <a:pt x="114" y="100"/>
                      </a:lnTo>
                      <a:lnTo>
                        <a:pt x="124" y="100"/>
                      </a:lnTo>
                      <a:lnTo>
                        <a:pt x="606" y="100"/>
                      </a:lnTo>
                      <a:lnTo>
                        <a:pt x="617" y="100"/>
                      </a:lnTo>
                      <a:lnTo>
                        <a:pt x="664" y="100"/>
                      </a:lnTo>
                      <a:lnTo>
                        <a:pt x="627" y="161"/>
                      </a:lnTo>
                      <a:lnTo>
                        <a:pt x="627" y="345"/>
                      </a:lnTo>
                      <a:lnTo>
                        <a:pt x="642" y="345"/>
                      </a:lnTo>
                      <a:lnTo>
                        <a:pt x="642" y="166"/>
                      </a:lnTo>
                      <a:lnTo>
                        <a:pt x="682" y="100"/>
                      </a:lnTo>
                      <a:lnTo>
                        <a:pt x="706" y="100"/>
                      </a:lnTo>
                      <a:lnTo>
                        <a:pt x="730" y="100"/>
                      </a:lnTo>
                      <a:lnTo>
                        <a:pt x="731" y="100"/>
                      </a:lnTo>
                      <a:lnTo>
                        <a:pt x="731" y="0"/>
                      </a:lnTo>
                      <a:lnTo>
                        <a:pt x="730" y="0"/>
                      </a:lnTo>
                      <a:close/>
                      <a:moveTo>
                        <a:pt x="15" y="85"/>
                      </a:moveTo>
                      <a:lnTo>
                        <a:pt x="15" y="14"/>
                      </a:lnTo>
                      <a:lnTo>
                        <a:pt x="715" y="14"/>
                      </a:lnTo>
                      <a:lnTo>
                        <a:pt x="715" y="85"/>
                      </a:lnTo>
                      <a:lnTo>
                        <a:pt x="15" y="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 name="Freeform 386">
                  <a:extLst>
                    <a:ext uri="{FF2B5EF4-FFF2-40B4-BE49-F238E27FC236}">
                      <a16:creationId xmlns:a16="http://schemas.microsoft.com/office/drawing/2014/main" id="{A169A3F7-D85A-4456-A70E-F74F46E2BAE0}"/>
                    </a:ext>
                  </a:extLst>
                </p:cNvPr>
                <p:cNvSpPr>
                  <a:spLocks noEditPoints="1"/>
                </p:cNvSpPr>
                <p:nvPr/>
              </p:nvSpPr>
              <p:spPr bwMode="auto">
                <a:xfrm>
                  <a:off x="3344" y="1442"/>
                  <a:ext cx="741" cy="355"/>
                </a:xfrm>
                <a:custGeom>
                  <a:avLst/>
                  <a:gdLst>
                    <a:gd name="T0" fmla="*/ 652 w 741"/>
                    <a:gd name="T1" fmla="*/ 355 h 355"/>
                    <a:gd name="T2" fmla="*/ 627 w 741"/>
                    <a:gd name="T3" fmla="*/ 355 h 355"/>
                    <a:gd name="T4" fmla="*/ 627 w 741"/>
                    <a:gd name="T5" fmla="*/ 165 h 355"/>
                    <a:gd name="T6" fmla="*/ 660 w 741"/>
                    <a:gd name="T7" fmla="*/ 110 h 355"/>
                    <a:gd name="T8" fmla="*/ 119 w 741"/>
                    <a:gd name="T9" fmla="*/ 110 h 355"/>
                    <a:gd name="T10" fmla="*/ 80 w 741"/>
                    <a:gd name="T11" fmla="*/ 110 h 355"/>
                    <a:gd name="T12" fmla="*/ 113 w 741"/>
                    <a:gd name="T13" fmla="*/ 165 h 355"/>
                    <a:gd name="T14" fmla="*/ 113 w 741"/>
                    <a:gd name="T15" fmla="*/ 355 h 355"/>
                    <a:gd name="T16" fmla="*/ 88 w 741"/>
                    <a:gd name="T17" fmla="*/ 355 h 355"/>
                    <a:gd name="T18" fmla="*/ 88 w 741"/>
                    <a:gd name="T19" fmla="*/ 172 h 355"/>
                    <a:gd name="T20" fmla="*/ 51 w 741"/>
                    <a:gd name="T21" fmla="*/ 110 h 355"/>
                    <a:gd name="T22" fmla="*/ 0 w 741"/>
                    <a:gd name="T23" fmla="*/ 110 h 355"/>
                    <a:gd name="T24" fmla="*/ 0 w 741"/>
                    <a:gd name="T25" fmla="*/ 105 h 355"/>
                    <a:gd name="T26" fmla="*/ 0 w 741"/>
                    <a:gd name="T27" fmla="*/ 0 h 355"/>
                    <a:gd name="T28" fmla="*/ 741 w 741"/>
                    <a:gd name="T29" fmla="*/ 0 h 355"/>
                    <a:gd name="T30" fmla="*/ 741 w 741"/>
                    <a:gd name="T31" fmla="*/ 110 h 355"/>
                    <a:gd name="T32" fmla="*/ 689 w 741"/>
                    <a:gd name="T33" fmla="*/ 110 h 355"/>
                    <a:gd name="T34" fmla="*/ 652 w 741"/>
                    <a:gd name="T35" fmla="*/ 172 h 355"/>
                    <a:gd name="T36" fmla="*/ 652 w 741"/>
                    <a:gd name="T37" fmla="*/ 355 h 355"/>
                    <a:gd name="T38" fmla="*/ 637 w 741"/>
                    <a:gd name="T39" fmla="*/ 345 h 355"/>
                    <a:gd name="T40" fmla="*/ 642 w 741"/>
                    <a:gd name="T41" fmla="*/ 345 h 355"/>
                    <a:gd name="T42" fmla="*/ 642 w 741"/>
                    <a:gd name="T43" fmla="*/ 170 h 355"/>
                    <a:gd name="T44" fmla="*/ 684 w 741"/>
                    <a:gd name="T45" fmla="*/ 101 h 355"/>
                    <a:gd name="T46" fmla="*/ 731 w 741"/>
                    <a:gd name="T47" fmla="*/ 101 h 355"/>
                    <a:gd name="T48" fmla="*/ 731 w 741"/>
                    <a:gd name="T49" fmla="*/ 10 h 355"/>
                    <a:gd name="T50" fmla="*/ 9 w 741"/>
                    <a:gd name="T51" fmla="*/ 10 h 355"/>
                    <a:gd name="T52" fmla="*/ 9 w 741"/>
                    <a:gd name="T53" fmla="*/ 101 h 355"/>
                    <a:gd name="T54" fmla="*/ 56 w 741"/>
                    <a:gd name="T55" fmla="*/ 101 h 355"/>
                    <a:gd name="T56" fmla="*/ 98 w 741"/>
                    <a:gd name="T57" fmla="*/ 170 h 355"/>
                    <a:gd name="T58" fmla="*/ 98 w 741"/>
                    <a:gd name="T59" fmla="*/ 345 h 355"/>
                    <a:gd name="T60" fmla="*/ 103 w 741"/>
                    <a:gd name="T61" fmla="*/ 345 h 355"/>
                    <a:gd name="T62" fmla="*/ 103 w 741"/>
                    <a:gd name="T63" fmla="*/ 168 h 355"/>
                    <a:gd name="T64" fmla="*/ 64 w 741"/>
                    <a:gd name="T65" fmla="*/ 101 h 355"/>
                    <a:gd name="T66" fmla="*/ 677 w 741"/>
                    <a:gd name="T67" fmla="*/ 101 h 355"/>
                    <a:gd name="T68" fmla="*/ 637 w 741"/>
                    <a:gd name="T69" fmla="*/ 168 h 355"/>
                    <a:gd name="T70" fmla="*/ 637 w 741"/>
                    <a:gd name="T71" fmla="*/ 345 h 355"/>
                    <a:gd name="T72" fmla="*/ 725 w 741"/>
                    <a:gd name="T73" fmla="*/ 95 h 355"/>
                    <a:gd name="T74" fmla="*/ 15 w 741"/>
                    <a:gd name="T75" fmla="*/ 95 h 355"/>
                    <a:gd name="T76" fmla="*/ 15 w 741"/>
                    <a:gd name="T77" fmla="*/ 15 h 355"/>
                    <a:gd name="T78" fmla="*/ 725 w 741"/>
                    <a:gd name="T79" fmla="*/ 15 h 355"/>
                    <a:gd name="T80" fmla="*/ 725 w 741"/>
                    <a:gd name="T81" fmla="*/ 95 h 355"/>
                    <a:gd name="T82" fmla="*/ 25 w 741"/>
                    <a:gd name="T83" fmla="*/ 86 h 355"/>
                    <a:gd name="T84" fmla="*/ 716 w 741"/>
                    <a:gd name="T85" fmla="*/ 86 h 355"/>
                    <a:gd name="T86" fmla="*/ 716 w 741"/>
                    <a:gd name="T87" fmla="*/ 25 h 355"/>
                    <a:gd name="T88" fmla="*/ 25 w 741"/>
                    <a:gd name="T89" fmla="*/ 25 h 355"/>
                    <a:gd name="T90" fmla="*/ 25 w 741"/>
                    <a:gd name="T91" fmla="*/ 86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41" h="355">
                      <a:moveTo>
                        <a:pt x="652" y="355"/>
                      </a:moveTo>
                      <a:lnTo>
                        <a:pt x="627" y="355"/>
                      </a:lnTo>
                      <a:lnTo>
                        <a:pt x="627" y="165"/>
                      </a:lnTo>
                      <a:lnTo>
                        <a:pt x="660" y="110"/>
                      </a:lnTo>
                      <a:lnTo>
                        <a:pt x="119" y="110"/>
                      </a:lnTo>
                      <a:lnTo>
                        <a:pt x="80" y="110"/>
                      </a:lnTo>
                      <a:lnTo>
                        <a:pt x="113" y="165"/>
                      </a:lnTo>
                      <a:lnTo>
                        <a:pt x="113" y="355"/>
                      </a:lnTo>
                      <a:lnTo>
                        <a:pt x="88" y="355"/>
                      </a:lnTo>
                      <a:lnTo>
                        <a:pt x="88" y="172"/>
                      </a:lnTo>
                      <a:lnTo>
                        <a:pt x="51" y="110"/>
                      </a:lnTo>
                      <a:lnTo>
                        <a:pt x="0" y="110"/>
                      </a:lnTo>
                      <a:lnTo>
                        <a:pt x="0" y="105"/>
                      </a:lnTo>
                      <a:lnTo>
                        <a:pt x="0" y="0"/>
                      </a:lnTo>
                      <a:lnTo>
                        <a:pt x="741" y="0"/>
                      </a:lnTo>
                      <a:lnTo>
                        <a:pt x="741" y="110"/>
                      </a:lnTo>
                      <a:lnTo>
                        <a:pt x="689" y="110"/>
                      </a:lnTo>
                      <a:lnTo>
                        <a:pt x="652" y="172"/>
                      </a:lnTo>
                      <a:lnTo>
                        <a:pt x="652" y="355"/>
                      </a:lnTo>
                      <a:close/>
                      <a:moveTo>
                        <a:pt x="637" y="345"/>
                      </a:moveTo>
                      <a:lnTo>
                        <a:pt x="642" y="345"/>
                      </a:lnTo>
                      <a:lnTo>
                        <a:pt x="642" y="170"/>
                      </a:lnTo>
                      <a:lnTo>
                        <a:pt x="684" y="101"/>
                      </a:lnTo>
                      <a:lnTo>
                        <a:pt x="731" y="101"/>
                      </a:lnTo>
                      <a:lnTo>
                        <a:pt x="731" y="10"/>
                      </a:lnTo>
                      <a:lnTo>
                        <a:pt x="9" y="10"/>
                      </a:lnTo>
                      <a:lnTo>
                        <a:pt x="9" y="101"/>
                      </a:lnTo>
                      <a:lnTo>
                        <a:pt x="56" y="101"/>
                      </a:lnTo>
                      <a:lnTo>
                        <a:pt x="98" y="170"/>
                      </a:lnTo>
                      <a:lnTo>
                        <a:pt x="98" y="345"/>
                      </a:lnTo>
                      <a:lnTo>
                        <a:pt x="103" y="345"/>
                      </a:lnTo>
                      <a:lnTo>
                        <a:pt x="103" y="168"/>
                      </a:lnTo>
                      <a:lnTo>
                        <a:pt x="64" y="101"/>
                      </a:lnTo>
                      <a:lnTo>
                        <a:pt x="677" y="101"/>
                      </a:lnTo>
                      <a:lnTo>
                        <a:pt x="637" y="168"/>
                      </a:lnTo>
                      <a:lnTo>
                        <a:pt x="637" y="345"/>
                      </a:lnTo>
                      <a:close/>
                      <a:moveTo>
                        <a:pt x="725" y="95"/>
                      </a:moveTo>
                      <a:lnTo>
                        <a:pt x="15" y="95"/>
                      </a:lnTo>
                      <a:lnTo>
                        <a:pt x="15" y="15"/>
                      </a:lnTo>
                      <a:lnTo>
                        <a:pt x="725" y="15"/>
                      </a:lnTo>
                      <a:lnTo>
                        <a:pt x="725" y="95"/>
                      </a:lnTo>
                      <a:close/>
                      <a:moveTo>
                        <a:pt x="25" y="86"/>
                      </a:moveTo>
                      <a:lnTo>
                        <a:pt x="716" y="86"/>
                      </a:lnTo>
                      <a:lnTo>
                        <a:pt x="716" y="25"/>
                      </a:lnTo>
                      <a:lnTo>
                        <a:pt x="25" y="25"/>
                      </a:lnTo>
                      <a:lnTo>
                        <a:pt x="25" y="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Freeform 387">
                  <a:extLst>
                    <a:ext uri="{FF2B5EF4-FFF2-40B4-BE49-F238E27FC236}">
                      <a16:creationId xmlns:a16="http://schemas.microsoft.com/office/drawing/2014/main" id="{ECE3AEC1-07F8-4891-A2F1-C0DBDD1800EC}"/>
                    </a:ext>
                  </a:extLst>
                </p:cNvPr>
                <p:cNvSpPr>
                  <a:spLocks noEditPoints="1"/>
                </p:cNvSpPr>
                <p:nvPr/>
              </p:nvSpPr>
              <p:spPr bwMode="auto">
                <a:xfrm>
                  <a:off x="3611" y="1021"/>
                  <a:ext cx="205" cy="203"/>
                </a:xfrm>
                <a:custGeom>
                  <a:avLst/>
                  <a:gdLst>
                    <a:gd name="T0" fmla="*/ 198 w 396"/>
                    <a:gd name="T1" fmla="*/ 395 h 395"/>
                    <a:gd name="T2" fmla="*/ 0 w 396"/>
                    <a:gd name="T3" fmla="*/ 156 h 395"/>
                    <a:gd name="T4" fmla="*/ 0 w 396"/>
                    <a:gd name="T5" fmla="*/ 70 h 395"/>
                    <a:gd name="T6" fmla="*/ 5 w 396"/>
                    <a:gd name="T7" fmla="*/ 66 h 395"/>
                    <a:gd name="T8" fmla="*/ 54 w 396"/>
                    <a:gd name="T9" fmla="*/ 18 h 395"/>
                    <a:gd name="T10" fmla="*/ 92 w 396"/>
                    <a:gd name="T11" fmla="*/ 8 h 395"/>
                    <a:gd name="T12" fmla="*/ 327 w 396"/>
                    <a:gd name="T13" fmla="*/ 47 h 395"/>
                    <a:gd name="T14" fmla="*/ 347 w 396"/>
                    <a:gd name="T15" fmla="*/ 48 h 395"/>
                    <a:gd name="T16" fmla="*/ 396 w 396"/>
                    <a:gd name="T17" fmla="*/ 91 h 395"/>
                    <a:gd name="T18" fmla="*/ 396 w 396"/>
                    <a:gd name="T19" fmla="*/ 156 h 395"/>
                    <a:gd name="T20" fmla="*/ 198 w 396"/>
                    <a:gd name="T21" fmla="*/ 395 h 395"/>
                    <a:gd name="T22" fmla="*/ 23 w 396"/>
                    <a:gd name="T23" fmla="*/ 82 h 395"/>
                    <a:gd name="T24" fmla="*/ 23 w 396"/>
                    <a:gd name="T25" fmla="*/ 156 h 395"/>
                    <a:gd name="T26" fmla="*/ 198 w 396"/>
                    <a:gd name="T27" fmla="*/ 371 h 395"/>
                    <a:gd name="T28" fmla="*/ 372 w 396"/>
                    <a:gd name="T29" fmla="*/ 156 h 395"/>
                    <a:gd name="T30" fmla="*/ 372 w 396"/>
                    <a:gd name="T31" fmla="*/ 91 h 395"/>
                    <a:gd name="T32" fmla="*/ 340 w 396"/>
                    <a:gd name="T33" fmla="*/ 70 h 395"/>
                    <a:gd name="T34" fmla="*/ 331 w 396"/>
                    <a:gd name="T35" fmla="*/ 70 h 395"/>
                    <a:gd name="T36" fmla="*/ 81 w 396"/>
                    <a:gd name="T37" fmla="*/ 28 h 395"/>
                    <a:gd name="T38" fmla="*/ 74 w 396"/>
                    <a:gd name="T39" fmla="*/ 30 h 395"/>
                    <a:gd name="T40" fmla="*/ 23 w 396"/>
                    <a:gd name="T41" fmla="*/ 82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96" h="395">
                      <a:moveTo>
                        <a:pt x="198" y="395"/>
                      </a:moveTo>
                      <a:cubicBezTo>
                        <a:pt x="89" y="395"/>
                        <a:pt x="0" y="288"/>
                        <a:pt x="0" y="156"/>
                      </a:cubicBezTo>
                      <a:cubicBezTo>
                        <a:pt x="0" y="70"/>
                        <a:pt x="0" y="70"/>
                        <a:pt x="0" y="70"/>
                      </a:cubicBezTo>
                      <a:cubicBezTo>
                        <a:pt x="5" y="66"/>
                        <a:pt x="5" y="66"/>
                        <a:pt x="5" y="66"/>
                      </a:cubicBezTo>
                      <a:cubicBezTo>
                        <a:pt x="6" y="66"/>
                        <a:pt x="38" y="45"/>
                        <a:pt x="54" y="18"/>
                      </a:cubicBezTo>
                      <a:cubicBezTo>
                        <a:pt x="62" y="5"/>
                        <a:pt x="79" y="0"/>
                        <a:pt x="92" y="8"/>
                      </a:cubicBezTo>
                      <a:cubicBezTo>
                        <a:pt x="125" y="26"/>
                        <a:pt x="214" y="67"/>
                        <a:pt x="327" y="47"/>
                      </a:cubicBezTo>
                      <a:cubicBezTo>
                        <a:pt x="334" y="45"/>
                        <a:pt x="341" y="46"/>
                        <a:pt x="347" y="48"/>
                      </a:cubicBezTo>
                      <a:cubicBezTo>
                        <a:pt x="369" y="56"/>
                        <a:pt x="396" y="69"/>
                        <a:pt x="396" y="91"/>
                      </a:cubicBezTo>
                      <a:cubicBezTo>
                        <a:pt x="396" y="156"/>
                        <a:pt x="396" y="156"/>
                        <a:pt x="396" y="156"/>
                      </a:cubicBezTo>
                      <a:cubicBezTo>
                        <a:pt x="396" y="288"/>
                        <a:pt x="307" y="395"/>
                        <a:pt x="198" y="395"/>
                      </a:cubicBezTo>
                      <a:close/>
                      <a:moveTo>
                        <a:pt x="23" y="82"/>
                      </a:moveTo>
                      <a:cubicBezTo>
                        <a:pt x="23" y="156"/>
                        <a:pt x="23" y="156"/>
                        <a:pt x="23" y="156"/>
                      </a:cubicBezTo>
                      <a:cubicBezTo>
                        <a:pt x="23" y="275"/>
                        <a:pt x="102" y="371"/>
                        <a:pt x="198" y="371"/>
                      </a:cubicBezTo>
                      <a:cubicBezTo>
                        <a:pt x="294" y="371"/>
                        <a:pt x="372" y="275"/>
                        <a:pt x="372" y="156"/>
                      </a:cubicBezTo>
                      <a:cubicBezTo>
                        <a:pt x="372" y="91"/>
                        <a:pt x="372" y="91"/>
                        <a:pt x="372" y="91"/>
                      </a:cubicBezTo>
                      <a:cubicBezTo>
                        <a:pt x="372" y="88"/>
                        <a:pt x="365" y="79"/>
                        <a:pt x="340" y="70"/>
                      </a:cubicBezTo>
                      <a:cubicBezTo>
                        <a:pt x="337" y="69"/>
                        <a:pt x="334" y="69"/>
                        <a:pt x="331" y="70"/>
                      </a:cubicBezTo>
                      <a:cubicBezTo>
                        <a:pt x="211" y="91"/>
                        <a:pt x="116" y="48"/>
                        <a:pt x="81" y="28"/>
                      </a:cubicBezTo>
                      <a:cubicBezTo>
                        <a:pt x="79" y="27"/>
                        <a:pt x="75" y="27"/>
                        <a:pt x="74" y="30"/>
                      </a:cubicBezTo>
                      <a:cubicBezTo>
                        <a:pt x="60" y="54"/>
                        <a:pt x="34" y="74"/>
                        <a:pt x="23"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Freeform 388">
                  <a:extLst>
                    <a:ext uri="{FF2B5EF4-FFF2-40B4-BE49-F238E27FC236}">
                      <a16:creationId xmlns:a16="http://schemas.microsoft.com/office/drawing/2014/main" id="{E97E1697-58AB-45FC-9391-47149EE3C647}"/>
                    </a:ext>
                  </a:extLst>
                </p:cNvPr>
                <p:cNvSpPr>
                  <a:spLocks noEditPoints="1"/>
                </p:cNvSpPr>
                <p:nvPr/>
              </p:nvSpPr>
              <p:spPr bwMode="auto">
                <a:xfrm>
                  <a:off x="3607" y="1016"/>
                  <a:ext cx="214" cy="213"/>
                </a:xfrm>
                <a:custGeom>
                  <a:avLst/>
                  <a:gdLst>
                    <a:gd name="T0" fmla="*/ 207 w 414"/>
                    <a:gd name="T1" fmla="*/ 414 h 414"/>
                    <a:gd name="T2" fmla="*/ 0 w 414"/>
                    <a:gd name="T3" fmla="*/ 166 h 414"/>
                    <a:gd name="T4" fmla="*/ 0 w 414"/>
                    <a:gd name="T5" fmla="*/ 75 h 414"/>
                    <a:gd name="T6" fmla="*/ 9 w 414"/>
                    <a:gd name="T7" fmla="*/ 68 h 414"/>
                    <a:gd name="T8" fmla="*/ 55 w 414"/>
                    <a:gd name="T9" fmla="*/ 23 h 414"/>
                    <a:gd name="T10" fmla="*/ 106 w 414"/>
                    <a:gd name="T11" fmla="*/ 10 h 414"/>
                    <a:gd name="T12" fmla="*/ 335 w 414"/>
                    <a:gd name="T13" fmla="*/ 48 h 414"/>
                    <a:gd name="T14" fmla="*/ 359 w 414"/>
                    <a:gd name="T15" fmla="*/ 49 h 414"/>
                    <a:gd name="T16" fmla="*/ 414 w 414"/>
                    <a:gd name="T17" fmla="*/ 101 h 414"/>
                    <a:gd name="T18" fmla="*/ 414 w 414"/>
                    <a:gd name="T19" fmla="*/ 166 h 414"/>
                    <a:gd name="T20" fmla="*/ 207 w 414"/>
                    <a:gd name="T21" fmla="*/ 414 h 414"/>
                    <a:gd name="T22" fmla="*/ 18 w 414"/>
                    <a:gd name="T23" fmla="*/ 85 h 414"/>
                    <a:gd name="T24" fmla="*/ 18 w 414"/>
                    <a:gd name="T25" fmla="*/ 166 h 414"/>
                    <a:gd name="T26" fmla="*/ 207 w 414"/>
                    <a:gd name="T27" fmla="*/ 395 h 414"/>
                    <a:gd name="T28" fmla="*/ 396 w 414"/>
                    <a:gd name="T29" fmla="*/ 166 h 414"/>
                    <a:gd name="T30" fmla="*/ 396 w 414"/>
                    <a:gd name="T31" fmla="*/ 101 h 414"/>
                    <a:gd name="T32" fmla="*/ 353 w 414"/>
                    <a:gd name="T33" fmla="*/ 67 h 414"/>
                    <a:gd name="T34" fmla="*/ 338 w 414"/>
                    <a:gd name="T35" fmla="*/ 66 h 414"/>
                    <a:gd name="T36" fmla="*/ 97 w 414"/>
                    <a:gd name="T37" fmla="*/ 26 h 414"/>
                    <a:gd name="T38" fmla="*/ 71 w 414"/>
                    <a:gd name="T39" fmla="*/ 33 h 414"/>
                    <a:gd name="T40" fmla="*/ 20 w 414"/>
                    <a:gd name="T41" fmla="*/ 84 h 414"/>
                    <a:gd name="T42" fmla="*/ 18 w 414"/>
                    <a:gd name="T43" fmla="*/ 85 h 414"/>
                    <a:gd name="T44" fmla="*/ 207 w 414"/>
                    <a:gd name="T45" fmla="*/ 391 h 414"/>
                    <a:gd name="T46" fmla="*/ 23 w 414"/>
                    <a:gd name="T47" fmla="*/ 166 h 414"/>
                    <a:gd name="T48" fmla="*/ 23 w 414"/>
                    <a:gd name="T49" fmla="*/ 87 h 414"/>
                    <a:gd name="T50" fmla="*/ 27 w 414"/>
                    <a:gd name="T51" fmla="*/ 84 h 414"/>
                    <a:gd name="T52" fmla="*/ 75 w 414"/>
                    <a:gd name="T53" fmla="*/ 35 h 414"/>
                    <a:gd name="T54" fmla="*/ 95 w 414"/>
                    <a:gd name="T55" fmla="*/ 30 h 414"/>
                    <a:gd name="T56" fmla="*/ 339 w 414"/>
                    <a:gd name="T57" fmla="*/ 70 h 414"/>
                    <a:gd name="T58" fmla="*/ 352 w 414"/>
                    <a:gd name="T59" fmla="*/ 71 h 414"/>
                    <a:gd name="T60" fmla="*/ 391 w 414"/>
                    <a:gd name="T61" fmla="*/ 101 h 414"/>
                    <a:gd name="T62" fmla="*/ 391 w 414"/>
                    <a:gd name="T63" fmla="*/ 166 h 414"/>
                    <a:gd name="T64" fmla="*/ 207 w 414"/>
                    <a:gd name="T65" fmla="*/ 391 h 414"/>
                    <a:gd name="T66" fmla="*/ 42 w 414"/>
                    <a:gd name="T67" fmla="*/ 97 h 414"/>
                    <a:gd name="T68" fmla="*/ 42 w 414"/>
                    <a:gd name="T69" fmla="*/ 166 h 414"/>
                    <a:gd name="T70" fmla="*/ 207 w 414"/>
                    <a:gd name="T71" fmla="*/ 372 h 414"/>
                    <a:gd name="T72" fmla="*/ 372 w 414"/>
                    <a:gd name="T73" fmla="*/ 166 h 414"/>
                    <a:gd name="T74" fmla="*/ 372 w 414"/>
                    <a:gd name="T75" fmla="*/ 103 h 414"/>
                    <a:gd name="T76" fmla="*/ 346 w 414"/>
                    <a:gd name="T77" fmla="*/ 89 h 414"/>
                    <a:gd name="T78" fmla="*/ 342 w 414"/>
                    <a:gd name="T79" fmla="*/ 89 h 414"/>
                    <a:gd name="T80" fmla="*/ 89 w 414"/>
                    <a:gd name="T81" fmla="*/ 48 h 414"/>
                    <a:gd name="T82" fmla="*/ 42 w 414"/>
                    <a:gd name="T83" fmla="*/ 97 h 414"/>
                    <a:gd name="T84" fmla="*/ 85 w 414"/>
                    <a:gd name="T85" fmla="*/ 46 h 414"/>
                    <a:gd name="T86" fmla="*/ 85 w 414"/>
                    <a:gd name="T87" fmla="*/ 46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14" h="414">
                      <a:moveTo>
                        <a:pt x="207" y="414"/>
                      </a:moveTo>
                      <a:cubicBezTo>
                        <a:pt x="93" y="414"/>
                        <a:pt x="0" y="303"/>
                        <a:pt x="0" y="166"/>
                      </a:cubicBezTo>
                      <a:cubicBezTo>
                        <a:pt x="0" y="75"/>
                        <a:pt x="0" y="75"/>
                        <a:pt x="0" y="75"/>
                      </a:cubicBezTo>
                      <a:cubicBezTo>
                        <a:pt x="9" y="68"/>
                        <a:pt x="9" y="68"/>
                        <a:pt x="9" y="68"/>
                      </a:cubicBezTo>
                      <a:cubicBezTo>
                        <a:pt x="11" y="68"/>
                        <a:pt x="41" y="47"/>
                        <a:pt x="55" y="23"/>
                      </a:cubicBezTo>
                      <a:cubicBezTo>
                        <a:pt x="65" y="6"/>
                        <a:pt x="88" y="0"/>
                        <a:pt x="106" y="10"/>
                      </a:cubicBezTo>
                      <a:cubicBezTo>
                        <a:pt x="138" y="28"/>
                        <a:pt x="224" y="67"/>
                        <a:pt x="335" y="48"/>
                      </a:cubicBezTo>
                      <a:cubicBezTo>
                        <a:pt x="343" y="46"/>
                        <a:pt x="352" y="47"/>
                        <a:pt x="359" y="49"/>
                      </a:cubicBezTo>
                      <a:cubicBezTo>
                        <a:pt x="405" y="65"/>
                        <a:pt x="414" y="86"/>
                        <a:pt x="414" y="101"/>
                      </a:cubicBezTo>
                      <a:cubicBezTo>
                        <a:pt x="414" y="166"/>
                        <a:pt x="414" y="166"/>
                        <a:pt x="414" y="166"/>
                      </a:cubicBezTo>
                      <a:cubicBezTo>
                        <a:pt x="414" y="303"/>
                        <a:pt x="321" y="414"/>
                        <a:pt x="207" y="414"/>
                      </a:cubicBezTo>
                      <a:close/>
                      <a:moveTo>
                        <a:pt x="18" y="85"/>
                      </a:moveTo>
                      <a:cubicBezTo>
                        <a:pt x="18" y="166"/>
                        <a:pt x="18" y="166"/>
                        <a:pt x="18" y="166"/>
                      </a:cubicBezTo>
                      <a:cubicBezTo>
                        <a:pt x="18" y="292"/>
                        <a:pt x="103" y="395"/>
                        <a:pt x="207" y="395"/>
                      </a:cubicBezTo>
                      <a:cubicBezTo>
                        <a:pt x="311" y="395"/>
                        <a:pt x="396" y="292"/>
                        <a:pt x="396" y="166"/>
                      </a:cubicBezTo>
                      <a:cubicBezTo>
                        <a:pt x="396" y="101"/>
                        <a:pt x="396" y="101"/>
                        <a:pt x="396" y="101"/>
                      </a:cubicBezTo>
                      <a:cubicBezTo>
                        <a:pt x="396" y="84"/>
                        <a:pt x="369" y="72"/>
                        <a:pt x="353" y="67"/>
                      </a:cubicBezTo>
                      <a:cubicBezTo>
                        <a:pt x="349" y="65"/>
                        <a:pt x="343" y="65"/>
                        <a:pt x="338" y="66"/>
                      </a:cubicBezTo>
                      <a:cubicBezTo>
                        <a:pt x="222" y="87"/>
                        <a:pt x="131" y="45"/>
                        <a:pt x="97" y="26"/>
                      </a:cubicBezTo>
                      <a:cubicBezTo>
                        <a:pt x="88" y="21"/>
                        <a:pt x="76" y="24"/>
                        <a:pt x="71" y="33"/>
                      </a:cubicBezTo>
                      <a:cubicBezTo>
                        <a:pt x="55" y="60"/>
                        <a:pt x="23" y="81"/>
                        <a:pt x="20" y="84"/>
                      </a:cubicBezTo>
                      <a:lnTo>
                        <a:pt x="18" y="85"/>
                      </a:lnTo>
                      <a:close/>
                      <a:moveTo>
                        <a:pt x="207" y="391"/>
                      </a:moveTo>
                      <a:cubicBezTo>
                        <a:pt x="106" y="391"/>
                        <a:pt x="23" y="290"/>
                        <a:pt x="23" y="166"/>
                      </a:cubicBezTo>
                      <a:cubicBezTo>
                        <a:pt x="23" y="87"/>
                        <a:pt x="23" y="87"/>
                        <a:pt x="23" y="87"/>
                      </a:cubicBezTo>
                      <a:cubicBezTo>
                        <a:pt x="27" y="84"/>
                        <a:pt x="27" y="84"/>
                        <a:pt x="27" y="84"/>
                      </a:cubicBezTo>
                      <a:cubicBezTo>
                        <a:pt x="37" y="77"/>
                        <a:pt x="61" y="58"/>
                        <a:pt x="75" y="35"/>
                      </a:cubicBezTo>
                      <a:cubicBezTo>
                        <a:pt x="79" y="28"/>
                        <a:pt x="88" y="26"/>
                        <a:pt x="95" y="30"/>
                      </a:cubicBezTo>
                      <a:cubicBezTo>
                        <a:pt x="129" y="49"/>
                        <a:pt x="221" y="92"/>
                        <a:pt x="339" y="70"/>
                      </a:cubicBezTo>
                      <a:cubicBezTo>
                        <a:pt x="343" y="70"/>
                        <a:pt x="348" y="70"/>
                        <a:pt x="352" y="71"/>
                      </a:cubicBezTo>
                      <a:cubicBezTo>
                        <a:pt x="364" y="75"/>
                        <a:pt x="391" y="86"/>
                        <a:pt x="391" y="101"/>
                      </a:cubicBezTo>
                      <a:cubicBezTo>
                        <a:pt x="391" y="166"/>
                        <a:pt x="391" y="166"/>
                        <a:pt x="391" y="166"/>
                      </a:cubicBezTo>
                      <a:cubicBezTo>
                        <a:pt x="391" y="290"/>
                        <a:pt x="308" y="391"/>
                        <a:pt x="207" y="391"/>
                      </a:cubicBezTo>
                      <a:close/>
                      <a:moveTo>
                        <a:pt x="42" y="97"/>
                      </a:moveTo>
                      <a:cubicBezTo>
                        <a:pt x="42" y="166"/>
                        <a:pt x="42" y="166"/>
                        <a:pt x="42" y="166"/>
                      </a:cubicBezTo>
                      <a:cubicBezTo>
                        <a:pt x="42" y="280"/>
                        <a:pt x="116" y="372"/>
                        <a:pt x="207" y="372"/>
                      </a:cubicBezTo>
                      <a:cubicBezTo>
                        <a:pt x="298" y="372"/>
                        <a:pt x="372" y="280"/>
                        <a:pt x="372" y="166"/>
                      </a:cubicBezTo>
                      <a:cubicBezTo>
                        <a:pt x="372" y="103"/>
                        <a:pt x="372" y="103"/>
                        <a:pt x="372" y="103"/>
                      </a:cubicBezTo>
                      <a:cubicBezTo>
                        <a:pt x="370" y="101"/>
                        <a:pt x="364" y="95"/>
                        <a:pt x="346" y="89"/>
                      </a:cubicBezTo>
                      <a:cubicBezTo>
                        <a:pt x="345" y="88"/>
                        <a:pt x="344" y="88"/>
                        <a:pt x="342" y="89"/>
                      </a:cubicBezTo>
                      <a:cubicBezTo>
                        <a:pt x="222" y="110"/>
                        <a:pt x="127" y="69"/>
                        <a:pt x="89" y="48"/>
                      </a:cubicBezTo>
                      <a:cubicBezTo>
                        <a:pt x="75" y="69"/>
                        <a:pt x="55" y="87"/>
                        <a:pt x="42" y="97"/>
                      </a:cubicBezTo>
                      <a:close/>
                      <a:moveTo>
                        <a:pt x="85" y="46"/>
                      </a:moveTo>
                      <a:cubicBezTo>
                        <a:pt x="85" y="46"/>
                        <a:pt x="85" y="46"/>
                        <a:pt x="85"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Freeform 389">
                  <a:extLst>
                    <a:ext uri="{FF2B5EF4-FFF2-40B4-BE49-F238E27FC236}">
                      <a16:creationId xmlns:a16="http://schemas.microsoft.com/office/drawing/2014/main" id="{4B3E77C3-8908-4C80-8B27-FAA0A24F9995}"/>
                    </a:ext>
                  </a:extLst>
                </p:cNvPr>
                <p:cNvSpPr>
                  <a:spLocks/>
                </p:cNvSpPr>
                <p:nvPr/>
              </p:nvSpPr>
              <p:spPr bwMode="auto">
                <a:xfrm>
                  <a:off x="3656" y="1197"/>
                  <a:ext cx="116" cy="92"/>
                </a:xfrm>
                <a:custGeom>
                  <a:avLst/>
                  <a:gdLst>
                    <a:gd name="T0" fmla="*/ 112 w 224"/>
                    <a:gd name="T1" fmla="*/ 178 h 178"/>
                    <a:gd name="T2" fmla="*/ 0 w 224"/>
                    <a:gd name="T3" fmla="*/ 121 h 178"/>
                    <a:gd name="T4" fmla="*/ 0 w 224"/>
                    <a:gd name="T5" fmla="*/ 0 h 178"/>
                    <a:gd name="T6" fmla="*/ 21 w 224"/>
                    <a:gd name="T7" fmla="*/ 0 h 178"/>
                    <a:gd name="T8" fmla="*/ 21 w 224"/>
                    <a:gd name="T9" fmla="*/ 121 h 178"/>
                    <a:gd name="T10" fmla="*/ 112 w 224"/>
                    <a:gd name="T11" fmla="*/ 154 h 178"/>
                    <a:gd name="T12" fmla="*/ 203 w 224"/>
                    <a:gd name="T13" fmla="*/ 121 h 178"/>
                    <a:gd name="T14" fmla="*/ 203 w 224"/>
                    <a:gd name="T15" fmla="*/ 2 h 178"/>
                    <a:gd name="T16" fmla="*/ 224 w 224"/>
                    <a:gd name="T17" fmla="*/ 2 h 178"/>
                    <a:gd name="T18" fmla="*/ 224 w 224"/>
                    <a:gd name="T19" fmla="*/ 121 h 178"/>
                    <a:gd name="T20" fmla="*/ 112 w 224"/>
                    <a:gd name="T21" fmla="*/ 17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4" h="178">
                      <a:moveTo>
                        <a:pt x="112" y="178"/>
                      </a:moveTo>
                      <a:cubicBezTo>
                        <a:pt x="56" y="178"/>
                        <a:pt x="0" y="158"/>
                        <a:pt x="0" y="121"/>
                      </a:cubicBezTo>
                      <a:cubicBezTo>
                        <a:pt x="0" y="0"/>
                        <a:pt x="0" y="0"/>
                        <a:pt x="0" y="0"/>
                      </a:cubicBezTo>
                      <a:cubicBezTo>
                        <a:pt x="21" y="0"/>
                        <a:pt x="21" y="0"/>
                        <a:pt x="21" y="0"/>
                      </a:cubicBezTo>
                      <a:cubicBezTo>
                        <a:pt x="21" y="121"/>
                        <a:pt x="21" y="121"/>
                        <a:pt x="21" y="121"/>
                      </a:cubicBezTo>
                      <a:cubicBezTo>
                        <a:pt x="21" y="135"/>
                        <a:pt x="57" y="154"/>
                        <a:pt x="112" y="154"/>
                      </a:cubicBezTo>
                      <a:cubicBezTo>
                        <a:pt x="168" y="154"/>
                        <a:pt x="203" y="135"/>
                        <a:pt x="203" y="121"/>
                      </a:cubicBezTo>
                      <a:cubicBezTo>
                        <a:pt x="203" y="2"/>
                        <a:pt x="203" y="2"/>
                        <a:pt x="203" y="2"/>
                      </a:cubicBezTo>
                      <a:cubicBezTo>
                        <a:pt x="224" y="2"/>
                        <a:pt x="224" y="2"/>
                        <a:pt x="224" y="2"/>
                      </a:cubicBezTo>
                      <a:cubicBezTo>
                        <a:pt x="224" y="121"/>
                        <a:pt x="224" y="121"/>
                        <a:pt x="224" y="121"/>
                      </a:cubicBezTo>
                      <a:cubicBezTo>
                        <a:pt x="224" y="158"/>
                        <a:pt x="168" y="178"/>
                        <a:pt x="112" y="17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Freeform 390">
                  <a:extLst>
                    <a:ext uri="{FF2B5EF4-FFF2-40B4-BE49-F238E27FC236}">
                      <a16:creationId xmlns:a16="http://schemas.microsoft.com/office/drawing/2014/main" id="{6C588B8B-5E4D-4CC1-954A-E150D24112E9}"/>
                    </a:ext>
                  </a:extLst>
                </p:cNvPr>
                <p:cNvSpPr>
                  <a:spLocks noEditPoints="1"/>
                </p:cNvSpPr>
                <p:nvPr/>
              </p:nvSpPr>
              <p:spPr bwMode="auto">
                <a:xfrm>
                  <a:off x="3651" y="1193"/>
                  <a:ext cx="126" cy="100"/>
                </a:xfrm>
                <a:custGeom>
                  <a:avLst/>
                  <a:gdLst>
                    <a:gd name="T0" fmla="*/ 121 w 243"/>
                    <a:gd name="T1" fmla="*/ 196 h 196"/>
                    <a:gd name="T2" fmla="*/ 0 w 243"/>
                    <a:gd name="T3" fmla="*/ 130 h 196"/>
                    <a:gd name="T4" fmla="*/ 0 w 243"/>
                    <a:gd name="T5" fmla="*/ 0 h 196"/>
                    <a:gd name="T6" fmla="*/ 39 w 243"/>
                    <a:gd name="T7" fmla="*/ 0 h 196"/>
                    <a:gd name="T8" fmla="*/ 39 w 243"/>
                    <a:gd name="T9" fmla="*/ 130 h 196"/>
                    <a:gd name="T10" fmla="*/ 121 w 243"/>
                    <a:gd name="T11" fmla="*/ 154 h 196"/>
                    <a:gd name="T12" fmla="*/ 203 w 243"/>
                    <a:gd name="T13" fmla="*/ 130 h 196"/>
                    <a:gd name="T14" fmla="*/ 203 w 243"/>
                    <a:gd name="T15" fmla="*/ 2 h 196"/>
                    <a:gd name="T16" fmla="*/ 243 w 243"/>
                    <a:gd name="T17" fmla="*/ 2 h 196"/>
                    <a:gd name="T18" fmla="*/ 243 w 243"/>
                    <a:gd name="T19" fmla="*/ 130 h 196"/>
                    <a:gd name="T20" fmla="*/ 121 w 243"/>
                    <a:gd name="T21" fmla="*/ 196 h 196"/>
                    <a:gd name="T22" fmla="*/ 18 w 243"/>
                    <a:gd name="T23" fmla="*/ 19 h 196"/>
                    <a:gd name="T24" fmla="*/ 18 w 243"/>
                    <a:gd name="T25" fmla="*/ 130 h 196"/>
                    <a:gd name="T26" fmla="*/ 121 w 243"/>
                    <a:gd name="T27" fmla="*/ 177 h 196"/>
                    <a:gd name="T28" fmla="*/ 224 w 243"/>
                    <a:gd name="T29" fmla="*/ 130 h 196"/>
                    <a:gd name="T30" fmla="*/ 224 w 243"/>
                    <a:gd name="T31" fmla="*/ 20 h 196"/>
                    <a:gd name="T32" fmla="*/ 222 w 243"/>
                    <a:gd name="T33" fmla="*/ 20 h 196"/>
                    <a:gd name="T34" fmla="*/ 222 w 243"/>
                    <a:gd name="T35" fmla="*/ 130 h 196"/>
                    <a:gd name="T36" fmla="*/ 121 w 243"/>
                    <a:gd name="T37" fmla="*/ 173 h 196"/>
                    <a:gd name="T38" fmla="*/ 21 w 243"/>
                    <a:gd name="T39" fmla="*/ 130 h 196"/>
                    <a:gd name="T40" fmla="*/ 21 w 243"/>
                    <a:gd name="T41" fmla="*/ 19 h 196"/>
                    <a:gd name="T42" fmla="*/ 18 w 243"/>
                    <a:gd name="T43" fmla="*/ 19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196">
                      <a:moveTo>
                        <a:pt x="121" y="196"/>
                      </a:moveTo>
                      <a:cubicBezTo>
                        <a:pt x="63" y="196"/>
                        <a:pt x="0" y="175"/>
                        <a:pt x="0" y="130"/>
                      </a:cubicBezTo>
                      <a:cubicBezTo>
                        <a:pt x="0" y="0"/>
                        <a:pt x="0" y="0"/>
                        <a:pt x="0" y="0"/>
                      </a:cubicBezTo>
                      <a:cubicBezTo>
                        <a:pt x="39" y="0"/>
                        <a:pt x="39" y="0"/>
                        <a:pt x="39" y="0"/>
                      </a:cubicBezTo>
                      <a:cubicBezTo>
                        <a:pt x="39" y="130"/>
                        <a:pt x="39" y="130"/>
                        <a:pt x="39" y="130"/>
                      </a:cubicBezTo>
                      <a:cubicBezTo>
                        <a:pt x="40" y="136"/>
                        <a:pt x="67" y="154"/>
                        <a:pt x="121" y="154"/>
                      </a:cubicBezTo>
                      <a:cubicBezTo>
                        <a:pt x="175" y="154"/>
                        <a:pt x="202" y="136"/>
                        <a:pt x="203" y="130"/>
                      </a:cubicBezTo>
                      <a:cubicBezTo>
                        <a:pt x="203" y="2"/>
                        <a:pt x="203" y="2"/>
                        <a:pt x="203" y="2"/>
                      </a:cubicBezTo>
                      <a:cubicBezTo>
                        <a:pt x="243" y="2"/>
                        <a:pt x="243" y="2"/>
                        <a:pt x="243" y="2"/>
                      </a:cubicBezTo>
                      <a:cubicBezTo>
                        <a:pt x="243" y="130"/>
                        <a:pt x="243" y="130"/>
                        <a:pt x="243" y="130"/>
                      </a:cubicBezTo>
                      <a:cubicBezTo>
                        <a:pt x="243" y="175"/>
                        <a:pt x="180" y="196"/>
                        <a:pt x="121" y="196"/>
                      </a:cubicBezTo>
                      <a:close/>
                      <a:moveTo>
                        <a:pt x="18" y="19"/>
                      </a:moveTo>
                      <a:cubicBezTo>
                        <a:pt x="18" y="130"/>
                        <a:pt x="18" y="130"/>
                        <a:pt x="18" y="130"/>
                      </a:cubicBezTo>
                      <a:cubicBezTo>
                        <a:pt x="18" y="161"/>
                        <a:pt x="71" y="177"/>
                        <a:pt x="121" y="177"/>
                      </a:cubicBezTo>
                      <a:cubicBezTo>
                        <a:pt x="171" y="177"/>
                        <a:pt x="224" y="161"/>
                        <a:pt x="224" y="130"/>
                      </a:cubicBezTo>
                      <a:cubicBezTo>
                        <a:pt x="224" y="20"/>
                        <a:pt x="224" y="20"/>
                        <a:pt x="224" y="20"/>
                      </a:cubicBezTo>
                      <a:cubicBezTo>
                        <a:pt x="222" y="20"/>
                        <a:pt x="222" y="20"/>
                        <a:pt x="222" y="20"/>
                      </a:cubicBezTo>
                      <a:cubicBezTo>
                        <a:pt x="222" y="130"/>
                        <a:pt x="222" y="130"/>
                        <a:pt x="222" y="130"/>
                      </a:cubicBezTo>
                      <a:cubicBezTo>
                        <a:pt x="222" y="153"/>
                        <a:pt x="176" y="173"/>
                        <a:pt x="121" y="173"/>
                      </a:cubicBezTo>
                      <a:cubicBezTo>
                        <a:pt x="67" y="173"/>
                        <a:pt x="21" y="153"/>
                        <a:pt x="21" y="130"/>
                      </a:cubicBezTo>
                      <a:cubicBezTo>
                        <a:pt x="21" y="19"/>
                        <a:pt x="21" y="19"/>
                        <a:pt x="21" y="19"/>
                      </a:cubicBezTo>
                      <a:lnTo>
                        <a:pt x="18" y="1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Freeform 391">
                  <a:extLst>
                    <a:ext uri="{FF2B5EF4-FFF2-40B4-BE49-F238E27FC236}">
                      <a16:creationId xmlns:a16="http://schemas.microsoft.com/office/drawing/2014/main" id="{0C9F7EB5-00C8-4369-8ECF-101029A4A304}"/>
                    </a:ext>
                  </a:extLst>
                </p:cNvPr>
                <p:cNvSpPr>
                  <a:spLocks/>
                </p:cNvSpPr>
                <p:nvPr/>
              </p:nvSpPr>
              <p:spPr bwMode="auto">
                <a:xfrm>
                  <a:off x="3592" y="917"/>
                  <a:ext cx="236" cy="152"/>
                </a:xfrm>
                <a:custGeom>
                  <a:avLst/>
                  <a:gdLst>
                    <a:gd name="T0" fmla="*/ 433 w 456"/>
                    <a:gd name="T1" fmla="*/ 296 h 296"/>
                    <a:gd name="T2" fmla="*/ 411 w 456"/>
                    <a:gd name="T3" fmla="*/ 291 h 296"/>
                    <a:gd name="T4" fmla="*/ 414 w 456"/>
                    <a:gd name="T5" fmla="*/ 279 h 296"/>
                    <a:gd name="T6" fmla="*/ 396 w 456"/>
                    <a:gd name="T7" fmla="*/ 106 h 296"/>
                    <a:gd name="T8" fmla="*/ 257 w 456"/>
                    <a:gd name="T9" fmla="*/ 35 h 296"/>
                    <a:gd name="T10" fmla="*/ 100 w 456"/>
                    <a:gd name="T11" fmla="*/ 105 h 296"/>
                    <a:gd name="T12" fmla="*/ 98 w 456"/>
                    <a:gd name="T13" fmla="*/ 110 h 296"/>
                    <a:gd name="T14" fmla="*/ 91 w 456"/>
                    <a:gd name="T15" fmla="*/ 111 h 296"/>
                    <a:gd name="T16" fmla="*/ 37 w 456"/>
                    <a:gd name="T17" fmla="*/ 175 h 296"/>
                    <a:gd name="T18" fmla="*/ 58 w 456"/>
                    <a:gd name="T19" fmla="*/ 272 h 296"/>
                    <a:gd name="T20" fmla="*/ 66 w 456"/>
                    <a:gd name="T21" fmla="*/ 280 h 296"/>
                    <a:gd name="T22" fmla="*/ 49 w 456"/>
                    <a:gd name="T23" fmla="*/ 296 h 296"/>
                    <a:gd name="T24" fmla="*/ 41 w 456"/>
                    <a:gd name="T25" fmla="*/ 288 h 296"/>
                    <a:gd name="T26" fmla="*/ 14 w 456"/>
                    <a:gd name="T27" fmla="*/ 171 h 296"/>
                    <a:gd name="T28" fmla="*/ 83 w 456"/>
                    <a:gd name="T29" fmla="*/ 89 h 296"/>
                    <a:gd name="T30" fmla="*/ 260 w 456"/>
                    <a:gd name="T31" fmla="*/ 12 h 296"/>
                    <a:gd name="T32" fmla="*/ 415 w 456"/>
                    <a:gd name="T33" fmla="*/ 92 h 296"/>
                    <a:gd name="T34" fmla="*/ 436 w 456"/>
                    <a:gd name="T35" fmla="*/ 285 h 296"/>
                    <a:gd name="T36" fmla="*/ 433 w 456"/>
                    <a:gd name="T37" fmla="*/ 296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6" h="296">
                      <a:moveTo>
                        <a:pt x="433" y="296"/>
                      </a:moveTo>
                      <a:cubicBezTo>
                        <a:pt x="411" y="291"/>
                        <a:pt x="411" y="291"/>
                        <a:pt x="411" y="291"/>
                      </a:cubicBezTo>
                      <a:cubicBezTo>
                        <a:pt x="414" y="279"/>
                        <a:pt x="414" y="279"/>
                        <a:pt x="414" y="279"/>
                      </a:cubicBezTo>
                      <a:cubicBezTo>
                        <a:pt x="432" y="207"/>
                        <a:pt x="426" y="149"/>
                        <a:pt x="396" y="106"/>
                      </a:cubicBezTo>
                      <a:cubicBezTo>
                        <a:pt x="368" y="66"/>
                        <a:pt x="320" y="42"/>
                        <a:pt x="257" y="35"/>
                      </a:cubicBezTo>
                      <a:cubicBezTo>
                        <a:pt x="142" y="23"/>
                        <a:pt x="102" y="101"/>
                        <a:pt x="100" y="105"/>
                      </a:cubicBezTo>
                      <a:cubicBezTo>
                        <a:pt x="98" y="110"/>
                        <a:pt x="98" y="110"/>
                        <a:pt x="98" y="110"/>
                      </a:cubicBezTo>
                      <a:cubicBezTo>
                        <a:pt x="91" y="111"/>
                        <a:pt x="91" y="111"/>
                        <a:pt x="91" y="111"/>
                      </a:cubicBezTo>
                      <a:cubicBezTo>
                        <a:pt x="90" y="111"/>
                        <a:pt x="48" y="117"/>
                        <a:pt x="37" y="175"/>
                      </a:cubicBezTo>
                      <a:cubicBezTo>
                        <a:pt x="25" y="235"/>
                        <a:pt x="57" y="270"/>
                        <a:pt x="58" y="272"/>
                      </a:cubicBezTo>
                      <a:cubicBezTo>
                        <a:pt x="66" y="280"/>
                        <a:pt x="66" y="280"/>
                        <a:pt x="66" y="280"/>
                      </a:cubicBezTo>
                      <a:cubicBezTo>
                        <a:pt x="49" y="296"/>
                        <a:pt x="49" y="296"/>
                        <a:pt x="49" y="296"/>
                      </a:cubicBezTo>
                      <a:cubicBezTo>
                        <a:pt x="41" y="288"/>
                        <a:pt x="41" y="288"/>
                        <a:pt x="41" y="288"/>
                      </a:cubicBezTo>
                      <a:cubicBezTo>
                        <a:pt x="40" y="286"/>
                        <a:pt x="0" y="243"/>
                        <a:pt x="14" y="171"/>
                      </a:cubicBezTo>
                      <a:cubicBezTo>
                        <a:pt x="26" y="109"/>
                        <a:pt x="67" y="93"/>
                        <a:pt x="83" y="89"/>
                      </a:cubicBezTo>
                      <a:cubicBezTo>
                        <a:pt x="95" y="69"/>
                        <a:pt x="146" y="0"/>
                        <a:pt x="260" y="12"/>
                      </a:cubicBezTo>
                      <a:cubicBezTo>
                        <a:pt x="330" y="19"/>
                        <a:pt x="383" y="47"/>
                        <a:pt x="415" y="92"/>
                      </a:cubicBezTo>
                      <a:cubicBezTo>
                        <a:pt x="449" y="141"/>
                        <a:pt x="456" y="206"/>
                        <a:pt x="436" y="285"/>
                      </a:cubicBezTo>
                      <a:lnTo>
                        <a:pt x="433" y="2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Freeform 392">
                  <a:extLst>
                    <a:ext uri="{FF2B5EF4-FFF2-40B4-BE49-F238E27FC236}">
                      <a16:creationId xmlns:a16="http://schemas.microsoft.com/office/drawing/2014/main" id="{1E91BCD7-D415-4B8D-B830-193F6B5445CA}"/>
                    </a:ext>
                  </a:extLst>
                </p:cNvPr>
                <p:cNvSpPr>
                  <a:spLocks noEditPoints="1"/>
                </p:cNvSpPr>
                <p:nvPr/>
              </p:nvSpPr>
              <p:spPr bwMode="auto">
                <a:xfrm>
                  <a:off x="3587" y="912"/>
                  <a:ext cx="246" cy="163"/>
                </a:xfrm>
                <a:custGeom>
                  <a:avLst/>
                  <a:gdLst>
                    <a:gd name="T0" fmla="*/ 59 w 476"/>
                    <a:gd name="T1" fmla="*/ 318 h 318"/>
                    <a:gd name="T2" fmla="*/ 45 w 476"/>
                    <a:gd name="T3" fmla="*/ 303 h 318"/>
                    <a:gd name="T4" fmla="*/ 15 w 476"/>
                    <a:gd name="T5" fmla="*/ 178 h 318"/>
                    <a:gd name="T6" fmla="*/ 87 w 476"/>
                    <a:gd name="T7" fmla="*/ 90 h 318"/>
                    <a:gd name="T8" fmla="*/ 271 w 476"/>
                    <a:gd name="T9" fmla="*/ 12 h 318"/>
                    <a:gd name="T10" fmla="*/ 433 w 476"/>
                    <a:gd name="T11" fmla="*/ 96 h 318"/>
                    <a:gd name="T12" fmla="*/ 455 w 476"/>
                    <a:gd name="T13" fmla="*/ 296 h 318"/>
                    <a:gd name="T14" fmla="*/ 450 w 476"/>
                    <a:gd name="T15" fmla="*/ 316 h 318"/>
                    <a:gd name="T16" fmla="*/ 410 w 476"/>
                    <a:gd name="T17" fmla="*/ 306 h 318"/>
                    <a:gd name="T18" fmla="*/ 415 w 476"/>
                    <a:gd name="T19" fmla="*/ 286 h 318"/>
                    <a:gd name="T20" fmla="*/ 398 w 476"/>
                    <a:gd name="T21" fmla="*/ 120 h 318"/>
                    <a:gd name="T22" fmla="*/ 266 w 476"/>
                    <a:gd name="T23" fmla="*/ 53 h 318"/>
                    <a:gd name="T24" fmla="*/ 119 w 476"/>
                    <a:gd name="T25" fmla="*/ 118 h 318"/>
                    <a:gd name="T26" fmla="*/ 114 w 476"/>
                    <a:gd name="T27" fmla="*/ 128 h 318"/>
                    <a:gd name="T28" fmla="*/ 102 w 476"/>
                    <a:gd name="T29" fmla="*/ 129 h 318"/>
                    <a:gd name="T30" fmla="*/ 56 w 476"/>
                    <a:gd name="T31" fmla="*/ 186 h 318"/>
                    <a:gd name="T32" fmla="*/ 75 w 476"/>
                    <a:gd name="T33" fmla="*/ 275 h 318"/>
                    <a:gd name="T34" fmla="*/ 89 w 476"/>
                    <a:gd name="T35" fmla="*/ 290 h 318"/>
                    <a:gd name="T36" fmla="*/ 59 w 476"/>
                    <a:gd name="T37" fmla="*/ 318 h 318"/>
                    <a:gd name="T38" fmla="*/ 432 w 476"/>
                    <a:gd name="T39" fmla="*/ 293 h 318"/>
                    <a:gd name="T40" fmla="*/ 437 w 476"/>
                    <a:gd name="T41" fmla="*/ 294 h 318"/>
                    <a:gd name="T42" fmla="*/ 437 w 476"/>
                    <a:gd name="T43" fmla="*/ 292 h 318"/>
                    <a:gd name="T44" fmla="*/ 417 w 476"/>
                    <a:gd name="T45" fmla="*/ 107 h 318"/>
                    <a:gd name="T46" fmla="*/ 269 w 476"/>
                    <a:gd name="T47" fmla="*/ 30 h 318"/>
                    <a:gd name="T48" fmla="*/ 100 w 476"/>
                    <a:gd name="T49" fmla="*/ 103 h 318"/>
                    <a:gd name="T50" fmla="*/ 98 w 476"/>
                    <a:gd name="T51" fmla="*/ 106 h 318"/>
                    <a:gd name="T52" fmla="*/ 95 w 476"/>
                    <a:gd name="T53" fmla="*/ 107 h 318"/>
                    <a:gd name="T54" fmla="*/ 33 w 476"/>
                    <a:gd name="T55" fmla="*/ 181 h 318"/>
                    <a:gd name="T56" fmla="*/ 58 w 476"/>
                    <a:gd name="T57" fmla="*/ 291 h 318"/>
                    <a:gd name="T58" fmla="*/ 60 w 476"/>
                    <a:gd name="T59" fmla="*/ 292 h 318"/>
                    <a:gd name="T60" fmla="*/ 63 w 476"/>
                    <a:gd name="T61" fmla="*/ 289 h 318"/>
                    <a:gd name="T62" fmla="*/ 62 w 476"/>
                    <a:gd name="T63" fmla="*/ 287 h 318"/>
                    <a:gd name="T64" fmla="*/ 38 w 476"/>
                    <a:gd name="T65" fmla="*/ 182 h 318"/>
                    <a:gd name="T66" fmla="*/ 100 w 476"/>
                    <a:gd name="T67" fmla="*/ 111 h 318"/>
                    <a:gd name="T68" fmla="*/ 102 w 476"/>
                    <a:gd name="T69" fmla="*/ 111 h 318"/>
                    <a:gd name="T70" fmla="*/ 102 w 476"/>
                    <a:gd name="T71" fmla="*/ 110 h 318"/>
                    <a:gd name="T72" fmla="*/ 268 w 476"/>
                    <a:gd name="T73" fmla="*/ 35 h 318"/>
                    <a:gd name="T74" fmla="*/ 413 w 476"/>
                    <a:gd name="T75" fmla="*/ 109 h 318"/>
                    <a:gd name="T76" fmla="*/ 433 w 476"/>
                    <a:gd name="T77" fmla="*/ 291 h 318"/>
                    <a:gd name="T78" fmla="*/ 432 w 476"/>
                    <a:gd name="T79" fmla="*/ 293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76" h="318">
                      <a:moveTo>
                        <a:pt x="59" y="318"/>
                      </a:moveTo>
                      <a:cubicBezTo>
                        <a:pt x="45" y="303"/>
                        <a:pt x="45" y="303"/>
                        <a:pt x="45" y="303"/>
                      </a:cubicBezTo>
                      <a:cubicBezTo>
                        <a:pt x="43" y="301"/>
                        <a:pt x="0" y="255"/>
                        <a:pt x="15" y="178"/>
                      </a:cubicBezTo>
                      <a:cubicBezTo>
                        <a:pt x="27" y="116"/>
                        <a:pt x="67" y="96"/>
                        <a:pt x="87" y="90"/>
                      </a:cubicBezTo>
                      <a:cubicBezTo>
                        <a:pt x="103" y="65"/>
                        <a:pt x="157" y="0"/>
                        <a:pt x="271" y="12"/>
                      </a:cubicBezTo>
                      <a:cubicBezTo>
                        <a:pt x="343" y="19"/>
                        <a:pt x="399" y="48"/>
                        <a:pt x="433" y="96"/>
                      </a:cubicBezTo>
                      <a:cubicBezTo>
                        <a:pt x="468" y="147"/>
                        <a:pt x="476" y="214"/>
                        <a:pt x="455" y="296"/>
                      </a:cubicBezTo>
                      <a:cubicBezTo>
                        <a:pt x="450" y="316"/>
                        <a:pt x="450" y="316"/>
                        <a:pt x="450" y="316"/>
                      </a:cubicBezTo>
                      <a:cubicBezTo>
                        <a:pt x="410" y="306"/>
                        <a:pt x="410" y="306"/>
                        <a:pt x="410" y="306"/>
                      </a:cubicBezTo>
                      <a:cubicBezTo>
                        <a:pt x="415" y="286"/>
                        <a:pt x="415" y="286"/>
                        <a:pt x="415" y="286"/>
                      </a:cubicBezTo>
                      <a:cubicBezTo>
                        <a:pt x="432" y="216"/>
                        <a:pt x="427" y="161"/>
                        <a:pt x="398" y="120"/>
                      </a:cubicBezTo>
                      <a:cubicBezTo>
                        <a:pt x="372" y="83"/>
                        <a:pt x="327" y="59"/>
                        <a:pt x="266" y="53"/>
                      </a:cubicBezTo>
                      <a:cubicBezTo>
                        <a:pt x="157" y="42"/>
                        <a:pt x="120" y="115"/>
                        <a:pt x="119" y="118"/>
                      </a:cubicBezTo>
                      <a:cubicBezTo>
                        <a:pt x="114" y="128"/>
                        <a:pt x="114" y="128"/>
                        <a:pt x="114" y="128"/>
                      </a:cubicBezTo>
                      <a:cubicBezTo>
                        <a:pt x="102" y="129"/>
                        <a:pt x="102" y="129"/>
                        <a:pt x="102" y="129"/>
                      </a:cubicBezTo>
                      <a:cubicBezTo>
                        <a:pt x="101" y="130"/>
                        <a:pt x="66" y="135"/>
                        <a:pt x="56" y="186"/>
                      </a:cubicBezTo>
                      <a:cubicBezTo>
                        <a:pt x="45" y="242"/>
                        <a:pt x="74" y="273"/>
                        <a:pt x="75" y="275"/>
                      </a:cubicBezTo>
                      <a:cubicBezTo>
                        <a:pt x="89" y="290"/>
                        <a:pt x="89" y="290"/>
                        <a:pt x="89" y="290"/>
                      </a:cubicBezTo>
                      <a:lnTo>
                        <a:pt x="59" y="318"/>
                      </a:lnTo>
                      <a:close/>
                      <a:moveTo>
                        <a:pt x="432" y="293"/>
                      </a:moveTo>
                      <a:cubicBezTo>
                        <a:pt x="437" y="294"/>
                        <a:pt x="437" y="294"/>
                        <a:pt x="437" y="294"/>
                      </a:cubicBezTo>
                      <a:cubicBezTo>
                        <a:pt x="437" y="292"/>
                        <a:pt x="437" y="292"/>
                        <a:pt x="437" y="292"/>
                      </a:cubicBezTo>
                      <a:cubicBezTo>
                        <a:pt x="456" y="215"/>
                        <a:pt x="450" y="153"/>
                        <a:pt x="417" y="107"/>
                      </a:cubicBezTo>
                      <a:cubicBezTo>
                        <a:pt x="387" y="64"/>
                        <a:pt x="336" y="37"/>
                        <a:pt x="269" y="30"/>
                      </a:cubicBezTo>
                      <a:cubicBezTo>
                        <a:pt x="161" y="19"/>
                        <a:pt x="113" y="83"/>
                        <a:pt x="100" y="103"/>
                      </a:cubicBezTo>
                      <a:cubicBezTo>
                        <a:pt x="98" y="106"/>
                        <a:pt x="98" y="106"/>
                        <a:pt x="98" y="106"/>
                      </a:cubicBezTo>
                      <a:cubicBezTo>
                        <a:pt x="95" y="107"/>
                        <a:pt x="95" y="107"/>
                        <a:pt x="95" y="107"/>
                      </a:cubicBezTo>
                      <a:cubicBezTo>
                        <a:pt x="80" y="111"/>
                        <a:pt x="44" y="126"/>
                        <a:pt x="33" y="181"/>
                      </a:cubicBezTo>
                      <a:cubicBezTo>
                        <a:pt x="20" y="249"/>
                        <a:pt x="57" y="289"/>
                        <a:pt x="58" y="291"/>
                      </a:cubicBezTo>
                      <a:cubicBezTo>
                        <a:pt x="60" y="292"/>
                        <a:pt x="60" y="292"/>
                        <a:pt x="60" y="292"/>
                      </a:cubicBezTo>
                      <a:cubicBezTo>
                        <a:pt x="63" y="289"/>
                        <a:pt x="63" y="289"/>
                        <a:pt x="63" y="289"/>
                      </a:cubicBezTo>
                      <a:cubicBezTo>
                        <a:pt x="62" y="287"/>
                        <a:pt x="62" y="287"/>
                        <a:pt x="62" y="287"/>
                      </a:cubicBezTo>
                      <a:cubicBezTo>
                        <a:pt x="60" y="286"/>
                        <a:pt x="25" y="247"/>
                        <a:pt x="38" y="182"/>
                      </a:cubicBezTo>
                      <a:cubicBezTo>
                        <a:pt x="50" y="120"/>
                        <a:pt x="95" y="112"/>
                        <a:pt x="100" y="111"/>
                      </a:cubicBezTo>
                      <a:cubicBezTo>
                        <a:pt x="102" y="111"/>
                        <a:pt x="102" y="111"/>
                        <a:pt x="102" y="111"/>
                      </a:cubicBezTo>
                      <a:cubicBezTo>
                        <a:pt x="102" y="110"/>
                        <a:pt x="102" y="110"/>
                        <a:pt x="102" y="110"/>
                      </a:cubicBezTo>
                      <a:cubicBezTo>
                        <a:pt x="104" y="106"/>
                        <a:pt x="146" y="22"/>
                        <a:pt x="268" y="35"/>
                      </a:cubicBezTo>
                      <a:cubicBezTo>
                        <a:pt x="334" y="42"/>
                        <a:pt x="384" y="67"/>
                        <a:pt x="413" y="109"/>
                      </a:cubicBezTo>
                      <a:cubicBezTo>
                        <a:pt x="445" y="155"/>
                        <a:pt x="452" y="216"/>
                        <a:pt x="433" y="291"/>
                      </a:cubicBezTo>
                      <a:lnTo>
                        <a:pt x="432" y="29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Freeform 393">
                  <a:extLst>
                    <a:ext uri="{FF2B5EF4-FFF2-40B4-BE49-F238E27FC236}">
                      <a16:creationId xmlns:a16="http://schemas.microsoft.com/office/drawing/2014/main" id="{13EDB1AB-98FA-4F02-BF3A-B61FDAB7C47A}"/>
                    </a:ext>
                  </a:extLst>
                </p:cNvPr>
                <p:cNvSpPr>
                  <a:spLocks noEditPoints="1"/>
                </p:cNvSpPr>
                <p:nvPr/>
              </p:nvSpPr>
              <p:spPr bwMode="auto">
                <a:xfrm>
                  <a:off x="3689" y="1276"/>
                  <a:ext cx="50" cy="97"/>
                </a:xfrm>
                <a:custGeom>
                  <a:avLst/>
                  <a:gdLst>
                    <a:gd name="T0" fmla="*/ 48 w 96"/>
                    <a:gd name="T1" fmla="*/ 187 h 187"/>
                    <a:gd name="T2" fmla="*/ 17 w 96"/>
                    <a:gd name="T3" fmla="*/ 161 h 187"/>
                    <a:gd name="T4" fmla="*/ 0 w 96"/>
                    <a:gd name="T5" fmla="*/ 64 h 187"/>
                    <a:gd name="T6" fmla="*/ 0 w 96"/>
                    <a:gd name="T7" fmla="*/ 0 h 187"/>
                    <a:gd name="T8" fmla="*/ 96 w 96"/>
                    <a:gd name="T9" fmla="*/ 0 h 187"/>
                    <a:gd name="T10" fmla="*/ 96 w 96"/>
                    <a:gd name="T11" fmla="*/ 62 h 187"/>
                    <a:gd name="T12" fmla="*/ 79 w 96"/>
                    <a:gd name="T13" fmla="*/ 161 h 187"/>
                    <a:gd name="T14" fmla="*/ 48 w 96"/>
                    <a:gd name="T15" fmla="*/ 187 h 187"/>
                    <a:gd name="T16" fmla="*/ 23 w 96"/>
                    <a:gd name="T17" fmla="*/ 24 h 187"/>
                    <a:gd name="T18" fmla="*/ 23 w 96"/>
                    <a:gd name="T19" fmla="*/ 62 h 187"/>
                    <a:gd name="T20" fmla="*/ 40 w 96"/>
                    <a:gd name="T21" fmla="*/ 157 h 187"/>
                    <a:gd name="T22" fmla="*/ 48 w 96"/>
                    <a:gd name="T23" fmla="*/ 164 h 187"/>
                    <a:gd name="T24" fmla="*/ 56 w 96"/>
                    <a:gd name="T25" fmla="*/ 157 h 187"/>
                    <a:gd name="T26" fmla="*/ 73 w 96"/>
                    <a:gd name="T27" fmla="*/ 60 h 187"/>
                    <a:gd name="T28" fmla="*/ 73 w 96"/>
                    <a:gd name="T29" fmla="*/ 24 h 187"/>
                    <a:gd name="T30" fmla="*/ 23 w 96"/>
                    <a:gd name="T31" fmla="*/ 24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 h="187">
                      <a:moveTo>
                        <a:pt x="48" y="187"/>
                      </a:moveTo>
                      <a:cubicBezTo>
                        <a:pt x="32" y="187"/>
                        <a:pt x="19" y="176"/>
                        <a:pt x="17" y="161"/>
                      </a:cubicBezTo>
                      <a:cubicBezTo>
                        <a:pt x="0" y="64"/>
                        <a:pt x="0" y="64"/>
                        <a:pt x="0" y="64"/>
                      </a:cubicBezTo>
                      <a:cubicBezTo>
                        <a:pt x="0" y="0"/>
                        <a:pt x="0" y="0"/>
                        <a:pt x="0" y="0"/>
                      </a:cubicBezTo>
                      <a:cubicBezTo>
                        <a:pt x="96" y="0"/>
                        <a:pt x="96" y="0"/>
                        <a:pt x="96" y="0"/>
                      </a:cubicBezTo>
                      <a:cubicBezTo>
                        <a:pt x="96" y="62"/>
                        <a:pt x="96" y="62"/>
                        <a:pt x="96" y="62"/>
                      </a:cubicBezTo>
                      <a:cubicBezTo>
                        <a:pt x="79" y="161"/>
                        <a:pt x="79" y="161"/>
                        <a:pt x="79" y="161"/>
                      </a:cubicBezTo>
                      <a:cubicBezTo>
                        <a:pt x="77" y="176"/>
                        <a:pt x="64" y="187"/>
                        <a:pt x="48" y="187"/>
                      </a:cubicBezTo>
                      <a:close/>
                      <a:moveTo>
                        <a:pt x="23" y="24"/>
                      </a:moveTo>
                      <a:cubicBezTo>
                        <a:pt x="23" y="62"/>
                        <a:pt x="23" y="62"/>
                        <a:pt x="23" y="62"/>
                      </a:cubicBezTo>
                      <a:cubicBezTo>
                        <a:pt x="40" y="157"/>
                        <a:pt x="40" y="157"/>
                        <a:pt x="40" y="157"/>
                      </a:cubicBezTo>
                      <a:cubicBezTo>
                        <a:pt x="41" y="163"/>
                        <a:pt x="46" y="164"/>
                        <a:pt x="48" y="164"/>
                      </a:cubicBezTo>
                      <a:cubicBezTo>
                        <a:pt x="50" y="164"/>
                        <a:pt x="55" y="163"/>
                        <a:pt x="56" y="157"/>
                      </a:cubicBezTo>
                      <a:cubicBezTo>
                        <a:pt x="73" y="60"/>
                        <a:pt x="73" y="60"/>
                        <a:pt x="73" y="60"/>
                      </a:cubicBezTo>
                      <a:cubicBezTo>
                        <a:pt x="73" y="24"/>
                        <a:pt x="73" y="24"/>
                        <a:pt x="73" y="24"/>
                      </a:cubicBezTo>
                      <a:lnTo>
                        <a:pt x="23"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Freeform 394">
                  <a:extLst>
                    <a:ext uri="{FF2B5EF4-FFF2-40B4-BE49-F238E27FC236}">
                      <a16:creationId xmlns:a16="http://schemas.microsoft.com/office/drawing/2014/main" id="{B576E81D-86D1-4B0F-A575-FAA110FE377E}"/>
                    </a:ext>
                  </a:extLst>
                </p:cNvPr>
                <p:cNvSpPr>
                  <a:spLocks noEditPoints="1"/>
                </p:cNvSpPr>
                <p:nvPr/>
              </p:nvSpPr>
              <p:spPr bwMode="auto">
                <a:xfrm>
                  <a:off x="3684" y="1272"/>
                  <a:ext cx="59" cy="105"/>
                </a:xfrm>
                <a:custGeom>
                  <a:avLst/>
                  <a:gdLst>
                    <a:gd name="T0" fmla="*/ 57 w 114"/>
                    <a:gd name="T1" fmla="*/ 205 h 205"/>
                    <a:gd name="T2" fmla="*/ 16 w 114"/>
                    <a:gd name="T3" fmla="*/ 171 h 205"/>
                    <a:gd name="T4" fmla="*/ 0 w 114"/>
                    <a:gd name="T5" fmla="*/ 75 h 205"/>
                    <a:gd name="T6" fmla="*/ 0 w 114"/>
                    <a:gd name="T7" fmla="*/ 0 h 205"/>
                    <a:gd name="T8" fmla="*/ 114 w 114"/>
                    <a:gd name="T9" fmla="*/ 0 h 205"/>
                    <a:gd name="T10" fmla="*/ 114 w 114"/>
                    <a:gd name="T11" fmla="*/ 71 h 205"/>
                    <a:gd name="T12" fmla="*/ 97 w 114"/>
                    <a:gd name="T13" fmla="*/ 171 h 205"/>
                    <a:gd name="T14" fmla="*/ 57 w 114"/>
                    <a:gd name="T15" fmla="*/ 205 h 205"/>
                    <a:gd name="T16" fmla="*/ 18 w 114"/>
                    <a:gd name="T17" fmla="*/ 19 h 205"/>
                    <a:gd name="T18" fmla="*/ 18 w 114"/>
                    <a:gd name="T19" fmla="*/ 73 h 205"/>
                    <a:gd name="T20" fmla="*/ 35 w 114"/>
                    <a:gd name="T21" fmla="*/ 168 h 205"/>
                    <a:gd name="T22" fmla="*/ 57 w 114"/>
                    <a:gd name="T23" fmla="*/ 187 h 205"/>
                    <a:gd name="T24" fmla="*/ 79 w 114"/>
                    <a:gd name="T25" fmla="*/ 168 h 205"/>
                    <a:gd name="T26" fmla="*/ 96 w 114"/>
                    <a:gd name="T27" fmla="*/ 70 h 205"/>
                    <a:gd name="T28" fmla="*/ 96 w 114"/>
                    <a:gd name="T29" fmla="*/ 19 h 205"/>
                    <a:gd name="T30" fmla="*/ 18 w 114"/>
                    <a:gd name="T31" fmla="*/ 19 h 205"/>
                    <a:gd name="T32" fmla="*/ 57 w 114"/>
                    <a:gd name="T33" fmla="*/ 182 h 205"/>
                    <a:gd name="T34" fmla="*/ 39 w 114"/>
                    <a:gd name="T35" fmla="*/ 167 h 205"/>
                    <a:gd name="T36" fmla="*/ 23 w 114"/>
                    <a:gd name="T37" fmla="*/ 73 h 205"/>
                    <a:gd name="T38" fmla="*/ 23 w 114"/>
                    <a:gd name="T39" fmla="*/ 23 h 205"/>
                    <a:gd name="T40" fmla="*/ 91 w 114"/>
                    <a:gd name="T41" fmla="*/ 23 h 205"/>
                    <a:gd name="T42" fmla="*/ 91 w 114"/>
                    <a:gd name="T43" fmla="*/ 69 h 205"/>
                    <a:gd name="T44" fmla="*/ 75 w 114"/>
                    <a:gd name="T45" fmla="*/ 167 h 205"/>
                    <a:gd name="T46" fmla="*/ 57 w 114"/>
                    <a:gd name="T47" fmla="*/ 182 h 205"/>
                    <a:gd name="T48" fmla="*/ 41 w 114"/>
                    <a:gd name="T49" fmla="*/ 42 h 205"/>
                    <a:gd name="T50" fmla="*/ 41 w 114"/>
                    <a:gd name="T51" fmla="*/ 71 h 205"/>
                    <a:gd name="T52" fmla="*/ 58 w 114"/>
                    <a:gd name="T53" fmla="*/ 164 h 205"/>
                    <a:gd name="T54" fmla="*/ 73 w 114"/>
                    <a:gd name="T55" fmla="*/ 68 h 205"/>
                    <a:gd name="T56" fmla="*/ 73 w 114"/>
                    <a:gd name="T57" fmla="*/ 42 h 205"/>
                    <a:gd name="T58" fmla="*/ 41 w 114"/>
                    <a:gd name="T59" fmla="*/ 42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14" h="205">
                      <a:moveTo>
                        <a:pt x="57" y="205"/>
                      </a:moveTo>
                      <a:cubicBezTo>
                        <a:pt x="37" y="205"/>
                        <a:pt x="20" y="191"/>
                        <a:pt x="16" y="171"/>
                      </a:cubicBezTo>
                      <a:cubicBezTo>
                        <a:pt x="0" y="75"/>
                        <a:pt x="0" y="75"/>
                        <a:pt x="0" y="75"/>
                      </a:cubicBezTo>
                      <a:cubicBezTo>
                        <a:pt x="0" y="0"/>
                        <a:pt x="0" y="0"/>
                        <a:pt x="0" y="0"/>
                      </a:cubicBezTo>
                      <a:cubicBezTo>
                        <a:pt x="114" y="0"/>
                        <a:pt x="114" y="0"/>
                        <a:pt x="114" y="0"/>
                      </a:cubicBezTo>
                      <a:cubicBezTo>
                        <a:pt x="114" y="71"/>
                        <a:pt x="114" y="71"/>
                        <a:pt x="114" y="71"/>
                      </a:cubicBezTo>
                      <a:cubicBezTo>
                        <a:pt x="97" y="171"/>
                        <a:pt x="97" y="171"/>
                        <a:pt x="97" y="171"/>
                      </a:cubicBezTo>
                      <a:cubicBezTo>
                        <a:pt x="94" y="191"/>
                        <a:pt x="77" y="205"/>
                        <a:pt x="57" y="205"/>
                      </a:cubicBezTo>
                      <a:close/>
                      <a:moveTo>
                        <a:pt x="18" y="19"/>
                      </a:moveTo>
                      <a:cubicBezTo>
                        <a:pt x="18" y="73"/>
                        <a:pt x="18" y="73"/>
                        <a:pt x="18" y="73"/>
                      </a:cubicBezTo>
                      <a:cubicBezTo>
                        <a:pt x="35" y="168"/>
                        <a:pt x="35" y="168"/>
                        <a:pt x="35" y="168"/>
                      </a:cubicBezTo>
                      <a:cubicBezTo>
                        <a:pt x="37" y="179"/>
                        <a:pt x="46" y="187"/>
                        <a:pt x="57" y="187"/>
                      </a:cubicBezTo>
                      <a:cubicBezTo>
                        <a:pt x="68" y="187"/>
                        <a:pt x="77" y="179"/>
                        <a:pt x="79" y="168"/>
                      </a:cubicBezTo>
                      <a:cubicBezTo>
                        <a:pt x="96" y="70"/>
                        <a:pt x="96" y="70"/>
                        <a:pt x="96" y="70"/>
                      </a:cubicBezTo>
                      <a:cubicBezTo>
                        <a:pt x="96" y="19"/>
                        <a:pt x="96" y="19"/>
                        <a:pt x="96" y="19"/>
                      </a:cubicBezTo>
                      <a:lnTo>
                        <a:pt x="18" y="19"/>
                      </a:lnTo>
                      <a:close/>
                      <a:moveTo>
                        <a:pt x="57" y="182"/>
                      </a:moveTo>
                      <a:cubicBezTo>
                        <a:pt x="49" y="182"/>
                        <a:pt x="41" y="178"/>
                        <a:pt x="39" y="167"/>
                      </a:cubicBezTo>
                      <a:cubicBezTo>
                        <a:pt x="23" y="73"/>
                        <a:pt x="23" y="73"/>
                        <a:pt x="23" y="73"/>
                      </a:cubicBezTo>
                      <a:cubicBezTo>
                        <a:pt x="23" y="23"/>
                        <a:pt x="23" y="23"/>
                        <a:pt x="23" y="23"/>
                      </a:cubicBezTo>
                      <a:cubicBezTo>
                        <a:pt x="91" y="23"/>
                        <a:pt x="91" y="23"/>
                        <a:pt x="91" y="23"/>
                      </a:cubicBezTo>
                      <a:cubicBezTo>
                        <a:pt x="91" y="69"/>
                        <a:pt x="91" y="69"/>
                        <a:pt x="91" y="69"/>
                      </a:cubicBezTo>
                      <a:cubicBezTo>
                        <a:pt x="75" y="167"/>
                        <a:pt x="75" y="167"/>
                        <a:pt x="75" y="167"/>
                      </a:cubicBezTo>
                      <a:cubicBezTo>
                        <a:pt x="73" y="178"/>
                        <a:pt x="64" y="182"/>
                        <a:pt x="57" y="182"/>
                      </a:cubicBezTo>
                      <a:close/>
                      <a:moveTo>
                        <a:pt x="41" y="42"/>
                      </a:moveTo>
                      <a:cubicBezTo>
                        <a:pt x="41" y="71"/>
                        <a:pt x="41" y="71"/>
                        <a:pt x="41" y="71"/>
                      </a:cubicBezTo>
                      <a:cubicBezTo>
                        <a:pt x="58" y="164"/>
                        <a:pt x="58" y="164"/>
                        <a:pt x="58" y="164"/>
                      </a:cubicBezTo>
                      <a:cubicBezTo>
                        <a:pt x="73" y="68"/>
                        <a:pt x="73" y="68"/>
                        <a:pt x="73" y="68"/>
                      </a:cubicBezTo>
                      <a:cubicBezTo>
                        <a:pt x="73" y="42"/>
                        <a:pt x="73" y="42"/>
                        <a:pt x="73" y="42"/>
                      </a:cubicBezTo>
                      <a:lnTo>
                        <a:pt x="41"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 name="Freeform 395">
                  <a:extLst>
                    <a:ext uri="{FF2B5EF4-FFF2-40B4-BE49-F238E27FC236}">
                      <a16:creationId xmlns:a16="http://schemas.microsoft.com/office/drawing/2014/main" id="{583D7CA5-3F98-4726-9116-A99A5DB43C76}"/>
                    </a:ext>
                  </a:extLst>
                </p:cNvPr>
                <p:cNvSpPr>
                  <a:spLocks/>
                </p:cNvSpPr>
                <p:nvPr/>
              </p:nvSpPr>
              <p:spPr bwMode="auto">
                <a:xfrm>
                  <a:off x="3766" y="1259"/>
                  <a:ext cx="187" cy="188"/>
                </a:xfrm>
                <a:custGeom>
                  <a:avLst/>
                  <a:gdLst>
                    <a:gd name="T0" fmla="*/ 362 w 362"/>
                    <a:gd name="T1" fmla="*/ 365 h 365"/>
                    <a:gd name="T2" fmla="*/ 340 w 362"/>
                    <a:gd name="T3" fmla="*/ 365 h 365"/>
                    <a:gd name="T4" fmla="*/ 0 w 362"/>
                    <a:gd name="T5" fmla="*/ 21 h 365"/>
                    <a:gd name="T6" fmla="*/ 0 w 362"/>
                    <a:gd name="T7" fmla="*/ 0 h 365"/>
                    <a:gd name="T8" fmla="*/ 362 w 362"/>
                    <a:gd name="T9" fmla="*/ 365 h 365"/>
                  </a:gdLst>
                  <a:ahLst/>
                  <a:cxnLst>
                    <a:cxn ang="0">
                      <a:pos x="T0" y="T1"/>
                    </a:cxn>
                    <a:cxn ang="0">
                      <a:pos x="T2" y="T3"/>
                    </a:cxn>
                    <a:cxn ang="0">
                      <a:pos x="T4" y="T5"/>
                    </a:cxn>
                    <a:cxn ang="0">
                      <a:pos x="T6" y="T7"/>
                    </a:cxn>
                    <a:cxn ang="0">
                      <a:pos x="T8" y="T9"/>
                    </a:cxn>
                  </a:cxnLst>
                  <a:rect l="0" t="0" r="r" b="b"/>
                  <a:pathLst>
                    <a:path w="362" h="365">
                      <a:moveTo>
                        <a:pt x="362" y="365"/>
                      </a:moveTo>
                      <a:cubicBezTo>
                        <a:pt x="340" y="365"/>
                        <a:pt x="340" y="365"/>
                        <a:pt x="340" y="365"/>
                      </a:cubicBezTo>
                      <a:cubicBezTo>
                        <a:pt x="340" y="176"/>
                        <a:pt x="188" y="21"/>
                        <a:pt x="0" y="21"/>
                      </a:cubicBezTo>
                      <a:cubicBezTo>
                        <a:pt x="0" y="0"/>
                        <a:pt x="0" y="0"/>
                        <a:pt x="0" y="0"/>
                      </a:cubicBezTo>
                      <a:cubicBezTo>
                        <a:pt x="199" y="0"/>
                        <a:pt x="362" y="164"/>
                        <a:pt x="362" y="3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 name="Freeform 396">
                  <a:extLst>
                    <a:ext uri="{FF2B5EF4-FFF2-40B4-BE49-F238E27FC236}">
                      <a16:creationId xmlns:a16="http://schemas.microsoft.com/office/drawing/2014/main" id="{88BD57B5-4B5A-4FDF-A381-68D4B17FCD2D}"/>
                    </a:ext>
                  </a:extLst>
                </p:cNvPr>
                <p:cNvSpPr>
                  <a:spLocks noEditPoints="1"/>
                </p:cNvSpPr>
                <p:nvPr/>
              </p:nvSpPr>
              <p:spPr bwMode="auto">
                <a:xfrm>
                  <a:off x="3761" y="1254"/>
                  <a:ext cx="197" cy="198"/>
                </a:xfrm>
                <a:custGeom>
                  <a:avLst/>
                  <a:gdLst>
                    <a:gd name="T0" fmla="*/ 380 w 380"/>
                    <a:gd name="T1" fmla="*/ 384 h 384"/>
                    <a:gd name="T2" fmla="*/ 340 w 380"/>
                    <a:gd name="T3" fmla="*/ 384 h 384"/>
                    <a:gd name="T4" fmla="*/ 340 w 380"/>
                    <a:gd name="T5" fmla="*/ 374 h 384"/>
                    <a:gd name="T6" fmla="*/ 9 w 380"/>
                    <a:gd name="T7" fmla="*/ 40 h 384"/>
                    <a:gd name="T8" fmla="*/ 0 w 380"/>
                    <a:gd name="T9" fmla="*/ 40 h 384"/>
                    <a:gd name="T10" fmla="*/ 0 w 380"/>
                    <a:gd name="T11" fmla="*/ 0 h 384"/>
                    <a:gd name="T12" fmla="*/ 9 w 380"/>
                    <a:gd name="T13" fmla="*/ 0 h 384"/>
                    <a:gd name="T14" fmla="*/ 380 w 380"/>
                    <a:gd name="T15" fmla="*/ 374 h 384"/>
                    <a:gd name="T16" fmla="*/ 380 w 380"/>
                    <a:gd name="T17" fmla="*/ 384 h 384"/>
                    <a:gd name="T18" fmla="*/ 359 w 380"/>
                    <a:gd name="T19" fmla="*/ 365 h 384"/>
                    <a:gd name="T20" fmla="*/ 361 w 380"/>
                    <a:gd name="T21" fmla="*/ 365 h 384"/>
                    <a:gd name="T22" fmla="*/ 18 w 380"/>
                    <a:gd name="T23" fmla="*/ 19 h 384"/>
                    <a:gd name="T24" fmla="*/ 18 w 380"/>
                    <a:gd name="T25" fmla="*/ 21 h 384"/>
                    <a:gd name="T26" fmla="*/ 359 w 380"/>
                    <a:gd name="T27" fmla="*/ 365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0" h="384">
                      <a:moveTo>
                        <a:pt x="380" y="384"/>
                      </a:moveTo>
                      <a:cubicBezTo>
                        <a:pt x="340" y="384"/>
                        <a:pt x="340" y="384"/>
                        <a:pt x="340" y="384"/>
                      </a:cubicBezTo>
                      <a:cubicBezTo>
                        <a:pt x="340" y="374"/>
                        <a:pt x="340" y="374"/>
                        <a:pt x="340" y="374"/>
                      </a:cubicBezTo>
                      <a:cubicBezTo>
                        <a:pt x="340" y="190"/>
                        <a:pt x="192" y="40"/>
                        <a:pt x="9" y="40"/>
                      </a:cubicBezTo>
                      <a:cubicBezTo>
                        <a:pt x="0" y="40"/>
                        <a:pt x="0" y="40"/>
                        <a:pt x="0" y="40"/>
                      </a:cubicBezTo>
                      <a:cubicBezTo>
                        <a:pt x="0" y="0"/>
                        <a:pt x="0" y="0"/>
                        <a:pt x="0" y="0"/>
                      </a:cubicBezTo>
                      <a:cubicBezTo>
                        <a:pt x="9" y="0"/>
                        <a:pt x="9" y="0"/>
                        <a:pt x="9" y="0"/>
                      </a:cubicBezTo>
                      <a:cubicBezTo>
                        <a:pt x="213" y="0"/>
                        <a:pt x="380" y="168"/>
                        <a:pt x="380" y="374"/>
                      </a:cubicBezTo>
                      <a:lnTo>
                        <a:pt x="380" y="384"/>
                      </a:lnTo>
                      <a:close/>
                      <a:moveTo>
                        <a:pt x="359" y="365"/>
                      </a:moveTo>
                      <a:cubicBezTo>
                        <a:pt x="361" y="365"/>
                        <a:pt x="361" y="365"/>
                        <a:pt x="361" y="365"/>
                      </a:cubicBezTo>
                      <a:cubicBezTo>
                        <a:pt x="356" y="176"/>
                        <a:pt x="205" y="23"/>
                        <a:pt x="18" y="19"/>
                      </a:cubicBezTo>
                      <a:cubicBezTo>
                        <a:pt x="18" y="21"/>
                        <a:pt x="18" y="21"/>
                        <a:pt x="18" y="21"/>
                      </a:cubicBezTo>
                      <a:cubicBezTo>
                        <a:pt x="204" y="26"/>
                        <a:pt x="354" y="178"/>
                        <a:pt x="359" y="3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Freeform 397">
                  <a:extLst>
                    <a:ext uri="{FF2B5EF4-FFF2-40B4-BE49-F238E27FC236}">
                      <a16:creationId xmlns:a16="http://schemas.microsoft.com/office/drawing/2014/main" id="{E73DE351-1F42-4852-A9CC-0844B7E390AA}"/>
                    </a:ext>
                  </a:extLst>
                </p:cNvPr>
                <p:cNvSpPr>
                  <a:spLocks/>
                </p:cNvSpPr>
                <p:nvPr/>
              </p:nvSpPr>
              <p:spPr bwMode="auto">
                <a:xfrm>
                  <a:off x="3474" y="1259"/>
                  <a:ext cx="188" cy="188"/>
                </a:xfrm>
                <a:custGeom>
                  <a:avLst/>
                  <a:gdLst>
                    <a:gd name="T0" fmla="*/ 21 w 362"/>
                    <a:gd name="T1" fmla="*/ 365 h 365"/>
                    <a:gd name="T2" fmla="*/ 0 w 362"/>
                    <a:gd name="T3" fmla="*/ 365 h 365"/>
                    <a:gd name="T4" fmla="*/ 362 w 362"/>
                    <a:gd name="T5" fmla="*/ 0 h 365"/>
                    <a:gd name="T6" fmla="*/ 362 w 362"/>
                    <a:gd name="T7" fmla="*/ 21 h 365"/>
                    <a:gd name="T8" fmla="*/ 21 w 362"/>
                    <a:gd name="T9" fmla="*/ 365 h 365"/>
                  </a:gdLst>
                  <a:ahLst/>
                  <a:cxnLst>
                    <a:cxn ang="0">
                      <a:pos x="T0" y="T1"/>
                    </a:cxn>
                    <a:cxn ang="0">
                      <a:pos x="T2" y="T3"/>
                    </a:cxn>
                    <a:cxn ang="0">
                      <a:pos x="T4" y="T5"/>
                    </a:cxn>
                    <a:cxn ang="0">
                      <a:pos x="T6" y="T7"/>
                    </a:cxn>
                    <a:cxn ang="0">
                      <a:pos x="T8" y="T9"/>
                    </a:cxn>
                  </a:cxnLst>
                  <a:rect l="0" t="0" r="r" b="b"/>
                  <a:pathLst>
                    <a:path w="362" h="365">
                      <a:moveTo>
                        <a:pt x="21" y="365"/>
                      </a:moveTo>
                      <a:cubicBezTo>
                        <a:pt x="0" y="365"/>
                        <a:pt x="0" y="365"/>
                        <a:pt x="0" y="365"/>
                      </a:cubicBezTo>
                      <a:cubicBezTo>
                        <a:pt x="0" y="164"/>
                        <a:pt x="163" y="0"/>
                        <a:pt x="362" y="0"/>
                      </a:cubicBezTo>
                      <a:cubicBezTo>
                        <a:pt x="362" y="21"/>
                        <a:pt x="362" y="21"/>
                        <a:pt x="362" y="21"/>
                      </a:cubicBezTo>
                      <a:cubicBezTo>
                        <a:pt x="174" y="21"/>
                        <a:pt x="21" y="176"/>
                        <a:pt x="21" y="3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 name="Freeform 398">
                  <a:extLst>
                    <a:ext uri="{FF2B5EF4-FFF2-40B4-BE49-F238E27FC236}">
                      <a16:creationId xmlns:a16="http://schemas.microsoft.com/office/drawing/2014/main" id="{E16BE97D-F97D-4E11-8FF9-463E79D501B0}"/>
                    </a:ext>
                  </a:extLst>
                </p:cNvPr>
                <p:cNvSpPr>
                  <a:spLocks noEditPoints="1"/>
                </p:cNvSpPr>
                <p:nvPr/>
              </p:nvSpPr>
              <p:spPr bwMode="auto">
                <a:xfrm>
                  <a:off x="3470" y="1254"/>
                  <a:ext cx="196" cy="198"/>
                </a:xfrm>
                <a:custGeom>
                  <a:avLst/>
                  <a:gdLst>
                    <a:gd name="T0" fmla="*/ 40 w 380"/>
                    <a:gd name="T1" fmla="*/ 384 h 384"/>
                    <a:gd name="T2" fmla="*/ 0 w 380"/>
                    <a:gd name="T3" fmla="*/ 384 h 384"/>
                    <a:gd name="T4" fmla="*/ 0 w 380"/>
                    <a:gd name="T5" fmla="*/ 374 h 384"/>
                    <a:gd name="T6" fmla="*/ 371 w 380"/>
                    <a:gd name="T7" fmla="*/ 0 h 384"/>
                    <a:gd name="T8" fmla="*/ 380 w 380"/>
                    <a:gd name="T9" fmla="*/ 0 h 384"/>
                    <a:gd name="T10" fmla="*/ 380 w 380"/>
                    <a:gd name="T11" fmla="*/ 40 h 384"/>
                    <a:gd name="T12" fmla="*/ 371 w 380"/>
                    <a:gd name="T13" fmla="*/ 40 h 384"/>
                    <a:gd name="T14" fmla="*/ 40 w 380"/>
                    <a:gd name="T15" fmla="*/ 374 h 384"/>
                    <a:gd name="T16" fmla="*/ 40 w 380"/>
                    <a:gd name="T17" fmla="*/ 384 h 384"/>
                    <a:gd name="T18" fmla="*/ 19 w 380"/>
                    <a:gd name="T19" fmla="*/ 365 h 384"/>
                    <a:gd name="T20" fmla="*/ 21 w 380"/>
                    <a:gd name="T21" fmla="*/ 365 h 384"/>
                    <a:gd name="T22" fmla="*/ 362 w 380"/>
                    <a:gd name="T23" fmla="*/ 21 h 384"/>
                    <a:gd name="T24" fmla="*/ 362 w 380"/>
                    <a:gd name="T25" fmla="*/ 19 h 384"/>
                    <a:gd name="T26" fmla="*/ 19 w 380"/>
                    <a:gd name="T27" fmla="*/ 365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0" h="384">
                      <a:moveTo>
                        <a:pt x="40" y="384"/>
                      </a:moveTo>
                      <a:cubicBezTo>
                        <a:pt x="0" y="384"/>
                        <a:pt x="0" y="384"/>
                        <a:pt x="0" y="384"/>
                      </a:cubicBezTo>
                      <a:cubicBezTo>
                        <a:pt x="0" y="374"/>
                        <a:pt x="0" y="374"/>
                        <a:pt x="0" y="374"/>
                      </a:cubicBezTo>
                      <a:cubicBezTo>
                        <a:pt x="0" y="168"/>
                        <a:pt x="167" y="0"/>
                        <a:pt x="371" y="0"/>
                      </a:cubicBezTo>
                      <a:cubicBezTo>
                        <a:pt x="380" y="0"/>
                        <a:pt x="380" y="0"/>
                        <a:pt x="380" y="0"/>
                      </a:cubicBezTo>
                      <a:cubicBezTo>
                        <a:pt x="380" y="40"/>
                        <a:pt x="380" y="40"/>
                        <a:pt x="380" y="40"/>
                      </a:cubicBezTo>
                      <a:cubicBezTo>
                        <a:pt x="371" y="40"/>
                        <a:pt x="371" y="40"/>
                        <a:pt x="371" y="40"/>
                      </a:cubicBezTo>
                      <a:cubicBezTo>
                        <a:pt x="188" y="40"/>
                        <a:pt x="40" y="190"/>
                        <a:pt x="40" y="374"/>
                      </a:cubicBezTo>
                      <a:lnTo>
                        <a:pt x="40" y="384"/>
                      </a:lnTo>
                      <a:close/>
                      <a:moveTo>
                        <a:pt x="19" y="365"/>
                      </a:moveTo>
                      <a:cubicBezTo>
                        <a:pt x="21" y="365"/>
                        <a:pt x="21" y="365"/>
                        <a:pt x="21" y="365"/>
                      </a:cubicBezTo>
                      <a:cubicBezTo>
                        <a:pt x="26" y="178"/>
                        <a:pt x="176" y="26"/>
                        <a:pt x="362" y="21"/>
                      </a:cubicBezTo>
                      <a:cubicBezTo>
                        <a:pt x="362" y="19"/>
                        <a:pt x="362" y="19"/>
                        <a:pt x="362" y="19"/>
                      </a:cubicBezTo>
                      <a:cubicBezTo>
                        <a:pt x="175" y="23"/>
                        <a:pt x="24" y="176"/>
                        <a:pt x="19" y="3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Freeform 399">
                  <a:extLst>
                    <a:ext uri="{FF2B5EF4-FFF2-40B4-BE49-F238E27FC236}">
                      <a16:creationId xmlns:a16="http://schemas.microsoft.com/office/drawing/2014/main" id="{12EE77A0-2467-496E-9643-9E432EEABA2F}"/>
                    </a:ext>
                  </a:extLst>
                </p:cNvPr>
                <p:cNvSpPr>
                  <a:spLocks noEditPoints="1"/>
                </p:cNvSpPr>
                <p:nvPr/>
              </p:nvSpPr>
              <p:spPr bwMode="auto">
                <a:xfrm>
                  <a:off x="3444" y="1837"/>
                  <a:ext cx="99" cy="140"/>
                </a:xfrm>
                <a:custGeom>
                  <a:avLst/>
                  <a:gdLst>
                    <a:gd name="T0" fmla="*/ 96 w 191"/>
                    <a:gd name="T1" fmla="*/ 272 h 272"/>
                    <a:gd name="T2" fmla="*/ 0 w 191"/>
                    <a:gd name="T3" fmla="*/ 136 h 272"/>
                    <a:gd name="T4" fmla="*/ 96 w 191"/>
                    <a:gd name="T5" fmla="*/ 0 h 272"/>
                    <a:gd name="T6" fmla="*/ 191 w 191"/>
                    <a:gd name="T7" fmla="*/ 136 h 272"/>
                    <a:gd name="T8" fmla="*/ 96 w 191"/>
                    <a:gd name="T9" fmla="*/ 272 h 272"/>
                    <a:gd name="T10" fmla="*/ 96 w 191"/>
                    <a:gd name="T11" fmla="*/ 9 h 272"/>
                    <a:gd name="T12" fmla="*/ 9 w 191"/>
                    <a:gd name="T13" fmla="*/ 136 h 272"/>
                    <a:gd name="T14" fmla="*/ 96 w 191"/>
                    <a:gd name="T15" fmla="*/ 263 h 272"/>
                    <a:gd name="T16" fmla="*/ 182 w 191"/>
                    <a:gd name="T17" fmla="*/ 136 h 272"/>
                    <a:gd name="T18" fmla="*/ 96 w 191"/>
                    <a:gd name="T19" fmla="*/ 9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1" h="272">
                      <a:moveTo>
                        <a:pt x="96" y="272"/>
                      </a:moveTo>
                      <a:cubicBezTo>
                        <a:pt x="43" y="272"/>
                        <a:pt x="0" y="211"/>
                        <a:pt x="0" y="136"/>
                      </a:cubicBezTo>
                      <a:cubicBezTo>
                        <a:pt x="0" y="44"/>
                        <a:pt x="31" y="0"/>
                        <a:pt x="96" y="0"/>
                      </a:cubicBezTo>
                      <a:cubicBezTo>
                        <a:pt x="160" y="0"/>
                        <a:pt x="191" y="44"/>
                        <a:pt x="191" y="136"/>
                      </a:cubicBezTo>
                      <a:cubicBezTo>
                        <a:pt x="191" y="211"/>
                        <a:pt x="148" y="272"/>
                        <a:pt x="96" y="272"/>
                      </a:cubicBezTo>
                      <a:close/>
                      <a:moveTo>
                        <a:pt x="96" y="9"/>
                      </a:moveTo>
                      <a:cubicBezTo>
                        <a:pt x="58" y="9"/>
                        <a:pt x="9" y="22"/>
                        <a:pt x="9" y="136"/>
                      </a:cubicBezTo>
                      <a:cubicBezTo>
                        <a:pt x="9" y="206"/>
                        <a:pt x="48" y="263"/>
                        <a:pt x="96" y="263"/>
                      </a:cubicBezTo>
                      <a:cubicBezTo>
                        <a:pt x="143" y="263"/>
                        <a:pt x="182" y="206"/>
                        <a:pt x="182" y="136"/>
                      </a:cubicBezTo>
                      <a:cubicBezTo>
                        <a:pt x="182" y="22"/>
                        <a:pt x="133" y="9"/>
                        <a:pt x="96"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Freeform 400">
                  <a:extLst>
                    <a:ext uri="{FF2B5EF4-FFF2-40B4-BE49-F238E27FC236}">
                      <a16:creationId xmlns:a16="http://schemas.microsoft.com/office/drawing/2014/main" id="{8BE335D5-93CD-4E33-9043-46F65F04D7D8}"/>
                    </a:ext>
                  </a:extLst>
                </p:cNvPr>
                <p:cNvSpPr>
                  <a:spLocks noEditPoints="1"/>
                </p:cNvSpPr>
                <p:nvPr/>
              </p:nvSpPr>
              <p:spPr bwMode="auto">
                <a:xfrm>
                  <a:off x="3440" y="1834"/>
                  <a:ext cx="106" cy="147"/>
                </a:xfrm>
                <a:custGeom>
                  <a:avLst/>
                  <a:gdLst>
                    <a:gd name="T0" fmla="*/ 103 w 205"/>
                    <a:gd name="T1" fmla="*/ 286 h 286"/>
                    <a:gd name="T2" fmla="*/ 0 w 205"/>
                    <a:gd name="T3" fmla="*/ 143 h 286"/>
                    <a:gd name="T4" fmla="*/ 103 w 205"/>
                    <a:gd name="T5" fmla="*/ 0 h 286"/>
                    <a:gd name="T6" fmla="*/ 205 w 205"/>
                    <a:gd name="T7" fmla="*/ 143 h 286"/>
                    <a:gd name="T8" fmla="*/ 103 w 205"/>
                    <a:gd name="T9" fmla="*/ 286 h 286"/>
                    <a:gd name="T10" fmla="*/ 103 w 205"/>
                    <a:gd name="T11" fmla="*/ 23 h 286"/>
                    <a:gd name="T12" fmla="*/ 23 w 205"/>
                    <a:gd name="T13" fmla="*/ 143 h 286"/>
                    <a:gd name="T14" fmla="*/ 103 w 205"/>
                    <a:gd name="T15" fmla="*/ 263 h 286"/>
                    <a:gd name="T16" fmla="*/ 182 w 205"/>
                    <a:gd name="T17" fmla="*/ 143 h 286"/>
                    <a:gd name="T18" fmla="*/ 103 w 205"/>
                    <a:gd name="T19" fmla="*/ 23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5" h="286">
                      <a:moveTo>
                        <a:pt x="103" y="286"/>
                      </a:moveTo>
                      <a:cubicBezTo>
                        <a:pt x="46" y="286"/>
                        <a:pt x="0" y="222"/>
                        <a:pt x="0" y="143"/>
                      </a:cubicBezTo>
                      <a:cubicBezTo>
                        <a:pt x="0" y="48"/>
                        <a:pt x="35" y="0"/>
                        <a:pt x="103" y="0"/>
                      </a:cubicBezTo>
                      <a:cubicBezTo>
                        <a:pt x="170" y="0"/>
                        <a:pt x="205" y="48"/>
                        <a:pt x="205" y="143"/>
                      </a:cubicBezTo>
                      <a:cubicBezTo>
                        <a:pt x="205" y="222"/>
                        <a:pt x="159" y="286"/>
                        <a:pt x="103" y="286"/>
                      </a:cubicBezTo>
                      <a:close/>
                      <a:moveTo>
                        <a:pt x="103" y="23"/>
                      </a:moveTo>
                      <a:cubicBezTo>
                        <a:pt x="65" y="23"/>
                        <a:pt x="23" y="36"/>
                        <a:pt x="23" y="143"/>
                      </a:cubicBezTo>
                      <a:cubicBezTo>
                        <a:pt x="23" y="209"/>
                        <a:pt x="59" y="263"/>
                        <a:pt x="103" y="263"/>
                      </a:cubicBezTo>
                      <a:cubicBezTo>
                        <a:pt x="146" y="263"/>
                        <a:pt x="182" y="209"/>
                        <a:pt x="182" y="143"/>
                      </a:cubicBezTo>
                      <a:cubicBezTo>
                        <a:pt x="182" y="36"/>
                        <a:pt x="140" y="23"/>
                        <a:pt x="103"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Freeform 401">
                  <a:extLst>
                    <a:ext uri="{FF2B5EF4-FFF2-40B4-BE49-F238E27FC236}">
                      <a16:creationId xmlns:a16="http://schemas.microsoft.com/office/drawing/2014/main" id="{39DC9772-36C8-46BD-8DC8-AFC6E642C5E8}"/>
                    </a:ext>
                  </a:extLst>
                </p:cNvPr>
                <p:cNvSpPr>
                  <a:spLocks noEditPoints="1"/>
                </p:cNvSpPr>
                <p:nvPr/>
              </p:nvSpPr>
              <p:spPr bwMode="auto">
                <a:xfrm>
                  <a:off x="3440" y="1833"/>
                  <a:ext cx="106" cy="148"/>
                </a:xfrm>
                <a:custGeom>
                  <a:avLst/>
                  <a:gdLst>
                    <a:gd name="T0" fmla="*/ 103 w 205"/>
                    <a:gd name="T1" fmla="*/ 280 h 287"/>
                    <a:gd name="T2" fmla="*/ 103 w 205"/>
                    <a:gd name="T3" fmla="*/ 273 h 287"/>
                    <a:gd name="T4" fmla="*/ 41 w 205"/>
                    <a:gd name="T5" fmla="*/ 236 h 287"/>
                    <a:gd name="T6" fmla="*/ 14 w 205"/>
                    <a:gd name="T7" fmla="*/ 144 h 287"/>
                    <a:gd name="T8" fmla="*/ 37 w 205"/>
                    <a:gd name="T9" fmla="*/ 46 h 287"/>
                    <a:gd name="T10" fmla="*/ 103 w 205"/>
                    <a:gd name="T11" fmla="*/ 15 h 287"/>
                    <a:gd name="T12" fmla="*/ 168 w 205"/>
                    <a:gd name="T13" fmla="*/ 46 h 287"/>
                    <a:gd name="T14" fmla="*/ 191 w 205"/>
                    <a:gd name="T15" fmla="*/ 144 h 287"/>
                    <a:gd name="T16" fmla="*/ 164 w 205"/>
                    <a:gd name="T17" fmla="*/ 236 h 287"/>
                    <a:gd name="T18" fmla="*/ 103 w 205"/>
                    <a:gd name="T19" fmla="*/ 273 h 287"/>
                    <a:gd name="T20" fmla="*/ 103 w 205"/>
                    <a:gd name="T21" fmla="*/ 280 h 287"/>
                    <a:gd name="T22" fmla="*/ 103 w 205"/>
                    <a:gd name="T23" fmla="*/ 287 h 287"/>
                    <a:gd name="T24" fmla="*/ 176 w 205"/>
                    <a:gd name="T25" fmla="*/ 244 h 287"/>
                    <a:gd name="T26" fmla="*/ 205 w 205"/>
                    <a:gd name="T27" fmla="*/ 144 h 287"/>
                    <a:gd name="T28" fmla="*/ 180 w 205"/>
                    <a:gd name="T29" fmla="*/ 37 h 287"/>
                    <a:gd name="T30" fmla="*/ 103 w 205"/>
                    <a:gd name="T31" fmla="*/ 0 h 287"/>
                    <a:gd name="T32" fmla="*/ 25 w 205"/>
                    <a:gd name="T33" fmla="*/ 37 h 287"/>
                    <a:gd name="T34" fmla="*/ 0 w 205"/>
                    <a:gd name="T35" fmla="*/ 144 h 287"/>
                    <a:gd name="T36" fmla="*/ 29 w 205"/>
                    <a:gd name="T37" fmla="*/ 244 h 287"/>
                    <a:gd name="T38" fmla="*/ 103 w 205"/>
                    <a:gd name="T39" fmla="*/ 287 h 287"/>
                    <a:gd name="T40" fmla="*/ 103 w 205"/>
                    <a:gd name="T41" fmla="*/ 280 h 287"/>
                    <a:gd name="T42" fmla="*/ 103 w 205"/>
                    <a:gd name="T43" fmla="*/ 17 h 287"/>
                    <a:gd name="T44" fmla="*/ 103 w 205"/>
                    <a:gd name="T45" fmla="*/ 9 h 287"/>
                    <a:gd name="T46" fmla="*/ 71 w 205"/>
                    <a:gd name="T47" fmla="*/ 14 h 287"/>
                    <a:gd name="T48" fmla="*/ 27 w 205"/>
                    <a:gd name="T49" fmla="*/ 50 h 287"/>
                    <a:gd name="T50" fmla="*/ 9 w 205"/>
                    <a:gd name="T51" fmla="*/ 144 h 287"/>
                    <a:gd name="T52" fmla="*/ 35 w 205"/>
                    <a:gd name="T53" fmla="*/ 238 h 287"/>
                    <a:gd name="T54" fmla="*/ 103 w 205"/>
                    <a:gd name="T55" fmla="*/ 278 h 287"/>
                    <a:gd name="T56" fmla="*/ 170 w 205"/>
                    <a:gd name="T57" fmla="*/ 238 h 287"/>
                    <a:gd name="T58" fmla="*/ 196 w 205"/>
                    <a:gd name="T59" fmla="*/ 144 h 287"/>
                    <a:gd name="T60" fmla="*/ 165 w 205"/>
                    <a:gd name="T61" fmla="*/ 32 h 287"/>
                    <a:gd name="T62" fmla="*/ 134 w 205"/>
                    <a:gd name="T63" fmla="*/ 14 h 287"/>
                    <a:gd name="T64" fmla="*/ 103 w 205"/>
                    <a:gd name="T65" fmla="*/ 9 h 287"/>
                    <a:gd name="T66" fmla="*/ 103 w 205"/>
                    <a:gd name="T67" fmla="*/ 17 h 287"/>
                    <a:gd name="T68" fmla="*/ 103 w 205"/>
                    <a:gd name="T69" fmla="*/ 24 h 287"/>
                    <a:gd name="T70" fmla="*/ 130 w 205"/>
                    <a:gd name="T71" fmla="*/ 28 h 287"/>
                    <a:gd name="T72" fmla="*/ 165 w 205"/>
                    <a:gd name="T73" fmla="*/ 57 h 287"/>
                    <a:gd name="T74" fmla="*/ 182 w 205"/>
                    <a:gd name="T75" fmla="*/ 144 h 287"/>
                    <a:gd name="T76" fmla="*/ 158 w 205"/>
                    <a:gd name="T77" fmla="*/ 230 h 287"/>
                    <a:gd name="T78" fmla="*/ 103 w 205"/>
                    <a:gd name="T79" fmla="*/ 264 h 287"/>
                    <a:gd name="T80" fmla="*/ 47 w 205"/>
                    <a:gd name="T81" fmla="*/ 230 h 287"/>
                    <a:gd name="T82" fmla="*/ 23 w 205"/>
                    <a:gd name="T83" fmla="*/ 144 h 287"/>
                    <a:gd name="T84" fmla="*/ 51 w 205"/>
                    <a:gd name="T85" fmla="*/ 43 h 287"/>
                    <a:gd name="T86" fmla="*/ 75 w 205"/>
                    <a:gd name="T87" fmla="*/ 28 h 287"/>
                    <a:gd name="T88" fmla="*/ 103 w 205"/>
                    <a:gd name="T89" fmla="*/ 24 h 287"/>
                    <a:gd name="T90" fmla="*/ 103 w 205"/>
                    <a:gd name="T91" fmla="*/ 17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05" h="287">
                      <a:moveTo>
                        <a:pt x="103" y="280"/>
                      </a:moveTo>
                      <a:cubicBezTo>
                        <a:pt x="103" y="273"/>
                        <a:pt x="103" y="273"/>
                        <a:pt x="103" y="273"/>
                      </a:cubicBezTo>
                      <a:cubicBezTo>
                        <a:pt x="79" y="273"/>
                        <a:pt x="57" y="259"/>
                        <a:pt x="41" y="236"/>
                      </a:cubicBezTo>
                      <a:cubicBezTo>
                        <a:pt x="25" y="213"/>
                        <a:pt x="14" y="180"/>
                        <a:pt x="14" y="144"/>
                      </a:cubicBezTo>
                      <a:cubicBezTo>
                        <a:pt x="14" y="99"/>
                        <a:pt x="22" y="66"/>
                        <a:pt x="37" y="46"/>
                      </a:cubicBezTo>
                      <a:cubicBezTo>
                        <a:pt x="51" y="25"/>
                        <a:pt x="72" y="15"/>
                        <a:pt x="103" y="15"/>
                      </a:cubicBezTo>
                      <a:cubicBezTo>
                        <a:pt x="133" y="15"/>
                        <a:pt x="154" y="25"/>
                        <a:pt x="168" y="46"/>
                      </a:cubicBezTo>
                      <a:cubicBezTo>
                        <a:pt x="183" y="66"/>
                        <a:pt x="191" y="99"/>
                        <a:pt x="191" y="144"/>
                      </a:cubicBezTo>
                      <a:cubicBezTo>
                        <a:pt x="191" y="180"/>
                        <a:pt x="180" y="213"/>
                        <a:pt x="164" y="236"/>
                      </a:cubicBezTo>
                      <a:cubicBezTo>
                        <a:pt x="148" y="259"/>
                        <a:pt x="126" y="273"/>
                        <a:pt x="103" y="273"/>
                      </a:cubicBezTo>
                      <a:cubicBezTo>
                        <a:pt x="103" y="280"/>
                        <a:pt x="103" y="280"/>
                        <a:pt x="103" y="280"/>
                      </a:cubicBezTo>
                      <a:cubicBezTo>
                        <a:pt x="103" y="287"/>
                        <a:pt x="103" y="287"/>
                        <a:pt x="103" y="287"/>
                      </a:cubicBezTo>
                      <a:cubicBezTo>
                        <a:pt x="132" y="287"/>
                        <a:pt x="158" y="270"/>
                        <a:pt x="176" y="244"/>
                      </a:cubicBezTo>
                      <a:cubicBezTo>
                        <a:pt x="194" y="218"/>
                        <a:pt x="205" y="183"/>
                        <a:pt x="205" y="144"/>
                      </a:cubicBezTo>
                      <a:cubicBezTo>
                        <a:pt x="205" y="97"/>
                        <a:pt x="198" y="62"/>
                        <a:pt x="180" y="37"/>
                      </a:cubicBezTo>
                      <a:cubicBezTo>
                        <a:pt x="163" y="13"/>
                        <a:pt x="136" y="0"/>
                        <a:pt x="103" y="0"/>
                      </a:cubicBezTo>
                      <a:cubicBezTo>
                        <a:pt x="69" y="0"/>
                        <a:pt x="42" y="13"/>
                        <a:pt x="25" y="37"/>
                      </a:cubicBezTo>
                      <a:cubicBezTo>
                        <a:pt x="7" y="62"/>
                        <a:pt x="0" y="97"/>
                        <a:pt x="0" y="144"/>
                      </a:cubicBezTo>
                      <a:cubicBezTo>
                        <a:pt x="0" y="183"/>
                        <a:pt x="11" y="218"/>
                        <a:pt x="29" y="244"/>
                      </a:cubicBezTo>
                      <a:cubicBezTo>
                        <a:pt x="47" y="270"/>
                        <a:pt x="73" y="287"/>
                        <a:pt x="103" y="287"/>
                      </a:cubicBezTo>
                      <a:lnTo>
                        <a:pt x="103" y="280"/>
                      </a:lnTo>
                      <a:close/>
                      <a:moveTo>
                        <a:pt x="103" y="17"/>
                      </a:moveTo>
                      <a:cubicBezTo>
                        <a:pt x="103" y="9"/>
                        <a:pt x="103" y="9"/>
                        <a:pt x="103" y="9"/>
                      </a:cubicBezTo>
                      <a:cubicBezTo>
                        <a:pt x="93" y="9"/>
                        <a:pt x="82" y="10"/>
                        <a:pt x="71" y="14"/>
                      </a:cubicBezTo>
                      <a:cubicBezTo>
                        <a:pt x="55" y="18"/>
                        <a:pt x="39" y="29"/>
                        <a:pt x="27" y="50"/>
                      </a:cubicBezTo>
                      <a:cubicBezTo>
                        <a:pt x="16" y="71"/>
                        <a:pt x="9" y="100"/>
                        <a:pt x="9" y="144"/>
                      </a:cubicBezTo>
                      <a:cubicBezTo>
                        <a:pt x="9" y="180"/>
                        <a:pt x="19" y="213"/>
                        <a:pt x="35" y="238"/>
                      </a:cubicBezTo>
                      <a:cubicBezTo>
                        <a:pt x="52" y="262"/>
                        <a:pt x="76" y="278"/>
                        <a:pt x="103" y="278"/>
                      </a:cubicBezTo>
                      <a:cubicBezTo>
                        <a:pt x="129" y="278"/>
                        <a:pt x="153" y="262"/>
                        <a:pt x="170" y="238"/>
                      </a:cubicBezTo>
                      <a:cubicBezTo>
                        <a:pt x="186" y="213"/>
                        <a:pt x="196" y="180"/>
                        <a:pt x="196" y="144"/>
                      </a:cubicBezTo>
                      <a:cubicBezTo>
                        <a:pt x="196" y="86"/>
                        <a:pt x="184" y="52"/>
                        <a:pt x="165" y="32"/>
                      </a:cubicBezTo>
                      <a:cubicBezTo>
                        <a:pt x="156" y="23"/>
                        <a:pt x="145" y="17"/>
                        <a:pt x="134" y="14"/>
                      </a:cubicBezTo>
                      <a:cubicBezTo>
                        <a:pt x="123" y="10"/>
                        <a:pt x="112" y="9"/>
                        <a:pt x="103" y="9"/>
                      </a:cubicBezTo>
                      <a:cubicBezTo>
                        <a:pt x="103" y="17"/>
                        <a:pt x="103" y="17"/>
                        <a:pt x="103" y="17"/>
                      </a:cubicBezTo>
                      <a:cubicBezTo>
                        <a:pt x="103" y="24"/>
                        <a:pt x="103" y="24"/>
                        <a:pt x="103" y="24"/>
                      </a:cubicBezTo>
                      <a:cubicBezTo>
                        <a:pt x="111" y="24"/>
                        <a:pt x="121" y="25"/>
                        <a:pt x="130" y="28"/>
                      </a:cubicBezTo>
                      <a:cubicBezTo>
                        <a:pt x="143" y="32"/>
                        <a:pt x="155" y="40"/>
                        <a:pt x="165" y="57"/>
                      </a:cubicBezTo>
                      <a:cubicBezTo>
                        <a:pt x="175" y="75"/>
                        <a:pt x="182" y="102"/>
                        <a:pt x="182" y="144"/>
                      </a:cubicBezTo>
                      <a:cubicBezTo>
                        <a:pt x="182" y="178"/>
                        <a:pt x="172" y="208"/>
                        <a:pt x="158" y="230"/>
                      </a:cubicBezTo>
                      <a:cubicBezTo>
                        <a:pt x="143" y="251"/>
                        <a:pt x="123" y="264"/>
                        <a:pt x="103" y="264"/>
                      </a:cubicBezTo>
                      <a:cubicBezTo>
                        <a:pt x="82" y="264"/>
                        <a:pt x="62" y="251"/>
                        <a:pt x="47" y="230"/>
                      </a:cubicBezTo>
                      <a:cubicBezTo>
                        <a:pt x="33" y="208"/>
                        <a:pt x="23" y="178"/>
                        <a:pt x="23" y="144"/>
                      </a:cubicBezTo>
                      <a:cubicBezTo>
                        <a:pt x="23" y="88"/>
                        <a:pt x="36" y="58"/>
                        <a:pt x="51" y="43"/>
                      </a:cubicBezTo>
                      <a:cubicBezTo>
                        <a:pt x="58" y="35"/>
                        <a:pt x="67" y="30"/>
                        <a:pt x="75" y="28"/>
                      </a:cubicBezTo>
                      <a:cubicBezTo>
                        <a:pt x="84" y="25"/>
                        <a:pt x="94" y="24"/>
                        <a:pt x="103" y="24"/>
                      </a:cubicBezTo>
                      <a:lnTo>
                        <a:pt x="103"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Freeform 402">
                  <a:extLst>
                    <a:ext uri="{FF2B5EF4-FFF2-40B4-BE49-F238E27FC236}">
                      <a16:creationId xmlns:a16="http://schemas.microsoft.com/office/drawing/2014/main" id="{6E334CC5-7BBF-4BD5-BC8E-0ED75C408874}"/>
                    </a:ext>
                  </a:extLst>
                </p:cNvPr>
                <p:cNvSpPr>
                  <a:spLocks noEditPoints="1"/>
                </p:cNvSpPr>
                <p:nvPr/>
              </p:nvSpPr>
              <p:spPr bwMode="auto">
                <a:xfrm>
                  <a:off x="3437" y="1830"/>
                  <a:ext cx="113" cy="154"/>
                </a:xfrm>
                <a:custGeom>
                  <a:avLst/>
                  <a:gdLst>
                    <a:gd name="T0" fmla="*/ 116 w 219"/>
                    <a:gd name="T1" fmla="*/ 301 h 301"/>
                    <a:gd name="T2" fmla="*/ 103 w 219"/>
                    <a:gd name="T3" fmla="*/ 301 h 301"/>
                    <a:gd name="T4" fmla="*/ 30 w 219"/>
                    <a:gd name="T5" fmla="*/ 255 h 301"/>
                    <a:gd name="T6" fmla="*/ 0 w 219"/>
                    <a:gd name="T7" fmla="*/ 151 h 301"/>
                    <a:gd name="T8" fmla="*/ 26 w 219"/>
                    <a:gd name="T9" fmla="*/ 40 h 301"/>
                    <a:gd name="T10" fmla="*/ 110 w 219"/>
                    <a:gd name="T11" fmla="*/ 0 h 301"/>
                    <a:gd name="T12" fmla="*/ 110 w 219"/>
                    <a:gd name="T13" fmla="*/ 0 h 301"/>
                    <a:gd name="T14" fmla="*/ 193 w 219"/>
                    <a:gd name="T15" fmla="*/ 40 h 301"/>
                    <a:gd name="T16" fmla="*/ 219 w 219"/>
                    <a:gd name="T17" fmla="*/ 151 h 301"/>
                    <a:gd name="T18" fmla="*/ 189 w 219"/>
                    <a:gd name="T19" fmla="*/ 255 h 301"/>
                    <a:gd name="T20" fmla="*/ 116 w 219"/>
                    <a:gd name="T21" fmla="*/ 301 h 301"/>
                    <a:gd name="T22" fmla="*/ 110 w 219"/>
                    <a:gd name="T23" fmla="*/ 264 h 301"/>
                    <a:gd name="T24" fmla="*/ 110 w 219"/>
                    <a:gd name="T25" fmla="*/ 264 h 301"/>
                    <a:gd name="T26" fmla="*/ 159 w 219"/>
                    <a:gd name="T27" fmla="*/ 233 h 301"/>
                    <a:gd name="T28" fmla="*/ 182 w 219"/>
                    <a:gd name="T29" fmla="*/ 151 h 301"/>
                    <a:gd name="T30" fmla="*/ 166 w 219"/>
                    <a:gd name="T31" fmla="*/ 68 h 301"/>
                    <a:gd name="T32" fmla="*/ 134 w 219"/>
                    <a:gd name="T33" fmla="*/ 41 h 301"/>
                    <a:gd name="T34" fmla="*/ 85 w 219"/>
                    <a:gd name="T35" fmla="*/ 41 h 301"/>
                    <a:gd name="T36" fmla="*/ 63 w 219"/>
                    <a:gd name="T37" fmla="*/ 54 h 301"/>
                    <a:gd name="T38" fmla="*/ 37 w 219"/>
                    <a:gd name="T39" fmla="*/ 151 h 301"/>
                    <a:gd name="T40" fmla="*/ 60 w 219"/>
                    <a:gd name="T41" fmla="*/ 233 h 301"/>
                    <a:gd name="T42" fmla="*/ 109 w 219"/>
                    <a:gd name="T43" fmla="*/ 264 h 301"/>
                    <a:gd name="T44" fmla="*/ 110 w 219"/>
                    <a:gd name="T45" fmla="*/ 264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 h="301">
                      <a:moveTo>
                        <a:pt x="116" y="301"/>
                      </a:moveTo>
                      <a:cubicBezTo>
                        <a:pt x="103" y="301"/>
                        <a:pt x="103" y="301"/>
                        <a:pt x="103" y="301"/>
                      </a:cubicBezTo>
                      <a:cubicBezTo>
                        <a:pt x="75" y="299"/>
                        <a:pt x="49" y="282"/>
                        <a:pt x="30" y="255"/>
                      </a:cubicBezTo>
                      <a:cubicBezTo>
                        <a:pt x="11" y="227"/>
                        <a:pt x="0" y="190"/>
                        <a:pt x="0" y="151"/>
                      </a:cubicBezTo>
                      <a:cubicBezTo>
                        <a:pt x="0" y="102"/>
                        <a:pt x="8" y="65"/>
                        <a:pt x="26" y="40"/>
                      </a:cubicBezTo>
                      <a:cubicBezTo>
                        <a:pt x="44" y="14"/>
                        <a:pt x="73" y="1"/>
                        <a:pt x="110" y="0"/>
                      </a:cubicBezTo>
                      <a:cubicBezTo>
                        <a:pt x="110" y="0"/>
                        <a:pt x="110" y="0"/>
                        <a:pt x="110" y="0"/>
                      </a:cubicBezTo>
                      <a:cubicBezTo>
                        <a:pt x="146" y="0"/>
                        <a:pt x="175" y="14"/>
                        <a:pt x="193" y="40"/>
                      </a:cubicBezTo>
                      <a:cubicBezTo>
                        <a:pt x="211" y="65"/>
                        <a:pt x="219" y="102"/>
                        <a:pt x="219" y="151"/>
                      </a:cubicBezTo>
                      <a:cubicBezTo>
                        <a:pt x="219" y="190"/>
                        <a:pt x="208" y="227"/>
                        <a:pt x="189" y="255"/>
                      </a:cubicBezTo>
                      <a:cubicBezTo>
                        <a:pt x="170" y="282"/>
                        <a:pt x="144" y="299"/>
                        <a:pt x="116" y="301"/>
                      </a:cubicBezTo>
                      <a:close/>
                      <a:moveTo>
                        <a:pt x="110" y="264"/>
                      </a:moveTo>
                      <a:cubicBezTo>
                        <a:pt x="110" y="264"/>
                        <a:pt x="110" y="264"/>
                        <a:pt x="110" y="264"/>
                      </a:cubicBezTo>
                      <a:cubicBezTo>
                        <a:pt x="128" y="264"/>
                        <a:pt x="145" y="253"/>
                        <a:pt x="159" y="233"/>
                      </a:cubicBezTo>
                      <a:cubicBezTo>
                        <a:pt x="173" y="211"/>
                        <a:pt x="182" y="181"/>
                        <a:pt x="182" y="151"/>
                      </a:cubicBezTo>
                      <a:cubicBezTo>
                        <a:pt x="182" y="114"/>
                        <a:pt x="176" y="86"/>
                        <a:pt x="166" y="68"/>
                      </a:cubicBezTo>
                      <a:cubicBezTo>
                        <a:pt x="158" y="54"/>
                        <a:pt x="148" y="46"/>
                        <a:pt x="134" y="41"/>
                      </a:cubicBezTo>
                      <a:cubicBezTo>
                        <a:pt x="120" y="37"/>
                        <a:pt x="99" y="37"/>
                        <a:pt x="85" y="41"/>
                      </a:cubicBezTo>
                      <a:cubicBezTo>
                        <a:pt x="76" y="44"/>
                        <a:pt x="69" y="48"/>
                        <a:pt x="63" y="54"/>
                      </a:cubicBezTo>
                      <a:cubicBezTo>
                        <a:pt x="46" y="72"/>
                        <a:pt x="37" y="104"/>
                        <a:pt x="37" y="151"/>
                      </a:cubicBezTo>
                      <a:cubicBezTo>
                        <a:pt x="37" y="182"/>
                        <a:pt x="46" y="211"/>
                        <a:pt x="60" y="233"/>
                      </a:cubicBezTo>
                      <a:cubicBezTo>
                        <a:pt x="74" y="253"/>
                        <a:pt x="91" y="264"/>
                        <a:pt x="109" y="264"/>
                      </a:cubicBezTo>
                      <a:cubicBezTo>
                        <a:pt x="109" y="264"/>
                        <a:pt x="109" y="264"/>
                        <a:pt x="11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Freeform 403">
                  <a:extLst>
                    <a:ext uri="{FF2B5EF4-FFF2-40B4-BE49-F238E27FC236}">
                      <a16:creationId xmlns:a16="http://schemas.microsoft.com/office/drawing/2014/main" id="{D4FB856A-F5CC-4CF0-B698-C44045473FD3}"/>
                    </a:ext>
                  </a:extLst>
                </p:cNvPr>
                <p:cNvSpPr>
                  <a:spLocks/>
                </p:cNvSpPr>
                <p:nvPr/>
              </p:nvSpPr>
              <p:spPr bwMode="auto">
                <a:xfrm>
                  <a:off x="3400" y="1968"/>
                  <a:ext cx="75" cy="101"/>
                </a:xfrm>
                <a:custGeom>
                  <a:avLst/>
                  <a:gdLst>
                    <a:gd name="T0" fmla="*/ 9 w 145"/>
                    <a:gd name="T1" fmla="*/ 195 h 195"/>
                    <a:gd name="T2" fmla="*/ 0 w 145"/>
                    <a:gd name="T3" fmla="*/ 195 h 195"/>
                    <a:gd name="T4" fmla="*/ 135 w 145"/>
                    <a:gd name="T5" fmla="*/ 32 h 195"/>
                    <a:gd name="T6" fmla="*/ 136 w 145"/>
                    <a:gd name="T7" fmla="*/ 0 h 195"/>
                    <a:gd name="T8" fmla="*/ 145 w 145"/>
                    <a:gd name="T9" fmla="*/ 1 h 195"/>
                    <a:gd name="T10" fmla="*/ 143 w 145"/>
                    <a:gd name="T11" fmla="*/ 39 h 195"/>
                    <a:gd name="T12" fmla="*/ 140 w 145"/>
                    <a:gd name="T13" fmla="*/ 40 h 195"/>
                    <a:gd name="T14" fmla="*/ 9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9" y="195"/>
                      </a:moveTo>
                      <a:cubicBezTo>
                        <a:pt x="0" y="195"/>
                        <a:pt x="0" y="195"/>
                        <a:pt x="0" y="195"/>
                      </a:cubicBezTo>
                      <a:cubicBezTo>
                        <a:pt x="0" y="116"/>
                        <a:pt x="56" y="47"/>
                        <a:pt x="135" y="32"/>
                      </a:cubicBezTo>
                      <a:cubicBezTo>
                        <a:pt x="136" y="0"/>
                        <a:pt x="136" y="0"/>
                        <a:pt x="136" y="0"/>
                      </a:cubicBezTo>
                      <a:cubicBezTo>
                        <a:pt x="145" y="1"/>
                        <a:pt x="145" y="1"/>
                        <a:pt x="145" y="1"/>
                      </a:cubicBezTo>
                      <a:cubicBezTo>
                        <a:pt x="143" y="39"/>
                        <a:pt x="143" y="39"/>
                        <a:pt x="143" y="39"/>
                      </a:cubicBezTo>
                      <a:cubicBezTo>
                        <a:pt x="140" y="40"/>
                        <a:pt x="140" y="40"/>
                        <a:pt x="140" y="40"/>
                      </a:cubicBezTo>
                      <a:cubicBezTo>
                        <a:pt x="64" y="53"/>
                        <a:pt x="9" y="119"/>
                        <a:pt x="9"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404">
                  <a:extLst>
                    <a:ext uri="{FF2B5EF4-FFF2-40B4-BE49-F238E27FC236}">
                      <a16:creationId xmlns:a16="http://schemas.microsoft.com/office/drawing/2014/main" id="{192A0E76-5D50-4BCA-B96D-E2DD18FEA9FA}"/>
                    </a:ext>
                  </a:extLst>
                </p:cNvPr>
                <p:cNvSpPr>
                  <a:spLocks/>
                </p:cNvSpPr>
                <p:nvPr/>
              </p:nvSpPr>
              <p:spPr bwMode="auto">
                <a:xfrm>
                  <a:off x="3396" y="1965"/>
                  <a:ext cx="82" cy="107"/>
                </a:xfrm>
                <a:custGeom>
                  <a:avLst/>
                  <a:gdLst>
                    <a:gd name="T0" fmla="*/ 23 w 159"/>
                    <a:gd name="T1" fmla="*/ 209 h 209"/>
                    <a:gd name="T2" fmla="*/ 0 w 159"/>
                    <a:gd name="T3" fmla="*/ 209 h 209"/>
                    <a:gd name="T4" fmla="*/ 0 w 159"/>
                    <a:gd name="T5" fmla="*/ 202 h 209"/>
                    <a:gd name="T6" fmla="*/ 135 w 159"/>
                    <a:gd name="T7" fmla="*/ 33 h 209"/>
                    <a:gd name="T8" fmla="*/ 137 w 159"/>
                    <a:gd name="T9" fmla="*/ 0 h 209"/>
                    <a:gd name="T10" fmla="*/ 159 w 159"/>
                    <a:gd name="T11" fmla="*/ 1 h 209"/>
                    <a:gd name="T12" fmla="*/ 157 w 159"/>
                    <a:gd name="T13" fmla="*/ 52 h 209"/>
                    <a:gd name="T14" fmla="*/ 148 w 159"/>
                    <a:gd name="T15" fmla="*/ 54 h 209"/>
                    <a:gd name="T16" fmla="*/ 23 w 159"/>
                    <a:gd name="T17" fmla="*/ 202 h 209"/>
                    <a:gd name="T18" fmla="*/ 23 w 159"/>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9" h="209">
                      <a:moveTo>
                        <a:pt x="23" y="209"/>
                      </a:moveTo>
                      <a:cubicBezTo>
                        <a:pt x="0" y="209"/>
                        <a:pt x="0" y="209"/>
                        <a:pt x="0" y="209"/>
                      </a:cubicBezTo>
                      <a:cubicBezTo>
                        <a:pt x="0" y="202"/>
                        <a:pt x="0" y="202"/>
                        <a:pt x="0" y="202"/>
                      </a:cubicBezTo>
                      <a:cubicBezTo>
                        <a:pt x="0" y="122"/>
                        <a:pt x="57" y="51"/>
                        <a:pt x="135" y="33"/>
                      </a:cubicBezTo>
                      <a:cubicBezTo>
                        <a:pt x="137" y="0"/>
                        <a:pt x="137" y="0"/>
                        <a:pt x="137" y="0"/>
                      </a:cubicBezTo>
                      <a:cubicBezTo>
                        <a:pt x="159" y="1"/>
                        <a:pt x="159" y="1"/>
                        <a:pt x="159" y="1"/>
                      </a:cubicBezTo>
                      <a:cubicBezTo>
                        <a:pt x="157" y="52"/>
                        <a:pt x="157" y="52"/>
                        <a:pt x="157" y="52"/>
                      </a:cubicBezTo>
                      <a:cubicBezTo>
                        <a:pt x="148" y="54"/>
                        <a:pt x="148" y="54"/>
                        <a:pt x="148" y="54"/>
                      </a:cubicBezTo>
                      <a:cubicBezTo>
                        <a:pt x="75" y="67"/>
                        <a:pt x="23" y="129"/>
                        <a:pt x="23" y="202"/>
                      </a:cubicBezTo>
                      <a:lnTo>
                        <a:pt x="23"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Freeform 405">
                  <a:extLst>
                    <a:ext uri="{FF2B5EF4-FFF2-40B4-BE49-F238E27FC236}">
                      <a16:creationId xmlns:a16="http://schemas.microsoft.com/office/drawing/2014/main" id="{B0741F34-E8AB-483B-835E-FD24B18BD993}"/>
                    </a:ext>
                  </a:extLst>
                </p:cNvPr>
                <p:cNvSpPr>
                  <a:spLocks/>
                </p:cNvSpPr>
                <p:nvPr/>
              </p:nvSpPr>
              <p:spPr bwMode="auto">
                <a:xfrm>
                  <a:off x="3396" y="1965"/>
                  <a:ext cx="83" cy="108"/>
                </a:xfrm>
                <a:custGeom>
                  <a:avLst/>
                  <a:gdLst>
                    <a:gd name="T0" fmla="*/ 16 w 160"/>
                    <a:gd name="T1" fmla="*/ 202 h 210"/>
                    <a:gd name="T2" fmla="*/ 16 w 160"/>
                    <a:gd name="T3" fmla="*/ 195 h 210"/>
                    <a:gd name="T4" fmla="*/ 7 w 160"/>
                    <a:gd name="T5" fmla="*/ 195 h 210"/>
                    <a:gd name="T6" fmla="*/ 7 w 160"/>
                    <a:gd name="T7" fmla="*/ 202 h 210"/>
                    <a:gd name="T8" fmla="*/ 15 w 160"/>
                    <a:gd name="T9" fmla="*/ 202 h 210"/>
                    <a:gd name="T10" fmla="*/ 143 w 160"/>
                    <a:gd name="T11" fmla="*/ 46 h 210"/>
                    <a:gd name="T12" fmla="*/ 149 w 160"/>
                    <a:gd name="T13" fmla="*/ 45 h 210"/>
                    <a:gd name="T14" fmla="*/ 150 w 160"/>
                    <a:gd name="T15" fmla="*/ 15 h 210"/>
                    <a:gd name="T16" fmla="*/ 152 w 160"/>
                    <a:gd name="T17" fmla="*/ 15 h 210"/>
                    <a:gd name="T18" fmla="*/ 152 w 160"/>
                    <a:gd name="T19" fmla="*/ 8 h 210"/>
                    <a:gd name="T20" fmla="*/ 145 w 160"/>
                    <a:gd name="T21" fmla="*/ 7 h 210"/>
                    <a:gd name="T22" fmla="*/ 143 w 160"/>
                    <a:gd name="T23" fmla="*/ 46 h 210"/>
                    <a:gd name="T24" fmla="*/ 150 w 160"/>
                    <a:gd name="T25" fmla="*/ 46 h 210"/>
                    <a:gd name="T26" fmla="*/ 149 w 160"/>
                    <a:gd name="T27" fmla="*/ 39 h 210"/>
                    <a:gd name="T28" fmla="*/ 145 w 160"/>
                    <a:gd name="T29" fmla="*/ 40 h 210"/>
                    <a:gd name="T30" fmla="*/ 9 w 160"/>
                    <a:gd name="T31" fmla="*/ 202 h 210"/>
                    <a:gd name="T32" fmla="*/ 16 w 160"/>
                    <a:gd name="T33" fmla="*/ 202 h 210"/>
                    <a:gd name="T34" fmla="*/ 16 w 160"/>
                    <a:gd name="T35" fmla="*/ 195 h 210"/>
                    <a:gd name="T36" fmla="*/ 16 w 160"/>
                    <a:gd name="T37" fmla="*/ 202 h 210"/>
                    <a:gd name="T38" fmla="*/ 23 w 160"/>
                    <a:gd name="T39" fmla="*/ 202 h 210"/>
                    <a:gd name="T40" fmla="*/ 148 w 160"/>
                    <a:gd name="T41" fmla="*/ 54 h 210"/>
                    <a:gd name="T42" fmla="*/ 151 w 160"/>
                    <a:gd name="T43" fmla="*/ 54 h 210"/>
                    <a:gd name="T44" fmla="*/ 157 w 160"/>
                    <a:gd name="T45" fmla="*/ 53 h 210"/>
                    <a:gd name="T46" fmla="*/ 160 w 160"/>
                    <a:gd name="T47" fmla="*/ 1 h 210"/>
                    <a:gd name="T48" fmla="*/ 144 w 160"/>
                    <a:gd name="T49" fmla="*/ 0 h 210"/>
                    <a:gd name="T50" fmla="*/ 136 w 160"/>
                    <a:gd name="T51" fmla="*/ 0 h 210"/>
                    <a:gd name="T52" fmla="*/ 134 w 160"/>
                    <a:gd name="T53" fmla="*/ 39 h 210"/>
                    <a:gd name="T54" fmla="*/ 142 w 160"/>
                    <a:gd name="T55" fmla="*/ 39 h 210"/>
                    <a:gd name="T56" fmla="*/ 140 w 160"/>
                    <a:gd name="T57" fmla="*/ 32 h 210"/>
                    <a:gd name="T58" fmla="*/ 0 w 160"/>
                    <a:gd name="T59" fmla="*/ 202 h 210"/>
                    <a:gd name="T60" fmla="*/ 0 w 160"/>
                    <a:gd name="T61" fmla="*/ 210 h 210"/>
                    <a:gd name="T62" fmla="*/ 16 w 160"/>
                    <a:gd name="T63" fmla="*/ 210 h 210"/>
                    <a:gd name="T64" fmla="*/ 23 w 160"/>
                    <a:gd name="T65" fmla="*/ 210 h 210"/>
                    <a:gd name="T66" fmla="*/ 23 w 160"/>
                    <a:gd name="T67" fmla="*/ 202 h 210"/>
                    <a:gd name="T68" fmla="*/ 16 w 160"/>
                    <a:gd name="T69" fmla="*/ 202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0" h="210">
                      <a:moveTo>
                        <a:pt x="16" y="202"/>
                      </a:moveTo>
                      <a:cubicBezTo>
                        <a:pt x="16" y="195"/>
                        <a:pt x="16" y="195"/>
                        <a:pt x="16" y="195"/>
                      </a:cubicBezTo>
                      <a:cubicBezTo>
                        <a:pt x="7" y="195"/>
                        <a:pt x="7" y="195"/>
                        <a:pt x="7" y="195"/>
                      </a:cubicBezTo>
                      <a:cubicBezTo>
                        <a:pt x="7" y="202"/>
                        <a:pt x="7" y="202"/>
                        <a:pt x="7" y="202"/>
                      </a:cubicBezTo>
                      <a:cubicBezTo>
                        <a:pt x="15" y="202"/>
                        <a:pt x="15" y="202"/>
                        <a:pt x="15" y="202"/>
                      </a:cubicBezTo>
                      <a:cubicBezTo>
                        <a:pt x="15" y="126"/>
                        <a:pt x="68" y="61"/>
                        <a:pt x="143" y="46"/>
                      </a:cubicBezTo>
                      <a:cubicBezTo>
                        <a:pt x="149" y="45"/>
                        <a:pt x="149" y="45"/>
                        <a:pt x="149" y="45"/>
                      </a:cubicBezTo>
                      <a:cubicBezTo>
                        <a:pt x="150" y="15"/>
                        <a:pt x="150" y="15"/>
                        <a:pt x="150" y="15"/>
                      </a:cubicBezTo>
                      <a:cubicBezTo>
                        <a:pt x="152" y="15"/>
                        <a:pt x="152" y="15"/>
                        <a:pt x="152" y="15"/>
                      </a:cubicBezTo>
                      <a:cubicBezTo>
                        <a:pt x="152" y="8"/>
                        <a:pt x="152" y="8"/>
                        <a:pt x="152" y="8"/>
                      </a:cubicBezTo>
                      <a:cubicBezTo>
                        <a:pt x="145" y="7"/>
                        <a:pt x="145" y="7"/>
                        <a:pt x="145" y="7"/>
                      </a:cubicBezTo>
                      <a:cubicBezTo>
                        <a:pt x="143" y="46"/>
                        <a:pt x="143" y="46"/>
                        <a:pt x="143" y="46"/>
                      </a:cubicBezTo>
                      <a:cubicBezTo>
                        <a:pt x="150" y="46"/>
                        <a:pt x="150" y="46"/>
                        <a:pt x="150" y="46"/>
                      </a:cubicBezTo>
                      <a:cubicBezTo>
                        <a:pt x="149" y="39"/>
                        <a:pt x="149" y="39"/>
                        <a:pt x="149" y="39"/>
                      </a:cubicBezTo>
                      <a:cubicBezTo>
                        <a:pt x="145" y="40"/>
                        <a:pt x="145" y="40"/>
                        <a:pt x="145" y="40"/>
                      </a:cubicBezTo>
                      <a:cubicBezTo>
                        <a:pt x="66" y="54"/>
                        <a:pt x="9" y="122"/>
                        <a:pt x="9" y="202"/>
                      </a:cubicBezTo>
                      <a:cubicBezTo>
                        <a:pt x="16" y="202"/>
                        <a:pt x="16" y="202"/>
                        <a:pt x="16" y="202"/>
                      </a:cubicBezTo>
                      <a:cubicBezTo>
                        <a:pt x="16" y="195"/>
                        <a:pt x="16" y="195"/>
                        <a:pt x="16" y="195"/>
                      </a:cubicBezTo>
                      <a:cubicBezTo>
                        <a:pt x="16" y="202"/>
                        <a:pt x="16" y="202"/>
                        <a:pt x="16" y="202"/>
                      </a:cubicBezTo>
                      <a:cubicBezTo>
                        <a:pt x="23" y="202"/>
                        <a:pt x="23" y="202"/>
                        <a:pt x="23" y="202"/>
                      </a:cubicBezTo>
                      <a:cubicBezTo>
                        <a:pt x="23" y="129"/>
                        <a:pt x="76" y="67"/>
                        <a:pt x="148" y="54"/>
                      </a:cubicBezTo>
                      <a:cubicBezTo>
                        <a:pt x="151" y="54"/>
                        <a:pt x="151" y="54"/>
                        <a:pt x="151" y="54"/>
                      </a:cubicBezTo>
                      <a:cubicBezTo>
                        <a:pt x="157" y="53"/>
                        <a:pt x="157" y="53"/>
                        <a:pt x="157" y="53"/>
                      </a:cubicBezTo>
                      <a:cubicBezTo>
                        <a:pt x="160" y="1"/>
                        <a:pt x="160" y="1"/>
                        <a:pt x="160" y="1"/>
                      </a:cubicBezTo>
                      <a:cubicBezTo>
                        <a:pt x="144" y="0"/>
                        <a:pt x="144" y="0"/>
                        <a:pt x="144" y="0"/>
                      </a:cubicBezTo>
                      <a:cubicBezTo>
                        <a:pt x="136" y="0"/>
                        <a:pt x="136" y="0"/>
                        <a:pt x="136" y="0"/>
                      </a:cubicBezTo>
                      <a:cubicBezTo>
                        <a:pt x="134" y="39"/>
                        <a:pt x="134" y="39"/>
                        <a:pt x="134" y="39"/>
                      </a:cubicBezTo>
                      <a:cubicBezTo>
                        <a:pt x="142" y="39"/>
                        <a:pt x="142" y="39"/>
                        <a:pt x="142" y="39"/>
                      </a:cubicBezTo>
                      <a:cubicBezTo>
                        <a:pt x="140" y="32"/>
                        <a:pt x="140" y="32"/>
                        <a:pt x="140" y="32"/>
                      </a:cubicBezTo>
                      <a:cubicBezTo>
                        <a:pt x="59" y="48"/>
                        <a:pt x="0" y="119"/>
                        <a:pt x="0" y="202"/>
                      </a:cubicBezTo>
                      <a:cubicBezTo>
                        <a:pt x="0" y="210"/>
                        <a:pt x="0" y="210"/>
                        <a:pt x="0" y="210"/>
                      </a:cubicBezTo>
                      <a:cubicBezTo>
                        <a:pt x="16" y="210"/>
                        <a:pt x="16" y="210"/>
                        <a:pt x="16" y="210"/>
                      </a:cubicBezTo>
                      <a:cubicBezTo>
                        <a:pt x="23" y="210"/>
                        <a:pt x="23" y="210"/>
                        <a:pt x="23" y="210"/>
                      </a:cubicBezTo>
                      <a:cubicBezTo>
                        <a:pt x="23" y="202"/>
                        <a:pt x="23" y="202"/>
                        <a:pt x="23" y="202"/>
                      </a:cubicBezTo>
                      <a:lnTo>
                        <a:pt x="16" y="2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406">
                  <a:extLst>
                    <a:ext uri="{FF2B5EF4-FFF2-40B4-BE49-F238E27FC236}">
                      <a16:creationId xmlns:a16="http://schemas.microsoft.com/office/drawing/2014/main" id="{C102D57C-15EB-4E0C-9A17-4927D05EE8AC}"/>
                    </a:ext>
                  </a:extLst>
                </p:cNvPr>
                <p:cNvSpPr>
                  <a:spLocks/>
                </p:cNvSpPr>
                <p:nvPr/>
              </p:nvSpPr>
              <p:spPr bwMode="auto">
                <a:xfrm>
                  <a:off x="3393" y="1961"/>
                  <a:ext cx="90" cy="115"/>
                </a:xfrm>
                <a:custGeom>
                  <a:avLst/>
                  <a:gdLst>
                    <a:gd name="T0" fmla="*/ 37 w 174"/>
                    <a:gd name="T1" fmla="*/ 225 h 225"/>
                    <a:gd name="T2" fmla="*/ 0 w 174"/>
                    <a:gd name="T3" fmla="*/ 225 h 225"/>
                    <a:gd name="T4" fmla="*/ 0 w 174"/>
                    <a:gd name="T5" fmla="*/ 210 h 225"/>
                    <a:gd name="T6" fmla="*/ 135 w 174"/>
                    <a:gd name="T7" fmla="*/ 36 h 225"/>
                    <a:gd name="T8" fmla="*/ 137 w 174"/>
                    <a:gd name="T9" fmla="*/ 0 h 225"/>
                    <a:gd name="T10" fmla="*/ 174 w 174"/>
                    <a:gd name="T11" fmla="*/ 13 h 225"/>
                    <a:gd name="T12" fmla="*/ 171 w 174"/>
                    <a:gd name="T13" fmla="*/ 67 h 225"/>
                    <a:gd name="T14" fmla="*/ 156 w 174"/>
                    <a:gd name="T15" fmla="*/ 69 h 225"/>
                    <a:gd name="T16" fmla="*/ 37 w 174"/>
                    <a:gd name="T17" fmla="*/ 210 h 225"/>
                    <a:gd name="T18" fmla="*/ 37 w 174"/>
                    <a:gd name="T19"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225">
                      <a:moveTo>
                        <a:pt x="37" y="225"/>
                      </a:moveTo>
                      <a:cubicBezTo>
                        <a:pt x="0" y="225"/>
                        <a:pt x="0" y="225"/>
                        <a:pt x="0" y="225"/>
                      </a:cubicBezTo>
                      <a:cubicBezTo>
                        <a:pt x="0" y="210"/>
                        <a:pt x="0" y="210"/>
                        <a:pt x="0" y="210"/>
                      </a:cubicBezTo>
                      <a:cubicBezTo>
                        <a:pt x="0" y="128"/>
                        <a:pt x="56" y="56"/>
                        <a:pt x="135" y="36"/>
                      </a:cubicBezTo>
                      <a:cubicBezTo>
                        <a:pt x="137" y="0"/>
                        <a:pt x="137" y="0"/>
                        <a:pt x="137" y="0"/>
                      </a:cubicBezTo>
                      <a:cubicBezTo>
                        <a:pt x="174" y="13"/>
                        <a:pt x="174" y="13"/>
                        <a:pt x="174" y="13"/>
                      </a:cubicBezTo>
                      <a:cubicBezTo>
                        <a:pt x="171" y="67"/>
                        <a:pt x="171" y="67"/>
                        <a:pt x="171" y="67"/>
                      </a:cubicBezTo>
                      <a:cubicBezTo>
                        <a:pt x="156" y="69"/>
                        <a:pt x="156" y="69"/>
                        <a:pt x="156" y="69"/>
                      </a:cubicBezTo>
                      <a:cubicBezTo>
                        <a:pt x="87" y="81"/>
                        <a:pt x="37" y="141"/>
                        <a:pt x="37" y="210"/>
                      </a:cubicBezTo>
                      <a:lnTo>
                        <a:pt x="37"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Freeform 407">
                  <a:extLst>
                    <a:ext uri="{FF2B5EF4-FFF2-40B4-BE49-F238E27FC236}">
                      <a16:creationId xmlns:a16="http://schemas.microsoft.com/office/drawing/2014/main" id="{8F16FFB0-BE40-4812-AB1C-E5A9B048C612}"/>
                    </a:ext>
                  </a:extLst>
                </p:cNvPr>
                <p:cNvSpPr>
                  <a:spLocks/>
                </p:cNvSpPr>
                <p:nvPr/>
              </p:nvSpPr>
              <p:spPr bwMode="auto">
                <a:xfrm>
                  <a:off x="3511" y="1968"/>
                  <a:ext cx="75" cy="101"/>
                </a:xfrm>
                <a:custGeom>
                  <a:avLst/>
                  <a:gdLst>
                    <a:gd name="T0" fmla="*/ 145 w 145"/>
                    <a:gd name="T1" fmla="*/ 195 h 195"/>
                    <a:gd name="T2" fmla="*/ 137 w 145"/>
                    <a:gd name="T3" fmla="*/ 195 h 195"/>
                    <a:gd name="T4" fmla="*/ 5 w 145"/>
                    <a:gd name="T5" fmla="*/ 40 h 195"/>
                    <a:gd name="T6" fmla="*/ 2 w 145"/>
                    <a:gd name="T7" fmla="*/ 39 h 195"/>
                    <a:gd name="T8" fmla="*/ 0 w 145"/>
                    <a:gd name="T9" fmla="*/ 1 h 195"/>
                    <a:gd name="T10" fmla="*/ 8 w 145"/>
                    <a:gd name="T11" fmla="*/ 0 h 195"/>
                    <a:gd name="T12" fmla="*/ 10 w 145"/>
                    <a:gd name="T13" fmla="*/ 32 h 195"/>
                    <a:gd name="T14" fmla="*/ 145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145" y="195"/>
                      </a:moveTo>
                      <a:cubicBezTo>
                        <a:pt x="137" y="195"/>
                        <a:pt x="137" y="195"/>
                        <a:pt x="137" y="195"/>
                      </a:cubicBezTo>
                      <a:cubicBezTo>
                        <a:pt x="137" y="119"/>
                        <a:pt x="81" y="53"/>
                        <a:pt x="5" y="40"/>
                      </a:cubicBezTo>
                      <a:cubicBezTo>
                        <a:pt x="2" y="39"/>
                        <a:pt x="2" y="39"/>
                        <a:pt x="2" y="39"/>
                      </a:cubicBezTo>
                      <a:cubicBezTo>
                        <a:pt x="0" y="1"/>
                        <a:pt x="0" y="1"/>
                        <a:pt x="0" y="1"/>
                      </a:cubicBezTo>
                      <a:cubicBezTo>
                        <a:pt x="8" y="0"/>
                        <a:pt x="8" y="0"/>
                        <a:pt x="8" y="0"/>
                      </a:cubicBezTo>
                      <a:cubicBezTo>
                        <a:pt x="10" y="32"/>
                        <a:pt x="10" y="32"/>
                        <a:pt x="10" y="32"/>
                      </a:cubicBezTo>
                      <a:cubicBezTo>
                        <a:pt x="89" y="47"/>
                        <a:pt x="145" y="116"/>
                        <a:pt x="145"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Freeform 408">
                  <a:extLst>
                    <a:ext uri="{FF2B5EF4-FFF2-40B4-BE49-F238E27FC236}">
                      <a16:creationId xmlns:a16="http://schemas.microsoft.com/office/drawing/2014/main" id="{81F4F8E0-8851-49B6-9229-9108D3C01AD4}"/>
                    </a:ext>
                  </a:extLst>
                </p:cNvPr>
                <p:cNvSpPr>
                  <a:spLocks/>
                </p:cNvSpPr>
                <p:nvPr/>
              </p:nvSpPr>
              <p:spPr bwMode="auto">
                <a:xfrm>
                  <a:off x="3506" y="1965"/>
                  <a:ext cx="83" cy="107"/>
                </a:xfrm>
                <a:custGeom>
                  <a:avLst/>
                  <a:gdLst>
                    <a:gd name="T0" fmla="*/ 160 w 160"/>
                    <a:gd name="T1" fmla="*/ 209 h 209"/>
                    <a:gd name="T2" fmla="*/ 138 w 160"/>
                    <a:gd name="T3" fmla="*/ 209 h 209"/>
                    <a:gd name="T4" fmla="*/ 138 w 160"/>
                    <a:gd name="T5" fmla="*/ 202 h 209"/>
                    <a:gd name="T6" fmla="*/ 12 w 160"/>
                    <a:gd name="T7" fmla="*/ 54 h 209"/>
                    <a:gd name="T8" fmla="*/ 3 w 160"/>
                    <a:gd name="T9" fmla="*/ 52 h 209"/>
                    <a:gd name="T10" fmla="*/ 0 w 160"/>
                    <a:gd name="T11" fmla="*/ 1 h 209"/>
                    <a:gd name="T12" fmla="*/ 23 w 160"/>
                    <a:gd name="T13" fmla="*/ 0 h 209"/>
                    <a:gd name="T14" fmla="*/ 25 w 160"/>
                    <a:gd name="T15" fmla="*/ 33 h 209"/>
                    <a:gd name="T16" fmla="*/ 160 w 160"/>
                    <a:gd name="T17" fmla="*/ 202 h 209"/>
                    <a:gd name="T18" fmla="*/ 160 w 160"/>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0" h="209">
                      <a:moveTo>
                        <a:pt x="160" y="209"/>
                      </a:moveTo>
                      <a:cubicBezTo>
                        <a:pt x="138" y="209"/>
                        <a:pt x="138" y="209"/>
                        <a:pt x="138" y="209"/>
                      </a:cubicBezTo>
                      <a:cubicBezTo>
                        <a:pt x="138" y="202"/>
                        <a:pt x="138" y="202"/>
                        <a:pt x="138" y="202"/>
                      </a:cubicBezTo>
                      <a:cubicBezTo>
                        <a:pt x="138" y="129"/>
                        <a:pt x="85" y="67"/>
                        <a:pt x="12" y="54"/>
                      </a:cubicBezTo>
                      <a:cubicBezTo>
                        <a:pt x="3" y="52"/>
                        <a:pt x="3" y="52"/>
                        <a:pt x="3" y="52"/>
                      </a:cubicBezTo>
                      <a:cubicBezTo>
                        <a:pt x="0" y="1"/>
                        <a:pt x="0" y="1"/>
                        <a:pt x="0" y="1"/>
                      </a:cubicBezTo>
                      <a:cubicBezTo>
                        <a:pt x="23" y="0"/>
                        <a:pt x="23" y="0"/>
                        <a:pt x="23" y="0"/>
                      </a:cubicBezTo>
                      <a:cubicBezTo>
                        <a:pt x="25" y="33"/>
                        <a:pt x="25" y="33"/>
                        <a:pt x="25" y="33"/>
                      </a:cubicBezTo>
                      <a:cubicBezTo>
                        <a:pt x="104" y="51"/>
                        <a:pt x="160" y="122"/>
                        <a:pt x="160" y="202"/>
                      </a:cubicBezTo>
                      <a:lnTo>
                        <a:pt x="160"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Freeform 409">
                  <a:extLst>
                    <a:ext uri="{FF2B5EF4-FFF2-40B4-BE49-F238E27FC236}">
                      <a16:creationId xmlns:a16="http://schemas.microsoft.com/office/drawing/2014/main" id="{4659A077-5368-487B-B4F6-DBF330B300AB}"/>
                    </a:ext>
                  </a:extLst>
                </p:cNvPr>
                <p:cNvSpPr>
                  <a:spLocks/>
                </p:cNvSpPr>
                <p:nvPr/>
              </p:nvSpPr>
              <p:spPr bwMode="auto">
                <a:xfrm>
                  <a:off x="3506" y="1964"/>
                  <a:ext cx="84" cy="109"/>
                </a:xfrm>
                <a:custGeom>
                  <a:avLst/>
                  <a:gdLst>
                    <a:gd name="T0" fmla="*/ 153 w 161"/>
                    <a:gd name="T1" fmla="*/ 203 h 211"/>
                    <a:gd name="T2" fmla="*/ 153 w 161"/>
                    <a:gd name="T3" fmla="*/ 196 h 211"/>
                    <a:gd name="T4" fmla="*/ 145 w 161"/>
                    <a:gd name="T5" fmla="*/ 196 h 211"/>
                    <a:gd name="T6" fmla="*/ 145 w 161"/>
                    <a:gd name="T7" fmla="*/ 203 h 211"/>
                    <a:gd name="T8" fmla="*/ 152 w 161"/>
                    <a:gd name="T9" fmla="*/ 203 h 211"/>
                    <a:gd name="T10" fmla="*/ 15 w 161"/>
                    <a:gd name="T11" fmla="*/ 41 h 211"/>
                    <a:gd name="T12" fmla="*/ 11 w 161"/>
                    <a:gd name="T13" fmla="*/ 40 h 211"/>
                    <a:gd name="T14" fmla="*/ 10 w 161"/>
                    <a:gd name="T15" fmla="*/ 47 h 211"/>
                    <a:gd name="T16" fmla="*/ 17 w 161"/>
                    <a:gd name="T17" fmla="*/ 47 h 211"/>
                    <a:gd name="T18" fmla="*/ 15 w 161"/>
                    <a:gd name="T19" fmla="*/ 16 h 211"/>
                    <a:gd name="T20" fmla="*/ 17 w 161"/>
                    <a:gd name="T21" fmla="*/ 16 h 211"/>
                    <a:gd name="T22" fmla="*/ 16 w 161"/>
                    <a:gd name="T23" fmla="*/ 8 h 211"/>
                    <a:gd name="T24" fmla="*/ 9 w 161"/>
                    <a:gd name="T25" fmla="*/ 9 h 211"/>
                    <a:gd name="T26" fmla="*/ 11 w 161"/>
                    <a:gd name="T27" fmla="*/ 46 h 211"/>
                    <a:gd name="T28" fmla="*/ 17 w 161"/>
                    <a:gd name="T29" fmla="*/ 47 h 211"/>
                    <a:gd name="T30" fmla="*/ 146 w 161"/>
                    <a:gd name="T31" fmla="*/ 203 h 211"/>
                    <a:gd name="T32" fmla="*/ 153 w 161"/>
                    <a:gd name="T33" fmla="*/ 203 h 211"/>
                    <a:gd name="T34" fmla="*/ 153 w 161"/>
                    <a:gd name="T35" fmla="*/ 196 h 211"/>
                    <a:gd name="T36" fmla="*/ 153 w 161"/>
                    <a:gd name="T37" fmla="*/ 203 h 211"/>
                    <a:gd name="T38" fmla="*/ 161 w 161"/>
                    <a:gd name="T39" fmla="*/ 203 h 211"/>
                    <a:gd name="T40" fmla="*/ 20 w 161"/>
                    <a:gd name="T41" fmla="*/ 33 h 211"/>
                    <a:gd name="T42" fmla="*/ 18 w 161"/>
                    <a:gd name="T43" fmla="*/ 40 h 211"/>
                    <a:gd name="T44" fmla="*/ 26 w 161"/>
                    <a:gd name="T45" fmla="*/ 40 h 211"/>
                    <a:gd name="T46" fmla="*/ 23 w 161"/>
                    <a:gd name="T47" fmla="*/ 0 h 211"/>
                    <a:gd name="T48" fmla="*/ 7 w 161"/>
                    <a:gd name="T49" fmla="*/ 1 h 211"/>
                    <a:gd name="T50" fmla="*/ 0 w 161"/>
                    <a:gd name="T51" fmla="*/ 2 h 211"/>
                    <a:gd name="T52" fmla="*/ 3 w 161"/>
                    <a:gd name="T53" fmla="*/ 54 h 211"/>
                    <a:gd name="T54" fmla="*/ 12 w 161"/>
                    <a:gd name="T55" fmla="*/ 55 h 211"/>
                    <a:gd name="T56" fmla="*/ 137 w 161"/>
                    <a:gd name="T57" fmla="*/ 203 h 211"/>
                    <a:gd name="T58" fmla="*/ 137 w 161"/>
                    <a:gd name="T59" fmla="*/ 211 h 211"/>
                    <a:gd name="T60" fmla="*/ 153 w 161"/>
                    <a:gd name="T61" fmla="*/ 211 h 211"/>
                    <a:gd name="T62" fmla="*/ 161 w 161"/>
                    <a:gd name="T63" fmla="*/ 211 h 211"/>
                    <a:gd name="T64" fmla="*/ 161 w 161"/>
                    <a:gd name="T65" fmla="*/ 203 h 211"/>
                    <a:gd name="T66" fmla="*/ 153 w 161"/>
                    <a:gd name="T67" fmla="*/ 203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1" h="211">
                      <a:moveTo>
                        <a:pt x="153" y="203"/>
                      </a:moveTo>
                      <a:cubicBezTo>
                        <a:pt x="153" y="196"/>
                        <a:pt x="153" y="196"/>
                        <a:pt x="153" y="196"/>
                      </a:cubicBezTo>
                      <a:cubicBezTo>
                        <a:pt x="145" y="196"/>
                        <a:pt x="145" y="196"/>
                        <a:pt x="145" y="196"/>
                      </a:cubicBezTo>
                      <a:cubicBezTo>
                        <a:pt x="145" y="203"/>
                        <a:pt x="145" y="203"/>
                        <a:pt x="145" y="203"/>
                      </a:cubicBezTo>
                      <a:cubicBezTo>
                        <a:pt x="152" y="203"/>
                        <a:pt x="152" y="203"/>
                        <a:pt x="152" y="203"/>
                      </a:cubicBezTo>
                      <a:cubicBezTo>
                        <a:pt x="152" y="123"/>
                        <a:pt x="94" y="55"/>
                        <a:pt x="15" y="41"/>
                      </a:cubicBezTo>
                      <a:cubicBezTo>
                        <a:pt x="11" y="40"/>
                        <a:pt x="11" y="40"/>
                        <a:pt x="11" y="40"/>
                      </a:cubicBezTo>
                      <a:cubicBezTo>
                        <a:pt x="10" y="47"/>
                        <a:pt x="10" y="47"/>
                        <a:pt x="10" y="47"/>
                      </a:cubicBezTo>
                      <a:cubicBezTo>
                        <a:pt x="17" y="47"/>
                        <a:pt x="17" y="47"/>
                        <a:pt x="17" y="47"/>
                      </a:cubicBezTo>
                      <a:cubicBezTo>
                        <a:pt x="15" y="16"/>
                        <a:pt x="15" y="16"/>
                        <a:pt x="15" y="16"/>
                      </a:cubicBezTo>
                      <a:cubicBezTo>
                        <a:pt x="17" y="16"/>
                        <a:pt x="17" y="16"/>
                        <a:pt x="17" y="16"/>
                      </a:cubicBezTo>
                      <a:cubicBezTo>
                        <a:pt x="16" y="8"/>
                        <a:pt x="16" y="8"/>
                        <a:pt x="16" y="8"/>
                      </a:cubicBezTo>
                      <a:cubicBezTo>
                        <a:pt x="9" y="9"/>
                        <a:pt x="9" y="9"/>
                        <a:pt x="9" y="9"/>
                      </a:cubicBezTo>
                      <a:cubicBezTo>
                        <a:pt x="11" y="46"/>
                        <a:pt x="11" y="46"/>
                        <a:pt x="11" y="46"/>
                      </a:cubicBezTo>
                      <a:cubicBezTo>
                        <a:pt x="17" y="47"/>
                        <a:pt x="17" y="47"/>
                        <a:pt x="17" y="47"/>
                      </a:cubicBezTo>
                      <a:cubicBezTo>
                        <a:pt x="92" y="62"/>
                        <a:pt x="146" y="127"/>
                        <a:pt x="146" y="203"/>
                      </a:cubicBezTo>
                      <a:cubicBezTo>
                        <a:pt x="153" y="203"/>
                        <a:pt x="153" y="203"/>
                        <a:pt x="153" y="203"/>
                      </a:cubicBezTo>
                      <a:cubicBezTo>
                        <a:pt x="153" y="196"/>
                        <a:pt x="153" y="196"/>
                        <a:pt x="153" y="196"/>
                      </a:cubicBezTo>
                      <a:cubicBezTo>
                        <a:pt x="153" y="203"/>
                        <a:pt x="153" y="203"/>
                        <a:pt x="153" y="203"/>
                      </a:cubicBezTo>
                      <a:cubicBezTo>
                        <a:pt x="161" y="203"/>
                        <a:pt x="161" y="203"/>
                        <a:pt x="161" y="203"/>
                      </a:cubicBezTo>
                      <a:cubicBezTo>
                        <a:pt x="161" y="120"/>
                        <a:pt x="102" y="49"/>
                        <a:pt x="20" y="33"/>
                      </a:cubicBezTo>
                      <a:cubicBezTo>
                        <a:pt x="18" y="40"/>
                        <a:pt x="18" y="40"/>
                        <a:pt x="18" y="40"/>
                      </a:cubicBezTo>
                      <a:cubicBezTo>
                        <a:pt x="26" y="40"/>
                        <a:pt x="26" y="40"/>
                        <a:pt x="26" y="40"/>
                      </a:cubicBezTo>
                      <a:cubicBezTo>
                        <a:pt x="23" y="0"/>
                        <a:pt x="23" y="0"/>
                        <a:pt x="23" y="0"/>
                      </a:cubicBezTo>
                      <a:cubicBezTo>
                        <a:pt x="7" y="1"/>
                        <a:pt x="7" y="1"/>
                        <a:pt x="7" y="1"/>
                      </a:cubicBezTo>
                      <a:cubicBezTo>
                        <a:pt x="0" y="2"/>
                        <a:pt x="0" y="2"/>
                        <a:pt x="0" y="2"/>
                      </a:cubicBezTo>
                      <a:cubicBezTo>
                        <a:pt x="3" y="54"/>
                        <a:pt x="3" y="54"/>
                        <a:pt x="3" y="54"/>
                      </a:cubicBezTo>
                      <a:cubicBezTo>
                        <a:pt x="12" y="55"/>
                        <a:pt x="12" y="55"/>
                        <a:pt x="12" y="55"/>
                      </a:cubicBezTo>
                      <a:cubicBezTo>
                        <a:pt x="85" y="68"/>
                        <a:pt x="137" y="130"/>
                        <a:pt x="137" y="203"/>
                      </a:cubicBezTo>
                      <a:cubicBezTo>
                        <a:pt x="137" y="211"/>
                        <a:pt x="137" y="211"/>
                        <a:pt x="137" y="211"/>
                      </a:cubicBezTo>
                      <a:cubicBezTo>
                        <a:pt x="153" y="211"/>
                        <a:pt x="153" y="211"/>
                        <a:pt x="153" y="211"/>
                      </a:cubicBezTo>
                      <a:cubicBezTo>
                        <a:pt x="161" y="211"/>
                        <a:pt x="161" y="211"/>
                        <a:pt x="161" y="211"/>
                      </a:cubicBezTo>
                      <a:cubicBezTo>
                        <a:pt x="161" y="203"/>
                        <a:pt x="161" y="203"/>
                        <a:pt x="161" y="203"/>
                      </a:cubicBezTo>
                      <a:lnTo>
                        <a:pt x="153" y="2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Freeform 410">
                  <a:extLst>
                    <a:ext uri="{FF2B5EF4-FFF2-40B4-BE49-F238E27FC236}">
                      <a16:creationId xmlns:a16="http://schemas.microsoft.com/office/drawing/2014/main" id="{FAF4EDF5-D011-4F15-9FA3-91A3940639AA}"/>
                    </a:ext>
                  </a:extLst>
                </p:cNvPr>
                <p:cNvSpPr>
                  <a:spLocks/>
                </p:cNvSpPr>
                <p:nvPr/>
              </p:nvSpPr>
              <p:spPr bwMode="auto">
                <a:xfrm>
                  <a:off x="3502" y="1961"/>
                  <a:ext cx="91" cy="115"/>
                </a:xfrm>
                <a:custGeom>
                  <a:avLst/>
                  <a:gdLst>
                    <a:gd name="T0" fmla="*/ 176 w 176"/>
                    <a:gd name="T1" fmla="*/ 225 h 225"/>
                    <a:gd name="T2" fmla="*/ 138 w 176"/>
                    <a:gd name="T3" fmla="*/ 225 h 225"/>
                    <a:gd name="T4" fmla="*/ 138 w 176"/>
                    <a:gd name="T5" fmla="*/ 210 h 225"/>
                    <a:gd name="T6" fmla="*/ 19 w 176"/>
                    <a:gd name="T7" fmla="*/ 69 h 225"/>
                    <a:gd name="T8" fmla="*/ 5 w 176"/>
                    <a:gd name="T9" fmla="*/ 67 h 225"/>
                    <a:gd name="T10" fmla="*/ 0 w 176"/>
                    <a:gd name="T11" fmla="*/ 17 h 225"/>
                    <a:gd name="T12" fmla="*/ 38 w 176"/>
                    <a:gd name="T13" fmla="*/ 0 h 225"/>
                    <a:gd name="T14" fmla="*/ 40 w 176"/>
                    <a:gd name="T15" fmla="*/ 36 h 225"/>
                    <a:gd name="T16" fmla="*/ 175 w 176"/>
                    <a:gd name="T17" fmla="*/ 204 h 225"/>
                    <a:gd name="T18" fmla="*/ 176 w 176"/>
                    <a:gd name="T19" fmla="*/ 204 h 225"/>
                    <a:gd name="T20" fmla="*/ 176 w 176"/>
                    <a:gd name="T21"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6" h="225">
                      <a:moveTo>
                        <a:pt x="176" y="225"/>
                      </a:moveTo>
                      <a:cubicBezTo>
                        <a:pt x="138" y="225"/>
                        <a:pt x="138" y="225"/>
                        <a:pt x="138" y="225"/>
                      </a:cubicBezTo>
                      <a:cubicBezTo>
                        <a:pt x="138" y="210"/>
                        <a:pt x="138" y="210"/>
                        <a:pt x="138" y="210"/>
                      </a:cubicBezTo>
                      <a:cubicBezTo>
                        <a:pt x="138" y="141"/>
                        <a:pt x="88" y="81"/>
                        <a:pt x="19" y="69"/>
                      </a:cubicBezTo>
                      <a:cubicBezTo>
                        <a:pt x="5" y="67"/>
                        <a:pt x="5" y="67"/>
                        <a:pt x="5" y="67"/>
                      </a:cubicBezTo>
                      <a:cubicBezTo>
                        <a:pt x="0" y="17"/>
                        <a:pt x="0" y="17"/>
                        <a:pt x="0" y="17"/>
                      </a:cubicBezTo>
                      <a:cubicBezTo>
                        <a:pt x="38" y="0"/>
                        <a:pt x="38" y="0"/>
                        <a:pt x="38" y="0"/>
                      </a:cubicBezTo>
                      <a:cubicBezTo>
                        <a:pt x="40" y="36"/>
                        <a:pt x="40" y="36"/>
                        <a:pt x="40" y="36"/>
                      </a:cubicBezTo>
                      <a:cubicBezTo>
                        <a:pt x="117" y="56"/>
                        <a:pt x="172" y="124"/>
                        <a:pt x="175" y="204"/>
                      </a:cubicBezTo>
                      <a:cubicBezTo>
                        <a:pt x="176" y="204"/>
                        <a:pt x="176" y="204"/>
                        <a:pt x="176" y="204"/>
                      </a:cubicBezTo>
                      <a:lnTo>
                        <a:pt x="176"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Freeform 411">
                  <a:extLst>
                    <a:ext uri="{FF2B5EF4-FFF2-40B4-BE49-F238E27FC236}">
                      <a16:creationId xmlns:a16="http://schemas.microsoft.com/office/drawing/2014/main" id="{4B6B32AA-CA45-414F-91AD-4A3A4D9DB8B8}"/>
                    </a:ext>
                  </a:extLst>
                </p:cNvPr>
                <p:cNvSpPr>
                  <a:spLocks noEditPoints="1"/>
                </p:cNvSpPr>
                <p:nvPr/>
              </p:nvSpPr>
              <p:spPr bwMode="auto">
                <a:xfrm>
                  <a:off x="3665" y="1837"/>
                  <a:ext cx="99" cy="140"/>
                </a:xfrm>
                <a:custGeom>
                  <a:avLst/>
                  <a:gdLst>
                    <a:gd name="T0" fmla="*/ 95 w 191"/>
                    <a:gd name="T1" fmla="*/ 272 h 272"/>
                    <a:gd name="T2" fmla="*/ 0 w 191"/>
                    <a:gd name="T3" fmla="*/ 136 h 272"/>
                    <a:gd name="T4" fmla="*/ 95 w 191"/>
                    <a:gd name="T5" fmla="*/ 0 h 272"/>
                    <a:gd name="T6" fmla="*/ 191 w 191"/>
                    <a:gd name="T7" fmla="*/ 136 h 272"/>
                    <a:gd name="T8" fmla="*/ 95 w 191"/>
                    <a:gd name="T9" fmla="*/ 272 h 272"/>
                    <a:gd name="T10" fmla="*/ 95 w 191"/>
                    <a:gd name="T11" fmla="*/ 9 h 272"/>
                    <a:gd name="T12" fmla="*/ 9 w 191"/>
                    <a:gd name="T13" fmla="*/ 136 h 272"/>
                    <a:gd name="T14" fmla="*/ 95 w 191"/>
                    <a:gd name="T15" fmla="*/ 263 h 272"/>
                    <a:gd name="T16" fmla="*/ 182 w 191"/>
                    <a:gd name="T17" fmla="*/ 136 h 272"/>
                    <a:gd name="T18" fmla="*/ 95 w 191"/>
                    <a:gd name="T19" fmla="*/ 9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1" h="272">
                      <a:moveTo>
                        <a:pt x="95" y="272"/>
                      </a:moveTo>
                      <a:cubicBezTo>
                        <a:pt x="43" y="272"/>
                        <a:pt x="0" y="211"/>
                        <a:pt x="0" y="136"/>
                      </a:cubicBezTo>
                      <a:cubicBezTo>
                        <a:pt x="0" y="44"/>
                        <a:pt x="31" y="0"/>
                        <a:pt x="95" y="0"/>
                      </a:cubicBezTo>
                      <a:cubicBezTo>
                        <a:pt x="160" y="0"/>
                        <a:pt x="191" y="44"/>
                        <a:pt x="191" y="136"/>
                      </a:cubicBezTo>
                      <a:cubicBezTo>
                        <a:pt x="191" y="211"/>
                        <a:pt x="148" y="272"/>
                        <a:pt x="95" y="272"/>
                      </a:cubicBezTo>
                      <a:close/>
                      <a:moveTo>
                        <a:pt x="95" y="9"/>
                      </a:moveTo>
                      <a:cubicBezTo>
                        <a:pt x="58" y="9"/>
                        <a:pt x="9" y="22"/>
                        <a:pt x="9" y="136"/>
                      </a:cubicBezTo>
                      <a:cubicBezTo>
                        <a:pt x="9" y="206"/>
                        <a:pt x="48" y="263"/>
                        <a:pt x="95" y="263"/>
                      </a:cubicBezTo>
                      <a:cubicBezTo>
                        <a:pt x="143" y="263"/>
                        <a:pt x="182" y="206"/>
                        <a:pt x="182" y="136"/>
                      </a:cubicBezTo>
                      <a:cubicBezTo>
                        <a:pt x="182" y="22"/>
                        <a:pt x="133" y="9"/>
                        <a:pt x="9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Freeform 412">
                  <a:extLst>
                    <a:ext uri="{FF2B5EF4-FFF2-40B4-BE49-F238E27FC236}">
                      <a16:creationId xmlns:a16="http://schemas.microsoft.com/office/drawing/2014/main" id="{C174B9C7-F383-47BD-A288-38FDDFF8AF77}"/>
                    </a:ext>
                  </a:extLst>
                </p:cNvPr>
                <p:cNvSpPr>
                  <a:spLocks noEditPoints="1"/>
                </p:cNvSpPr>
                <p:nvPr/>
              </p:nvSpPr>
              <p:spPr bwMode="auto">
                <a:xfrm>
                  <a:off x="3662" y="1834"/>
                  <a:ext cx="106" cy="147"/>
                </a:xfrm>
                <a:custGeom>
                  <a:avLst/>
                  <a:gdLst>
                    <a:gd name="T0" fmla="*/ 102 w 205"/>
                    <a:gd name="T1" fmla="*/ 286 h 286"/>
                    <a:gd name="T2" fmla="*/ 0 w 205"/>
                    <a:gd name="T3" fmla="*/ 143 h 286"/>
                    <a:gd name="T4" fmla="*/ 102 w 205"/>
                    <a:gd name="T5" fmla="*/ 0 h 286"/>
                    <a:gd name="T6" fmla="*/ 205 w 205"/>
                    <a:gd name="T7" fmla="*/ 143 h 286"/>
                    <a:gd name="T8" fmla="*/ 102 w 205"/>
                    <a:gd name="T9" fmla="*/ 286 h 286"/>
                    <a:gd name="T10" fmla="*/ 102 w 205"/>
                    <a:gd name="T11" fmla="*/ 23 h 286"/>
                    <a:gd name="T12" fmla="*/ 23 w 205"/>
                    <a:gd name="T13" fmla="*/ 143 h 286"/>
                    <a:gd name="T14" fmla="*/ 102 w 205"/>
                    <a:gd name="T15" fmla="*/ 263 h 286"/>
                    <a:gd name="T16" fmla="*/ 182 w 205"/>
                    <a:gd name="T17" fmla="*/ 143 h 286"/>
                    <a:gd name="T18" fmla="*/ 102 w 205"/>
                    <a:gd name="T19" fmla="*/ 23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5" h="286">
                      <a:moveTo>
                        <a:pt x="102" y="286"/>
                      </a:moveTo>
                      <a:cubicBezTo>
                        <a:pt x="46" y="286"/>
                        <a:pt x="0" y="222"/>
                        <a:pt x="0" y="143"/>
                      </a:cubicBezTo>
                      <a:cubicBezTo>
                        <a:pt x="0" y="48"/>
                        <a:pt x="35" y="0"/>
                        <a:pt x="102" y="0"/>
                      </a:cubicBezTo>
                      <a:cubicBezTo>
                        <a:pt x="170" y="0"/>
                        <a:pt x="205" y="48"/>
                        <a:pt x="205" y="143"/>
                      </a:cubicBezTo>
                      <a:cubicBezTo>
                        <a:pt x="205" y="222"/>
                        <a:pt x="159" y="286"/>
                        <a:pt x="102" y="286"/>
                      </a:cubicBezTo>
                      <a:close/>
                      <a:moveTo>
                        <a:pt x="102" y="23"/>
                      </a:moveTo>
                      <a:cubicBezTo>
                        <a:pt x="65" y="23"/>
                        <a:pt x="23" y="36"/>
                        <a:pt x="23" y="143"/>
                      </a:cubicBezTo>
                      <a:cubicBezTo>
                        <a:pt x="23" y="209"/>
                        <a:pt x="59" y="263"/>
                        <a:pt x="102" y="263"/>
                      </a:cubicBezTo>
                      <a:cubicBezTo>
                        <a:pt x="146" y="263"/>
                        <a:pt x="182" y="209"/>
                        <a:pt x="182" y="143"/>
                      </a:cubicBezTo>
                      <a:cubicBezTo>
                        <a:pt x="182" y="36"/>
                        <a:pt x="139" y="23"/>
                        <a:pt x="102"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413">
                  <a:extLst>
                    <a:ext uri="{FF2B5EF4-FFF2-40B4-BE49-F238E27FC236}">
                      <a16:creationId xmlns:a16="http://schemas.microsoft.com/office/drawing/2014/main" id="{DDC2F166-58DB-4818-9936-0E3CBBBE3B38}"/>
                    </a:ext>
                  </a:extLst>
                </p:cNvPr>
                <p:cNvSpPr>
                  <a:spLocks noEditPoints="1"/>
                </p:cNvSpPr>
                <p:nvPr/>
              </p:nvSpPr>
              <p:spPr bwMode="auto">
                <a:xfrm>
                  <a:off x="3662" y="1833"/>
                  <a:ext cx="106" cy="148"/>
                </a:xfrm>
                <a:custGeom>
                  <a:avLst/>
                  <a:gdLst>
                    <a:gd name="T0" fmla="*/ 102 w 205"/>
                    <a:gd name="T1" fmla="*/ 280 h 287"/>
                    <a:gd name="T2" fmla="*/ 102 w 205"/>
                    <a:gd name="T3" fmla="*/ 273 h 287"/>
                    <a:gd name="T4" fmla="*/ 41 w 205"/>
                    <a:gd name="T5" fmla="*/ 236 h 287"/>
                    <a:gd name="T6" fmla="*/ 14 w 205"/>
                    <a:gd name="T7" fmla="*/ 144 h 287"/>
                    <a:gd name="T8" fmla="*/ 37 w 205"/>
                    <a:gd name="T9" fmla="*/ 46 h 287"/>
                    <a:gd name="T10" fmla="*/ 102 w 205"/>
                    <a:gd name="T11" fmla="*/ 15 h 287"/>
                    <a:gd name="T12" fmla="*/ 168 w 205"/>
                    <a:gd name="T13" fmla="*/ 46 h 287"/>
                    <a:gd name="T14" fmla="*/ 191 w 205"/>
                    <a:gd name="T15" fmla="*/ 144 h 287"/>
                    <a:gd name="T16" fmla="*/ 164 w 205"/>
                    <a:gd name="T17" fmla="*/ 236 h 287"/>
                    <a:gd name="T18" fmla="*/ 102 w 205"/>
                    <a:gd name="T19" fmla="*/ 273 h 287"/>
                    <a:gd name="T20" fmla="*/ 102 w 205"/>
                    <a:gd name="T21" fmla="*/ 280 h 287"/>
                    <a:gd name="T22" fmla="*/ 102 w 205"/>
                    <a:gd name="T23" fmla="*/ 287 h 287"/>
                    <a:gd name="T24" fmla="*/ 176 w 205"/>
                    <a:gd name="T25" fmla="*/ 244 h 287"/>
                    <a:gd name="T26" fmla="*/ 205 w 205"/>
                    <a:gd name="T27" fmla="*/ 144 h 287"/>
                    <a:gd name="T28" fmla="*/ 180 w 205"/>
                    <a:gd name="T29" fmla="*/ 37 h 287"/>
                    <a:gd name="T30" fmla="*/ 102 w 205"/>
                    <a:gd name="T31" fmla="*/ 0 h 287"/>
                    <a:gd name="T32" fmla="*/ 25 w 205"/>
                    <a:gd name="T33" fmla="*/ 37 h 287"/>
                    <a:gd name="T34" fmla="*/ 0 w 205"/>
                    <a:gd name="T35" fmla="*/ 144 h 287"/>
                    <a:gd name="T36" fmla="*/ 29 w 205"/>
                    <a:gd name="T37" fmla="*/ 244 h 287"/>
                    <a:gd name="T38" fmla="*/ 102 w 205"/>
                    <a:gd name="T39" fmla="*/ 287 h 287"/>
                    <a:gd name="T40" fmla="*/ 102 w 205"/>
                    <a:gd name="T41" fmla="*/ 280 h 287"/>
                    <a:gd name="T42" fmla="*/ 102 w 205"/>
                    <a:gd name="T43" fmla="*/ 17 h 287"/>
                    <a:gd name="T44" fmla="*/ 102 w 205"/>
                    <a:gd name="T45" fmla="*/ 9 h 287"/>
                    <a:gd name="T46" fmla="*/ 71 w 205"/>
                    <a:gd name="T47" fmla="*/ 14 h 287"/>
                    <a:gd name="T48" fmla="*/ 27 w 205"/>
                    <a:gd name="T49" fmla="*/ 50 h 287"/>
                    <a:gd name="T50" fmla="*/ 9 w 205"/>
                    <a:gd name="T51" fmla="*/ 144 h 287"/>
                    <a:gd name="T52" fmla="*/ 35 w 205"/>
                    <a:gd name="T53" fmla="*/ 238 h 287"/>
                    <a:gd name="T54" fmla="*/ 102 w 205"/>
                    <a:gd name="T55" fmla="*/ 278 h 287"/>
                    <a:gd name="T56" fmla="*/ 170 w 205"/>
                    <a:gd name="T57" fmla="*/ 238 h 287"/>
                    <a:gd name="T58" fmla="*/ 196 w 205"/>
                    <a:gd name="T59" fmla="*/ 144 h 287"/>
                    <a:gd name="T60" fmla="*/ 165 w 205"/>
                    <a:gd name="T61" fmla="*/ 32 h 287"/>
                    <a:gd name="T62" fmla="*/ 134 w 205"/>
                    <a:gd name="T63" fmla="*/ 14 h 287"/>
                    <a:gd name="T64" fmla="*/ 102 w 205"/>
                    <a:gd name="T65" fmla="*/ 9 h 287"/>
                    <a:gd name="T66" fmla="*/ 102 w 205"/>
                    <a:gd name="T67" fmla="*/ 17 h 287"/>
                    <a:gd name="T68" fmla="*/ 102 w 205"/>
                    <a:gd name="T69" fmla="*/ 24 h 287"/>
                    <a:gd name="T70" fmla="*/ 129 w 205"/>
                    <a:gd name="T71" fmla="*/ 28 h 287"/>
                    <a:gd name="T72" fmla="*/ 165 w 205"/>
                    <a:gd name="T73" fmla="*/ 57 h 287"/>
                    <a:gd name="T74" fmla="*/ 182 w 205"/>
                    <a:gd name="T75" fmla="*/ 144 h 287"/>
                    <a:gd name="T76" fmla="*/ 158 w 205"/>
                    <a:gd name="T77" fmla="*/ 230 h 287"/>
                    <a:gd name="T78" fmla="*/ 102 w 205"/>
                    <a:gd name="T79" fmla="*/ 264 h 287"/>
                    <a:gd name="T80" fmla="*/ 47 w 205"/>
                    <a:gd name="T81" fmla="*/ 230 h 287"/>
                    <a:gd name="T82" fmla="*/ 23 w 205"/>
                    <a:gd name="T83" fmla="*/ 144 h 287"/>
                    <a:gd name="T84" fmla="*/ 51 w 205"/>
                    <a:gd name="T85" fmla="*/ 43 h 287"/>
                    <a:gd name="T86" fmla="*/ 75 w 205"/>
                    <a:gd name="T87" fmla="*/ 28 h 287"/>
                    <a:gd name="T88" fmla="*/ 102 w 205"/>
                    <a:gd name="T89" fmla="*/ 24 h 287"/>
                    <a:gd name="T90" fmla="*/ 102 w 205"/>
                    <a:gd name="T91" fmla="*/ 17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05" h="287">
                      <a:moveTo>
                        <a:pt x="102" y="280"/>
                      </a:moveTo>
                      <a:cubicBezTo>
                        <a:pt x="102" y="273"/>
                        <a:pt x="102" y="273"/>
                        <a:pt x="102" y="273"/>
                      </a:cubicBezTo>
                      <a:cubicBezTo>
                        <a:pt x="79" y="273"/>
                        <a:pt x="57" y="259"/>
                        <a:pt x="41" y="236"/>
                      </a:cubicBezTo>
                      <a:cubicBezTo>
                        <a:pt x="25" y="213"/>
                        <a:pt x="14" y="180"/>
                        <a:pt x="14" y="144"/>
                      </a:cubicBezTo>
                      <a:cubicBezTo>
                        <a:pt x="14" y="99"/>
                        <a:pt x="22" y="66"/>
                        <a:pt x="37" y="46"/>
                      </a:cubicBezTo>
                      <a:cubicBezTo>
                        <a:pt x="51" y="25"/>
                        <a:pt x="72" y="15"/>
                        <a:pt x="102" y="15"/>
                      </a:cubicBezTo>
                      <a:cubicBezTo>
                        <a:pt x="133" y="15"/>
                        <a:pt x="154" y="25"/>
                        <a:pt x="168" y="46"/>
                      </a:cubicBezTo>
                      <a:cubicBezTo>
                        <a:pt x="183" y="66"/>
                        <a:pt x="191" y="99"/>
                        <a:pt x="191" y="144"/>
                      </a:cubicBezTo>
                      <a:cubicBezTo>
                        <a:pt x="191" y="180"/>
                        <a:pt x="180" y="213"/>
                        <a:pt x="164" y="236"/>
                      </a:cubicBezTo>
                      <a:cubicBezTo>
                        <a:pt x="148" y="259"/>
                        <a:pt x="126" y="273"/>
                        <a:pt x="102" y="273"/>
                      </a:cubicBezTo>
                      <a:cubicBezTo>
                        <a:pt x="102" y="280"/>
                        <a:pt x="102" y="280"/>
                        <a:pt x="102" y="280"/>
                      </a:cubicBezTo>
                      <a:cubicBezTo>
                        <a:pt x="102" y="287"/>
                        <a:pt x="102" y="287"/>
                        <a:pt x="102" y="287"/>
                      </a:cubicBezTo>
                      <a:cubicBezTo>
                        <a:pt x="132" y="287"/>
                        <a:pt x="158" y="270"/>
                        <a:pt x="176" y="244"/>
                      </a:cubicBezTo>
                      <a:cubicBezTo>
                        <a:pt x="194" y="218"/>
                        <a:pt x="205" y="183"/>
                        <a:pt x="205" y="144"/>
                      </a:cubicBezTo>
                      <a:cubicBezTo>
                        <a:pt x="205" y="97"/>
                        <a:pt x="197" y="62"/>
                        <a:pt x="180" y="37"/>
                      </a:cubicBezTo>
                      <a:cubicBezTo>
                        <a:pt x="163" y="13"/>
                        <a:pt x="136" y="0"/>
                        <a:pt x="102" y="0"/>
                      </a:cubicBezTo>
                      <a:cubicBezTo>
                        <a:pt x="69" y="0"/>
                        <a:pt x="42" y="13"/>
                        <a:pt x="25" y="37"/>
                      </a:cubicBezTo>
                      <a:cubicBezTo>
                        <a:pt x="7" y="62"/>
                        <a:pt x="0" y="97"/>
                        <a:pt x="0" y="144"/>
                      </a:cubicBezTo>
                      <a:cubicBezTo>
                        <a:pt x="0" y="183"/>
                        <a:pt x="11" y="218"/>
                        <a:pt x="29" y="244"/>
                      </a:cubicBezTo>
                      <a:cubicBezTo>
                        <a:pt x="47" y="270"/>
                        <a:pt x="73" y="287"/>
                        <a:pt x="102" y="287"/>
                      </a:cubicBezTo>
                      <a:lnTo>
                        <a:pt x="102" y="280"/>
                      </a:lnTo>
                      <a:close/>
                      <a:moveTo>
                        <a:pt x="102" y="17"/>
                      </a:moveTo>
                      <a:cubicBezTo>
                        <a:pt x="102" y="9"/>
                        <a:pt x="102" y="9"/>
                        <a:pt x="102" y="9"/>
                      </a:cubicBezTo>
                      <a:cubicBezTo>
                        <a:pt x="93" y="9"/>
                        <a:pt x="82" y="10"/>
                        <a:pt x="71" y="14"/>
                      </a:cubicBezTo>
                      <a:cubicBezTo>
                        <a:pt x="55" y="18"/>
                        <a:pt x="39" y="29"/>
                        <a:pt x="27" y="50"/>
                      </a:cubicBezTo>
                      <a:cubicBezTo>
                        <a:pt x="16" y="71"/>
                        <a:pt x="9" y="100"/>
                        <a:pt x="9" y="144"/>
                      </a:cubicBezTo>
                      <a:cubicBezTo>
                        <a:pt x="9" y="180"/>
                        <a:pt x="19" y="213"/>
                        <a:pt x="35" y="238"/>
                      </a:cubicBezTo>
                      <a:cubicBezTo>
                        <a:pt x="52" y="262"/>
                        <a:pt x="76" y="278"/>
                        <a:pt x="102" y="278"/>
                      </a:cubicBezTo>
                      <a:cubicBezTo>
                        <a:pt x="129" y="278"/>
                        <a:pt x="153" y="262"/>
                        <a:pt x="170" y="238"/>
                      </a:cubicBezTo>
                      <a:cubicBezTo>
                        <a:pt x="186" y="213"/>
                        <a:pt x="196" y="180"/>
                        <a:pt x="196" y="144"/>
                      </a:cubicBezTo>
                      <a:cubicBezTo>
                        <a:pt x="196" y="86"/>
                        <a:pt x="184" y="52"/>
                        <a:pt x="165" y="32"/>
                      </a:cubicBezTo>
                      <a:cubicBezTo>
                        <a:pt x="155" y="23"/>
                        <a:pt x="145" y="17"/>
                        <a:pt x="134" y="14"/>
                      </a:cubicBezTo>
                      <a:cubicBezTo>
                        <a:pt x="123" y="10"/>
                        <a:pt x="112" y="9"/>
                        <a:pt x="102" y="9"/>
                      </a:cubicBezTo>
                      <a:cubicBezTo>
                        <a:pt x="102" y="17"/>
                        <a:pt x="102" y="17"/>
                        <a:pt x="102" y="17"/>
                      </a:cubicBezTo>
                      <a:cubicBezTo>
                        <a:pt x="102" y="24"/>
                        <a:pt x="102" y="24"/>
                        <a:pt x="102" y="24"/>
                      </a:cubicBezTo>
                      <a:cubicBezTo>
                        <a:pt x="111" y="24"/>
                        <a:pt x="121" y="25"/>
                        <a:pt x="129" y="28"/>
                      </a:cubicBezTo>
                      <a:cubicBezTo>
                        <a:pt x="143" y="32"/>
                        <a:pt x="155" y="40"/>
                        <a:pt x="165" y="57"/>
                      </a:cubicBezTo>
                      <a:cubicBezTo>
                        <a:pt x="175" y="75"/>
                        <a:pt x="182" y="102"/>
                        <a:pt x="182" y="144"/>
                      </a:cubicBezTo>
                      <a:cubicBezTo>
                        <a:pt x="182" y="178"/>
                        <a:pt x="172" y="208"/>
                        <a:pt x="158" y="230"/>
                      </a:cubicBezTo>
                      <a:cubicBezTo>
                        <a:pt x="143" y="251"/>
                        <a:pt x="123" y="264"/>
                        <a:pt x="102" y="264"/>
                      </a:cubicBezTo>
                      <a:cubicBezTo>
                        <a:pt x="82" y="264"/>
                        <a:pt x="62" y="251"/>
                        <a:pt x="47" y="230"/>
                      </a:cubicBezTo>
                      <a:cubicBezTo>
                        <a:pt x="33" y="208"/>
                        <a:pt x="23" y="178"/>
                        <a:pt x="23" y="144"/>
                      </a:cubicBezTo>
                      <a:cubicBezTo>
                        <a:pt x="23" y="88"/>
                        <a:pt x="36" y="58"/>
                        <a:pt x="51" y="43"/>
                      </a:cubicBezTo>
                      <a:cubicBezTo>
                        <a:pt x="58" y="35"/>
                        <a:pt x="67" y="30"/>
                        <a:pt x="75" y="28"/>
                      </a:cubicBezTo>
                      <a:cubicBezTo>
                        <a:pt x="84" y="25"/>
                        <a:pt x="94" y="24"/>
                        <a:pt x="102" y="24"/>
                      </a:cubicBezTo>
                      <a:lnTo>
                        <a:pt x="102"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 name="Freeform 414">
                  <a:extLst>
                    <a:ext uri="{FF2B5EF4-FFF2-40B4-BE49-F238E27FC236}">
                      <a16:creationId xmlns:a16="http://schemas.microsoft.com/office/drawing/2014/main" id="{02A7AFA0-B9CE-4287-9283-FCD97B0F4660}"/>
                    </a:ext>
                  </a:extLst>
                </p:cNvPr>
                <p:cNvSpPr>
                  <a:spLocks noEditPoints="1"/>
                </p:cNvSpPr>
                <p:nvPr/>
              </p:nvSpPr>
              <p:spPr bwMode="auto">
                <a:xfrm>
                  <a:off x="3658" y="1830"/>
                  <a:ext cx="113" cy="154"/>
                </a:xfrm>
                <a:custGeom>
                  <a:avLst/>
                  <a:gdLst>
                    <a:gd name="T0" fmla="*/ 116 w 219"/>
                    <a:gd name="T1" fmla="*/ 301 h 301"/>
                    <a:gd name="T2" fmla="*/ 103 w 219"/>
                    <a:gd name="T3" fmla="*/ 301 h 301"/>
                    <a:gd name="T4" fmla="*/ 30 w 219"/>
                    <a:gd name="T5" fmla="*/ 255 h 301"/>
                    <a:gd name="T6" fmla="*/ 0 w 219"/>
                    <a:gd name="T7" fmla="*/ 151 h 301"/>
                    <a:gd name="T8" fmla="*/ 26 w 219"/>
                    <a:gd name="T9" fmla="*/ 40 h 301"/>
                    <a:gd name="T10" fmla="*/ 109 w 219"/>
                    <a:gd name="T11" fmla="*/ 0 h 301"/>
                    <a:gd name="T12" fmla="*/ 110 w 219"/>
                    <a:gd name="T13" fmla="*/ 0 h 301"/>
                    <a:gd name="T14" fmla="*/ 193 w 219"/>
                    <a:gd name="T15" fmla="*/ 40 h 301"/>
                    <a:gd name="T16" fmla="*/ 219 w 219"/>
                    <a:gd name="T17" fmla="*/ 151 h 301"/>
                    <a:gd name="T18" fmla="*/ 189 w 219"/>
                    <a:gd name="T19" fmla="*/ 255 h 301"/>
                    <a:gd name="T20" fmla="*/ 116 w 219"/>
                    <a:gd name="T21" fmla="*/ 301 h 301"/>
                    <a:gd name="T22" fmla="*/ 109 w 219"/>
                    <a:gd name="T23" fmla="*/ 264 h 301"/>
                    <a:gd name="T24" fmla="*/ 110 w 219"/>
                    <a:gd name="T25" fmla="*/ 264 h 301"/>
                    <a:gd name="T26" fmla="*/ 159 w 219"/>
                    <a:gd name="T27" fmla="*/ 233 h 301"/>
                    <a:gd name="T28" fmla="*/ 182 w 219"/>
                    <a:gd name="T29" fmla="*/ 151 h 301"/>
                    <a:gd name="T30" fmla="*/ 166 w 219"/>
                    <a:gd name="T31" fmla="*/ 68 h 301"/>
                    <a:gd name="T32" fmla="*/ 134 w 219"/>
                    <a:gd name="T33" fmla="*/ 41 h 301"/>
                    <a:gd name="T34" fmla="*/ 85 w 219"/>
                    <a:gd name="T35" fmla="*/ 41 h 301"/>
                    <a:gd name="T36" fmla="*/ 63 w 219"/>
                    <a:gd name="T37" fmla="*/ 54 h 301"/>
                    <a:gd name="T38" fmla="*/ 37 w 219"/>
                    <a:gd name="T39" fmla="*/ 151 h 301"/>
                    <a:gd name="T40" fmla="*/ 60 w 219"/>
                    <a:gd name="T41" fmla="*/ 233 h 301"/>
                    <a:gd name="T42" fmla="*/ 109 w 219"/>
                    <a:gd name="T43" fmla="*/ 264 h 301"/>
                    <a:gd name="T44" fmla="*/ 109 w 219"/>
                    <a:gd name="T45" fmla="*/ 264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 h="301">
                      <a:moveTo>
                        <a:pt x="116" y="301"/>
                      </a:moveTo>
                      <a:cubicBezTo>
                        <a:pt x="103" y="301"/>
                        <a:pt x="103" y="301"/>
                        <a:pt x="103" y="301"/>
                      </a:cubicBezTo>
                      <a:cubicBezTo>
                        <a:pt x="75" y="299"/>
                        <a:pt x="49" y="282"/>
                        <a:pt x="30" y="255"/>
                      </a:cubicBezTo>
                      <a:cubicBezTo>
                        <a:pt x="11" y="227"/>
                        <a:pt x="0" y="190"/>
                        <a:pt x="0" y="151"/>
                      </a:cubicBezTo>
                      <a:cubicBezTo>
                        <a:pt x="0" y="102"/>
                        <a:pt x="8" y="65"/>
                        <a:pt x="26" y="40"/>
                      </a:cubicBezTo>
                      <a:cubicBezTo>
                        <a:pt x="44" y="14"/>
                        <a:pt x="73" y="0"/>
                        <a:pt x="109" y="0"/>
                      </a:cubicBezTo>
                      <a:cubicBezTo>
                        <a:pt x="109" y="0"/>
                        <a:pt x="110" y="0"/>
                        <a:pt x="110" y="0"/>
                      </a:cubicBezTo>
                      <a:cubicBezTo>
                        <a:pt x="146" y="0"/>
                        <a:pt x="175" y="14"/>
                        <a:pt x="193" y="40"/>
                      </a:cubicBezTo>
                      <a:cubicBezTo>
                        <a:pt x="211" y="65"/>
                        <a:pt x="219" y="102"/>
                        <a:pt x="219" y="151"/>
                      </a:cubicBezTo>
                      <a:cubicBezTo>
                        <a:pt x="219" y="190"/>
                        <a:pt x="208" y="227"/>
                        <a:pt x="189" y="255"/>
                      </a:cubicBezTo>
                      <a:cubicBezTo>
                        <a:pt x="170" y="282"/>
                        <a:pt x="144" y="299"/>
                        <a:pt x="116" y="301"/>
                      </a:cubicBezTo>
                      <a:close/>
                      <a:moveTo>
                        <a:pt x="109" y="264"/>
                      </a:moveTo>
                      <a:cubicBezTo>
                        <a:pt x="110" y="264"/>
                        <a:pt x="110" y="264"/>
                        <a:pt x="110" y="264"/>
                      </a:cubicBezTo>
                      <a:cubicBezTo>
                        <a:pt x="128" y="264"/>
                        <a:pt x="145" y="253"/>
                        <a:pt x="159" y="233"/>
                      </a:cubicBezTo>
                      <a:cubicBezTo>
                        <a:pt x="173" y="211"/>
                        <a:pt x="182" y="182"/>
                        <a:pt x="182" y="151"/>
                      </a:cubicBezTo>
                      <a:cubicBezTo>
                        <a:pt x="182" y="114"/>
                        <a:pt x="176" y="86"/>
                        <a:pt x="166" y="68"/>
                      </a:cubicBezTo>
                      <a:cubicBezTo>
                        <a:pt x="158" y="54"/>
                        <a:pt x="148" y="46"/>
                        <a:pt x="134" y="41"/>
                      </a:cubicBezTo>
                      <a:cubicBezTo>
                        <a:pt x="120" y="37"/>
                        <a:pt x="99" y="37"/>
                        <a:pt x="85" y="41"/>
                      </a:cubicBezTo>
                      <a:cubicBezTo>
                        <a:pt x="76" y="44"/>
                        <a:pt x="69" y="48"/>
                        <a:pt x="63" y="54"/>
                      </a:cubicBezTo>
                      <a:cubicBezTo>
                        <a:pt x="46" y="72"/>
                        <a:pt x="37" y="104"/>
                        <a:pt x="37" y="151"/>
                      </a:cubicBezTo>
                      <a:cubicBezTo>
                        <a:pt x="37" y="182"/>
                        <a:pt x="46" y="211"/>
                        <a:pt x="60" y="233"/>
                      </a:cubicBezTo>
                      <a:cubicBezTo>
                        <a:pt x="74" y="253"/>
                        <a:pt x="91" y="264"/>
                        <a:pt x="109" y="264"/>
                      </a:cubicBezTo>
                      <a:cubicBezTo>
                        <a:pt x="109" y="264"/>
                        <a:pt x="109" y="264"/>
                        <a:pt x="109"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 name="Freeform 415">
                  <a:extLst>
                    <a:ext uri="{FF2B5EF4-FFF2-40B4-BE49-F238E27FC236}">
                      <a16:creationId xmlns:a16="http://schemas.microsoft.com/office/drawing/2014/main" id="{E5919037-395C-4D49-A3AB-9D334D6712CD}"/>
                    </a:ext>
                  </a:extLst>
                </p:cNvPr>
                <p:cNvSpPr>
                  <a:spLocks/>
                </p:cNvSpPr>
                <p:nvPr/>
              </p:nvSpPr>
              <p:spPr bwMode="auto">
                <a:xfrm>
                  <a:off x="3621" y="1968"/>
                  <a:ext cx="75" cy="101"/>
                </a:xfrm>
                <a:custGeom>
                  <a:avLst/>
                  <a:gdLst>
                    <a:gd name="T0" fmla="*/ 9 w 145"/>
                    <a:gd name="T1" fmla="*/ 195 h 195"/>
                    <a:gd name="T2" fmla="*/ 0 w 145"/>
                    <a:gd name="T3" fmla="*/ 195 h 195"/>
                    <a:gd name="T4" fmla="*/ 135 w 145"/>
                    <a:gd name="T5" fmla="*/ 32 h 195"/>
                    <a:gd name="T6" fmla="*/ 136 w 145"/>
                    <a:gd name="T7" fmla="*/ 0 h 195"/>
                    <a:gd name="T8" fmla="*/ 145 w 145"/>
                    <a:gd name="T9" fmla="*/ 1 h 195"/>
                    <a:gd name="T10" fmla="*/ 143 w 145"/>
                    <a:gd name="T11" fmla="*/ 39 h 195"/>
                    <a:gd name="T12" fmla="*/ 140 w 145"/>
                    <a:gd name="T13" fmla="*/ 40 h 195"/>
                    <a:gd name="T14" fmla="*/ 9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9" y="195"/>
                      </a:moveTo>
                      <a:cubicBezTo>
                        <a:pt x="0" y="195"/>
                        <a:pt x="0" y="195"/>
                        <a:pt x="0" y="195"/>
                      </a:cubicBezTo>
                      <a:cubicBezTo>
                        <a:pt x="0" y="116"/>
                        <a:pt x="56" y="47"/>
                        <a:pt x="135" y="32"/>
                      </a:cubicBezTo>
                      <a:cubicBezTo>
                        <a:pt x="136" y="0"/>
                        <a:pt x="136" y="0"/>
                        <a:pt x="136" y="0"/>
                      </a:cubicBezTo>
                      <a:cubicBezTo>
                        <a:pt x="145" y="1"/>
                        <a:pt x="145" y="1"/>
                        <a:pt x="145" y="1"/>
                      </a:cubicBezTo>
                      <a:cubicBezTo>
                        <a:pt x="143" y="39"/>
                        <a:pt x="143" y="39"/>
                        <a:pt x="143" y="39"/>
                      </a:cubicBezTo>
                      <a:cubicBezTo>
                        <a:pt x="140" y="40"/>
                        <a:pt x="140" y="40"/>
                        <a:pt x="140" y="40"/>
                      </a:cubicBezTo>
                      <a:cubicBezTo>
                        <a:pt x="64" y="53"/>
                        <a:pt x="9" y="119"/>
                        <a:pt x="9"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 name="Freeform 416">
                  <a:extLst>
                    <a:ext uri="{FF2B5EF4-FFF2-40B4-BE49-F238E27FC236}">
                      <a16:creationId xmlns:a16="http://schemas.microsoft.com/office/drawing/2014/main" id="{70F3745D-9171-4EED-9347-22A25D5D1025}"/>
                    </a:ext>
                  </a:extLst>
                </p:cNvPr>
                <p:cNvSpPr>
                  <a:spLocks/>
                </p:cNvSpPr>
                <p:nvPr/>
              </p:nvSpPr>
              <p:spPr bwMode="auto">
                <a:xfrm>
                  <a:off x="3618" y="1965"/>
                  <a:ext cx="82" cy="107"/>
                </a:xfrm>
                <a:custGeom>
                  <a:avLst/>
                  <a:gdLst>
                    <a:gd name="T0" fmla="*/ 23 w 159"/>
                    <a:gd name="T1" fmla="*/ 209 h 209"/>
                    <a:gd name="T2" fmla="*/ 0 w 159"/>
                    <a:gd name="T3" fmla="*/ 209 h 209"/>
                    <a:gd name="T4" fmla="*/ 0 w 159"/>
                    <a:gd name="T5" fmla="*/ 202 h 209"/>
                    <a:gd name="T6" fmla="*/ 135 w 159"/>
                    <a:gd name="T7" fmla="*/ 33 h 209"/>
                    <a:gd name="T8" fmla="*/ 137 w 159"/>
                    <a:gd name="T9" fmla="*/ 0 h 209"/>
                    <a:gd name="T10" fmla="*/ 159 w 159"/>
                    <a:gd name="T11" fmla="*/ 1 h 209"/>
                    <a:gd name="T12" fmla="*/ 157 w 159"/>
                    <a:gd name="T13" fmla="*/ 52 h 209"/>
                    <a:gd name="T14" fmla="*/ 148 w 159"/>
                    <a:gd name="T15" fmla="*/ 54 h 209"/>
                    <a:gd name="T16" fmla="*/ 23 w 159"/>
                    <a:gd name="T17" fmla="*/ 202 h 209"/>
                    <a:gd name="T18" fmla="*/ 23 w 159"/>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9" h="209">
                      <a:moveTo>
                        <a:pt x="23" y="209"/>
                      </a:moveTo>
                      <a:cubicBezTo>
                        <a:pt x="0" y="209"/>
                        <a:pt x="0" y="209"/>
                        <a:pt x="0" y="209"/>
                      </a:cubicBezTo>
                      <a:cubicBezTo>
                        <a:pt x="0" y="202"/>
                        <a:pt x="0" y="202"/>
                        <a:pt x="0" y="202"/>
                      </a:cubicBezTo>
                      <a:cubicBezTo>
                        <a:pt x="0" y="122"/>
                        <a:pt x="57" y="51"/>
                        <a:pt x="135" y="33"/>
                      </a:cubicBezTo>
                      <a:cubicBezTo>
                        <a:pt x="137" y="0"/>
                        <a:pt x="137" y="0"/>
                        <a:pt x="137" y="0"/>
                      </a:cubicBezTo>
                      <a:cubicBezTo>
                        <a:pt x="159" y="1"/>
                        <a:pt x="159" y="1"/>
                        <a:pt x="159" y="1"/>
                      </a:cubicBezTo>
                      <a:cubicBezTo>
                        <a:pt x="157" y="52"/>
                        <a:pt x="157" y="52"/>
                        <a:pt x="157" y="52"/>
                      </a:cubicBezTo>
                      <a:cubicBezTo>
                        <a:pt x="148" y="54"/>
                        <a:pt x="148" y="54"/>
                        <a:pt x="148" y="54"/>
                      </a:cubicBezTo>
                      <a:cubicBezTo>
                        <a:pt x="75" y="67"/>
                        <a:pt x="23" y="129"/>
                        <a:pt x="23" y="202"/>
                      </a:cubicBezTo>
                      <a:lnTo>
                        <a:pt x="23"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 name="Freeform 417">
                  <a:extLst>
                    <a:ext uri="{FF2B5EF4-FFF2-40B4-BE49-F238E27FC236}">
                      <a16:creationId xmlns:a16="http://schemas.microsoft.com/office/drawing/2014/main" id="{7D03525E-8B7F-4895-AB6D-34B0F089EADF}"/>
                    </a:ext>
                  </a:extLst>
                </p:cNvPr>
                <p:cNvSpPr>
                  <a:spLocks/>
                </p:cNvSpPr>
                <p:nvPr/>
              </p:nvSpPr>
              <p:spPr bwMode="auto">
                <a:xfrm>
                  <a:off x="3618" y="1965"/>
                  <a:ext cx="82" cy="108"/>
                </a:xfrm>
                <a:custGeom>
                  <a:avLst/>
                  <a:gdLst>
                    <a:gd name="T0" fmla="*/ 16 w 160"/>
                    <a:gd name="T1" fmla="*/ 202 h 210"/>
                    <a:gd name="T2" fmla="*/ 16 w 160"/>
                    <a:gd name="T3" fmla="*/ 195 h 210"/>
                    <a:gd name="T4" fmla="*/ 7 w 160"/>
                    <a:gd name="T5" fmla="*/ 195 h 210"/>
                    <a:gd name="T6" fmla="*/ 7 w 160"/>
                    <a:gd name="T7" fmla="*/ 202 h 210"/>
                    <a:gd name="T8" fmla="*/ 15 w 160"/>
                    <a:gd name="T9" fmla="*/ 202 h 210"/>
                    <a:gd name="T10" fmla="*/ 143 w 160"/>
                    <a:gd name="T11" fmla="*/ 46 h 210"/>
                    <a:gd name="T12" fmla="*/ 149 w 160"/>
                    <a:gd name="T13" fmla="*/ 45 h 210"/>
                    <a:gd name="T14" fmla="*/ 150 w 160"/>
                    <a:gd name="T15" fmla="*/ 15 h 210"/>
                    <a:gd name="T16" fmla="*/ 152 w 160"/>
                    <a:gd name="T17" fmla="*/ 15 h 210"/>
                    <a:gd name="T18" fmla="*/ 152 w 160"/>
                    <a:gd name="T19" fmla="*/ 8 h 210"/>
                    <a:gd name="T20" fmla="*/ 145 w 160"/>
                    <a:gd name="T21" fmla="*/ 7 h 210"/>
                    <a:gd name="T22" fmla="*/ 143 w 160"/>
                    <a:gd name="T23" fmla="*/ 46 h 210"/>
                    <a:gd name="T24" fmla="*/ 150 w 160"/>
                    <a:gd name="T25" fmla="*/ 46 h 210"/>
                    <a:gd name="T26" fmla="*/ 149 w 160"/>
                    <a:gd name="T27" fmla="*/ 39 h 210"/>
                    <a:gd name="T28" fmla="*/ 145 w 160"/>
                    <a:gd name="T29" fmla="*/ 40 h 210"/>
                    <a:gd name="T30" fmla="*/ 9 w 160"/>
                    <a:gd name="T31" fmla="*/ 202 h 210"/>
                    <a:gd name="T32" fmla="*/ 16 w 160"/>
                    <a:gd name="T33" fmla="*/ 202 h 210"/>
                    <a:gd name="T34" fmla="*/ 16 w 160"/>
                    <a:gd name="T35" fmla="*/ 195 h 210"/>
                    <a:gd name="T36" fmla="*/ 16 w 160"/>
                    <a:gd name="T37" fmla="*/ 202 h 210"/>
                    <a:gd name="T38" fmla="*/ 23 w 160"/>
                    <a:gd name="T39" fmla="*/ 202 h 210"/>
                    <a:gd name="T40" fmla="*/ 148 w 160"/>
                    <a:gd name="T41" fmla="*/ 54 h 210"/>
                    <a:gd name="T42" fmla="*/ 151 w 160"/>
                    <a:gd name="T43" fmla="*/ 54 h 210"/>
                    <a:gd name="T44" fmla="*/ 157 w 160"/>
                    <a:gd name="T45" fmla="*/ 53 h 210"/>
                    <a:gd name="T46" fmla="*/ 160 w 160"/>
                    <a:gd name="T47" fmla="*/ 1 h 210"/>
                    <a:gd name="T48" fmla="*/ 143 w 160"/>
                    <a:gd name="T49" fmla="*/ 0 h 210"/>
                    <a:gd name="T50" fmla="*/ 136 w 160"/>
                    <a:gd name="T51" fmla="*/ 0 h 210"/>
                    <a:gd name="T52" fmla="*/ 134 w 160"/>
                    <a:gd name="T53" fmla="*/ 39 h 210"/>
                    <a:gd name="T54" fmla="*/ 142 w 160"/>
                    <a:gd name="T55" fmla="*/ 39 h 210"/>
                    <a:gd name="T56" fmla="*/ 140 w 160"/>
                    <a:gd name="T57" fmla="*/ 32 h 210"/>
                    <a:gd name="T58" fmla="*/ 0 w 160"/>
                    <a:gd name="T59" fmla="*/ 202 h 210"/>
                    <a:gd name="T60" fmla="*/ 0 w 160"/>
                    <a:gd name="T61" fmla="*/ 210 h 210"/>
                    <a:gd name="T62" fmla="*/ 16 w 160"/>
                    <a:gd name="T63" fmla="*/ 210 h 210"/>
                    <a:gd name="T64" fmla="*/ 23 w 160"/>
                    <a:gd name="T65" fmla="*/ 210 h 210"/>
                    <a:gd name="T66" fmla="*/ 23 w 160"/>
                    <a:gd name="T67" fmla="*/ 202 h 210"/>
                    <a:gd name="T68" fmla="*/ 16 w 160"/>
                    <a:gd name="T69" fmla="*/ 202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0" h="210">
                      <a:moveTo>
                        <a:pt x="16" y="202"/>
                      </a:moveTo>
                      <a:cubicBezTo>
                        <a:pt x="16" y="195"/>
                        <a:pt x="16" y="195"/>
                        <a:pt x="16" y="195"/>
                      </a:cubicBezTo>
                      <a:cubicBezTo>
                        <a:pt x="7" y="195"/>
                        <a:pt x="7" y="195"/>
                        <a:pt x="7" y="195"/>
                      </a:cubicBezTo>
                      <a:cubicBezTo>
                        <a:pt x="7" y="202"/>
                        <a:pt x="7" y="202"/>
                        <a:pt x="7" y="202"/>
                      </a:cubicBezTo>
                      <a:cubicBezTo>
                        <a:pt x="15" y="202"/>
                        <a:pt x="15" y="202"/>
                        <a:pt x="15" y="202"/>
                      </a:cubicBezTo>
                      <a:cubicBezTo>
                        <a:pt x="15" y="126"/>
                        <a:pt x="68" y="61"/>
                        <a:pt x="143" y="46"/>
                      </a:cubicBezTo>
                      <a:cubicBezTo>
                        <a:pt x="149" y="45"/>
                        <a:pt x="149" y="45"/>
                        <a:pt x="149" y="45"/>
                      </a:cubicBezTo>
                      <a:cubicBezTo>
                        <a:pt x="150" y="15"/>
                        <a:pt x="150" y="15"/>
                        <a:pt x="150" y="15"/>
                      </a:cubicBezTo>
                      <a:cubicBezTo>
                        <a:pt x="152" y="15"/>
                        <a:pt x="152" y="15"/>
                        <a:pt x="152" y="15"/>
                      </a:cubicBezTo>
                      <a:cubicBezTo>
                        <a:pt x="152" y="8"/>
                        <a:pt x="152" y="8"/>
                        <a:pt x="152" y="8"/>
                      </a:cubicBezTo>
                      <a:cubicBezTo>
                        <a:pt x="145" y="7"/>
                        <a:pt x="145" y="7"/>
                        <a:pt x="145" y="7"/>
                      </a:cubicBezTo>
                      <a:cubicBezTo>
                        <a:pt x="143" y="46"/>
                        <a:pt x="143" y="46"/>
                        <a:pt x="143" y="46"/>
                      </a:cubicBezTo>
                      <a:cubicBezTo>
                        <a:pt x="150" y="46"/>
                        <a:pt x="150" y="46"/>
                        <a:pt x="150" y="46"/>
                      </a:cubicBezTo>
                      <a:cubicBezTo>
                        <a:pt x="149" y="39"/>
                        <a:pt x="149" y="39"/>
                        <a:pt x="149" y="39"/>
                      </a:cubicBezTo>
                      <a:cubicBezTo>
                        <a:pt x="145" y="40"/>
                        <a:pt x="145" y="40"/>
                        <a:pt x="145" y="40"/>
                      </a:cubicBezTo>
                      <a:cubicBezTo>
                        <a:pt x="66" y="54"/>
                        <a:pt x="9" y="122"/>
                        <a:pt x="9" y="202"/>
                      </a:cubicBezTo>
                      <a:cubicBezTo>
                        <a:pt x="16" y="202"/>
                        <a:pt x="16" y="202"/>
                        <a:pt x="16" y="202"/>
                      </a:cubicBezTo>
                      <a:cubicBezTo>
                        <a:pt x="16" y="195"/>
                        <a:pt x="16" y="195"/>
                        <a:pt x="16" y="195"/>
                      </a:cubicBezTo>
                      <a:cubicBezTo>
                        <a:pt x="16" y="202"/>
                        <a:pt x="16" y="202"/>
                        <a:pt x="16" y="202"/>
                      </a:cubicBezTo>
                      <a:cubicBezTo>
                        <a:pt x="23" y="202"/>
                        <a:pt x="23" y="202"/>
                        <a:pt x="23" y="202"/>
                      </a:cubicBezTo>
                      <a:cubicBezTo>
                        <a:pt x="23" y="129"/>
                        <a:pt x="76" y="67"/>
                        <a:pt x="148" y="54"/>
                      </a:cubicBezTo>
                      <a:cubicBezTo>
                        <a:pt x="151" y="54"/>
                        <a:pt x="151" y="54"/>
                        <a:pt x="151" y="54"/>
                      </a:cubicBezTo>
                      <a:cubicBezTo>
                        <a:pt x="157" y="53"/>
                        <a:pt x="157" y="53"/>
                        <a:pt x="157" y="53"/>
                      </a:cubicBezTo>
                      <a:cubicBezTo>
                        <a:pt x="160" y="1"/>
                        <a:pt x="160" y="1"/>
                        <a:pt x="160" y="1"/>
                      </a:cubicBezTo>
                      <a:cubicBezTo>
                        <a:pt x="143" y="0"/>
                        <a:pt x="143" y="0"/>
                        <a:pt x="143" y="0"/>
                      </a:cubicBezTo>
                      <a:cubicBezTo>
                        <a:pt x="136" y="0"/>
                        <a:pt x="136" y="0"/>
                        <a:pt x="136" y="0"/>
                      </a:cubicBezTo>
                      <a:cubicBezTo>
                        <a:pt x="134" y="39"/>
                        <a:pt x="134" y="39"/>
                        <a:pt x="134" y="39"/>
                      </a:cubicBezTo>
                      <a:cubicBezTo>
                        <a:pt x="142" y="39"/>
                        <a:pt x="142" y="39"/>
                        <a:pt x="142" y="39"/>
                      </a:cubicBezTo>
                      <a:cubicBezTo>
                        <a:pt x="140" y="32"/>
                        <a:pt x="140" y="32"/>
                        <a:pt x="140" y="32"/>
                      </a:cubicBezTo>
                      <a:cubicBezTo>
                        <a:pt x="59" y="48"/>
                        <a:pt x="0" y="119"/>
                        <a:pt x="0" y="202"/>
                      </a:cubicBezTo>
                      <a:cubicBezTo>
                        <a:pt x="0" y="210"/>
                        <a:pt x="0" y="210"/>
                        <a:pt x="0" y="210"/>
                      </a:cubicBezTo>
                      <a:cubicBezTo>
                        <a:pt x="16" y="210"/>
                        <a:pt x="16" y="210"/>
                        <a:pt x="16" y="210"/>
                      </a:cubicBezTo>
                      <a:cubicBezTo>
                        <a:pt x="23" y="210"/>
                        <a:pt x="23" y="210"/>
                        <a:pt x="23" y="210"/>
                      </a:cubicBezTo>
                      <a:cubicBezTo>
                        <a:pt x="23" y="202"/>
                        <a:pt x="23" y="202"/>
                        <a:pt x="23" y="202"/>
                      </a:cubicBezTo>
                      <a:lnTo>
                        <a:pt x="16" y="2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 name="Freeform 418">
                  <a:extLst>
                    <a:ext uri="{FF2B5EF4-FFF2-40B4-BE49-F238E27FC236}">
                      <a16:creationId xmlns:a16="http://schemas.microsoft.com/office/drawing/2014/main" id="{6C323844-BBB0-4582-A255-CD9E98A08B7C}"/>
                    </a:ext>
                  </a:extLst>
                </p:cNvPr>
                <p:cNvSpPr>
                  <a:spLocks/>
                </p:cNvSpPr>
                <p:nvPr/>
              </p:nvSpPr>
              <p:spPr bwMode="auto">
                <a:xfrm>
                  <a:off x="3614" y="1961"/>
                  <a:ext cx="90" cy="115"/>
                </a:xfrm>
                <a:custGeom>
                  <a:avLst/>
                  <a:gdLst>
                    <a:gd name="T0" fmla="*/ 37 w 174"/>
                    <a:gd name="T1" fmla="*/ 225 h 225"/>
                    <a:gd name="T2" fmla="*/ 0 w 174"/>
                    <a:gd name="T3" fmla="*/ 225 h 225"/>
                    <a:gd name="T4" fmla="*/ 0 w 174"/>
                    <a:gd name="T5" fmla="*/ 210 h 225"/>
                    <a:gd name="T6" fmla="*/ 135 w 174"/>
                    <a:gd name="T7" fmla="*/ 36 h 225"/>
                    <a:gd name="T8" fmla="*/ 137 w 174"/>
                    <a:gd name="T9" fmla="*/ 0 h 225"/>
                    <a:gd name="T10" fmla="*/ 174 w 174"/>
                    <a:gd name="T11" fmla="*/ 17 h 225"/>
                    <a:gd name="T12" fmla="*/ 171 w 174"/>
                    <a:gd name="T13" fmla="*/ 67 h 225"/>
                    <a:gd name="T14" fmla="*/ 156 w 174"/>
                    <a:gd name="T15" fmla="*/ 69 h 225"/>
                    <a:gd name="T16" fmla="*/ 37 w 174"/>
                    <a:gd name="T17" fmla="*/ 210 h 225"/>
                    <a:gd name="T18" fmla="*/ 37 w 174"/>
                    <a:gd name="T19"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225">
                      <a:moveTo>
                        <a:pt x="37" y="225"/>
                      </a:moveTo>
                      <a:cubicBezTo>
                        <a:pt x="0" y="225"/>
                        <a:pt x="0" y="225"/>
                        <a:pt x="0" y="225"/>
                      </a:cubicBezTo>
                      <a:cubicBezTo>
                        <a:pt x="0" y="210"/>
                        <a:pt x="0" y="210"/>
                        <a:pt x="0" y="210"/>
                      </a:cubicBezTo>
                      <a:cubicBezTo>
                        <a:pt x="0" y="128"/>
                        <a:pt x="56" y="56"/>
                        <a:pt x="135" y="36"/>
                      </a:cubicBezTo>
                      <a:cubicBezTo>
                        <a:pt x="137" y="0"/>
                        <a:pt x="137" y="0"/>
                        <a:pt x="137" y="0"/>
                      </a:cubicBezTo>
                      <a:cubicBezTo>
                        <a:pt x="174" y="17"/>
                        <a:pt x="174" y="17"/>
                        <a:pt x="174" y="17"/>
                      </a:cubicBezTo>
                      <a:cubicBezTo>
                        <a:pt x="171" y="67"/>
                        <a:pt x="171" y="67"/>
                        <a:pt x="171" y="67"/>
                      </a:cubicBezTo>
                      <a:cubicBezTo>
                        <a:pt x="156" y="69"/>
                        <a:pt x="156" y="69"/>
                        <a:pt x="156" y="69"/>
                      </a:cubicBezTo>
                      <a:cubicBezTo>
                        <a:pt x="87" y="81"/>
                        <a:pt x="37" y="141"/>
                        <a:pt x="37" y="210"/>
                      </a:cubicBezTo>
                      <a:lnTo>
                        <a:pt x="37"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2" name="Freeform 419">
                  <a:extLst>
                    <a:ext uri="{FF2B5EF4-FFF2-40B4-BE49-F238E27FC236}">
                      <a16:creationId xmlns:a16="http://schemas.microsoft.com/office/drawing/2014/main" id="{C2A33B59-11BA-4626-AC70-D765B128C6FE}"/>
                    </a:ext>
                  </a:extLst>
                </p:cNvPr>
                <p:cNvSpPr>
                  <a:spLocks/>
                </p:cNvSpPr>
                <p:nvPr/>
              </p:nvSpPr>
              <p:spPr bwMode="auto">
                <a:xfrm>
                  <a:off x="3732" y="1968"/>
                  <a:ext cx="75" cy="101"/>
                </a:xfrm>
                <a:custGeom>
                  <a:avLst/>
                  <a:gdLst>
                    <a:gd name="T0" fmla="*/ 145 w 145"/>
                    <a:gd name="T1" fmla="*/ 195 h 195"/>
                    <a:gd name="T2" fmla="*/ 136 w 145"/>
                    <a:gd name="T3" fmla="*/ 195 h 195"/>
                    <a:gd name="T4" fmla="*/ 5 w 145"/>
                    <a:gd name="T5" fmla="*/ 40 h 195"/>
                    <a:gd name="T6" fmla="*/ 2 w 145"/>
                    <a:gd name="T7" fmla="*/ 39 h 195"/>
                    <a:gd name="T8" fmla="*/ 0 w 145"/>
                    <a:gd name="T9" fmla="*/ 1 h 195"/>
                    <a:gd name="T10" fmla="*/ 8 w 145"/>
                    <a:gd name="T11" fmla="*/ 0 h 195"/>
                    <a:gd name="T12" fmla="*/ 10 w 145"/>
                    <a:gd name="T13" fmla="*/ 32 h 195"/>
                    <a:gd name="T14" fmla="*/ 145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145" y="195"/>
                      </a:moveTo>
                      <a:cubicBezTo>
                        <a:pt x="136" y="195"/>
                        <a:pt x="136" y="195"/>
                        <a:pt x="136" y="195"/>
                      </a:cubicBezTo>
                      <a:cubicBezTo>
                        <a:pt x="136" y="119"/>
                        <a:pt x="81" y="53"/>
                        <a:pt x="5" y="40"/>
                      </a:cubicBezTo>
                      <a:cubicBezTo>
                        <a:pt x="2" y="39"/>
                        <a:pt x="2" y="39"/>
                        <a:pt x="2" y="39"/>
                      </a:cubicBezTo>
                      <a:cubicBezTo>
                        <a:pt x="0" y="1"/>
                        <a:pt x="0" y="1"/>
                        <a:pt x="0" y="1"/>
                      </a:cubicBezTo>
                      <a:cubicBezTo>
                        <a:pt x="8" y="0"/>
                        <a:pt x="8" y="0"/>
                        <a:pt x="8" y="0"/>
                      </a:cubicBezTo>
                      <a:cubicBezTo>
                        <a:pt x="10" y="32"/>
                        <a:pt x="10" y="32"/>
                        <a:pt x="10" y="32"/>
                      </a:cubicBezTo>
                      <a:cubicBezTo>
                        <a:pt x="89" y="47"/>
                        <a:pt x="145" y="116"/>
                        <a:pt x="145"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3" name="Freeform 420">
                  <a:extLst>
                    <a:ext uri="{FF2B5EF4-FFF2-40B4-BE49-F238E27FC236}">
                      <a16:creationId xmlns:a16="http://schemas.microsoft.com/office/drawing/2014/main" id="{6CB974F2-B37D-4CBC-B3FB-0DDC8C8294EB}"/>
                    </a:ext>
                  </a:extLst>
                </p:cNvPr>
                <p:cNvSpPr>
                  <a:spLocks/>
                </p:cNvSpPr>
                <p:nvPr/>
              </p:nvSpPr>
              <p:spPr bwMode="auto">
                <a:xfrm>
                  <a:off x="3728" y="1965"/>
                  <a:ext cx="82" cy="107"/>
                </a:xfrm>
                <a:custGeom>
                  <a:avLst/>
                  <a:gdLst>
                    <a:gd name="T0" fmla="*/ 160 w 160"/>
                    <a:gd name="T1" fmla="*/ 209 h 209"/>
                    <a:gd name="T2" fmla="*/ 138 w 160"/>
                    <a:gd name="T3" fmla="*/ 209 h 209"/>
                    <a:gd name="T4" fmla="*/ 138 w 160"/>
                    <a:gd name="T5" fmla="*/ 202 h 209"/>
                    <a:gd name="T6" fmla="*/ 12 w 160"/>
                    <a:gd name="T7" fmla="*/ 54 h 209"/>
                    <a:gd name="T8" fmla="*/ 3 w 160"/>
                    <a:gd name="T9" fmla="*/ 52 h 209"/>
                    <a:gd name="T10" fmla="*/ 0 w 160"/>
                    <a:gd name="T11" fmla="*/ 1 h 209"/>
                    <a:gd name="T12" fmla="*/ 23 w 160"/>
                    <a:gd name="T13" fmla="*/ 0 h 209"/>
                    <a:gd name="T14" fmla="*/ 25 w 160"/>
                    <a:gd name="T15" fmla="*/ 33 h 209"/>
                    <a:gd name="T16" fmla="*/ 160 w 160"/>
                    <a:gd name="T17" fmla="*/ 202 h 209"/>
                    <a:gd name="T18" fmla="*/ 160 w 160"/>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0" h="209">
                      <a:moveTo>
                        <a:pt x="160" y="209"/>
                      </a:moveTo>
                      <a:cubicBezTo>
                        <a:pt x="138" y="209"/>
                        <a:pt x="138" y="209"/>
                        <a:pt x="138" y="209"/>
                      </a:cubicBezTo>
                      <a:cubicBezTo>
                        <a:pt x="138" y="202"/>
                        <a:pt x="138" y="202"/>
                        <a:pt x="138" y="202"/>
                      </a:cubicBezTo>
                      <a:cubicBezTo>
                        <a:pt x="138" y="129"/>
                        <a:pt x="85" y="67"/>
                        <a:pt x="12" y="54"/>
                      </a:cubicBezTo>
                      <a:cubicBezTo>
                        <a:pt x="3" y="52"/>
                        <a:pt x="3" y="52"/>
                        <a:pt x="3" y="52"/>
                      </a:cubicBezTo>
                      <a:cubicBezTo>
                        <a:pt x="0" y="1"/>
                        <a:pt x="0" y="1"/>
                        <a:pt x="0" y="1"/>
                      </a:cubicBezTo>
                      <a:cubicBezTo>
                        <a:pt x="23" y="0"/>
                        <a:pt x="23" y="0"/>
                        <a:pt x="23" y="0"/>
                      </a:cubicBezTo>
                      <a:cubicBezTo>
                        <a:pt x="25" y="33"/>
                        <a:pt x="25" y="33"/>
                        <a:pt x="25" y="33"/>
                      </a:cubicBezTo>
                      <a:cubicBezTo>
                        <a:pt x="104" y="51"/>
                        <a:pt x="160" y="122"/>
                        <a:pt x="160" y="202"/>
                      </a:cubicBezTo>
                      <a:lnTo>
                        <a:pt x="160"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4" name="Freeform 421">
                  <a:extLst>
                    <a:ext uri="{FF2B5EF4-FFF2-40B4-BE49-F238E27FC236}">
                      <a16:creationId xmlns:a16="http://schemas.microsoft.com/office/drawing/2014/main" id="{0BECFD77-A45E-49B1-9B91-54EF0E331146}"/>
                    </a:ext>
                  </a:extLst>
                </p:cNvPr>
                <p:cNvSpPr>
                  <a:spLocks/>
                </p:cNvSpPr>
                <p:nvPr/>
              </p:nvSpPr>
              <p:spPr bwMode="auto">
                <a:xfrm>
                  <a:off x="3728" y="1964"/>
                  <a:ext cx="83" cy="109"/>
                </a:xfrm>
                <a:custGeom>
                  <a:avLst/>
                  <a:gdLst>
                    <a:gd name="T0" fmla="*/ 153 w 161"/>
                    <a:gd name="T1" fmla="*/ 203 h 211"/>
                    <a:gd name="T2" fmla="*/ 153 w 161"/>
                    <a:gd name="T3" fmla="*/ 196 h 211"/>
                    <a:gd name="T4" fmla="*/ 144 w 161"/>
                    <a:gd name="T5" fmla="*/ 196 h 211"/>
                    <a:gd name="T6" fmla="*/ 144 w 161"/>
                    <a:gd name="T7" fmla="*/ 203 h 211"/>
                    <a:gd name="T8" fmla="*/ 152 w 161"/>
                    <a:gd name="T9" fmla="*/ 203 h 211"/>
                    <a:gd name="T10" fmla="*/ 15 w 161"/>
                    <a:gd name="T11" fmla="*/ 41 h 211"/>
                    <a:gd name="T12" fmla="*/ 11 w 161"/>
                    <a:gd name="T13" fmla="*/ 40 h 211"/>
                    <a:gd name="T14" fmla="*/ 10 w 161"/>
                    <a:gd name="T15" fmla="*/ 47 h 211"/>
                    <a:gd name="T16" fmla="*/ 17 w 161"/>
                    <a:gd name="T17" fmla="*/ 47 h 211"/>
                    <a:gd name="T18" fmla="*/ 15 w 161"/>
                    <a:gd name="T19" fmla="*/ 16 h 211"/>
                    <a:gd name="T20" fmla="*/ 17 w 161"/>
                    <a:gd name="T21" fmla="*/ 16 h 211"/>
                    <a:gd name="T22" fmla="*/ 16 w 161"/>
                    <a:gd name="T23" fmla="*/ 8 h 211"/>
                    <a:gd name="T24" fmla="*/ 9 w 161"/>
                    <a:gd name="T25" fmla="*/ 9 h 211"/>
                    <a:gd name="T26" fmla="*/ 11 w 161"/>
                    <a:gd name="T27" fmla="*/ 46 h 211"/>
                    <a:gd name="T28" fmla="*/ 17 w 161"/>
                    <a:gd name="T29" fmla="*/ 47 h 211"/>
                    <a:gd name="T30" fmla="*/ 146 w 161"/>
                    <a:gd name="T31" fmla="*/ 203 h 211"/>
                    <a:gd name="T32" fmla="*/ 153 w 161"/>
                    <a:gd name="T33" fmla="*/ 203 h 211"/>
                    <a:gd name="T34" fmla="*/ 153 w 161"/>
                    <a:gd name="T35" fmla="*/ 196 h 211"/>
                    <a:gd name="T36" fmla="*/ 153 w 161"/>
                    <a:gd name="T37" fmla="*/ 203 h 211"/>
                    <a:gd name="T38" fmla="*/ 161 w 161"/>
                    <a:gd name="T39" fmla="*/ 203 h 211"/>
                    <a:gd name="T40" fmla="*/ 20 w 161"/>
                    <a:gd name="T41" fmla="*/ 33 h 211"/>
                    <a:gd name="T42" fmla="*/ 18 w 161"/>
                    <a:gd name="T43" fmla="*/ 40 h 211"/>
                    <a:gd name="T44" fmla="*/ 26 w 161"/>
                    <a:gd name="T45" fmla="*/ 40 h 211"/>
                    <a:gd name="T46" fmla="*/ 23 w 161"/>
                    <a:gd name="T47" fmla="*/ 0 h 211"/>
                    <a:gd name="T48" fmla="*/ 7 w 161"/>
                    <a:gd name="T49" fmla="*/ 1 h 211"/>
                    <a:gd name="T50" fmla="*/ 0 w 161"/>
                    <a:gd name="T51" fmla="*/ 2 h 211"/>
                    <a:gd name="T52" fmla="*/ 3 w 161"/>
                    <a:gd name="T53" fmla="*/ 54 h 211"/>
                    <a:gd name="T54" fmla="*/ 12 w 161"/>
                    <a:gd name="T55" fmla="*/ 55 h 211"/>
                    <a:gd name="T56" fmla="*/ 137 w 161"/>
                    <a:gd name="T57" fmla="*/ 203 h 211"/>
                    <a:gd name="T58" fmla="*/ 137 w 161"/>
                    <a:gd name="T59" fmla="*/ 211 h 211"/>
                    <a:gd name="T60" fmla="*/ 153 w 161"/>
                    <a:gd name="T61" fmla="*/ 211 h 211"/>
                    <a:gd name="T62" fmla="*/ 161 w 161"/>
                    <a:gd name="T63" fmla="*/ 211 h 211"/>
                    <a:gd name="T64" fmla="*/ 161 w 161"/>
                    <a:gd name="T65" fmla="*/ 203 h 211"/>
                    <a:gd name="T66" fmla="*/ 153 w 161"/>
                    <a:gd name="T67" fmla="*/ 203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1" h="211">
                      <a:moveTo>
                        <a:pt x="153" y="203"/>
                      </a:moveTo>
                      <a:cubicBezTo>
                        <a:pt x="153" y="196"/>
                        <a:pt x="153" y="196"/>
                        <a:pt x="153" y="196"/>
                      </a:cubicBezTo>
                      <a:cubicBezTo>
                        <a:pt x="144" y="196"/>
                        <a:pt x="144" y="196"/>
                        <a:pt x="144" y="196"/>
                      </a:cubicBezTo>
                      <a:cubicBezTo>
                        <a:pt x="144" y="203"/>
                        <a:pt x="144" y="203"/>
                        <a:pt x="144" y="203"/>
                      </a:cubicBezTo>
                      <a:cubicBezTo>
                        <a:pt x="152" y="203"/>
                        <a:pt x="152" y="203"/>
                        <a:pt x="152" y="203"/>
                      </a:cubicBezTo>
                      <a:cubicBezTo>
                        <a:pt x="152" y="123"/>
                        <a:pt x="94" y="55"/>
                        <a:pt x="15" y="41"/>
                      </a:cubicBezTo>
                      <a:cubicBezTo>
                        <a:pt x="11" y="40"/>
                        <a:pt x="11" y="40"/>
                        <a:pt x="11" y="40"/>
                      </a:cubicBezTo>
                      <a:cubicBezTo>
                        <a:pt x="10" y="47"/>
                        <a:pt x="10" y="47"/>
                        <a:pt x="10" y="47"/>
                      </a:cubicBezTo>
                      <a:cubicBezTo>
                        <a:pt x="17" y="47"/>
                        <a:pt x="17" y="47"/>
                        <a:pt x="17" y="47"/>
                      </a:cubicBezTo>
                      <a:cubicBezTo>
                        <a:pt x="15" y="16"/>
                        <a:pt x="15" y="16"/>
                        <a:pt x="15" y="16"/>
                      </a:cubicBezTo>
                      <a:cubicBezTo>
                        <a:pt x="17" y="16"/>
                        <a:pt x="17" y="16"/>
                        <a:pt x="17" y="16"/>
                      </a:cubicBezTo>
                      <a:cubicBezTo>
                        <a:pt x="16" y="8"/>
                        <a:pt x="16" y="8"/>
                        <a:pt x="16" y="8"/>
                      </a:cubicBezTo>
                      <a:cubicBezTo>
                        <a:pt x="9" y="9"/>
                        <a:pt x="9" y="9"/>
                        <a:pt x="9" y="9"/>
                      </a:cubicBezTo>
                      <a:cubicBezTo>
                        <a:pt x="11" y="46"/>
                        <a:pt x="11" y="46"/>
                        <a:pt x="11" y="46"/>
                      </a:cubicBezTo>
                      <a:cubicBezTo>
                        <a:pt x="17" y="47"/>
                        <a:pt x="17" y="47"/>
                        <a:pt x="17" y="47"/>
                      </a:cubicBezTo>
                      <a:cubicBezTo>
                        <a:pt x="92" y="62"/>
                        <a:pt x="146" y="127"/>
                        <a:pt x="146" y="203"/>
                      </a:cubicBezTo>
                      <a:cubicBezTo>
                        <a:pt x="153" y="203"/>
                        <a:pt x="153" y="203"/>
                        <a:pt x="153" y="203"/>
                      </a:cubicBezTo>
                      <a:cubicBezTo>
                        <a:pt x="153" y="196"/>
                        <a:pt x="153" y="196"/>
                        <a:pt x="153" y="196"/>
                      </a:cubicBezTo>
                      <a:cubicBezTo>
                        <a:pt x="153" y="203"/>
                        <a:pt x="153" y="203"/>
                        <a:pt x="153" y="203"/>
                      </a:cubicBezTo>
                      <a:cubicBezTo>
                        <a:pt x="161" y="203"/>
                        <a:pt x="161" y="203"/>
                        <a:pt x="161" y="203"/>
                      </a:cubicBezTo>
                      <a:cubicBezTo>
                        <a:pt x="161" y="120"/>
                        <a:pt x="102" y="49"/>
                        <a:pt x="20" y="33"/>
                      </a:cubicBezTo>
                      <a:cubicBezTo>
                        <a:pt x="18" y="40"/>
                        <a:pt x="18" y="40"/>
                        <a:pt x="18" y="40"/>
                      </a:cubicBezTo>
                      <a:cubicBezTo>
                        <a:pt x="26" y="40"/>
                        <a:pt x="26" y="40"/>
                        <a:pt x="26" y="40"/>
                      </a:cubicBezTo>
                      <a:cubicBezTo>
                        <a:pt x="23" y="0"/>
                        <a:pt x="23" y="0"/>
                        <a:pt x="23" y="0"/>
                      </a:cubicBezTo>
                      <a:cubicBezTo>
                        <a:pt x="7" y="1"/>
                        <a:pt x="7" y="1"/>
                        <a:pt x="7" y="1"/>
                      </a:cubicBezTo>
                      <a:cubicBezTo>
                        <a:pt x="0" y="2"/>
                        <a:pt x="0" y="2"/>
                        <a:pt x="0" y="2"/>
                      </a:cubicBezTo>
                      <a:cubicBezTo>
                        <a:pt x="3" y="54"/>
                        <a:pt x="3" y="54"/>
                        <a:pt x="3" y="54"/>
                      </a:cubicBezTo>
                      <a:cubicBezTo>
                        <a:pt x="12" y="55"/>
                        <a:pt x="12" y="55"/>
                        <a:pt x="12" y="55"/>
                      </a:cubicBezTo>
                      <a:cubicBezTo>
                        <a:pt x="85" y="68"/>
                        <a:pt x="137" y="130"/>
                        <a:pt x="137" y="203"/>
                      </a:cubicBezTo>
                      <a:cubicBezTo>
                        <a:pt x="137" y="211"/>
                        <a:pt x="137" y="211"/>
                        <a:pt x="137" y="211"/>
                      </a:cubicBezTo>
                      <a:cubicBezTo>
                        <a:pt x="153" y="211"/>
                        <a:pt x="153" y="211"/>
                        <a:pt x="153" y="211"/>
                      </a:cubicBezTo>
                      <a:cubicBezTo>
                        <a:pt x="161" y="211"/>
                        <a:pt x="161" y="211"/>
                        <a:pt x="161" y="211"/>
                      </a:cubicBezTo>
                      <a:cubicBezTo>
                        <a:pt x="161" y="203"/>
                        <a:pt x="161" y="203"/>
                        <a:pt x="161" y="203"/>
                      </a:cubicBezTo>
                      <a:lnTo>
                        <a:pt x="153" y="2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5" name="Freeform 422">
                  <a:extLst>
                    <a:ext uri="{FF2B5EF4-FFF2-40B4-BE49-F238E27FC236}">
                      <a16:creationId xmlns:a16="http://schemas.microsoft.com/office/drawing/2014/main" id="{34C0E708-FCAD-4BE2-8953-1B9851FE7527}"/>
                    </a:ext>
                  </a:extLst>
                </p:cNvPr>
                <p:cNvSpPr>
                  <a:spLocks/>
                </p:cNvSpPr>
                <p:nvPr/>
              </p:nvSpPr>
              <p:spPr bwMode="auto">
                <a:xfrm>
                  <a:off x="3724" y="1961"/>
                  <a:ext cx="91" cy="115"/>
                </a:xfrm>
                <a:custGeom>
                  <a:avLst/>
                  <a:gdLst>
                    <a:gd name="T0" fmla="*/ 176 w 176"/>
                    <a:gd name="T1" fmla="*/ 225 h 225"/>
                    <a:gd name="T2" fmla="*/ 138 w 176"/>
                    <a:gd name="T3" fmla="*/ 225 h 225"/>
                    <a:gd name="T4" fmla="*/ 138 w 176"/>
                    <a:gd name="T5" fmla="*/ 210 h 225"/>
                    <a:gd name="T6" fmla="*/ 19 w 176"/>
                    <a:gd name="T7" fmla="*/ 69 h 225"/>
                    <a:gd name="T8" fmla="*/ 4 w 176"/>
                    <a:gd name="T9" fmla="*/ 67 h 225"/>
                    <a:gd name="T10" fmla="*/ 0 w 176"/>
                    <a:gd name="T11" fmla="*/ 23 h 225"/>
                    <a:gd name="T12" fmla="*/ 38 w 176"/>
                    <a:gd name="T13" fmla="*/ 0 h 225"/>
                    <a:gd name="T14" fmla="*/ 40 w 176"/>
                    <a:gd name="T15" fmla="*/ 36 h 225"/>
                    <a:gd name="T16" fmla="*/ 175 w 176"/>
                    <a:gd name="T17" fmla="*/ 204 h 225"/>
                    <a:gd name="T18" fmla="*/ 176 w 176"/>
                    <a:gd name="T19" fmla="*/ 204 h 225"/>
                    <a:gd name="T20" fmla="*/ 176 w 176"/>
                    <a:gd name="T21"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6" h="225">
                      <a:moveTo>
                        <a:pt x="176" y="225"/>
                      </a:moveTo>
                      <a:cubicBezTo>
                        <a:pt x="138" y="225"/>
                        <a:pt x="138" y="225"/>
                        <a:pt x="138" y="225"/>
                      </a:cubicBezTo>
                      <a:cubicBezTo>
                        <a:pt x="138" y="210"/>
                        <a:pt x="138" y="210"/>
                        <a:pt x="138" y="210"/>
                      </a:cubicBezTo>
                      <a:cubicBezTo>
                        <a:pt x="138" y="141"/>
                        <a:pt x="88" y="81"/>
                        <a:pt x="19" y="69"/>
                      </a:cubicBezTo>
                      <a:cubicBezTo>
                        <a:pt x="4" y="67"/>
                        <a:pt x="4" y="67"/>
                        <a:pt x="4" y="67"/>
                      </a:cubicBezTo>
                      <a:cubicBezTo>
                        <a:pt x="0" y="23"/>
                        <a:pt x="0" y="23"/>
                        <a:pt x="0" y="23"/>
                      </a:cubicBezTo>
                      <a:cubicBezTo>
                        <a:pt x="38" y="0"/>
                        <a:pt x="38" y="0"/>
                        <a:pt x="38" y="0"/>
                      </a:cubicBezTo>
                      <a:cubicBezTo>
                        <a:pt x="40" y="36"/>
                        <a:pt x="40" y="36"/>
                        <a:pt x="40" y="36"/>
                      </a:cubicBezTo>
                      <a:cubicBezTo>
                        <a:pt x="117" y="56"/>
                        <a:pt x="172" y="124"/>
                        <a:pt x="175" y="204"/>
                      </a:cubicBezTo>
                      <a:cubicBezTo>
                        <a:pt x="176" y="204"/>
                        <a:pt x="176" y="204"/>
                        <a:pt x="176" y="204"/>
                      </a:cubicBezTo>
                      <a:lnTo>
                        <a:pt x="176"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6" name="Freeform 423">
                  <a:extLst>
                    <a:ext uri="{FF2B5EF4-FFF2-40B4-BE49-F238E27FC236}">
                      <a16:creationId xmlns:a16="http://schemas.microsoft.com/office/drawing/2014/main" id="{B0CCBF15-9862-46C0-B283-90310930D922}"/>
                    </a:ext>
                  </a:extLst>
                </p:cNvPr>
                <p:cNvSpPr>
                  <a:spLocks noEditPoints="1"/>
                </p:cNvSpPr>
                <p:nvPr/>
              </p:nvSpPr>
              <p:spPr bwMode="auto">
                <a:xfrm>
                  <a:off x="3886" y="1837"/>
                  <a:ext cx="99" cy="140"/>
                </a:xfrm>
                <a:custGeom>
                  <a:avLst/>
                  <a:gdLst>
                    <a:gd name="T0" fmla="*/ 96 w 191"/>
                    <a:gd name="T1" fmla="*/ 272 h 272"/>
                    <a:gd name="T2" fmla="*/ 0 w 191"/>
                    <a:gd name="T3" fmla="*/ 136 h 272"/>
                    <a:gd name="T4" fmla="*/ 96 w 191"/>
                    <a:gd name="T5" fmla="*/ 0 h 272"/>
                    <a:gd name="T6" fmla="*/ 191 w 191"/>
                    <a:gd name="T7" fmla="*/ 136 h 272"/>
                    <a:gd name="T8" fmla="*/ 96 w 191"/>
                    <a:gd name="T9" fmla="*/ 272 h 272"/>
                    <a:gd name="T10" fmla="*/ 96 w 191"/>
                    <a:gd name="T11" fmla="*/ 9 h 272"/>
                    <a:gd name="T12" fmla="*/ 9 w 191"/>
                    <a:gd name="T13" fmla="*/ 136 h 272"/>
                    <a:gd name="T14" fmla="*/ 96 w 191"/>
                    <a:gd name="T15" fmla="*/ 263 h 272"/>
                    <a:gd name="T16" fmla="*/ 182 w 191"/>
                    <a:gd name="T17" fmla="*/ 136 h 272"/>
                    <a:gd name="T18" fmla="*/ 96 w 191"/>
                    <a:gd name="T19" fmla="*/ 9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1" h="272">
                      <a:moveTo>
                        <a:pt x="96" y="272"/>
                      </a:moveTo>
                      <a:cubicBezTo>
                        <a:pt x="43" y="272"/>
                        <a:pt x="0" y="211"/>
                        <a:pt x="0" y="136"/>
                      </a:cubicBezTo>
                      <a:cubicBezTo>
                        <a:pt x="0" y="44"/>
                        <a:pt x="31" y="0"/>
                        <a:pt x="96" y="0"/>
                      </a:cubicBezTo>
                      <a:cubicBezTo>
                        <a:pt x="160" y="0"/>
                        <a:pt x="191" y="44"/>
                        <a:pt x="191" y="136"/>
                      </a:cubicBezTo>
                      <a:cubicBezTo>
                        <a:pt x="191" y="211"/>
                        <a:pt x="148" y="272"/>
                        <a:pt x="96" y="272"/>
                      </a:cubicBezTo>
                      <a:close/>
                      <a:moveTo>
                        <a:pt x="96" y="9"/>
                      </a:moveTo>
                      <a:cubicBezTo>
                        <a:pt x="58" y="9"/>
                        <a:pt x="9" y="22"/>
                        <a:pt x="9" y="136"/>
                      </a:cubicBezTo>
                      <a:cubicBezTo>
                        <a:pt x="9" y="206"/>
                        <a:pt x="48" y="263"/>
                        <a:pt x="96" y="263"/>
                      </a:cubicBezTo>
                      <a:cubicBezTo>
                        <a:pt x="143" y="263"/>
                        <a:pt x="182" y="206"/>
                        <a:pt x="182" y="136"/>
                      </a:cubicBezTo>
                      <a:cubicBezTo>
                        <a:pt x="182" y="22"/>
                        <a:pt x="133" y="9"/>
                        <a:pt x="96"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7" name="Freeform 424">
                  <a:extLst>
                    <a:ext uri="{FF2B5EF4-FFF2-40B4-BE49-F238E27FC236}">
                      <a16:creationId xmlns:a16="http://schemas.microsoft.com/office/drawing/2014/main" id="{9F7676C2-5988-456C-A609-FD4F50A3F42B}"/>
                    </a:ext>
                  </a:extLst>
                </p:cNvPr>
                <p:cNvSpPr>
                  <a:spLocks noEditPoints="1"/>
                </p:cNvSpPr>
                <p:nvPr/>
              </p:nvSpPr>
              <p:spPr bwMode="auto">
                <a:xfrm>
                  <a:off x="3883" y="1834"/>
                  <a:ext cx="106" cy="147"/>
                </a:xfrm>
                <a:custGeom>
                  <a:avLst/>
                  <a:gdLst>
                    <a:gd name="T0" fmla="*/ 103 w 205"/>
                    <a:gd name="T1" fmla="*/ 286 h 286"/>
                    <a:gd name="T2" fmla="*/ 0 w 205"/>
                    <a:gd name="T3" fmla="*/ 143 h 286"/>
                    <a:gd name="T4" fmla="*/ 103 w 205"/>
                    <a:gd name="T5" fmla="*/ 0 h 286"/>
                    <a:gd name="T6" fmla="*/ 205 w 205"/>
                    <a:gd name="T7" fmla="*/ 143 h 286"/>
                    <a:gd name="T8" fmla="*/ 103 w 205"/>
                    <a:gd name="T9" fmla="*/ 286 h 286"/>
                    <a:gd name="T10" fmla="*/ 103 w 205"/>
                    <a:gd name="T11" fmla="*/ 23 h 286"/>
                    <a:gd name="T12" fmla="*/ 23 w 205"/>
                    <a:gd name="T13" fmla="*/ 143 h 286"/>
                    <a:gd name="T14" fmla="*/ 103 w 205"/>
                    <a:gd name="T15" fmla="*/ 263 h 286"/>
                    <a:gd name="T16" fmla="*/ 182 w 205"/>
                    <a:gd name="T17" fmla="*/ 143 h 286"/>
                    <a:gd name="T18" fmla="*/ 103 w 205"/>
                    <a:gd name="T19" fmla="*/ 23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5" h="286">
                      <a:moveTo>
                        <a:pt x="103" y="286"/>
                      </a:moveTo>
                      <a:cubicBezTo>
                        <a:pt x="46" y="286"/>
                        <a:pt x="0" y="222"/>
                        <a:pt x="0" y="143"/>
                      </a:cubicBezTo>
                      <a:cubicBezTo>
                        <a:pt x="0" y="48"/>
                        <a:pt x="35" y="0"/>
                        <a:pt x="103" y="0"/>
                      </a:cubicBezTo>
                      <a:cubicBezTo>
                        <a:pt x="171" y="0"/>
                        <a:pt x="205" y="48"/>
                        <a:pt x="205" y="143"/>
                      </a:cubicBezTo>
                      <a:cubicBezTo>
                        <a:pt x="205" y="222"/>
                        <a:pt x="159" y="286"/>
                        <a:pt x="103" y="286"/>
                      </a:cubicBezTo>
                      <a:close/>
                      <a:moveTo>
                        <a:pt x="103" y="23"/>
                      </a:moveTo>
                      <a:cubicBezTo>
                        <a:pt x="66" y="23"/>
                        <a:pt x="23" y="36"/>
                        <a:pt x="23" y="143"/>
                      </a:cubicBezTo>
                      <a:cubicBezTo>
                        <a:pt x="23" y="209"/>
                        <a:pt x="59" y="263"/>
                        <a:pt x="103" y="263"/>
                      </a:cubicBezTo>
                      <a:cubicBezTo>
                        <a:pt x="146" y="263"/>
                        <a:pt x="182" y="209"/>
                        <a:pt x="182" y="143"/>
                      </a:cubicBezTo>
                      <a:cubicBezTo>
                        <a:pt x="182" y="36"/>
                        <a:pt x="140" y="23"/>
                        <a:pt x="103"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8" name="Freeform 425">
                  <a:extLst>
                    <a:ext uri="{FF2B5EF4-FFF2-40B4-BE49-F238E27FC236}">
                      <a16:creationId xmlns:a16="http://schemas.microsoft.com/office/drawing/2014/main" id="{CD9B6A48-4F22-4E25-9E4B-2DB01A3DE1AC}"/>
                    </a:ext>
                  </a:extLst>
                </p:cNvPr>
                <p:cNvSpPr>
                  <a:spLocks noEditPoints="1"/>
                </p:cNvSpPr>
                <p:nvPr/>
              </p:nvSpPr>
              <p:spPr bwMode="auto">
                <a:xfrm>
                  <a:off x="3883" y="1833"/>
                  <a:ext cx="106" cy="148"/>
                </a:xfrm>
                <a:custGeom>
                  <a:avLst/>
                  <a:gdLst>
                    <a:gd name="T0" fmla="*/ 103 w 205"/>
                    <a:gd name="T1" fmla="*/ 280 h 287"/>
                    <a:gd name="T2" fmla="*/ 103 w 205"/>
                    <a:gd name="T3" fmla="*/ 273 h 287"/>
                    <a:gd name="T4" fmla="*/ 41 w 205"/>
                    <a:gd name="T5" fmla="*/ 236 h 287"/>
                    <a:gd name="T6" fmla="*/ 14 w 205"/>
                    <a:gd name="T7" fmla="*/ 144 h 287"/>
                    <a:gd name="T8" fmla="*/ 37 w 205"/>
                    <a:gd name="T9" fmla="*/ 46 h 287"/>
                    <a:gd name="T10" fmla="*/ 103 w 205"/>
                    <a:gd name="T11" fmla="*/ 15 h 287"/>
                    <a:gd name="T12" fmla="*/ 168 w 205"/>
                    <a:gd name="T13" fmla="*/ 46 h 287"/>
                    <a:gd name="T14" fmla="*/ 191 w 205"/>
                    <a:gd name="T15" fmla="*/ 144 h 287"/>
                    <a:gd name="T16" fmla="*/ 164 w 205"/>
                    <a:gd name="T17" fmla="*/ 236 h 287"/>
                    <a:gd name="T18" fmla="*/ 103 w 205"/>
                    <a:gd name="T19" fmla="*/ 273 h 287"/>
                    <a:gd name="T20" fmla="*/ 103 w 205"/>
                    <a:gd name="T21" fmla="*/ 280 h 287"/>
                    <a:gd name="T22" fmla="*/ 103 w 205"/>
                    <a:gd name="T23" fmla="*/ 287 h 287"/>
                    <a:gd name="T24" fmla="*/ 176 w 205"/>
                    <a:gd name="T25" fmla="*/ 244 h 287"/>
                    <a:gd name="T26" fmla="*/ 205 w 205"/>
                    <a:gd name="T27" fmla="*/ 144 h 287"/>
                    <a:gd name="T28" fmla="*/ 180 w 205"/>
                    <a:gd name="T29" fmla="*/ 37 h 287"/>
                    <a:gd name="T30" fmla="*/ 103 w 205"/>
                    <a:gd name="T31" fmla="*/ 0 h 287"/>
                    <a:gd name="T32" fmla="*/ 25 w 205"/>
                    <a:gd name="T33" fmla="*/ 37 h 287"/>
                    <a:gd name="T34" fmla="*/ 0 w 205"/>
                    <a:gd name="T35" fmla="*/ 144 h 287"/>
                    <a:gd name="T36" fmla="*/ 29 w 205"/>
                    <a:gd name="T37" fmla="*/ 244 h 287"/>
                    <a:gd name="T38" fmla="*/ 103 w 205"/>
                    <a:gd name="T39" fmla="*/ 287 h 287"/>
                    <a:gd name="T40" fmla="*/ 103 w 205"/>
                    <a:gd name="T41" fmla="*/ 280 h 287"/>
                    <a:gd name="T42" fmla="*/ 103 w 205"/>
                    <a:gd name="T43" fmla="*/ 17 h 287"/>
                    <a:gd name="T44" fmla="*/ 103 w 205"/>
                    <a:gd name="T45" fmla="*/ 9 h 287"/>
                    <a:gd name="T46" fmla="*/ 71 w 205"/>
                    <a:gd name="T47" fmla="*/ 14 h 287"/>
                    <a:gd name="T48" fmla="*/ 27 w 205"/>
                    <a:gd name="T49" fmla="*/ 50 h 287"/>
                    <a:gd name="T50" fmla="*/ 9 w 205"/>
                    <a:gd name="T51" fmla="*/ 144 h 287"/>
                    <a:gd name="T52" fmla="*/ 35 w 205"/>
                    <a:gd name="T53" fmla="*/ 238 h 287"/>
                    <a:gd name="T54" fmla="*/ 103 w 205"/>
                    <a:gd name="T55" fmla="*/ 278 h 287"/>
                    <a:gd name="T56" fmla="*/ 170 w 205"/>
                    <a:gd name="T57" fmla="*/ 238 h 287"/>
                    <a:gd name="T58" fmla="*/ 196 w 205"/>
                    <a:gd name="T59" fmla="*/ 144 h 287"/>
                    <a:gd name="T60" fmla="*/ 165 w 205"/>
                    <a:gd name="T61" fmla="*/ 32 h 287"/>
                    <a:gd name="T62" fmla="*/ 134 w 205"/>
                    <a:gd name="T63" fmla="*/ 14 h 287"/>
                    <a:gd name="T64" fmla="*/ 103 w 205"/>
                    <a:gd name="T65" fmla="*/ 9 h 287"/>
                    <a:gd name="T66" fmla="*/ 103 w 205"/>
                    <a:gd name="T67" fmla="*/ 17 h 287"/>
                    <a:gd name="T68" fmla="*/ 103 w 205"/>
                    <a:gd name="T69" fmla="*/ 24 h 287"/>
                    <a:gd name="T70" fmla="*/ 130 w 205"/>
                    <a:gd name="T71" fmla="*/ 28 h 287"/>
                    <a:gd name="T72" fmla="*/ 165 w 205"/>
                    <a:gd name="T73" fmla="*/ 57 h 287"/>
                    <a:gd name="T74" fmla="*/ 182 w 205"/>
                    <a:gd name="T75" fmla="*/ 144 h 287"/>
                    <a:gd name="T76" fmla="*/ 158 w 205"/>
                    <a:gd name="T77" fmla="*/ 230 h 287"/>
                    <a:gd name="T78" fmla="*/ 103 w 205"/>
                    <a:gd name="T79" fmla="*/ 264 h 287"/>
                    <a:gd name="T80" fmla="*/ 48 w 205"/>
                    <a:gd name="T81" fmla="*/ 230 h 287"/>
                    <a:gd name="T82" fmla="*/ 24 w 205"/>
                    <a:gd name="T83" fmla="*/ 144 h 287"/>
                    <a:gd name="T84" fmla="*/ 51 w 205"/>
                    <a:gd name="T85" fmla="*/ 43 h 287"/>
                    <a:gd name="T86" fmla="*/ 76 w 205"/>
                    <a:gd name="T87" fmla="*/ 28 h 287"/>
                    <a:gd name="T88" fmla="*/ 103 w 205"/>
                    <a:gd name="T89" fmla="*/ 24 h 287"/>
                    <a:gd name="T90" fmla="*/ 103 w 205"/>
                    <a:gd name="T91" fmla="*/ 17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05" h="287">
                      <a:moveTo>
                        <a:pt x="103" y="280"/>
                      </a:moveTo>
                      <a:cubicBezTo>
                        <a:pt x="103" y="273"/>
                        <a:pt x="103" y="273"/>
                        <a:pt x="103" y="273"/>
                      </a:cubicBezTo>
                      <a:cubicBezTo>
                        <a:pt x="79" y="273"/>
                        <a:pt x="58" y="259"/>
                        <a:pt x="41" y="236"/>
                      </a:cubicBezTo>
                      <a:cubicBezTo>
                        <a:pt x="25" y="213"/>
                        <a:pt x="14" y="180"/>
                        <a:pt x="14" y="144"/>
                      </a:cubicBezTo>
                      <a:cubicBezTo>
                        <a:pt x="14" y="99"/>
                        <a:pt x="22" y="66"/>
                        <a:pt x="37" y="46"/>
                      </a:cubicBezTo>
                      <a:cubicBezTo>
                        <a:pt x="51" y="25"/>
                        <a:pt x="72" y="15"/>
                        <a:pt x="103" y="15"/>
                      </a:cubicBezTo>
                      <a:cubicBezTo>
                        <a:pt x="133" y="15"/>
                        <a:pt x="154" y="25"/>
                        <a:pt x="168" y="46"/>
                      </a:cubicBezTo>
                      <a:cubicBezTo>
                        <a:pt x="183" y="66"/>
                        <a:pt x="191" y="99"/>
                        <a:pt x="191" y="144"/>
                      </a:cubicBezTo>
                      <a:cubicBezTo>
                        <a:pt x="191" y="180"/>
                        <a:pt x="180" y="213"/>
                        <a:pt x="164" y="236"/>
                      </a:cubicBezTo>
                      <a:cubicBezTo>
                        <a:pt x="148" y="259"/>
                        <a:pt x="126" y="273"/>
                        <a:pt x="103" y="273"/>
                      </a:cubicBezTo>
                      <a:cubicBezTo>
                        <a:pt x="103" y="280"/>
                        <a:pt x="103" y="280"/>
                        <a:pt x="103" y="280"/>
                      </a:cubicBezTo>
                      <a:cubicBezTo>
                        <a:pt x="103" y="287"/>
                        <a:pt x="103" y="287"/>
                        <a:pt x="103" y="287"/>
                      </a:cubicBezTo>
                      <a:cubicBezTo>
                        <a:pt x="132" y="287"/>
                        <a:pt x="158" y="270"/>
                        <a:pt x="176" y="244"/>
                      </a:cubicBezTo>
                      <a:cubicBezTo>
                        <a:pt x="194" y="218"/>
                        <a:pt x="205" y="183"/>
                        <a:pt x="205" y="144"/>
                      </a:cubicBezTo>
                      <a:cubicBezTo>
                        <a:pt x="205" y="97"/>
                        <a:pt x="198" y="62"/>
                        <a:pt x="180" y="37"/>
                      </a:cubicBezTo>
                      <a:cubicBezTo>
                        <a:pt x="163" y="13"/>
                        <a:pt x="136" y="0"/>
                        <a:pt x="103" y="0"/>
                      </a:cubicBezTo>
                      <a:cubicBezTo>
                        <a:pt x="69" y="0"/>
                        <a:pt x="42" y="13"/>
                        <a:pt x="25" y="37"/>
                      </a:cubicBezTo>
                      <a:cubicBezTo>
                        <a:pt x="8" y="62"/>
                        <a:pt x="0" y="97"/>
                        <a:pt x="0" y="144"/>
                      </a:cubicBezTo>
                      <a:cubicBezTo>
                        <a:pt x="0" y="183"/>
                        <a:pt x="11" y="218"/>
                        <a:pt x="29" y="244"/>
                      </a:cubicBezTo>
                      <a:cubicBezTo>
                        <a:pt x="47" y="270"/>
                        <a:pt x="73" y="287"/>
                        <a:pt x="103" y="287"/>
                      </a:cubicBezTo>
                      <a:lnTo>
                        <a:pt x="103" y="280"/>
                      </a:lnTo>
                      <a:close/>
                      <a:moveTo>
                        <a:pt x="103" y="17"/>
                      </a:moveTo>
                      <a:cubicBezTo>
                        <a:pt x="103" y="9"/>
                        <a:pt x="103" y="9"/>
                        <a:pt x="103" y="9"/>
                      </a:cubicBezTo>
                      <a:cubicBezTo>
                        <a:pt x="93" y="9"/>
                        <a:pt x="82" y="10"/>
                        <a:pt x="71" y="14"/>
                      </a:cubicBezTo>
                      <a:cubicBezTo>
                        <a:pt x="55" y="18"/>
                        <a:pt x="39" y="29"/>
                        <a:pt x="27" y="50"/>
                      </a:cubicBezTo>
                      <a:cubicBezTo>
                        <a:pt x="16" y="71"/>
                        <a:pt x="9" y="100"/>
                        <a:pt x="9" y="144"/>
                      </a:cubicBezTo>
                      <a:cubicBezTo>
                        <a:pt x="9" y="180"/>
                        <a:pt x="19" y="213"/>
                        <a:pt x="35" y="238"/>
                      </a:cubicBezTo>
                      <a:cubicBezTo>
                        <a:pt x="52" y="262"/>
                        <a:pt x="76" y="278"/>
                        <a:pt x="103" y="278"/>
                      </a:cubicBezTo>
                      <a:cubicBezTo>
                        <a:pt x="130" y="278"/>
                        <a:pt x="153" y="262"/>
                        <a:pt x="170" y="238"/>
                      </a:cubicBezTo>
                      <a:cubicBezTo>
                        <a:pt x="186" y="213"/>
                        <a:pt x="196" y="180"/>
                        <a:pt x="196" y="144"/>
                      </a:cubicBezTo>
                      <a:cubicBezTo>
                        <a:pt x="196" y="86"/>
                        <a:pt x="184" y="52"/>
                        <a:pt x="165" y="32"/>
                      </a:cubicBezTo>
                      <a:cubicBezTo>
                        <a:pt x="156" y="23"/>
                        <a:pt x="145" y="17"/>
                        <a:pt x="134" y="14"/>
                      </a:cubicBezTo>
                      <a:cubicBezTo>
                        <a:pt x="123" y="10"/>
                        <a:pt x="112" y="9"/>
                        <a:pt x="103" y="9"/>
                      </a:cubicBezTo>
                      <a:cubicBezTo>
                        <a:pt x="103" y="17"/>
                        <a:pt x="103" y="17"/>
                        <a:pt x="103" y="17"/>
                      </a:cubicBezTo>
                      <a:cubicBezTo>
                        <a:pt x="103" y="24"/>
                        <a:pt x="103" y="24"/>
                        <a:pt x="103" y="24"/>
                      </a:cubicBezTo>
                      <a:cubicBezTo>
                        <a:pt x="111" y="24"/>
                        <a:pt x="121" y="25"/>
                        <a:pt x="130" y="28"/>
                      </a:cubicBezTo>
                      <a:cubicBezTo>
                        <a:pt x="143" y="32"/>
                        <a:pt x="155" y="40"/>
                        <a:pt x="165" y="57"/>
                      </a:cubicBezTo>
                      <a:cubicBezTo>
                        <a:pt x="175" y="75"/>
                        <a:pt x="182" y="102"/>
                        <a:pt x="182" y="144"/>
                      </a:cubicBezTo>
                      <a:cubicBezTo>
                        <a:pt x="182" y="178"/>
                        <a:pt x="172" y="208"/>
                        <a:pt x="158" y="230"/>
                      </a:cubicBezTo>
                      <a:cubicBezTo>
                        <a:pt x="143" y="251"/>
                        <a:pt x="123" y="264"/>
                        <a:pt x="103" y="264"/>
                      </a:cubicBezTo>
                      <a:cubicBezTo>
                        <a:pt x="82" y="264"/>
                        <a:pt x="62" y="251"/>
                        <a:pt x="48" y="230"/>
                      </a:cubicBezTo>
                      <a:cubicBezTo>
                        <a:pt x="33" y="208"/>
                        <a:pt x="23" y="178"/>
                        <a:pt x="24" y="144"/>
                      </a:cubicBezTo>
                      <a:cubicBezTo>
                        <a:pt x="23" y="88"/>
                        <a:pt x="36" y="58"/>
                        <a:pt x="51" y="43"/>
                      </a:cubicBezTo>
                      <a:cubicBezTo>
                        <a:pt x="58" y="35"/>
                        <a:pt x="67" y="30"/>
                        <a:pt x="76" y="28"/>
                      </a:cubicBezTo>
                      <a:cubicBezTo>
                        <a:pt x="84" y="25"/>
                        <a:pt x="94" y="24"/>
                        <a:pt x="103" y="24"/>
                      </a:cubicBezTo>
                      <a:lnTo>
                        <a:pt x="103"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9" name="Freeform 426">
                  <a:extLst>
                    <a:ext uri="{FF2B5EF4-FFF2-40B4-BE49-F238E27FC236}">
                      <a16:creationId xmlns:a16="http://schemas.microsoft.com/office/drawing/2014/main" id="{D903DB62-232A-48FD-B734-05C61587B160}"/>
                    </a:ext>
                  </a:extLst>
                </p:cNvPr>
                <p:cNvSpPr>
                  <a:spLocks noEditPoints="1"/>
                </p:cNvSpPr>
                <p:nvPr/>
              </p:nvSpPr>
              <p:spPr bwMode="auto">
                <a:xfrm>
                  <a:off x="3879" y="1830"/>
                  <a:ext cx="113" cy="154"/>
                </a:xfrm>
                <a:custGeom>
                  <a:avLst/>
                  <a:gdLst>
                    <a:gd name="T0" fmla="*/ 117 w 219"/>
                    <a:gd name="T1" fmla="*/ 301 h 301"/>
                    <a:gd name="T2" fmla="*/ 103 w 219"/>
                    <a:gd name="T3" fmla="*/ 301 h 301"/>
                    <a:gd name="T4" fmla="*/ 30 w 219"/>
                    <a:gd name="T5" fmla="*/ 255 h 301"/>
                    <a:gd name="T6" fmla="*/ 0 w 219"/>
                    <a:gd name="T7" fmla="*/ 151 h 301"/>
                    <a:gd name="T8" fmla="*/ 26 w 219"/>
                    <a:gd name="T9" fmla="*/ 40 h 301"/>
                    <a:gd name="T10" fmla="*/ 110 w 219"/>
                    <a:gd name="T11" fmla="*/ 0 h 301"/>
                    <a:gd name="T12" fmla="*/ 193 w 219"/>
                    <a:gd name="T13" fmla="*/ 40 h 301"/>
                    <a:gd name="T14" fmla="*/ 219 w 219"/>
                    <a:gd name="T15" fmla="*/ 151 h 301"/>
                    <a:gd name="T16" fmla="*/ 189 w 219"/>
                    <a:gd name="T17" fmla="*/ 255 h 301"/>
                    <a:gd name="T18" fmla="*/ 117 w 219"/>
                    <a:gd name="T19" fmla="*/ 301 h 301"/>
                    <a:gd name="T20" fmla="*/ 110 w 219"/>
                    <a:gd name="T21" fmla="*/ 264 h 301"/>
                    <a:gd name="T22" fmla="*/ 110 w 219"/>
                    <a:gd name="T23" fmla="*/ 264 h 301"/>
                    <a:gd name="T24" fmla="*/ 159 w 219"/>
                    <a:gd name="T25" fmla="*/ 233 h 301"/>
                    <a:gd name="T26" fmla="*/ 182 w 219"/>
                    <a:gd name="T27" fmla="*/ 151 h 301"/>
                    <a:gd name="T28" fmla="*/ 166 w 219"/>
                    <a:gd name="T29" fmla="*/ 68 h 301"/>
                    <a:gd name="T30" fmla="*/ 135 w 219"/>
                    <a:gd name="T31" fmla="*/ 41 h 301"/>
                    <a:gd name="T32" fmla="*/ 85 w 219"/>
                    <a:gd name="T33" fmla="*/ 41 h 301"/>
                    <a:gd name="T34" fmla="*/ 63 w 219"/>
                    <a:gd name="T35" fmla="*/ 54 h 301"/>
                    <a:gd name="T36" fmla="*/ 37 w 219"/>
                    <a:gd name="T37" fmla="*/ 151 h 301"/>
                    <a:gd name="T38" fmla="*/ 60 w 219"/>
                    <a:gd name="T39" fmla="*/ 233 h 301"/>
                    <a:gd name="T40" fmla="*/ 110 w 219"/>
                    <a:gd name="T41" fmla="*/ 264 h 301"/>
                    <a:gd name="T42" fmla="*/ 110 w 219"/>
                    <a:gd name="T43" fmla="*/ 264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9" h="301">
                      <a:moveTo>
                        <a:pt x="117" y="301"/>
                      </a:moveTo>
                      <a:cubicBezTo>
                        <a:pt x="103" y="301"/>
                        <a:pt x="103" y="301"/>
                        <a:pt x="103" y="301"/>
                      </a:cubicBezTo>
                      <a:cubicBezTo>
                        <a:pt x="75" y="299"/>
                        <a:pt x="49" y="282"/>
                        <a:pt x="30" y="255"/>
                      </a:cubicBezTo>
                      <a:cubicBezTo>
                        <a:pt x="11" y="227"/>
                        <a:pt x="0" y="190"/>
                        <a:pt x="0" y="151"/>
                      </a:cubicBezTo>
                      <a:cubicBezTo>
                        <a:pt x="0" y="102"/>
                        <a:pt x="8" y="65"/>
                        <a:pt x="26" y="40"/>
                      </a:cubicBezTo>
                      <a:cubicBezTo>
                        <a:pt x="44" y="14"/>
                        <a:pt x="74" y="1"/>
                        <a:pt x="110" y="0"/>
                      </a:cubicBezTo>
                      <a:cubicBezTo>
                        <a:pt x="146" y="1"/>
                        <a:pt x="175" y="14"/>
                        <a:pt x="193" y="40"/>
                      </a:cubicBezTo>
                      <a:cubicBezTo>
                        <a:pt x="211" y="65"/>
                        <a:pt x="219" y="102"/>
                        <a:pt x="219" y="151"/>
                      </a:cubicBezTo>
                      <a:cubicBezTo>
                        <a:pt x="219" y="190"/>
                        <a:pt x="208" y="227"/>
                        <a:pt x="189" y="255"/>
                      </a:cubicBezTo>
                      <a:cubicBezTo>
                        <a:pt x="170" y="282"/>
                        <a:pt x="144" y="299"/>
                        <a:pt x="117" y="301"/>
                      </a:cubicBezTo>
                      <a:close/>
                      <a:moveTo>
                        <a:pt x="110" y="264"/>
                      </a:moveTo>
                      <a:cubicBezTo>
                        <a:pt x="110" y="264"/>
                        <a:pt x="110" y="264"/>
                        <a:pt x="110" y="264"/>
                      </a:cubicBezTo>
                      <a:cubicBezTo>
                        <a:pt x="128" y="264"/>
                        <a:pt x="145" y="253"/>
                        <a:pt x="159" y="233"/>
                      </a:cubicBezTo>
                      <a:cubicBezTo>
                        <a:pt x="173" y="211"/>
                        <a:pt x="182" y="182"/>
                        <a:pt x="182" y="151"/>
                      </a:cubicBezTo>
                      <a:cubicBezTo>
                        <a:pt x="182" y="114"/>
                        <a:pt x="177" y="86"/>
                        <a:pt x="166" y="68"/>
                      </a:cubicBezTo>
                      <a:cubicBezTo>
                        <a:pt x="158" y="54"/>
                        <a:pt x="149" y="46"/>
                        <a:pt x="135" y="41"/>
                      </a:cubicBezTo>
                      <a:cubicBezTo>
                        <a:pt x="121" y="37"/>
                        <a:pt x="99" y="37"/>
                        <a:pt x="85" y="41"/>
                      </a:cubicBezTo>
                      <a:cubicBezTo>
                        <a:pt x="76" y="44"/>
                        <a:pt x="69" y="48"/>
                        <a:pt x="63" y="54"/>
                      </a:cubicBezTo>
                      <a:cubicBezTo>
                        <a:pt x="46" y="72"/>
                        <a:pt x="37" y="104"/>
                        <a:pt x="37" y="151"/>
                      </a:cubicBezTo>
                      <a:cubicBezTo>
                        <a:pt x="37" y="182"/>
                        <a:pt x="46" y="211"/>
                        <a:pt x="60" y="233"/>
                      </a:cubicBezTo>
                      <a:cubicBezTo>
                        <a:pt x="74" y="253"/>
                        <a:pt x="91" y="264"/>
                        <a:pt x="110" y="264"/>
                      </a:cubicBezTo>
                      <a:cubicBezTo>
                        <a:pt x="110" y="264"/>
                        <a:pt x="110" y="264"/>
                        <a:pt x="11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0" name="Freeform 427">
                  <a:extLst>
                    <a:ext uri="{FF2B5EF4-FFF2-40B4-BE49-F238E27FC236}">
                      <a16:creationId xmlns:a16="http://schemas.microsoft.com/office/drawing/2014/main" id="{24C133AB-08AB-4D66-943F-8BCB254A4972}"/>
                    </a:ext>
                  </a:extLst>
                </p:cNvPr>
                <p:cNvSpPr>
                  <a:spLocks/>
                </p:cNvSpPr>
                <p:nvPr/>
              </p:nvSpPr>
              <p:spPr bwMode="auto">
                <a:xfrm>
                  <a:off x="3843" y="1968"/>
                  <a:ext cx="75" cy="101"/>
                </a:xfrm>
                <a:custGeom>
                  <a:avLst/>
                  <a:gdLst>
                    <a:gd name="T0" fmla="*/ 9 w 145"/>
                    <a:gd name="T1" fmla="*/ 195 h 195"/>
                    <a:gd name="T2" fmla="*/ 0 w 145"/>
                    <a:gd name="T3" fmla="*/ 195 h 195"/>
                    <a:gd name="T4" fmla="*/ 135 w 145"/>
                    <a:gd name="T5" fmla="*/ 32 h 195"/>
                    <a:gd name="T6" fmla="*/ 136 w 145"/>
                    <a:gd name="T7" fmla="*/ 0 h 195"/>
                    <a:gd name="T8" fmla="*/ 145 w 145"/>
                    <a:gd name="T9" fmla="*/ 1 h 195"/>
                    <a:gd name="T10" fmla="*/ 143 w 145"/>
                    <a:gd name="T11" fmla="*/ 39 h 195"/>
                    <a:gd name="T12" fmla="*/ 140 w 145"/>
                    <a:gd name="T13" fmla="*/ 40 h 195"/>
                    <a:gd name="T14" fmla="*/ 9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9" y="195"/>
                      </a:moveTo>
                      <a:cubicBezTo>
                        <a:pt x="0" y="195"/>
                        <a:pt x="0" y="195"/>
                        <a:pt x="0" y="195"/>
                      </a:cubicBezTo>
                      <a:cubicBezTo>
                        <a:pt x="0" y="116"/>
                        <a:pt x="57" y="47"/>
                        <a:pt x="135" y="32"/>
                      </a:cubicBezTo>
                      <a:cubicBezTo>
                        <a:pt x="136" y="0"/>
                        <a:pt x="136" y="0"/>
                        <a:pt x="136" y="0"/>
                      </a:cubicBezTo>
                      <a:cubicBezTo>
                        <a:pt x="145" y="1"/>
                        <a:pt x="145" y="1"/>
                        <a:pt x="145" y="1"/>
                      </a:cubicBezTo>
                      <a:cubicBezTo>
                        <a:pt x="143" y="39"/>
                        <a:pt x="143" y="39"/>
                        <a:pt x="143" y="39"/>
                      </a:cubicBezTo>
                      <a:cubicBezTo>
                        <a:pt x="140" y="40"/>
                        <a:pt x="140" y="40"/>
                        <a:pt x="140" y="40"/>
                      </a:cubicBezTo>
                      <a:cubicBezTo>
                        <a:pt x="64" y="53"/>
                        <a:pt x="9" y="119"/>
                        <a:pt x="9"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1" name="Freeform 428">
                  <a:extLst>
                    <a:ext uri="{FF2B5EF4-FFF2-40B4-BE49-F238E27FC236}">
                      <a16:creationId xmlns:a16="http://schemas.microsoft.com/office/drawing/2014/main" id="{F3D25D9D-275A-4ED9-8BD8-18EA11648A70}"/>
                    </a:ext>
                  </a:extLst>
                </p:cNvPr>
                <p:cNvSpPr>
                  <a:spLocks/>
                </p:cNvSpPr>
                <p:nvPr/>
              </p:nvSpPr>
              <p:spPr bwMode="auto">
                <a:xfrm>
                  <a:off x="3839" y="1965"/>
                  <a:ext cx="82" cy="107"/>
                </a:xfrm>
                <a:custGeom>
                  <a:avLst/>
                  <a:gdLst>
                    <a:gd name="T0" fmla="*/ 23 w 159"/>
                    <a:gd name="T1" fmla="*/ 209 h 209"/>
                    <a:gd name="T2" fmla="*/ 0 w 159"/>
                    <a:gd name="T3" fmla="*/ 209 h 209"/>
                    <a:gd name="T4" fmla="*/ 0 w 159"/>
                    <a:gd name="T5" fmla="*/ 202 h 209"/>
                    <a:gd name="T6" fmla="*/ 135 w 159"/>
                    <a:gd name="T7" fmla="*/ 33 h 209"/>
                    <a:gd name="T8" fmla="*/ 137 w 159"/>
                    <a:gd name="T9" fmla="*/ 0 h 209"/>
                    <a:gd name="T10" fmla="*/ 159 w 159"/>
                    <a:gd name="T11" fmla="*/ 1 h 209"/>
                    <a:gd name="T12" fmla="*/ 157 w 159"/>
                    <a:gd name="T13" fmla="*/ 52 h 209"/>
                    <a:gd name="T14" fmla="*/ 148 w 159"/>
                    <a:gd name="T15" fmla="*/ 54 h 209"/>
                    <a:gd name="T16" fmla="*/ 23 w 159"/>
                    <a:gd name="T17" fmla="*/ 202 h 209"/>
                    <a:gd name="T18" fmla="*/ 23 w 159"/>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9" h="209">
                      <a:moveTo>
                        <a:pt x="23" y="209"/>
                      </a:moveTo>
                      <a:cubicBezTo>
                        <a:pt x="0" y="209"/>
                        <a:pt x="0" y="209"/>
                        <a:pt x="0" y="209"/>
                      </a:cubicBezTo>
                      <a:cubicBezTo>
                        <a:pt x="0" y="202"/>
                        <a:pt x="0" y="202"/>
                        <a:pt x="0" y="202"/>
                      </a:cubicBezTo>
                      <a:cubicBezTo>
                        <a:pt x="0" y="122"/>
                        <a:pt x="57" y="51"/>
                        <a:pt x="135" y="33"/>
                      </a:cubicBezTo>
                      <a:cubicBezTo>
                        <a:pt x="137" y="0"/>
                        <a:pt x="137" y="0"/>
                        <a:pt x="137" y="0"/>
                      </a:cubicBezTo>
                      <a:cubicBezTo>
                        <a:pt x="159" y="1"/>
                        <a:pt x="159" y="1"/>
                        <a:pt x="159" y="1"/>
                      </a:cubicBezTo>
                      <a:cubicBezTo>
                        <a:pt x="157" y="52"/>
                        <a:pt x="157" y="52"/>
                        <a:pt x="157" y="52"/>
                      </a:cubicBezTo>
                      <a:cubicBezTo>
                        <a:pt x="148" y="54"/>
                        <a:pt x="148" y="54"/>
                        <a:pt x="148" y="54"/>
                      </a:cubicBezTo>
                      <a:cubicBezTo>
                        <a:pt x="76" y="67"/>
                        <a:pt x="23" y="129"/>
                        <a:pt x="23" y="202"/>
                      </a:cubicBezTo>
                      <a:lnTo>
                        <a:pt x="23"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2" name="Freeform 429">
                  <a:extLst>
                    <a:ext uri="{FF2B5EF4-FFF2-40B4-BE49-F238E27FC236}">
                      <a16:creationId xmlns:a16="http://schemas.microsoft.com/office/drawing/2014/main" id="{B906EE9D-9E6A-4BF8-840E-73597825DEDE}"/>
                    </a:ext>
                  </a:extLst>
                </p:cNvPr>
                <p:cNvSpPr>
                  <a:spLocks/>
                </p:cNvSpPr>
                <p:nvPr/>
              </p:nvSpPr>
              <p:spPr bwMode="auto">
                <a:xfrm>
                  <a:off x="3839" y="1965"/>
                  <a:ext cx="83" cy="108"/>
                </a:xfrm>
                <a:custGeom>
                  <a:avLst/>
                  <a:gdLst>
                    <a:gd name="T0" fmla="*/ 16 w 160"/>
                    <a:gd name="T1" fmla="*/ 202 h 210"/>
                    <a:gd name="T2" fmla="*/ 16 w 160"/>
                    <a:gd name="T3" fmla="*/ 195 h 210"/>
                    <a:gd name="T4" fmla="*/ 7 w 160"/>
                    <a:gd name="T5" fmla="*/ 195 h 210"/>
                    <a:gd name="T6" fmla="*/ 7 w 160"/>
                    <a:gd name="T7" fmla="*/ 202 h 210"/>
                    <a:gd name="T8" fmla="*/ 15 w 160"/>
                    <a:gd name="T9" fmla="*/ 202 h 210"/>
                    <a:gd name="T10" fmla="*/ 143 w 160"/>
                    <a:gd name="T11" fmla="*/ 46 h 210"/>
                    <a:gd name="T12" fmla="*/ 149 w 160"/>
                    <a:gd name="T13" fmla="*/ 45 h 210"/>
                    <a:gd name="T14" fmla="*/ 150 w 160"/>
                    <a:gd name="T15" fmla="*/ 15 h 210"/>
                    <a:gd name="T16" fmla="*/ 152 w 160"/>
                    <a:gd name="T17" fmla="*/ 15 h 210"/>
                    <a:gd name="T18" fmla="*/ 152 w 160"/>
                    <a:gd name="T19" fmla="*/ 8 h 210"/>
                    <a:gd name="T20" fmla="*/ 145 w 160"/>
                    <a:gd name="T21" fmla="*/ 7 h 210"/>
                    <a:gd name="T22" fmla="*/ 143 w 160"/>
                    <a:gd name="T23" fmla="*/ 46 h 210"/>
                    <a:gd name="T24" fmla="*/ 150 w 160"/>
                    <a:gd name="T25" fmla="*/ 46 h 210"/>
                    <a:gd name="T26" fmla="*/ 149 w 160"/>
                    <a:gd name="T27" fmla="*/ 39 h 210"/>
                    <a:gd name="T28" fmla="*/ 145 w 160"/>
                    <a:gd name="T29" fmla="*/ 40 h 210"/>
                    <a:gd name="T30" fmla="*/ 9 w 160"/>
                    <a:gd name="T31" fmla="*/ 202 h 210"/>
                    <a:gd name="T32" fmla="*/ 16 w 160"/>
                    <a:gd name="T33" fmla="*/ 202 h 210"/>
                    <a:gd name="T34" fmla="*/ 16 w 160"/>
                    <a:gd name="T35" fmla="*/ 195 h 210"/>
                    <a:gd name="T36" fmla="*/ 16 w 160"/>
                    <a:gd name="T37" fmla="*/ 202 h 210"/>
                    <a:gd name="T38" fmla="*/ 23 w 160"/>
                    <a:gd name="T39" fmla="*/ 202 h 210"/>
                    <a:gd name="T40" fmla="*/ 148 w 160"/>
                    <a:gd name="T41" fmla="*/ 54 h 210"/>
                    <a:gd name="T42" fmla="*/ 151 w 160"/>
                    <a:gd name="T43" fmla="*/ 54 h 210"/>
                    <a:gd name="T44" fmla="*/ 157 w 160"/>
                    <a:gd name="T45" fmla="*/ 53 h 210"/>
                    <a:gd name="T46" fmla="*/ 160 w 160"/>
                    <a:gd name="T47" fmla="*/ 1 h 210"/>
                    <a:gd name="T48" fmla="*/ 144 w 160"/>
                    <a:gd name="T49" fmla="*/ 0 h 210"/>
                    <a:gd name="T50" fmla="*/ 136 w 160"/>
                    <a:gd name="T51" fmla="*/ 0 h 210"/>
                    <a:gd name="T52" fmla="*/ 134 w 160"/>
                    <a:gd name="T53" fmla="*/ 39 h 210"/>
                    <a:gd name="T54" fmla="*/ 142 w 160"/>
                    <a:gd name="T55" fmla="*/ 39 h 210"/>
                    <a:gd name="T56" fmla="*/ 140 w 160"/>
                    <a:gd name="T57" fmla="*/ 32 h 210"/>
                    <a:gd name="T58" fmla="*/ 0 w 160"/>
                    <a:gd name="T59" fmla="*/ 202 h 210"/>
                    <a:gd name="T60" fmla="*/ 0 w 160"/>
                    <a:gd name="T61" fmla="*/ 210 h 210"/>
                    <a:gd name="T62" fmla="*/ 16 w 160"/>
                    <a:gd name="T63" fmla="*/ 210 h 210"/>
                    <a:gd name="T64" fmla="*/ 23 w 160"/>
                    <a:gd name="T65" fmla="*/ 210 h 210"/>
                    <a:gd name="T66" fmla="*/ 23 w 160"/>
                    <a:gd name="T67" fmla="*/ 202 h 210"/>
                    <a:gd name="T68" fmla="*/ 16 w 160"/>
                    <a:gd name="T69" fmla="*/ 202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0" h="210">
                      <a:moveTo>
                        <a:pt x="16" y="202"/>
                      </a:moveTo>
                      <a:cubicBezTo>
                        <a:pt x="16" y="195"/>
                        <a:pt x="16" y="195"/>
                        <a:pt x="16" y="195"/>
                      </a:cubicBezTo>
                      <a:cubicBezTo>
                        <a:pt x="7" y="195"/>
                        <a:pt x="7" y="195"/>
                        <a:pt x="7" y="195"/>
                      </a:cubicBezTo>
                      <a:cubicBezTo>
                        <a:pt x="7" y="202"/>
                        <a:pt x="7" y="202"/>
                        <a:pt x="7" y="202"/>
                      </a:cubicBezTo>
                      <a:cubicBezTo>
                        <a:pt x="15" y="202"/>
                        <a:pt x="15" y="202"/>
                        <a:pt x="15" y="202"/>
                      </a:cubicBezTo>
                      <a:cubicBezTo>
                        <a:pt x="15" y="126"/>
                        <a:pt x="68" y="61"/>
                        <a:pt x="143" y="46"/>
                      </a:cubicBezTo>
                      <a:cubicBezTo>
                        <a:pt x="149" y="45"/>
                        <a:pt x="149" y="45"/>
                        <a:pt x="149" y="45"/>
                      </a:cubicBezTo>
                      <a:cubicBezTo>
                        <a:pt x="150" y="15"/>
                        <a:pt x="150" y="15"/>
                        <a:pt x="150" y="15"/>
                      </a:cubicBezTo>
                      <a:cubicBezTo>
                        <a:pt x="152" y="15"/>
                        <a:pt x="152" y="15"/>
                        <a:pt x="152" y="15"/>
                      </a:cubicBezTo>
                      <a:cubicBezTo>
                        <a:pt x="152" y="8"/>
                        <a:pt x="152" y="8"/>
                        <a:pt x="152" y="8"/>
                      </a:cubicBezTo>
                      <a:cubicBezTo>
                        <a:pt x="145" y="7"/>
                        <a:pt x="145" y="7"/>
                        <a:pt x="145" y="7"/>
                      </a:cubicBezTo>
                      <a:cubicBezTo>
                        <a:pt x="143" y="46"/>
                        <a:pt x="143" y="46"/>
                        <a:pt x="143" y="46"/>
                      </a:cubicBezTo>
                      <a:cubicBezTo>
                        <a:pt x="150" y="46"/>
                        <a:pt x="150" y="46"/>
                        <a:pt x="150" y="46"/>
                      </a:cubicBezTo>
                      <a:cubicBezTo>
                        <a:pt x="149" y="39"/>
                        <a:pt x="149" y="39"/>
                        <a:pt x="149" y="39"/>
                      </a:cubicBezTo>
                      <a:cubicBezTo>
                        <a:pt x="145" y="40"/>
                        <a:pt x="145" y="40"/>
                        <a:pt x="145" y="40"/>
                      </a:cubicBezTo>
                      <a:cubicBezTo>
                        <a:pt x="66" y="54"/>
                        <a:pt x="9" y="122"/>
                        <a:pt x="9" y="202"/>
                      </a:cubicBezTo>
                      <a:cubicBezTo>
                        <a:pt x="16" y="202"/>
                        <a:pt x="16" y="202"/>
                        <a:pt x="16" y="202"/>
                      </a:cubicBezTo>
                      <a:cubicBezTo>
                        <a:pt x="16" y="195"/>
                        <a:pt x="16" y="195"/>
                        <a:pt x="16" y="195"/>
                      </a:cubicBezTo>
                      <a:cubicBezTo>
                        <a:pt x="16" y="202"/>
                        <a:pt x="16" y="202"/>
                        <a:pt x="16" y="202"/>
                      </a:cubicBezTo>
                      <a:cubicBezTo>
                        <a:pt x="23" y="202"/>
                        <a:pt x="23" y="202"/>
                        <a:pt x="23" y="202"/>
                      </a:cubicBezTo>
                      <a:cubicBezTo>
                        <a:pt x="23" y="129"/>
                        <a:pt x="76" y="67"/>
                        <a:pt x="148" y="54"/>
                      </a:cubicBezTo>
                      <a:cubicBezTo>
                        <a:pt x="151" y="54"/>
                        <a:pt x="151" y="54"/>
                        <a:pt x="151" y="54"/>
                      </a:cubicBezTo>
                      <a:cubicBezTo>
                        <a:pt x="157" y="53"/>
                        <a:pt x="157" y="53"/>
                        <a:pt x="157" y="53"/>
                      </a:cubicBezTo>
                      <a:cubicBezTo>
                        <a:pt x="160" y="1"/>
                        <a:pt x="160" y="1"/>
                        <a:pt x="160" y="1"/>
                      </a:cubicBezTo>
                      <a:cubicBezTo>
                        <a:pt x="144" y="0"/>
                        <a:pt x="144" y="0"/>
                        <a:pt x="144" y="0"/>
                      </a:cubicBezTo>
                      <a:cubicBezTo>
                        <a:pt x="136" y="0"/>
                        <a:pt x="136" y="0"/>
                        <a:pt x="136" y="0"/>
                      </a:cubicBezTo>
                      <a:cubicBezTo>
                        <a:pt x="134" y="39"/>
                        <a:pt x="134" y="39"/>
                        <a:pt x="134" y="39"/>
                      </a:cubicBezTo>
                      <a:cubicBezTo>
                        <a:pt x="142" y="39"/>
                        <a:pt x="142" y="39"/>
                        <a:pt x="142" y="39"/>
                      </a:cubicBezTo>
                      <a:cubicBezTo>
                        <a:pt x="140" y="32"/>
                        <a:pt x="140" y="32"/>
                        <a:pt x="140" y="32"/>
                      </a:cubicBezTo>
                      <a:cubicBezTo>
                        <a:pt x="59" y="48"/>
                        <a:pt x="0" y="119"/>
                        <a:pt x="0" y="202"/>
                      </a:cubicBezTo>
                      <a:cubicBezTo>
                        <a:pt x="0" y="210"/>
                        <a:pt x="0" y="210"/>
                        <a:pt x="0" y="210"/>
                      </a:cubicBezTo>
                      <a:cubicBezTo>
                        <a:pt x="16" y="210"/>
                        <a:pt x="16" y="210"/>
                        <a:pt x="16" y="210"/>
                      </a:cubicBezTo>
                      <a:cubicBezTo>
                        <a:pt x="23" y="210"/>
                        <a:pt x="23" y="210"/>
                        <a:pt x="23" y="210"/>
                      </a:cubicBezTo>
                      <a:cubicBezTo>
                        <a:pt x="23" y="202"/>
                        <a:pt x="23" y="202"/>
                        <a:pt x="23" y="202"/>
                      </a:cubicBezTo>
                      <a:lnTo>
                        <a:pt x="16" y="2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3" name="Freeform 430">
                  <a:extLst>
                    <a:ext uri="{FF2B5EF4-FFF2-40B4-BE49-F238E27FC236}">
                      <a16:creationId xmlns:a16="http://schemas.microsoft.com/office/drawing/2014/main" id="{ED1D5815-7E54-4D7E-B575-BCD170044403}"/>
                    </a:ext>
                  </a:extLst>
                </p:cNvPr>
                <p:cNvSpPr>
                  <a:spLocks/>
                </p:cNvSpPr>
                <p:nvPr/>
              </p:nvSpPr>
              <p:spPr bwMode="auto">
                <a:xfrm>
                  <a:off x="3835" y="1961"/>
                  <a:ext cx="90" cy="115"/>
                </a:xfrm>
                <a:custGeom>
                  <a:avLst/>
                  <a:gdLst>
                    <a:gd name="T0" fmla="*/ 37 w 174"/>
                    <a:gd name="T1" fmla="*/ 225 h 225"/>
                    <a:gd name="T2" fmla="*/ 0 w 174"/>
                    <a:gd name="T3" fmla="*/ 225 h 225"/>
                    <a:gd name="T4" fmla="*/ 0 w 174"/>
                    <a:gd name="T5" fmla="*/ 210 h 225"/>
                    <a:gd name="T6" fmla="*/ 135 w 174"/>
                    <a:gd name="T7" fmla="*/ 36 h 225"/>
                    <a:gd name="T8" fmla="*/ 137 w 174"/>
                    <a:gd name="T9" fmla="*/ 0 h 225"/>
                    <a:gd name="T10" fmla="*/ 174 w 174"/>
                    <a:gd name="T11" fmla="*/ 14 h 225"/>
                    <a:gd name="T12" fmla="*/ 171 w 174"/>
                    <a:gd name="T13" fmla="*/ 67 h 225"/>
                    <a:gd name="T14" fmla="*/ 156 w 174"/>
                    <a:gd name="T15" fmla="*/ 69 h 225"/>
                    <a:gd name="T16" fmla="*/ 37 w 174"/>
                    <a:gd name="T17" fmla="*/ 210 h 225"/>
                    <a:gd name="T18" fmla="*/ 37 w 174"/>
                    <a:gd name="T19"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225">
                      <a:moveTo>
                        <a:pt x="37" y="225"/>
                      </a:moveTo>
                      <a:cubicBezTo>
                        <a:pt x="0" y="225"/>
                        <a:pt x="0" y="225"/>
                        <a:pt x="0" y="225"/>
                      </a:cubicBezTo>
                      <a:cubicBezTo>
                        <a:pt x="0" y="210"/>
                        <a:pt x="0" y="210"/>
                        <a:pt x="0" y="210"/>
                      </a:cubicBezTo>
                      <a:cubicBezTo>
                        <a:pt x="0" y="128"/>
                        <a:pt x="56" y="56"/>
                        <a:pt x="135" y="36"/>
                      </a:cubicBezTo>
                      <a:cubicBezTo>
                        <a:pt x="137" y="0"/>
                        <a:pt x="137" y="0"/>
                        <a:pt x="137" y="0"/>
                      </a:cubicBezTo>
                      <a:cubicBezTo>
                        <a:pt x="174" y="14"/>
                        <a:pt x="174" y="14"/>
                        <a:pt x="174" y="14"/>
                      </a:cubicBezTo>
                      <a:cubicBezTo>
                        <a:pt x="171" y="67"/>
                        <a:pt x="171" y="67"/>
                        <a:pt x="171" y="67"/>
                      </a:cubicBezTo>
                      <a:cubicBezTo>
                        <a:pt x="156" y="69"/>
                        <a:pt x="156" y="69"/>
                        <a:pt x="156" y="69"/>
                      </a:cubicBezTo>
                      <a:cubicBezTo>
                        <a:pt x="87" y="81"/>
                        <a:pt x="37" y="141"/>
                        <a:pt x="37" y="210"/>
                      </a:cubicBezTo>
                      <a:lnTo>
                        <a:pt x="37"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4" name="Freeform 431">
                  <a:extLst>
                    <a:ext uri="{FF2B5EF4-FFF2-40B4-BE49-F238E27FC236}">
                      <a16:creationId xmlns:a16="http://schemas.microsoft.com/office/drawing/2014/main" id="{97D81A06-8FF5-4619-9889-41DF590E4F65}"/>
                    </a:ext>
                  </a:extLst>
                </p:cNvPr>
                <p:cNvSpPr>
                  <a:spLocks/>
                </p:cNvSpPr>
                <p:nvPr/>
              </p:nvSpPr>
              <p:spPr bwMode="auto">
                <a:xfrm>
                  <a:off x="3953" y="1968"/>
                  <a:ext cx="75" cy="101"/>
                </a:xfrm>
                <a:custGeom>
                  <a:avLst/>
                  <a:gdLst>
                    <a:gd name="T0" fmla="*/ 145 w 145"/>
                    <a:gd name="T1" fmla="*/ 195 h 195"/>
                    <a:gd name="T2" fmla="*/ 137 w 145"/>
                    <a:gd name="T3" fmla="*/ 195 h 195"/>
                    <a:gd name="T4" fmla="*/ 6 w 145"/>
                    <a:gd name="T5" fmla="*/ 40 h 195"/>
                    <a:gd name="T6" fmla="*/ 2 w 145"/>
                    <a:gd name="T7" fmla="*/ 39 h 195"/>
                    <a:gd name="T8" fmla="*/ 0 w 145"/>
                    <a:gd name="T9" fmla="*/ 1 h 195"/>
                    <a:gd name="T10" fmla="*/ 8 w 145"/>
                    <a:gd name="T11" fmla="*/ 0 h 195"/>
                    <a:gd name="T12" fmla="*/ 11 w 145"/>
                    <a:gd name="T13" fmla="*/ 32 h 195"/>
                    <a:gd name="T14" fmla="*/ 145 w 145"/>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95">
                      <a:moveTo>
                        <a:pt x="145" y="195"/>
                      </a:moveTo>
                      <a:cubicBezTo>
                        <a:pt x="137" y="195"/>
                        <a:pt x="137" y="195"/>
                        <a:pt x="137" y="195"/>
                      </a:cubicBezTo>
                      <a:cubicBezTo>
                        <a:pt x="137" y="119"/>
                        <a:pt x="82" y="53"/>
                        <a:pt x="6" y="40"/>
                      </a:cubicBezTo>
                      <a:cubicBezTo>
                        <a:pt x="2" y="39"/>
                        <a:pt x="2" y="39"/>
                        <a:pt x="2" y="39"/>
                      </a:cubicBezTo>
                      <a:cubicBezTo>
                        <a:pt x="0" y="1"/>
                        <a:pt x="0" y="1"/>
                        <a:pt x="0" y="1"/>
                      </a:cubicBezTo>
                      <a:cubicBezTo>
                        <a:pt x="8" y="0"/>
                        <a:pt x="8" y="0"/>
                        <a:pt x="8" y="0"/>
                      </a:cubicBezTo>
                      <a:cubicBezTo>
                        <a:pt x="11" y="32"/>
                        <a:pt x="11" y="32"/>
                        <a:pt x="11" y="32"/>
                      </a:cubicBezTo>
                      <a:cubicBezTo>
                        <a:pt x="89" y="47"/>
                        <a:pt x="145" y="116"/>
                        <a:pt x="145"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5" name="Freeform 432">
                  <a:extLst>
                    <a:ext uri="{FF2B5EF4-FFF2-40B4-BE49-F238E27FC236}">
                      <a16:creationId xmlns:a16="http://schemas.microsoft.com/office/drawing/2014/main" id="{4FE2B4BD-6431-45A3-9244-A46134B6C96E}"/>
                    </a:ext>
                  </a:extLst>
                </p:cNvPr>
                <p:cNvSpPr>
                  <a:spLocks/>
                </p:cNvSpPr>
                <p:nvPr/>
              </p:nvSpPr>
              <p:spPr bwMode="auto">
                <a:xfrm>
                  <a:off x="3949" y="1965"/>
                  <a:ext cx="83" cy="107"/>
                </a:xfrm>
                <a:custGeom>
                  <a:avLst/>
                  <a:gdLst>
                    <a:gd name="T0" fmla="*/ 160 w 160"/>
                    <a:gd name="T1" fmla="*/ 209 h 209"/>
                    <a:gd name="T2" fmla="*/ 138 w 160"/>
                    <a:gd name="T3" fmla="*/ 209 h 209"/>
                    <a:gd name="T4" fmla="*/ 138 w 160"/>
                    <a:gd name="T5" fmla="*/ 202 h 209"/>
                    <a:gd name="T6" fmla="*/ 12 w 160"/>
                    <a:gd name="T7" fmla="*/ 54 h 209"/>
                    <a:gd name="T8" fmla="*/ 4 w 160"/>
                    <a:gd name="T9" fmla="*/ 52 h 209"/>
                    <a:gd name="T10" fmla="*/ 0 w 160"/>
                    <a:gd name="T11" fmla="*/ 1 h 209"/>
                    <a:gd name="T12" fmla="*/ 23 w 160"/>
                    <a:gd name="T13" fmla="*/ 0 h 209"/>
                    <a:gd name="T14" fmla="*/ 25 w 160"/>
                    <a:gd name="T15" fmla="*/ 33 h 209"/>
                    <a:gd name="T16" fmla="*/ 160 w 160"/>
                    <a:gd name="T17" fmla="*/ 202 h 209"/>
                    <a:gd name="T18" fmla="*/ 160 w 160"/>
                    <a:gd name="T19" fmla="*/ 209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0" h="209">
                      <a:moveTo>
                        <a:pt x="160" y="209"/>
                      </a:moveTo>
                      <a:cubicBezTo>
                        <a:pt x="138" y="209"/>
                        <a:pt x="138" y="209"/>
                        <a:pt x="138" y="209"/>
                      </a:cubicBezTo>
                      <a:cubicBezTo>
                        <a:pt x="138" y="202"/>
                        <a:pt x="138" y="202"/>
                        <a:pt x="138" y="202"/>
                      </a:cubicBezTo>
                      <a:cubicBezTo>
                        <a:pt x="138" y="129"/>
                        <a:pt x="85" y="67"/>
                        <a:pt x="12" y="54"/>
                      </a:cubicBezTo>
                      <a:cubicBezTo>
                        <a:pt x="4" y="52"/>
                        <a:pt x="4" y="52"/>
                        <a:pt x="4" y="52"/>
                      </a:cubicBezTo>
                      <a:cubicBezTo>
                        <a:pt x="0" y="1"/>
                        <a:pt x="0" y="1"/>
                        <a:pt x="0" y="1"/>
                      </a:cubicBezTo>
                      <a:cubicBezTo>
                        <a:pt x="23" y="0"/>
                        <a:pt x="23" y="0"/>
                        <a:pt x="23" y="0"/>
                      </a:cubicBezTo>
                      <a:cubicBezTo>
                        <a:pt x="25" y="33"/>
                        <a:pt x="25" y="33"/>
                        <a:pt x="25" y="33"/>
                      </a:cubicBezTo>
                      <a:cubicBezTo>
                        <a:pt x="104" y="51"/>
                        <a:pt x="160" y="122"/>
                        <a:pt x="160" y="202"/>
                      </a:cubicBezTo>
                      <a:lnTo>
                        <a:pt x="160" y="2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6" name="Freeform 433">
                  <a:extLst>
                    <a:ext uri="{FF2B5EF4-FFF2-40B4-BE49-F238E27FC236}">
                      <a16:creationId xmlns:a16="http://schemas.microsoft.com/office/drawing/2014/main" id="{B86D0B41-17E7-4686-9B6C-E99A521E31A5}"/>
                    </a:ext>
                  </a:extLst>
                </p:cNvPr>
                <p:cNvSpPr>
                  <a:spLocks/>
                </p:cNvSpPr>
                <p:nvPr/>
              </p:nvSpPr>
              <p:spPr bwMode="auto">
                <a:xfrm>
                  <a:off x="3949" y="1964"/>
                  <a:ext cx="83" cy="109"/>
                </a:xfrm>
                <a:custGeom>
                  <a:avLst/>
                  <a:gdLst>
                    <a:gd name="T0" fmla="*/ 153 w 161"/>
                    <a:gd name="T1" fmla="*/ 203 h 211"/>
                    <a:gd name="T2" fmla="*/ 153 w 161"/>
                    <a:gd name="T3" fmla="*/ 196 h 211"/>
                    <a:gd name="T4" fmla="*/ 145 w 161"/>
                    <a:gd name="T5" fmla="*/ 196 h 211"/>
                    <a:gd name="T6" fmla="*/ 145 w 161"/>
                    <a:gd name="T7" fmla="*/ 203 h 211"/>
                    <a:gd name="T8" fmla="*/ 152 w 161"/>
                    <a:gd name="T9" fmla="*/ 203 h 211"/>
                    <a:gd name="T10" fmla="*/ 15 w 161"/>
                    <a:gd name="T11" fmla="*/ 41 h 211"/>
                    <a:gd name="T12" fmla="*/ 11 w 161"/>
                    <a:gd name="T13" fmla="*/ 40 h 211"/>
                    <a:gd name="T14" fmla="*/ 10 w 161"/>
                    <a:gd name="T15" fmla="*/ 47 h 211"/>
                    <a:gd name="T16" fmla="*/ 17 w 161"/>
                    <a:gd name="T17" fmla="*/ 47 h 211"/>
                    <a:gd name="T18" fmla="*/ 15 w 161"/>
                    <a:gd name="T19" fmla="*/ 16 h 211"/>
                    <a:gd name="T20" fmla="*/ 17 w 161"/>
                    <a:gd name="T21" fmla="*/ 16 h 211"/>
                    <a:gd name="T22" fmla="*/ 16 w 161"/>
                    <a:gd name="T23" fmla="*/ 8 h 211"/>
                    <a:gd name="T24" fmla="*/ 9 w 161"/>
                    <a:gd name="T25" fmla="*/ 9 h 211"/>
                    <a:gd name="T26" fmla="*/ 12 w 161"/>
                    <a:gd name="T27" fmla="*/ 46 h 211"/>
                    <a:gd name="T28" fmla="*/ 17 w 161"/>
                    <a:gd name="T29" fmla="*/ 47 h 211"/>
                    <a:gd name="T30" fmla="*/ 146 w 161"/>
                    <a:gd name="T31" fmla="*/ 203 h 211"/>
                    <a:gd name="T32" fmla="*/ 153 w 161"/>
                    <a:gd name="T33" fmla="*/ 203 h 211"/>
                    <a:gd name="T34" fmla="*/ 153 w 161"/>
                    <a:gd name="T35" fmla="*/ 196 h 211"/>
                    <a:gd name="T36" fmla="*/ 153 w 161"/>
                    <a:gd name="T37" fmla="*/ 203 h 211"/>
                    <a:gd name="T38" fmla="*/ 161 w 161"/>
                    <a:gd name="T39" fmla="*/ 203 h 211"/>
                    <a:gd name="T40" fmla="*/ 20 w 161"/>
                    <a:gd name="T41" fmla="*/ 33 h 211"/>
                    <a:gd name="T42" fmla="*/ 19 w 161"/>
                    <a:gd name="T43" fmla="*/ 40 h 211"/>
                    <a:gd name="T44" fmla="*/ 26 w 161"/>
                    <a:gd name="T45" fmla="*/ 40 h 211"/>
                    <a:gd name="T46" fmla="*/ 23 w 161"/>
                    <a:gd name="T47" fmla="*/ 0 h 211"/>
                    <a:gd name="T48" fmla="*/ 7 w 161"/>
                    <a:gd name="T49" fmla="*/ 1 h 211"/>
                    <a:gd name="T50" fmla="*/ 0 w 161"/>
                    <a:gd name="T51" fmla="*/ 2 h 211"/>
                    <a:gd name="T52" fmla="*/ 3 w 161"/>
                    <a:gd name="T53" fmla="*/ 54 h 211"/>
                    <a:gd name="T54" fmla="*/ 12 w 161"/>
                    <a:gd name="T55" fmla="*/ 55 h 211"/>
                    <a:gd name="T56" fmla="*/ 137 w 161"/>
                    <a:gd name="T57" fmla="*/ 203 h 211"/>
                    <a:gd name="T58" fmla="*/ 137 w 161"/>
                    <a:gd name="T59" fmla="*/ 211 h 211"/>
                    <a:gd name="T60" fmla="*/ 153 w 161"/>
                    <a:gd name="T61" fmla="*/ 211 h 211"/>
                    <a:gd name="T62" fmla="*/ 161 w 161"/>
                    <a:gd name="T63" fmla="*/ 211 h 211"/>
                    <a:gd name="T64" fmla="*/ 161 w 161"/>
                    <a:gd name="T65" fmla="*/ 203 h 211"/>
                    <a:gd name="T66" fmla="*/ 153 w 161"/>
                    <a:gd name="T67" fmla="*/ 203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1" h="211">
                      <a:moveTo>
                        <a:pt x="153" y="203"/>
                      </a:moveTo>
                      <a:cubicBezTo>
                        <a:pt x="153" y="196"/>
                        <a:pt x="153" y="196"/>
                        <a:pt x="153" y="196"/>
                      </a:cubicBezTo>
                      <a:cubicBezTo>
                        <a:pt x="145" y="196"/>
                        <a:pt x="145" y="196"/>
                        <a:pt x="145" y="196"/>
                      </a:cubicBezTo>
                      <a:cubicBezTo>
                        <a:pt x="145" y="203"/>
                        <a:pt x="145" y="203"/>
                        <a:pt x="145" y="203"/>
                      </a:cubicBezTo>
                      <a:cubicBezTo>
                        <a:pt x="152" y="203"/>
                        <a:pt x="152" y="203"/>
                        <a:pt x="152" y="203"/>
                      </a:cubicBezTo>
                      <a:cubicBezTo>
                        <a:pt x="152" y="123"/>
                        <a:pt x="94" y="55"/>
                        <a:pt x="15" y="41"/>
                      </a:cubicBezTo>
                      <a:cubicBezTo>
                        <a:pt x="11" y="40"/>
                        <a:pt x="11" y="40"/>
                        <a:pt x="11" y="40"/>
                      </a:cubicBezTo>
                      <a:cubicBezTo>
                        <a:pt x="10" y="47"/>
                        <a:pt x="10" y="47"/>
                        <a:pt x="10" y="47"/>
                      </a:cubicBezTo>
                      <a:cubicBezTo>
                        <a:pt x="17" y="47"/>
                        <a:pt x="17" y="47"/>
                        <a:pt x="17" y="47"/>
                      </a:cubicBezTo>
                      <a:cubicBezTo>
                        <a:pt x="15" y="16"/>
                        <a:pt x="15" y="16"/>
                        <a:pt x="15" y="16"/>
                      </a:cubicBezTo>
                      <a:cubicBezTo>
                        <a:pt x="17" y="16"/>
                        <a:pt x="17" y="16"/>
                        <a:pt x="17" y="16"/>
                      </a:cubicBezTo>
                      <a:cubicBezTo>
                        <a:pt x="16" y="8"/>
                        <a:pt x="16" y="8"/>
                        <a:pt x="16" y="8"/>
                      </a:cubicBezTo>
                      <a:cubicBezTo>
                        <a:pt x="9" y="9"/>
                        <a:pt x="9" y="9"/>
                        <a:pt x="9" y="9"/>
                      </a:cubicBezTo>
                      <a:cubicBezTo>
                        <a:pt x="12" y="46"/>
                        <a:pt x="12" y="46"/>
                        <a:pt x="12" y="46"/>
                      </a:cubicBezTo>
                      <a:cubicBezTo>
                        <a:pt x="17" y="47"/>
                        <a:pt x="17" y="47"/>
                        <a:pt x="17" y="47"/>
                      </a:cubicBezTo>
                      <a:cubicBezTo>
                        <a:pt x="92" y="62"/>
                        <a:pt x="146" y="127"/>
                        <a:pt x="146" y="203"/>
                      </a:cubicBezTo>
                      <a:cubicBezTo>
                        <a:pt x="153" y="203"/>
                        <a:pt x="153" y="203"/>
                        <a:pt x="153" y="203"/>
                      </a:cubicBezTo>
                      <a:cubicBezTo>
                        <a:pt x="153" y="196"/>
                        <a:pt x="153" y="196"/>
                        <a:pt x="153" y="196"/>
                      </a:cubicBezTo>
                      <a:cubicBezTo>
                        <a:pt x="153" y="203"/>
                        <a:pt x="153" y="203"/>
                        <a:pt x="153" y="203"/>
                      </a:cubicBezTo>
                      <a:cubicBezTo>
                        <a:pt x="161" y="203"/>
                        <a:pt x="161" y="203"/>
                        <a:pt x="161" y="203"/>
                      </a:cubicBezTo>
                      <a:cubicBezTo>
                        <a:pt x="161" y="120"/>
                        <a:pt x="102" y="49"/>
                        <a:pt x="20" y="33"/>
                      </a:cubicBezTo>
                      <a:cubicBezTo>
                        <a:pt x="19" y="40"/>
                        <a:pt x="19" y="40"/>
                        <a:pt x="19" y="40"/>
                      </a:cubicBezTo>
                      <a:cubicBezTo>
                        <a:pt x="26" y="40"/>
                        <a:pt x="26" y="40"/>
                        <a:pt x="26" y="40"/>
                      </a:cubicBezTo>
                      <a:cubicBezTo>
                        <a:pt x="23" y="0"/>
                        <a:pt x="23" y="0"/>
                        <a:pt x="23" y="0"/>
                      </a:cubicBezTo>
                      <a:cubicBezTo>
                        <a:pt x="7" y="1"/>
                        <a:pt x="7" y="1"/>
                        <a:pt x="7" y="1"/>
                      </a:cubicBezTo>
                      <a:cubicBezTo>
                        <a:pt x="0" y="2"/>
                        <a:pt x="0" y="2"/>
                        <a:pt x="0" y="2"/>
                      </a:cubicBezTo>
                      <a:cubicBezTo>
                        <a:pt x="3" y="54"/>
                        <a:pt x="3" y="54"/>
                        <a:pt x="3" y="54"/>
                      </a:cubicBezTo>
                      <a:cubicBezTo>
                        <a:pt x="12" y="55"/>
                        <a:pt x="12" y="55"/>
                        <a:pt x="12" y="55"/>
                      </a:cubicBezTo>
                      <a:cubicBezTo>
                        <a:pt x="85" y="68"/>
                        <a:pt x="137" y="130"/>
                        <a:pt x="137" y="203"/>
                      </a:cubicBezTo>
                      <a:cubicBezTo>
                        <a:pt x="137" y="211"/>
                        <a:pt x="137" y="211"/>
                        <a:pt x="137" y="211"/>
                      </a:cubicBezTo>
                      <a:cubicBezTo>
                        <a:pt x="153" y="211"/>
                        <a:pt x="153" y="211"/>
                        <a:pt x="153" y="211"/>
                      </a:cubicBezTo>
                      <a:cubicBezTo>
                        <a:pt x="161" y="211"/>
                        <a:pt x="161" y="211"/>
                        <a:pt x="161" y="211"/>
                      </a:cubicBezTo>
                      <a:cubicBezTo>
                        <a:pt x="161" y="203"/>
                        <a:pt x="161" y="203"/>
                        <a:pt x="161" y="203"/>
                      </a:cubicBezTo>
                      <a:lnTo>
                        <a:pt x="153" y="2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7" name="Freeform 434">
                  <a:extLst>
                    <a:ext uri="{FF2B5EF4-FFF2-40B4-BE49-F238E27FC236}">
                      <a16:creationId xmlns:a16="http://schemas.microsoft.com/office/drawing/2014/main" id="{B3A1265A-9DA3-4A89-BD68-1E53F4E68945}"/>
                    </a:ext>
                  </a:extLst>
                </p:cNvPr>
                <p:cNvSpPr>
                  <a:spLocks/>
                </p:cNvSpPr>
                <p:nvPr/>
              </p:nvSpPr>
              <p:spPr bwMode="auto">
                <a:xfrm>
                  <a:off x="3945" y="1961"/>
                  <a:ext cx="91" cy="115"/>
                </a:xfrm>
                <a:custGeom>
                  <a:avLst/>
                  <a:gdLst>
                    <a:gd name="T0" fmla="*/ 175 w 175"/>
                    <a:gd name="T1" fmla="*/ 225 h 225"/>
                    <a:gd name="T2" fmla="*/ 137 w 175"/>
                    <a:gd name="T3" fmla="*/ 225 h 225"/>
                    <a:gd name="T4" fmla="*/ 137 w 175"/>
                    <a:gd name="T5" fmla="*/ 210 h 225"/>
                    <a:gd name="T6" fmla="*/ 18 w 175"/>
                    <a:gd name="T7" fmla="*/ 69 h 225"/>
                    <a:gd name="T8" fmla="*/ 4 w 175"/>
                    <a:gd name="T9" fmla="*/ 67 h 225"/>
                    <a:gd name="T10" fmla="*/ 0 w 175"/>
                    <a:gd name="T11" fmla="*/ 15 h 225"/>
                    <a:gd name="T12" fmla="*/ 37 w 175"/>
                    <a:gd name="T13" fmla="*/ 0 h 225"/>
                    <a:gd name="T14" fmla="*/ 39 w 175"/>
                    <a:gd name="T15" fmla="*/ 36 h 225"/>
                    <a:gd name="T16" fmla="*/ 175 w 175"/>
                    <a:gd name="T17" fmla="*/ 204 h 225"/>
                    <a:gd name="T18" fmla="*/ 175 w 175"/>
                    <a:gd name="T19" fmla="*/ 204 h 225"/>
                    <a:gd name="T20" fmla="*/ 175 w 175"/>
                    <a:gd name="T21" fmla="*/ 225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225">
                      <a:moveTo>
                        <a:pt x="175" y="225"/>
                      </a:moveTo>
                      <a:cubicBezTo>
                        <a:pt x="137" y="225"/>
                        <a:pt x="137" y="225"/>
                        <a:pt x="137" y="225"/>
                      </a:cubicBezTo>
                      <a:cubicBezTo>
                        <a:pt x="137" y="210"/>
                        <a:pt x="137" y="210"/>
                        <a:pt x="137" y="210"/>
                      </a:cubicBezTo>
                      <a:cubicBezTo>
                        <a:pt x="137" y="141"/>
                        <a:pt x="87" y="81"/>
                        <a:pt x="18" y="69"/>
                      </a:cubicBezTo>
                      <a:cubicBezTo>
                        <a:pt x="4" y="67"/>
                        <a:pt x="4" y="67"/>
                        <a:pt x="4" y="67"/>
                      </a:cubicBezTo>
                      <a:cubicBezTo>
                        <a:pt x="0" y="15"/>
                        <a:pt x="0" y="15"/>
                        <a:pt x="0" y="15"/>
                      </a:cubicBezTo>
                      <a:cubicBezTo>
                        <a:pt x="37" y="0"/>
                        <a:pt x="37" y="0"/>
                        <a:pt x="37" y="0"/>
                      </a:cubicBezTo>
                      <a:cubicBezTo>
                        <a:pt x="39" y="36"/>
                        <a:pt x="39" y="36"/>
                        <a:pt x="39" y="36"/>
                      </a:cubicBezTo>
                      <a:cubicBezTo>
                        <a:pt x="116" y="56"/>
                        <a:pt x="172" y="124"/>
                        <a:pt x="175" y="204"/>
                      </a:cubicBezTo>
                      <a:cubicBezTo>
                        <a:pt x="175" y="204"/>
                        <a:pt x="175" y="204"/>
                        <a:pt x="175" y="204"/>
                      </a:cubicBezTo>
                      <a:lnTo>
                        <a:pt x="175" y="2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227" name="Group 226">
              <a:extLst>
                <a:ext uri="{FF2B5EF4-FFF2-40B4-BE49-F238E27FC236}">
                  <a16:creationId xmlns:a16="http://schemas.microsoft.com/office/drawing/2014/main" id="{2C5744EA-986E-4770-807D-F3E1E5EFFA82}"/>
                </a:ext>
              </a:extLst>
            </p:cNvPr>
            <p:cNvGrpSpPr/>
            <p:nvPr/>
          </p:nvGrpSpPr>
          <p:grpSpPr>
            <a:xfrm>
              <a:off x="8460746" y="5347089"/>
              <a:ext cx="1019848" cy="785820"/>
              <a:chOff x="8460746" y="5269699"/>
              <a:chExt cx="1019848" cy="785820"/>
            </a:xfrm>
          </p:grpSpPr>
          <p:sp>
            <p:nvSpPr>
              <p:cNvPr id="224" name="Rectangle 223">
                <a:extLst>
                  <a:ext uri="{FF2B5EF4-FFF2-40B4-BE49-F238E27FC236}">
                    <a16:creationId xmlns:a16="http://schemas.microsoft.com/office/drawing/2014/main" id="{342F4FA9-2DDC-469C-A661-E3E1DA1BD105}"/>
                  </a:ext>
                </a:extLst>
              </p:cNvPr>
              <p:cNvSpPr/>
              <p:nvPr/>
            </p:nvSpPr>
            <p:spPr>
              <a:xfrm>
                <a:off x="8460746" y="5269699"/>
                <a:ext cx="1019848" cy="785820"/>
              </a:xfrm>
              <a:prstGeom prst="rect">
                <a:avLst/>
              </a:prstGeom>
              <a:solidFill>
                <a:schemeClr val="tx1">
                  <a:lumMod val="100000"/>
                </a:schemeClr>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grpSp>
            <p:nvGrpSpPr>
              <p:cNvPr id="168" name="Group 100">
                <a:extLst>
                  <a:ext uri="{FF2B5EF4-FFF2-40B4-BE49-F238E27FC236}">
                    <a16:creationId xmlns:a16="http://schemas.microsoft.com/office/drawing/2014/main" id="{8B065525-58A6-4D04-AB4C-3ACDA2D58E02}"/>
                  </a:ext>
                </a:extLst>
              </p:cNvPr>
              <p:cNvGrpSpPr>
                <a:grpSpLocks noChangeAspect="1"/>
              </p:cNvGrpSpPr>
              <p:nvPr/>
            </p:nvGrpSpPr>
            <p:grpSpPr bwMode="auto">
              <a:xfrm>
                <a:off x="8680934" y="5386384"/>
                <a:ext cx="579472" cy="552450"/>
                <a:chOff x="470" y="2970"/>
                <a:chExt cx="772" cy="736"/>
              </a:xfrm>
              <a:solidFill>
                <a:schemeClr val="bg1"/>
              </a:solidFill>
            </p:grpSpPr>
            <p:sp>
              <p:nvSpPr>
                <p:cNvPr id="169" name="Freeform 101">
                  <a:extLst>
                    <a:ext uri="{FF2B5EF4-FFF2-40B4-BE49-F238E27FC236}">
                      <a16:creationId xmlns:a16="http://schemas.microsoft.com/office/drawing/2014/main" id="{73B703B5-2D1F-4F99-ABDD-F39DEF2804FF}"/>
                    </a:ext>
                  </a:extLst>
                </p:cNvPr>
                <p:cNvSpPr>
                  <a:spLocks noEditPoints="1"/>
                </p:cNvSpPr>
                <p:nvPr/>
              </p:nvSpPr>
              <p:spPr bwMode="auto">
                <a:xfrm>
                  <a:off x="720" y="3610"/>
                  <a:ext cx="522" cy="96"/>
                </a:xfrm>
                <a:custGeom>
                  <a:avLst/>
                  <a:gdLst>
                    <a:gd name="T0" fmla="*/ 522 w 522"/>
                    <a:gd name="T1" fmla="*/ 96 h 96"/>
                    <a:gd name="T2" fmla="*/ 0 w 522"/>
                    <a:gd name="T3" fmla="*/ 96 h 96"/>
                    <a:gd name="T4" fmla="*/ 0 w 522"/>
                    <a:gd name="T5" fmla="*/ 0 h 96"/>
                    <a:gd name="T6" fmla="*/ 522 w 522"/>
                    <a:gd name="T7" fmla="*/ 0 h 96"/>
                    <a:gd name="T8" fmla="*/ 522 w 522"/>
                    <a:gd name="T9" fmla="*/ 96 h 96"/>
                    <a:gd name="T10" fmla="*/ 18 w 522"/>
                    <a:gd name="T11" fmla="*/ 78 h 96"/>
                    <a:gd name="T12" fmla="*/ 504 w 522"/>
                    <a:gd name="T13" fmla="*/ 78 h 96"/>
                    <a:gd name="T14" fmla="*/ 504 w 522"/>
                    <a:gd name="T15" fmla="*/ 18 h 96"/>
                    <a:gd name="T16" fmla="*/ 18 w 522"/>
                    <a:gd name="T17" fmla="*/ 18 h 96"/>
                    <a:gd name="T18" fmla="*/ 18 w 522"/>
                    <a:gd name="T19" fmla="*/ 7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2" h="96">
                      <a:moveTo>
                        <a:pt x="522" y="96"/>
                      </a:moveTo>
                      <a:lnTo>
                        <a:pt x="0" y="96"/>
                      </a:lnTo>
                      <a:lnTo>
                        <a:pt x="0" y="0"/>
                      </a:lnTo>
                      <a:lnTo>
                        <a:pt x="522" y="0"/>
                      </a:lnTo>
                      <a:lnTo>
                        <a:pt x="522" y="96"/>
                      </a:lnTo>
                      <a:close/>
                      <a:moveTo>
                        <a:pt x="18" y="78"/>
                      </a:moveTo>
                      <a:lnTo>
                        <a:pt x="504" y="78"/>
                      </a:lnTo>
                      <a:lnTo>
                        <a:pt x="504" y="18"/>
                      </a:lnTo>
                      <a:lnTo>
                        <a:pt x="18" y="18"/>
                      </a:lnTo>
                      <a:lnTo>
                        <a:pt x="18" y="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0" name="Freeform 102">
                  <a:extLst>
                    <a:ext uri="{FF2B5EF4-FFF2-40B4-BE49-F238E27FC236}">
                      <a16:creationId xmlns:a16="http://schemas.microsoft.com/office/drawing/2014/main" id="{7DE7ED8A-9942-4098-A6B3-94D00AF5391F}"/>
                    </a:ext>
                  </a:extLst>
                </p:cNvPr>
                <p:cNvSpPr>
                  <a:spLocks noEditPoints="1"/>
                </p:cNvSpPr>
                <p:nvPr/>
              </p:nvSpPr>
              <p:spPr bwMode="auto">
                <a:xfrm>
                  <a:off x="782" y="3536"/>
                  <a:ext cx="386" cy="92"/>
                </a:xfrm>
                <a:custGeom>
                  <a:avLst/>
                  <a:gdLst>
                    <a:gd name="T0" fmla="*/ 386 w 386"/>
                    <a:gd name="T1" fmla="*/ 92 h 92"/>
                    <a:gd name="T2" fmla="*/ 0 w 386"/>
                    <a:gd name="T3" fmla="*/ 92 h 92"/>
                    <a:gd name="T4" fmla="*/ 0 w 386"/>
                    <a:gd name="T5" fmla="*/ 28 h 92"/>
                    <a:gd name="T6" fmla="*/ 0 w 386"/>
                    <a:gd name="T7" fmla="*/ 28 h 92"/>
                    <a:gd name="T8" fmla="*/ 4 w 386"/>
                    <a:gd name="T9" fmla="*/ 16 h 92"/>
                    <a:gd name="T10" fmla="*/ 8 w 386"/>
                    <a:gd name="T11" fmla="*/ 8 h 92"/>
                    <a:gd name="T12" fmla="*/ 18 w 386"/>
                    <a:gd name="T13" fmla="*/ 2 h 92"/>
                    <a:gd name="T14" fmla="*/ 28 w 386"/>
                    <a:gd name="T15" fmla="*/ 0 h 92"/>
                    <a:gd name="T16" fmla="*/ 358 w 386"/>
                    <a:gd name="T17" fmla="*/ 0 h 92"/>
                    <a:gd name="T18" fmla="*/ 358 w 386"/>
                    <a:gd name="T19" fmla="*/ 0 h 92"/>
                    <a:gd name="T20" fmla="*/ 368 w 386"/>
                    <a:gd name="T21" fmla="*/ 2 h 92"/>
                    <a:gd name="T22" fmla="*/ 378 w 386"/>
                    <a:gd name="T23" fmla="*/ 8 h 92"/>
                    <a:gd name="T24" fmla="*/ 384 w 386"/>
                    <a:gd name="T25" fmla="*/ 16 h 92"/>
                    <a:gd name="T26" fmla="*/ 386 w 386"/>
                    <a:gd name="T27" fmla="*/ 28 h 92"/>
                    <a:gd name="T28" fmla="*/ 386 w 386"/>
                    <a:gd name="T29" fmla="*/ 92 h 92"/>
                    <a:gd name="T30" fmla="*/ 18 w 386"/>
                    <a:gd name="T31" fmla="*/ 74 h 92"/>
                    <a:gd name="T32" fmla="*/ 368 w 386"/>
                    <a:gd name="T33" fmla="*/ 74 h 92"/>
                    <a:gd name="T34" fmla="*/ 368 w 386"/>
                    <a:gd name="T35" fmla="*/ 28 h 92"/>
                    <a:gd name="T36" fmla="*/ 368 w 386"/>
                    <a:gd name="T37" fmla="*/ 28 h 92"/>
                    <a:gd name="T38" fmla="*/ 366 w 386"/>
                    <a:gd name="T39" fmla="*/ 24 h 92"/>
                    <a:gd name="T40" fmla="*/ 364 w 386"/>
                    <a:gd name="T41" fmla="*/ 22 h 92"/>
                    <a:gd name="T42" fmla="*/ 362 w 386"/>
                    <a:gd name="T43" fmla="*/ 20 h 92"/>
                    <a:gd name="T44" fmla="*/ 358 w 386"/>
                    <a:gd name="T45" fmla="*/ 18 h 92"/>
                    <a:gd name="T46" fmla="*/ 28 w 386"/>
                    <a:gd name="T47" fmla="*/ 18 h 92"/>
                    <a:gd name="T48" fmla="*/ 28 w 386"/>
                    <a:gd name="T49" fmla="*/ 18 h 92"/>
                    <a:gd name="T50" fmla="*/ 24 w 386"/>
                    <a:gd name="T51" fmla="*/ 20 h 92"/>
                    <a:gd name="T52" fmla="*/ 22 w 386"/>
                    <a:gd name="T53" fmla="*/ 22 h 92"/>
                    <a:gd name="T54" fmla="*/ 20 w 386"/>
                    <a:gd name="T55" fmla="*/ 24 h 92"/>
                    <a:gd name="T56" fmla="*/ 18 w 386"/>
                    <a:gd name="T57" fmla="*/ 28 h 92"/>
                    <a:gd name="T58" fmla="*/ 18 w 386"/>
                    <a:gd name="T59" fmla="*/ 7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86" h="92">
                      <a:moveTo>
                        <a:pt x="386" y="92"/>
                      </a:moveTo>
                      <a:lnTo>
                        <a:pt x="0" y="92"/>
                      </a:lnTo>
                      <a:lnTo>
                        <a:pt x="0" y="28"/>
                      </a:lnTo>
                      <a:lnTo>
                        <a:pt x="0" y="28"/>
                      </a:lnTo>
                      <a:lnTo>
                        <a:pt x="4" y="16"/>
                      </a:lnTo>
                      <a:lnTo>
                        <a:pt x="8" y="8"/>
                      </a:lnTo>
                      <a:lnTo>
                        <a:pt x="18" y="2"/>
                      </a:lnTo>
                      <a:lnTo>
                        <a:pt x="28" y="0"/>
                      </a:lnTo>
                      <a:lnTo>
                        <a:pt x="358" y="0"/>
                      </a:lnTo>
                      <a:lnTo>
                        <a:pt x="358" y="0"/>
                      </a:lnTo>
                      <a:lnTo>
                        <a:pt x="368" y="2"/>
                      </a:lnTo>
                      <a:lnTo>
                        <a:pt x="378" y="8"/>
                      </a:lnTo>
                      <a:lnTo>
                        <a:pt x="384" y="16"/>
                      </a:lnTo>
                      <a:lnTo>
                        <a:pt x="386" y="28"/>
                      </a:lnTo>
                      <a:lnTo>
                        <a:pt x="386" y="92"/>
                      </a:lnTo>
                      <a:close/>
                      <a:moveTo>
                        <a:pt x="18" y="74"/>
                      </a:moveTo>
                      <a:lnTo>
                        <a:pt x="368" y="74"/>
                      </a:lnTo>
                      <a:lnTo>
                        <a:pt x="368" y="28"/>
                      </a:lnTo>
                      <a:lnTo>
                        <a:pt x="368" y="28"/>
                      </a:lnTo>
                      <a:lnTo>
                        <a:pt x="366" y="24"/>
                      </a:lnTo>
                      <a:lnTo>
                        <a:pt x="364" y="22"/>
                      </a:lnTo>
                      <a:lnTo>
                        <a:pt x="362" y="20"/>
                      </a:lnTo>
                      <a:lnTo>
                        <a:pt x="358" y="18"/>
                      </a:lnTo>
                      <a:lnTo>
                        <a:pt x="28" y="18"/>
                      </a:lnTo>
                      <a:lnTo>
                        <a:pt x="28" y="18"/>
                      </a:lnTo>
                      <a:lnTo>
                        <a:pt x="24" y="20"/>
                      </a:lnTo>
                      <a:lnTo>
                        <a:pt x="22" y="22"/>
                      </a:lnTo>
                      <a:lnTo>
                        <a:pt x="20" y="24"/>
                      </a:lnTo>
                      <a:lnTo>
                        <a:pt x="18" y="28"/>
                      </a:lnTo>
                      <a:lnTo>
                        <a:pt x="18" y="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1" name="Freeform 103">
                  <a:extLst>
                    <a:ext uri="{FF2B5EF4-FFF2-40B4-BE49-F238E27FC236}">
                      <a16:creationId xmlns:a16="http://schemas.microsoft.com/office/drawing/2014/main" id="{6DE5612D-5212-42D9-B421-01324B982FDE}"/>
                    </a:ext>
                  </a:extLst>
                </p:cNvPr>
                <p:cNvSpPr>
                  <a:spLocks noEditPoints="1"/>
                </p:cNvSpPr>
                <p:nvPr/>
              </p:nvSpPr>
              <p:spPr bwMode="auto">
                <a:xfrm>
                  <a:off x="688" y="3024"/>
                  <a:ext cx="410" cy="408"/>
                </a:xfrm>
                <a:custGeom>
                  <a:avLst/>
                  <a:gdLst>
                    <a:gd name="T0" fmla="*/ 236 w 410"/>
                    <a:gd name="T1" fmla="*/ 408 h 408"/>
                    <a:gd name="T2" fmla="*/ 0 w 410"/>
                    <a:gd name="T3" fmla="*/ 174 h 408"/>
                    <a:gd name="T4" fmla="*/ 174 w 410"/>
                    <a:gd name="T5" fmla="*/ 0 h 408"/>
                    <a:gd name="T6" fmla="*/ 410 w 410"/>
                    <a:gd name="T7" fmla="*/ 236 h 408"/>
                    <a:gd name="T8" fmla="*/ 236 w 410"/>
                    <a:gd name="T9" fmla="*/ 408 h 408"/>
                    <a:gd name="T10" fmla="*/ 26 w 410"/>
                    <a:gd name="T11" fmla="*/ 174 h 408"/>
                    <a:gd name="T12" fmla="*/ 236 w 410"/>
                    <a:gd name="T13" fmla="*/ 384 h 408"/>
                    <a:gd name="T14" fmla="*/ 384 w 410"/>
                    <a:gd name="T15" fmla="*/ 236 h 408"/>
                    <a:gd name="T16" fmla="*/ 174 w 410"/>
                    <a:gd name="T17" fmla="*/ 26 h 408"/>
                    <a:gd name="T18" fmla="*/ 26 w 410"/>
                    <a:gd name="T19" fmla="*/ 174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0" h="408">
                      <a:moveTo>
                        <a:pt x="236" y="408"/>
                      </a:moveTo>
                      <a:lnTo>
                        <a:pt x="0" y="174"/>
                      </a:lnTo>
                      <a:lnTo>
                        <a:pt x="174" y="0"/>
                      </a:lnTo>
                      <a:lnTo>
                        <a:pt x="410" y="236"/>
                      </a:lnTo>
                      <a:lnTo>
                        <a:pt x="236" y="408"/>
                      </a:lnTo>
                      <a:close/>
                      <a:moveTo>
                        <a:pt x="26" y="174"/>
                      </a:moveTo>
                      <a:lnTo>
                        <a:pt x="236" y="384"/>
                      </a:lnTo>
                      <a:lnTo>
                        <a:pt x="384" y="236"/>
                      </a:lnTo>
                      <a:lnTo>
                        <a:pt x="174" y="26"/>
                      </a:lnTo>
                      <a:lnTo>
                        <a:pt x="26" y="1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 name="Freeform 104">
                  <a:extLst>
                    <a:ext uri="{FF2B5EF4-FFF2-40B4-BE49-F238E27FC236}">
                      <a16:creationId xmlns:a16="http://schemas.microsoft.com/office/drawing/2014/main" id="{0E90CC21-8CEC-47A0-8C7C-A725C3C3FE1D}"/>
                    </a:ext>
                  </a:extLst>
                </p:cNvPr>
                <p:cNvSpPr>
                  <a:spLocks noEditPoints="1"/>
                </p:cNvSpPr>
                <p:nvPr/>
              </p:nvSpPr>
              <p:spPr bwMode="auto">
                <a:xfrm>
                  <a:off x="470" y="3266"/>
                  <a:ext cx="386" cy="386"/>
                </a:xfrm>
                <a:custGeom>
                  <a:avLst/>
                  <a:gdLst>
                    <a:gd name="T0" fmla="*/ 50 w 386"/>
                    <a:gd name="T1" fmla="*/ 386 h 386"/>
                    <a:gd name="T2" fmla="*/ 50 w 386"/>
                    <a:gd name="T3" fmla="*/ 386 h 386"/>
                    <a:gd name="T4" fmla="*/ 40 w 386"/>
                    <a:gd name="T5" fmla="*/ 386 h 386"/>
                    <a:gd name="T6" fmla="*/ 30 w 386"/>
                    <a:gd name="T7" fmla="*/ 382 h 386"/>
                    <a:gd name="T8" fmla="*/ 22 w 386"/>
                    <a:gd name="T9" fmla="*/ 378 h 386"/>
                    <a:gd name="T10" fmla="*/ 14 w 386"/>
                    <a:gd name="T11" fmla="*/ 372 h 386"/>
                    <a:gd name="T12" fmla="*/ 14 w 386"/>
                    <a:gd name="T13" fmla="*/ 372 h 386"/>
                    <a:gd name="T14" fmla="*/ 8 w 386"/>
                    <a:gd name="T15" fmla="*/ 364 h 386"/>
                    <a:gd name="T16" fmla="*/ 2 w 386"/>
                    <a:gd name="T17" fmla="*/ 354 h 386"/>
                    <a:gd name="T18" fmla="*/ 0 w 386"/>
                    <a:gd name="T19" fmla="*/ 344 h 386"/>
                    <a:gd name="T20" fmla="*/ 0 w 386"/>
                    <a:gd name="T21" fmla="*/ 336 h 386"/>
                    <a:gd name="T22" fmla="*/ 0 w 386"/>
                    <a:gd name="T23" fmla="*/ 326 h 386"/>
                    <a:gd name="T24" fmla="*/ 2 w 386"/>
                    <a:gd name="T25" fmla="*/ 316 h 386"/>
                    <a:gd name="T26" fmla="*/ 8 w 386"/>
                    <a:gd name="T27" fmla="*/ 308 h 386"/>
                    <a:gd name="T28" fmla="*/ 14 w 386"/>
                    <a:gd name="T29" fmla="*/ 300 h 386"/>
                    <a:gd name="T30" fmla="*/ 314 w 386"/>
                    <a:gd name="T31" fmla="*/ 0 h 386"/>
                    <a:gd name="T32" fmla="*/ 386 w 386"/>
                    <a:gd name="T33" fmla="*/ 72 h 386"/>
                    <a:gd name="T34" fmla="*/ 86 w 386"/>
                    <a:gd name="T35" fmla="*/ 372 h 386"/>
                    <a:gd name="T36" fmla="*/ 86 w 386"/>
                    <a:gd name="T37" fmla="*/ 372 h 386"/>
                    <a:gd name="T38" fmla="*/ 78 w 386"/>
                    <a:gd name="T39" fmla="*/ 378 h 386"/>
                    <a:gd name="T40" fmla="*/ 70 w 386"/>
                    <a:gd name="T41" fmla="*/ 382 h 386"/>
                    <a:gd name="T42" fmla="*/ 60 w 386"/>
                    <a:gd name="T43" fmla="*/ 386 h 386"/>
                    <a:gd name="T44" fmla="*/ 50 w 386"/>
                    <a:gd name="T45" fmla="*/ 386 h 386"/>
                    <a:gd name="T46" fmla="*/ 50 w 386"/>
                    <a:gd name="T47" fmla="*/ 386 h 386"/>
                    <a:gd name="T48" fmla="*/ 314 w 386"/>
                    <a:gd name="T49" fmla="*/ 26 h 386"/>
                    <a:gd name="T50" fmla="*/ 26 w 386"/>
                    <a:gd name="T51" fmla="*/ 312 h 386"/>
                    <a:gd name="T52" fmla="*/ 26 w 386"/>
                    <a:gd name="T53" fmla="*/ 312 h 386"/>
                    <a:gd name="T54" fmla="*/ 22 w 386"/>
                    <a:gd name="T55" fmla="*/ 318 h 386"/>
                    <a:gd name="T56" fmla="*/ 20 w 386"/>
                    <a:gd name="T57" fmla="*/ 322 h 386"/>
                    <a:gd name="T58" fmla="*/ 18 w 386"/>
                    <a:gd name="T59" fmla="*/ 328 h 386"/>
                    <a:gd name="T60" fmla="*/ 18 w 386"/>
                    <a:gd name="T61" fmla="*/ 336 h 386"/>
                    <a:gd name="T62" fmla="*/ 18 w 386"/>
                    <a:gd name="T63" fmla="*/ 342 h 386"/>
                    <a:gd name="T64" fmla="*/ 20 w 386"/>
                    <a:gd name="T65" fmla="*/ 348 h 386"/>
                    <a:gd name="T66" fmla="*/ 22 w 386"/>
                    <a:gd name="T67" fmla="*/ 354 h 386"/>
                    <a:gd name="T68" fmla="*/ 26 w 386"/>
                    <a:gd name="T69" fmla="*/ 358 h 386"/>
                    <a:gd name="T70" fmla="*/ 26 w 386"/>
                    <a:gd name="T71" fmla="*/ 358 h 386"/>
                    <a:gd name="T72" fmla="*/ 32 w 386"/>
                    <a:gd name="T73" fmla="*/ 362 h 386"/>
                    <a:gd name="T74" fmla="*/ 38 w 386"/>
                    <a:gd name="T75" fmla="*/ 366 h 386"/>
                    <a:gd name="T76" fmla="*/ 44 w 386"/>
                    <a:gd name="T77" fmla="*/ 368 h 386"/>
                    <a:gd name="T78" fmla="*/ 50 w 386"/>
                    <a:gd name="T79" fmla="*/ 368 h 386"/>
                    <a:gd name="T80" fmla="*/ 56 w 386"/>
                    <a:gd name="T81" fmla="*/ 368 h 386"/>
                    <a:gd name="T82" fmla="*/ 62 w 386"/>
                    <a:gd name="T83" fmla="*/ 366 h 386"/>
                    <a:gd name="T84" fmla="*/ 68 w 386"/>
                    <a:gd name="T85" fmla="*/ 362 h 386"/>
                    <a:gd name="T86" fmla="*/ 74 w 386"/>
                    <a:gd name="T87" fmla="*/ 358 h 386"/>
                    <a:gd name="T88" fmla="*/ 360 w 386"/>
                    <a:gd name="T89" fmla="*/ 72 h 386"/>
                    <a:gd name="T90" fmla="*/ 314 w 386"/>
                    <a:gd name="T91" fmla="*/ 26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86" h="386">
                      <a:moveTo>
                        <a:pt x="50" y="386"/>
                      </a:moveTo>
                      <a:lnTo>
                        <a:pt x="50" y="386"/>
                      </a:lnTo>
                      <a:lnTo>
                        <a:pt x="40" y="386"/>
                      </a:lnTo>
                      <a:lnTo>
                        <a:pt x="30" y="382"/>
                      </a:lnTo>
                      <a:lnTo>
                        <a:pt x="22" y="378"/>
                      </a:lnTo>
                      <a:lnTo>
                        <a:pt x="14" y="372"/>
                      </a:lnTo>
                      <a:lnTo>
                        <a:pt x="14" y="372"/>
                      </a:lnTo>
                      <a:lnTo>
                        <a:pt x="8" y="364"/>
                      </a:lnTo>
                      <a:lnTo>
                        <a:pt x="2" y="354"/>
                      </a:lnTo>
                      <a:lnTo>
                        <a:pt x="0" y="344"/>
                      </a:lnTo>
                      <a:lnTo>
                        <a:pt x="0" y="336"/>
                      </a:lnTo>
                      <a:lnTo>
                        <a:pt x="0" y="326"/>
                      </a:lnTo>
                      <a:lnTo>
                        <a:pt x="2" y="316"/>
                      </a:lnTo>
                      <a:lnTo>
                        <a:pt x="8" y="308"/>
                      </a:lnTo>
                      <a:lnTo>
                        <a:pt x="14" y="300"/>
                      </a:lnTo>
                      <a:lnTo>
                        <a:pt x="314" y="0"/>
                      </a:lnTo>
                      <a:lnTo>
                        <a:pt x="386" y="72"/>
                      </a:lnTo>
                      <a:lnTo>
                        <a:pt x="86" y="372"/>
                      </a:lnTo>
                      <a:lnTo>
                        <a:pt x="86" y="372"/>
                      </a:lnTo>
                      <a:lnTo>
                        <a:pt x="78" y="378"/>
                      </a:lnTo>
                      <a:lnTo>
                        <a:pt x="70" y="382"/>
                      </a:lnTo>
                      <a:lnTo>
                        <a:pt x="60" y="386"/>
                      </a:lnTo>
                      <a:lnTo>
                        <a:pt x="50" y="386"/>
                      </a:lnTo>
                      <a:lnTo>
                        <a:pt x="50" y="386"/>
                      </a:lnTo>
                      <a:close/>
                      <a:moveTo>
                        <a:pt x="314" y="26"/>
                      </a:moveTo>
                      <a:lnTo>
                        <a:pt x="26" y="312"/>
                      </a:lnTo>
                      <a:lnTo>
                        <a:pt x="26" y="312"/>
                      </a:lnTo>
                      <a:lnTo>
                        <a:pt x="22" y="318"/>
                      </a:lnTo>
                      <a:lnTo>
                        <a:pt x="20" y="322"/>
                      </a:lnTo>
                      <a:lnTo>
                        <a:pt x="18" y="328"/>
                      </a:lnTo>
                      <a:lnTo>
                        <a:pt x="18" y="336"/>
                      </a:lnTo>
                      <a:lnTo>
                        <a:pt x="18" y="342"/>
                      </a:lnTo>
                      <a:lnTo>
                        <a:pt x="20" y="348"/>
                      </a:lnTo>
                      <a:lnTo>
                        <a:pt x="22" y="354"/>
                      </a:lnTo>
                      <a:lnTo>
                        <a:pt x="26" y="358"/>
                      </a:lnTo>
                      <a:lnTo>
                        <a:pt x="26" y="358"/>
                      </a:lnTo>
                      <a:lnTo>
                        <a:pt x="32" y="362"/>
                      </a:lnTo>
                      <a:lnTo>
                        <a:pt x="38" y="366"/>
                      </a:lnTo>
                      <a:lnTo>
                        <a:pt x="44" y="368"/>
                      </a:lnTo>
                      <a:lnTo>
                        <a:pt x="50" y="368"/>
                      </a:lnTo>
                      <a:lnTo>
                        <a:pt x="56" y="368"/>
                      </a:lnTo>
                      <a:lnTo>
                        <a:pt x="62" y="366"/>
                      </a:lnTo>
                      <a:lnTo>
                        <a:pt x="68" y="362"/>
                      </a:lnTo>
                      <a:lnTo>
                        <a:pt x="74" y="358"/>
                      </a:lnTo>
                      <a:lnTo>
                        <a:pt x="360" y="72"/>
                      </a:lnTo>
                      <a:lnTo>
                        <a:pt x="314" y="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 name="Freeform 105">
                  <a:extLst>
                    <a:ext uri="{FF2B5EF4-FFF2-40B4-BE49-F238E27FC236}">
                      <a16:creationId xmlns:a16="http://schemas.microsoft.com/office/drawing/2014/main" id="{B0BF91B1-F699-47A8-9FFE-3DE5590BBB83}"/>
                    </a:ext>
                  </a:extLst>
                </p:cNvPr>
                <p:cNvSpPr>
                  <a:spLocks noEditPoints="1"/>
                </p:cNvSpPr>
                <p:nvPr/>
              </p:nvSpPr>
              <p:spPr bwMode="auto">
                <a:xfrm>
                  <a:off x="888" y="3224"/>
                  <a:ext cx="262" cy="262"/>
                </a:xfrm>
                <a:custGeom>
                  <a:avLst/>
                  <a:gdLst>
                    <a:gd name="T0" fmla="*/ 54 w 262"/>
                    <a:gd name="T1" fmla="*/ 262 h 262"/>
                    <a:gd name="T2" fmla="*/ 54 w 262"/>
                    <a:gd name="T3" fmla="*/ 262 h 262"/>
                    <a:gd name="T4" fmla="*/ 44 w 262"/>
                    <a:gd name="T5" fmla="*/ 260 h 262"/>
                    <a:gd name="T6" fmla="*/ 34 w 262"/>
                    <a:gd name="T7" fmla="*/ 254 h 262"/>
                    <a:gd name="T8" fmla="*/ 0 w 262"/>
                    <a:gd name="T9" fmla="*/ 220 h 262"/>
                    <a:gd name="T10" fmla="*/ 220 w 262"/>
                    <a:gd name="T11" fmla="*/ 0 h 262"/>
                    <a:gd name="T12" fmla="*/ 254 w 262"/>
                    <a:gd name="T13" fmla="*/ 34 h 262"/>
                    <a:gd name="T14" fmla="*/ 254 w 262"/>
                    <a:gd name="T15" fmla="*/ 34 h 262"/>
                    <a:gd name="T16" fmla="*/ 260 w 262"/>
                    <a:gd name="T17" fmla="*/ 42 h 262"/>
                    <a:gd name="T18" fmla="*/ 262 w 262"/>
                    <a:gd name="T19" fmla="*/ 52 h 262"/>
                    <a:gd name="T20" fmla="*/ 260 w 262"/>
                    <a:gd name="T21" fmla="*/ 64 h 262"/>
                    <a:gd name="T22" fmla="*/ 254 w 262"/>
                    <a:gd name="T23" fmla="*/ 72 h 262"/>
                    <a:gd name="T24" fmla="*/ 72 w 262"/>
                    <a:gd name="T25" fmla="*/ 254 h 262"/>
                    <a:gd name="T26" fmla="*/ 72 w 262"/>
                    <a:gd name="T27" fmla="*/ 254 h 262"/>
                    <a:gd name="T28" fmla="*/ 64 w 262"/>
                    <a:gd name="T29" fmla="*/ 260 h 262"/>
                    <a:gd name="T30" fmla="*/ 54 w 262"/>
                    <a:gd name="T31" fmla="*/ 262 h 262"/>
                    <a:gd name="T32" fmla="*/ 54 w 262"/>
                    <a:gd name="T33" fmla="*/ 262 h 262"/>
                    <a:gd name="T34" fmla="*/ 26 w 262"/>
                    <a:gd name="T35" fmla="*/ 220 h 262"/>
                    <a:gd name="T36" fmla="*/ 48 w 262"/>
                    <a:gd name="T37" fmla="*/ 242 h 262"/>
                    <a:gd name="T38" fmla="*/ 48 w 262"/>
                    <a:gd name="T39" fmla="*/ 242 h 262"/>
                    <a:gd name="T40" fmla="*/ 50 w 262"/>
                    <a:gd name="T41" fmla="*/ 244 h 262"/>
                    <a:gd name="T42" fmla="*/ 54 w 262"/>
                    <a:gd name="T43" fmla="*/ 244 h 262"/>
                    <a:gd name="T44" fmla="*/ 56 w 262"/>
                    <a:gd name="T45" fmla="*/ 244 h 262"/>
                    <a:gd name="T46" fmla="*/ 60 w 262"/>
                    <a:gd name="T47" fmla="*/ 242 h 262"/>
                    <a:gd name="T48" fmla="*/ 242 w 262"/>
                    <a:gd name="T49" fmla="*/ 60 h 262"/>
                    <a:gd name="T50" fmla="*/ 242 w 262"/>
                    <a:gd name="T51" fmla="*/ 60 h 262"/>
                    <a:gd name="T52" fmla="*/ 244 w 262"/>
                    <a:gd name="T53" fmla="*/ 56 h 262"/>
                    <a:gd name="T54" fmla="*/ 244 w 262"/>
                    <a:gd name="T55" fmla="*/ 52 h 262"/>
                    <a:gd name="T56" fmla="*/ 244 w 262"/>
                    <a:gd name="T57" fmla="*/ 50 h 262"/>
                    <a:gd name="T58" fmla="*/ 242 w 262"/>
                    <a:gd name="T59" fmla="*/ 46 h 262"/>
                    <a:gd name="T60" fmla="*/ 220 w 262"/>
                    <a:gd name="T61" fmla="*/ 24 h 262"/>
                    <a:gd name="T62" fmla="*/ 26 w 262"/>
                    <a:gd name="T63" fmla="*/ 22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62" h="262">
                      <a:moveTo>
                        <a:pt x="54" y="262"/>
                      </a:moveTo>
                      <a:lnTo>
                        <a:pt x="54" y="262"/>
                      </a:lnTo>
                      <a:lnTo>
                        <a:pt x="44" y="260"/>
                      </a:lnTo>
                      <a:lnTo>
                        <a:pt x="34" y="254"/>
                      </a:lnTo>
                      <a:lnTo>
                        <a:pt x="0" y="220"/>
                      </a:lnTo>
                      <a:lnTo>
                        <a:pt x="220" y="0"/>
                      </a:lnTo>
                      <a:lnTo>
                        <a:pt x="254" y="34"/>
                      </a:lnTo>
                      <a:lnTo>
                        <a:pt x="254" y="34"/>
                      </a:lnTo>
                      <a:lnTo>
                        <a:pt x="260" y="42"/>
                      </a:lnTo>
                      <a:lnTo>
                        <a:pt x="262" y="52"/>
                      </a:lnTo>
                      <a:lnTo>
                        <a:pt x="260" y="64"/>
                      </a:lnTo>
                      <a:lnTo>
                        <a:pt x="254" y="72"/>
                      </a:lnTo>
                      <a:lnTo>
                        <a:pt x="72" y="254"/>
                      </a:lnTo>
                      <a:lnTo>
                        <a:pt x="72" y="254"/>
                      </a:lnTo>
                      <a:lnTo>
                        <a:pt x="64" y="260"/>
                      </a:lnTo>
                      <a:lnTo>
                        <a:pt x="54" y="262"/>
                      </a:lnTo>
                      <a:lnTo>
                        <a:pt x="54" y="262"/>
                      </a:lnTo>
                      <a:close/>
                      <a:moveTo>
                        <a:pt x="26" y="220"/>
                      </a:moveTo>
                      <a:lnTo>
                        <a:pt x="48" y="242"/>
                      </a:lnTo>
                      <a:lnTo>
                        <a:pt x="48" y="242"/>
                      </a:lnTo>
                      <a:lnTo>
                        <a:pt x="50" y="244"/>
                      </a:lnTo>
                      <a:lnTo>
                        <a:pt x="54" y="244"/>
                      </a:lnTo>
                      <a:lnTo>
                        <a:pt x="56" y="244"/>
                      </a:lnTo>
                      <a:lnTo>
                        <a:pt x="60" y="242"/>
                      </a:lnTo>
                      <a:lnTo>
                        <a:pt x="242" y="60"/>
                      </a:lnTo>
                      <a:lnTo>
                        <a:pt x="242" y="60"/>
                      </a:lnTo>
                      <a:lnTo>
                        <a:pt x="244" y="56"/>
                      </a:lnTo>
                      <a:lnTo>
                        <a:pt x="244" y="52"/>
                      </a:lnTo>
                      <a:lnTo>
                        <a:pt x="244" y="50"/>
                      </a:lnTo>
                      <a:lnTo>
                        <a:pt x="242" y="46"/>
                      </a:lnTo>
                      <a:lnTo>
                        <a:pt x="220" y="24"/>
                      </a:lnTo>
                      <a:lnTo>
                        <a:pt x="26" y="2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 name="Freeform 106">
                  <a:extLst>
                    <a:ext uri="{FF2B5EF4-FFF2-40B4-BE49-F238E27FC236}">
                      <a16:creationId xmlns:a16="http://schemas.microsoft.com/office/drawing/2014/main" id="{2D564F8C-E3D0-4FE8-8AA7-B6E0A576DE7C}"/>
                    </a:ext>
                  </a:extLst>
                </p:cNvPr>
                <p:cNvSpPr>
                  <a:spLocks noEditPoints="1"/>
                </p:cNvSpPr>
                <p:nvPr/>
              </p:nvSpPr>
              <p:spPr bwMode="auto">
                <a:xfrm>
                  <a:off x="636" y="2970"/>
                  <a:ext cx="262" cy="264"/>
                </a:xfrm>
                <a:custGeom>
                  <a:avLst/>
                  <a:gdLst>
                    <a:gd name="T0" fmla="*/ 42 w 262"/>
                    <a:gd name="T1" fmla="*/ 264 h 264"/>
                    <a:gd name="T2" fmla="*/ 8 w 262"/>
                    <a:gd name="T3" fmla="*/ 228 h 264"/>
                    <a:gd name="T4" fmla="*/ 8 w 262"/>
                    <a:gd name="T5" fmla="*/ 228 h 264"/>
                    <a:gd name="T6" fmla="*/ 2 w 262"/>
                    <a:gd name="T7" fmla="*/ 220 h 264"/>
                    <a:gd name="T8" fmla="*/ 0 w 262"/>
                    <a:gd name="T9" fmla="*/ 210 h 264"/>
                    <a:gd name="T10" fmla="*/ 2 w 262"/>
                    <a:gd name="T11" fmla="*/ 200 h 264"/>
                    <a:gd name="T12" fmla="*/ 8 w 262"/>
                    <a:gd name="T13" fmla="*/ 190 h 264"/>
                    <a:gd name="T14" fmla="*/ 190 w 262"/>
                    <a:gd name="T15" fmla="*/ 8 h 264"/>
                    <a:gd name="T16" fmla="*/ 190 w 262"/>
                    <a:gd name="T17" fmla="*/ 8 h 264"/>
                    <a:gd name="T18" fmla="*/ 198 w 262"/>
                    <a:gd name="T19" fmla="*/ 2 h 264"/>
                    <a:gd name="T20" fmla="*/ 208 w 262"/>
                    <a:gd name="T21" fmla="*/ 0 h 264"/>
                    <a:gd name="T22" fmla="*/ 218 w 262"/>
                    <a:gd name="T23" fmla="*/ 2 h 264"/>
                    <a:gd name="T24" fmla="*/ 228 w 262"/>
                    <a:gd name="T25" fmla="*/ 8 h 264"/>
                    <a:gd name="T26" fmla="*/ 262 w 262"/>
                    <a:gd name="T27" fmla="*/ 44 h 264"/>
                    <a:gd name="T28" fmla="*/ 42 w 262"/>
                    <a:gd name="T29" fmla="*/ 264 h 264"/>
                    <a:gd name="T30" fmla="*/ 208 w 262"/>
                    <a:gd name="T31" fmla="*/ 18 h 264"/>
                    <a:gd name="T32" fmla="*/ 208 w 262"/>
                    <a:gd name="T33" fmla="*/ 18 h 264"/>
                    <a:gd name="T34" fmla="*/ 206 w 262"/>
                    <a:gd name="T35" fmla="*/ 20 h 264"/>
                    <a:gd name="T36" fmla="*/ 202 w 262"/>
                    <a:gd name="T37" fmla="*/ 22 h 264"/>
                    <a:gd name="T38" fmla="*/ 20 w 262"/>
                    <a:gd name="T39" fmla="*/ 204 h 264"/>
                    <a:gd name="T40" fmla="*/ 20 w 262"/>
                    <a:gd name="T41" fmla="*/ 204 h 264"/>
                    <a:gd name="T42" fmla="*/ 18 w 262"/>
                    <a:gd name="T43" fmla="*/ 206 h 264"/>
                    <a:gd name="T44" fmla="*/ 18 w 262"/>
                    <a:gd name="T45" fmla="*/ 210 h 264"/>
                    <a:gd name="T46" fmla="*/ 18 w 262"/>
                    <a:gd name="T47" fmla="*/ 214 h 264"/>
                    <a:gd name="T48" fmla="*/ 20 w 262"/>
                    <a:gd name="T49" fmla="*/ 216 h 264"/>
                    <a:gd name="T50" fmla="*/ 42 w 262"/>
                    <a:gd name="T51" fmla="*/ 238 h 264"/>
                    <a:gd name="T52" fmla="*/ 236 w 262"/>
                    <a:gd name="T53" fmla="*/ 44 h 264"/>
                    <a:gd name="T54" fmla="*/ 214 w 262"/>
                    <a:gd name="T55" fmla="*/ 22 h 264"/>
                    <a:gd name="T56" fmla="*/ 214 w 262"/>
                    <a:gd name="T57" fmla="*/ 22 h 264"/>
                    <a:gd name="T58" fmla="*/ 212 w 262"/>
                    <a:gd name="T59" fmla="*/ 20 h 264"/>
                    <a:gd name="T60" fmla="*/ 208 w 262"/>
                    <a:gd name="T61" fmla="*/ 18 h 264"/>
                    <a:gd name="T62" fmla="*/ 208 w 262"/>
                    <a:gd name="T63" fmla="*/ 18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62" h="264">
                      <a:moveTo>
                        <a:pt x="42" y="264"/>
                      </a:moveTo>
                      <a:lnTo>
                        <a:pt x="8" y="228"/>
                      </a:lnTo>
                      <a:lnTo>
                        <a:pt x="8" y="228"/>
                      </a:lnTo>
                      <a:lnTo>
                        <a:pt x="2" y="220"/>
                      </a:lnTo>
                      <a:lnTo>
                        <a:pt x="0" y="210"/>
                      </a:lnTo>
                      <a:lnTo>
                        <a:pt x="2" y="200"/>
                      </a:lnTo>
                      <a:lnTo>
                        <a:pt x="8" y="190"/>
                      </a:lnTo>
                      <a:lnTo>
                        <a:pt x="190" y="8"/>
                      </a:lnTo>
                      <a:lnTo>
                        <a:pt x="190" y="8"/>
                      </a:lnTo>
                      <a:lnTo>
                        <a:pt x="198" y="2"/>
                      </a:lnTo>
                      <a:lnTo>
                        <a:pt x="208" y="0"/>
                      </a:lnTo>
                      <a:lnTo>
                        <a:pt x="218" y="2"/>
                      </a:lnTo>
                      <a:lnTo>
                        <a:pt x="228" y="8"/>
                      </a:lnTo>
                      <a:lnTo>
                        <a:pt x="262" y="44"/>
                      </a:lnTo>
                      <a:lnTo>
                        <a:pt x="42" y="264"/>
                      </a:lnTo>
                      <a:close/>
                      <a:moveTo>
                        <a:pt x="208" y="18"/>
                      </a:moveTo>
                      <a:lnTo>
                        <a:pt x="208" y="18"/>
                      </a:lnTo>
                      <a:lnTo>
                        <a:pt x="206" y="20"/>
                      </a:lnTo>
                      <a:lnTo>
                        <a:pt x="202" y="22"/>
                      </a:lnTo>
                      <a:lnTo>
                        <a:pt x="20" y="204"/>
                      </a:lnTo>
                      <a:lnTo>
                        <a:pt x="20" y="204"/>
                      </a:lnTo>
                      <a:lnTo>
                        <a:pt x="18" y="206"/>
                      </a:lnTo>
                      <a:lnTo>
                        <a:pt x="18" y="210"/>
                      </a:lnTo>
                      <a:lnTo>
                        <a:pt x="18" y="214"/>
                      </a:lnTo>
                      <a:lnTo>
                        <a:pt x="20" y="216"/>
                      </a:lnTo>
                      <a:lnTo>
                        <a:pt x="42" y="238"/>
                      </a:lnTo>
                      <a:lnTo>
                        <a:pt x="236" y="44"/>
                      </a:lnTo>
                      <a:lnTo>
                        <a:pt x="214" y="22"/>
                      </a:lnTo>
                      <a:lnTo>
                        <a:pt x="214" y="22"/>
                      </a:lnTo>
                      <a:lnTo>
                        <a:pt x="212" y="20"/>
                      </a:lnTo>
                      <a:lnTo>
                        <a:pt x="208" y="18"/>
                      </a:lnTo>
                      <a:lnTo>
                        <a:pt x="208"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 name="Freeform 107">
                  <a:extLst>
                    <a:ext uri="{FF2B5EF4-FFF2-40B4-BE49-F238E27FC236}">
                      <a16:creationId xmlns:a16="http://schemas.microsoft.com/office/drawing/2014/main" id="{1AEEBC98-C1C6-45D2-B0A9-F2E9CE9FE429}"/>
                    </a:ext>
                  </a:extLst>
                </p:cNvPr>
                <p:cNvSpPr>
                  <a:spLocks/>
                </p:cNvSpPr>
                <p:nvPr/>
              </p:nvSpPr>
              <p:spPr bwMode="auto">
                <a:xfrm>
                  <a:off x="848" y="3100"/>
                  <a:ext cx="174" cy="174"/>
                </a:xfrm>
                <a:custGeom>
                  <a:avLst/>
                  <a:gdLst>
                    <a:gd name="T0" fmla="*/ 166 w 174"/>
                    <a:gd name="T1" fmla="*/ 174 h 174"/>
                    <a:gd name="T2" fmla="*/ 166 w 174"/>
                    <a:gd name="T3" fmla="*/ 174 h 174"/>
                    <a:gd name="T4" fmla="*/ 162 w 174"/>
                    <a:gd name="T5" fmla="*/ 174 h 174"/>
                    <a:gd name="T6" fmla="*/ 158 w 174"/>
                    <a:gd name="T7" fmla="*/ 172 h 174"/>
                    <a:gd name="T8" fmla="*/ 2 w 174"/>
                    <a:gd name="T9" fmla="*/ 14 h 174"/>
                    <a:gd name="T10" fmla="*/ 2 w 174"/>
                    <a:gd name="T11" fmla="*/ 14 h 174"/>
                    <a:gd name="T12" fmla="*/ 0 w 174"/>
                    <a:gd name="T13" fmla="*/ 12 h 174"/>
                    <a:gd name="T14" fmla="*/ 0 w 174"/>
                    <a:gd name="T15" fmla="*/ 8 h 174"/>
                    <a:gd name="T16" fmla="*/ 0 w 174"/>
                    <a:gd name="T17" fmla="*/ 4 h 174"/>
                    <a:gd name="T18" fmla="*/ 2 w 174"/>
                    <a:gd name="T19" fmla="*/ 2 h 174"/>
                    <a:gd name="T20" fmla="*/ 2 w 174"/>
                    <a:gd name="T21" fmla="*/ 2 h 174"/>
                    <a:gd name="T22" fmla="*/ 6 w 174"/>
                    <a:gd name="T23" fmla="*/ 0 h 174"/>
                    <a:gd name="T24" fmla="*/ 8 w 174"/>
                    <a:gd name="T25" fmla="*/ 0 h 174"/>
                    <a:gd name="T26" fmla="*/ 12 w 174"/>
                    <a:gd name="T27" fmla="*/ 0 h 174"/>
                    <a:gd name="T28" fmla="*/ 16 w 174"/>
                    <a:gd name="T29" fmla="*/ 2 h 174"/>
                    <a:gd name="T30" fmla="*/ 172 w 174"/>
                    <a:gd name="T31" fmla="*/ 158 h 174"/>
                    <a:gd name="T32" fmla="*/ 172 w 174"/>
                    <a:gd name="T33" fmla="*/ 158 h 174"/>
                    <a:gd name="T34" fmla="*/ 174 w 174"/>
                    <a:gd name="T35" fmla="*/ 162 h 174"/>
                    <a:gd name="T36" fmla="*/ 174 w 174"/>
                    <a:gd name="T37" fmla="*/ 164 h 174"/>
                    <a:gd name="T38" fmla="*/ 174 w 174"/>
                    <a:gd name="T39" fmla="*/ 168 h 174"/>
                    <a:gd name="T40" fmla="*/ 172 w 174"/>
                    <a:gd name="T41" fmla="*/ 172 h 174"/>
                    <a:gd name="T42" fmla="*/ 172 w 174"/>
                    <a:gd name="T43" fmla="*/ 172 h 174"/>
                    <a:gd name="T44" fmla="*/ 168 w 174"/>
                    <a:gd name="T45" fmla="*/ 174 h 174"/>
                    <a:gd name="T46" fmla="*/ 166 w 174"/>
                    <a:gd name="T47" fmla="*/ 174 h 174"/>
                    <a:gd name="T48" fmla="*/ 166 w 174"/>
                    <a:gd name="T49" fmla="*/ 17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 h="174">
                      <a:moveTo>
                        <a:pt x="166" y="174"/>
                      </a:moveTo>
                      <a:lnTo>
                        <a:pt x="166" y="174"/>
                      </a:lnTo>
                      <a:lnTo>
                        <a:pt x="162" y="174"/>
                      </a:lnTo>
                      <a:lnTo>
                        <a:pt x="158" y="172"/>
                      </a:lnTo>
                      <a:lnTo>
                        <a:pt x="2" y="14"/>
                      </a:lnTo>
                      <a:lnTo>
                        <a:pt x="2" y="14"/>
                      </a:lnTo>
                      <a:lnTo>
                        <a:pt x="0" y="12"/>
                      </a:lnTo>
                      <a:lnTo>
                        <a:pt x="0" y="8"/>
                      </a:lnTo>
                      <a:lnTo>
                        <a:pt x="0" y="4"/>
                      </a:lnTo>
                      <a:lnTo>
                        <a:pt x="2" y="2"/>
                      </a:lnTo>
                      <a:lnTo>
                        <a:pt x="2" y="2"/>
                      </a:lnTo>
                      <a:lnTo>
                        <a:pt x="6" y="0"/>
                      </a:lnTo>
                      <a:lnTo>
                        <a:pt x="8" y="0"/>
                      </a:lnTo>
                      <a:lnTo>
                        <a:pt x="12" y="0"/>
                      </a:lnTo>
                      <a:lnTo>
                        <a:pt x="16" y="2"/>
                      </a:lnTo>
                      <a:lnTo>
                        <a:pt x="172" y="158"/>
                      </a:lnTo>
                      <a:lnTo>
                        <a:pt x="172" y="158"/>
                      </a:lnTo>
                      <a:lnTo>
                        <a:pt x="174" y="162"/>
                      </a:lnTo>
                      <a:lnTo>
                        <a:pt x="174" y="164"/>
                      </a:lnTo>
                      <a:lnTo>
                        <a:pt x="174" y="168"/>
                      </a:lnTo>
                      <a:lnTo>
                        <a:pt x="172" y="172"/>
                      </a:lnTo>
                      <a:lnTo>
                        <a:pt x="172" y="172"/>
                      </a:lnTo>
                      <a:lnTo>
                        <a:pt x="168" y="174"/>
                      </a:lnTo>
                      <a:lnTo>
                        <a:pt x="166" y="174"/>
                      </a:lnTo>
                      <a:lnTo>
                        <a:pt x="166" y="1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 name="Freeform 108">
                  <a:extLst>
                    <a:ext uri="{FF2B5EF4-FFF2-40B4-BE49-F238E27FC236}">
                      <a16:creationId xmlns:a16="http://schemas.microsoft.com/office/drawing/2014/main" id="{364C9739-A000-48B1-B20E-F1ECE05D2C9F}"/>
                    </a:ext>
                  </a:extLst>
                </p:cNvPr>
                <p:cNvSpPr>
                  <a:spLocks/>
                </p:cNvSpPr>
                <p:nvPr/>
              </p:nvSpPr>
              <p:spPr bwMode="auto">
                <a:xfrm>
                  <a:off x="764" y="3184"/>
                  <a:ext cx="174" cy="174"/>
                </a:xfrm>
                <a:custGeom>
                  <a:avLst/>
                  <a:gdLst>
                    <a:gd name="T0" fmla="*/ 166 w 174"/>
                    <a:gd name="T1" fmla="*/ 174 h 174"/>
                    <a:gd name="T2" fmla="*/ 166 w 174"/>
                    <a:gd name="T3" fmla="*/ 174 h 174"/>
                    <a:gd name="T4" fmla="*/ 162 w 174"/>
                    <a:gd name="T5" fmla="*/ 172 h 174"/>
                    <a:gd name="T6" fmla="*/ 158 w 174"/>
                    <a:gd name="T7" fmla="*/ 170 h 174"/>
                    <a:gd name="T8" fmla="*/ 2 w 174"/>
                    <a:gd name="T9" fmla="*/ 14 h 174"/>
                    <a:gd name="T10" fmla="*/ 2 w 174"/>
                    <a:gd name="T11" fmla="*/ 14 h 174"/>
                    <a:gd name="T12" fmla="*/ 0 w 174"/>
                    <a:gd name="T13" fmla="*/ 12 h 174"/>
                    <a:gd name="T14" fmla="*/ 0 w 174"/>
                    <a:gd name="T15" fmla="*/ 8 h 174"/>
                    <a:gd name="T16" fmla="*/ 0 w 174"/>
                    <a:gd name="T17" fmla="*/ 4 h 174"/>
                    <a:gd name="T18" fmla="*/ 2 w 174"/>
                    <a:gd name="T19" fmla="*/ 2 h 174"/>
                    <a:gd name="T20" fmla="*/ 2 w 174"/>
                    <a:gd name="T21" fmla="*/ 2 h 174"/>
                    <a:gd name="T22" fmla="*/ 6 w 174"/>
                    <a:gd name="T23" fmla="*/ 0 h 174"/>
                    <a:gd name="T24" fmla="*/ 8 w 174"/>
                    <a:gd name="T25" fmla="*/ 0 h 174"/>
                    <a:gd name="T26" fmla="*/ 12 w 174"/>
                    <a:gd name="T27" fmla="*/ 0 h 174"/>
                    <a:gd name="T28" fmla="*/ 16 w 174"/>
                    <a:gd name="T29" fmla="*/ 2 h 174"/>
                    <a:gd name="T30" fmla="*/ 172 w 174"/>
                    <a:gd name="T31" fmla="*/ 158 h 174"/>
                    <a:gd name="T32" fmla="*/ 172 w 174"/>
                    <a:gd name="T33" fmla="*/ 158 h 174"/>
                    <a:gd name="T34" fmla="*/ 174 w 174"/>
                    <a:gd name="T35" fmla="*/ 162 h 174"/>
                    <a:gd name="T36" fmla="*/ 174 w 174"/>
                    <a:gd name="T37" fmla="*/ 164 h 174"/>
                    <a:gd name="T38" fmla="*/ 174 w 174"/>
                    <a:gd name="T39" fmla="*/ 168 h 174"/>
                    <a:gd name="T40" fmla="*/ 172 w 174"/>
                    <a:gd name="T41" fmla="*/ 170 h 174"/>
                    <a:gd name="T42" fmla="*/ 172 w 174"/>
                    <a:gd name="T43" fmla="*/ 170 h 174"/>
                    <a:gd name="T44" fmla="*/ 168 w 174"/>
                    <a:gd name="T45" fmla="*/ 172 h 174"/>
                    <a:gd name="T46" fmla="*/ 166 w 174"/>
                    <a:gd name="T47" fmla="*/ 174 h 174"/>
                    <a:gd name="T48" fmla="*/ 166 w 174"/>
                    <a:gd name="T49" fmla="*/ 17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 h="174">
                      <a:moveTo>
                        <a:pt x="166" y="174"/>
                      </a:moveTo>
                      <a:lnTo>
                        <a:pt x="166" y="174"/>
                      </a:lnTo>
                      <a:lnTo>
                        <a:pt x="162" y="172"/>
                      </a:lnTo>
                      <a:lnTo>
                        <a:pt x="158" y="170"/>
                      </a:lnTo>
                      <a:lnTo>
                        <a:pt x="2" y="14"/>
                      </a:lnTo>
                      <a:lnTo>
                        <a:pt x="2" y="14"/>
                      </a:lnTo>
                      <a:lnTo>
                        <a:pt x="0" y="12"/>
                      </a:lnTo>
                      <a:lnTo>
                        <a:pt x="0" y="8"/>
                      </a:lnTo>
                      <a:lnTo>
                        <a:pt x="0" y="4"/>
                      </a:lnTo>
                      <a:lnTo>
                        <a:pt x="2" y="2"/>
                      </a:lnTo>
                      <a:lnTo>
                        <a:pt x="2" y="2"/>
                      </a:lnTo>
                      <a:lnTo>
                        <a:pt x="6" y="0"/>
                      </a:lnTo>
                      <a:lnTo>
                        <a:pt x="8" y="0"/>
                      </a:lnTo>
                      <a:lnTo>
                        <a:pt x="12" y="0"/>
                      </a:lnTo>
                      <a:lnTo>
                        <a:pt x="16" y="2"/>
                      </a:lnTo>
                      <a:lnTo>
                        <a:pt x="172" y="158"/>
                      </a:lnTo>
                      <a:lnTo>
                        <a:pt x="172" y="158"/>
                      </a:lnTo>
                      <a:lnTo>
                        <a:pt x="174" y="162"/>
                      </a:lnTo>
                      <a:lnTo>
                        <a:pt x="174" y="164"/>
                      </a:lnTo>
                      <a:lnTo>
                        <a:pt x="174" y="168"/>
                      </a:lnTo>
                      <a:lnTo>
                        <a:pt x="172" y="170"/>
                      </a:lnTo>
                      <a:lnTo>
                        <a:pt x="172" y="170"/>
                      </a:lnTo>
                      <a:lnTo>
                        <a:pt x="168" y="172"/>
                      </a:lnTo>
                      <a:lnTo>
                        <a:pt x="166" y="174"/>
                      </a:lnTo>
                      <a:lnTo>
                        <a:pt x="166" y="1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cxnSp>
          <p:nvCxnSpPr>
            <p:cNvPr id="210" name="Straight Connector 209">
              <a:extLst>
                <a:ext uri="{FF2B5EF4-FFF2-40B4-BE49-F238E27FC236}">
                  <a16:creationId xmlns:a16="http://schemas.microsoft.com/office/drawing/2014/main" id="{60627FEE-71FE-4899-A73A-F81B4A754773}"/>
                </a:ext>
              </a:extLst>
            </p:cNvPr>
            <p:cNvCxnSpPr>
              <a:cxnSpLocks/>
            </p:cNvCxnSpPr>
            <p:nvPr/>
          </p:nvCxnSpPr>
          <p:spPr>
            <a:xfrm>
              <a:off x="10991543" y="4586096"/>
              <a:ext cx="0" cy="1146307"/>
            </a:xfrm>
            <a:prstGeom prst="line">
              <a:avLst/>
            </a:prstGeom>
            <a:noFill/>
            <a:ln w="12700" cap="sq" cmpd="sng" algn="ctr">
              <a:solidFill>
                <a:schemeClr val="tx2"/>
              </a:solidFill>
              <a:prstDash val="solid"/>
              <a:miter lim="800000"/>
              <a:tailEnd type="none"/>
            </a:ln>
            <a:effectLst/>
          </p:spPr>
        </p:cxnSp>
        <p:cxnSp>
          <p:nvCxnSpPr>
            <p:cNvPr id="216" name="Straight Connector 215">
              <a:extLst>
                <a:ext uri="{FF2B5EF4-FFF2-40B4-BE49-F238E27FC236}">
                  <a16:creationId xmlns:a16="http://schemas.microsoft.com/office/drawing/2014/main" id="{8004BA07-C92B-4E74-9BC9-FB1E63D38F34}"/>
                </a:ext>
              </a:extLst>
            </p:cNvPr>
            <p:cNvCxnSpPr>
              <a:cxnSpLocks/>
            </p:cNvCxnSpPr>
            <p:nvPr/>
          </p:nvCxnSpPr>
          <p:spPr>
            <a:xfrm>
              <a:off x="5075664" y="4586096"/>
              <a:ext cx="0" cy="1146307"/>
            </a:xfrm>
            <a:prstGeom prst="line">
              <a:avLst/>
            </a:prstGeom>
            <a:noFill/>
            <a:ln w="12700" cap="sq" cmpd="sng" algn="ctr">
              <a:solidFill>
                <a:schemeClr val="tx2"/>
              </a:solidFill>
              <a:prstDash val="solid"/>
              <a:miter lim="800000"/>
              <a:tailEnd type="none"/>
            </a:ln>
            <a:effectLst/>
          </p:spPr>
        </p:cxnSp>
        <p:sp>
          <p:nvSpPr>
            <p:cNvPr id="231" name="TextBox 230">
              <a:extLst>
                <a:ext uri="{FF2B5EF4-FFF2-40B4-BE49-F238E27FC236}">
                  <a16:creationId xmlns:a16="http://schemas.microsoft.com/office/drawing/2014/main" id="{E0C74190-89E9-4093-87C9-1F9238234961}"/>
                </a:ext>
              </a:extLst>
            </p:cNvPr>
            <p:cNvSpPr txBox="1"/>
            <p:nvPr/>
          </p:nvSpPr>
          <p:spPr>
            <a:xfrm>
              <a:off x="7578480" y="6019800"/>
              <a:ext cx="818764" cy="321037"/>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Liability</a:t>
              </a:r>
            </a:p>
          </p:txBody>
        </p:sp>
      </p:grpSp>
      <p:grpSp>
        <p:nvGrpSpPr>
          <p:cNvPr id="213" name="Group 212">
            <a:extLst>
              <a:ext uri="{FF2B5EF4-FFF2-40B4-BE49-F238E27FC236}">
                <a16:creationId xmlns:a16="http://schemas.microsoft.com/office/drawing/2014/main" id="{830004BA-57B1-44AB-A9F3-32A7145A1CEF}"/>
              </a:ext>
            </a:extLst>
          </p:cNvPr>
          <p:cNvGrpSpPr/>
          <p:nvPr/>
        </p:nvGrpSpPr>
        <p:grpSpPr>
          <a:xfrm>
            <a:off x="4666282" y="2604891"/>
            <a:ext cx="818764" cy="2123093"/>
            <a:chOff x="4666282" y="2604891"/>
            <a:chExt cx="818764" cy="2123093"/>
          </a:xfrm>
        </p:grpSpPr>
        <p:grpSp>
          <p:nvGrpSpPr>
            <p:cNvPr id="87" name="Group 4">
              <a:extLst>
                <a:ext uri="{FF2B5EF4-FFF2-40B4-BE49-F238E27FC236}">
                  <a16:creationId xmlns:a16="http://schemas.microsoft.com/office/drawing/2014/main" id="{01B79F21-2A97-4E22-8546-0129ED595921}"/>
                </a:ext>
              </a:extLst>
            </p:cNvPr>
            <p:cNvGrpSpPr>
              <a:grpSpLocks noChangeAspect="1"/>
            </p:cNvGrpSpPr>
            <p:nvPr/>
          </p:nvGrpSpPr>
          <p:grpSpPr bwMode="auto">
            <a:xfrm>
              <a:off x="4748458" y="3043757"/>
              <a:ext cx="654413" cy="702201"/>
              <a:chOff x="335" y="2153"/>
              <a:chExt cx="671" cy="720"/>
            </a:xfrm>
            <a:solidFill>
              <a:schemeClr val="bg1"/>
            </a:solidFill>
          </p:grpSpPr>
          <p:sp>
            <p:nvSpPr>
              <p:cNvPr id="88" name="Freeform 5">
                <a:extLst>
                  <a:ext uri="{FF2B5EF4-FFF2-40B4-BE49-F238E27FC236}">
                    <a16:creationId xmlns:a16="http://schemas.microsoft.com/office/drawing/2014/main" id="{D3E48848-1904-465A-9477-A10B963479EA}"/>
                  </a:ext>
                </a:extLst>
              </p:cNvPr>
              <p:cNvSpPr>
                <a:spLocks noEditPoints="1"/>
              </p:cNvSpPr>
              <p:nvPr/>
            </p:nvSpPr>
            <p:spPr bwMode="auto">
              <a:xfrm>
                <a:off x="599" y="2153"/>
                <a:ext cx="143" cy="142"/>
              </a:xfrm>
              <a:custGeom>
                <a:avLst/>
                <a:gdLst>
                  <a:gd name="T0" fmla="*/ 79 w 158"/>
                  <a:gd name="T1" fmla="*/ 157 h 157"/>
                  <a:gd name="T2" fmla="*/ 0 w 158"/>
                  <a:gd name="T3" fmla="*/ 79 h 157"/>
                  <a:gd name="T4" fmla="*/ 79 w 158"/>
                  <a:gd name="T5" fmla="*/ 0 h 157"/>
                  <a:gd name="T6" fmla="*/ 158 w 158"/>
                  <a:gd name="T7" fmla="*/ 79 h 157"/>
                  <a:gd name="T8" fmla="*/ 79 w 158"/>
                  <a:gd name="T9" fmla="*/ 157 h 157"/>
                  <a:gd name="T10" fmla="*/ 79 w 158"/>
                  <a:gd name="T11" fmla="*/ 17 h 157"/>
                  <a:gd name="T12" fmla="*/ 18 w 158"/>
                  <a:gd name="T13" fmla="*/ 79 h 157"/>
                  <a:gd name="T14" fmla="*/ 79 w 158"/>
                  <a:gd name="T15" fmla="*/ 140 h 157"/>
                  <a:gd name="T16" fmla="*/ 141 w 158"/>
                  <a:gd name="T17" fmla="*/ 79 h 157"/>
                  <a:gd name="T18" fmla="*/ 79 w 158"/>
                  <a:gd name="T19" fmla="*/ 1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8" h="157">
                    <a:moveTo>
                      <a:pt x="79" y="157"/>
                    </a:moveTo>
                    <a:cubicBezTo>
                      <a:pt x="36" y="157"/>
                      <a:pt x="0" y="122"/>
                      <a:pt x="0" y="79"/>
                    </a:cubicBezTo>
                    <a:cubicBezTo>
                      <a:pt x="0" y="35"/>
                      <a:pt x="36" y="0"/>
                      <a:pt x="79" y="0"/>
                    </a:cubicBezTo>
                    <a:cubicBezTo>
                      <a:pt x="122" y="0"/>
                      <a:pt x="158" y="35"/>
                      <a:pt x="158" y="79"/>
                    </a:cubicBezTo>
                    <a:cubicBezTo>
                      <a:pt x="158" y="122"/>
                      <a:pt x="122" y="157"/>
                      <a:pt x="79" y="157"/>
                    </a:cubicBezTo>
                    <a:close/>
                    <a:moveTo>
                      <a:pt x="79" y="17"/>
                    </a:moveTo>
                    <a:cubicBezTo>
                      <a:pt x="45" y="17"/>
                      <a:pt x="18" y="45"/>
                      <a:pt x="18" y="79"/>
                    </a:cubicBezTo>
                    <a:cubicBezTo>
                      <a:pt x="18" y="112"/>
                      <a:pt x="45" y="140"/>
                      <a:pt x="79" y="140"/>
                    </a:cubicBezTo>
                    <a:cubicBezTo>
                      <a:pt x="113" y="140"/>
                      <a:pt x="141" y="112"/>
                      <a:pt x="141" y="79"/>
                    </a:cubicBezTo>
                    <a:cubicBezTo>
                      <a:pt x="141" y="45"/>
                      <a:pt x="113" y="17"/>
                      <a:pt x="79"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6">
                <a:extLst>
                  <a:ext uri="{FF2B5EF4-FFF2-40B4-BE49-F238E27FC236}">
                    <a16:creationId xmlns:a16="http://schemas.microsoft.com/office/drawing/2014/main" id="{63181B6F-6BFB-4188-8874-4154EC5E6511}"/>
                  </a:ext>
                </a:extLst>
              </p:cNvPr>
              <p:cNvSpPr>
                <a:spLocks/>
              </p:cNvSpPr>
              <p:nvPr/>
            </p:nvSpPr>
            <p:spPr bwMode="auto">
              <a:xfrm>
                <a:off x="547" y="2308"/>
                <a:ext cx="247" cy="323"/>
              </a:xfrm>
              <a:custGeom>
                <a:avLst/>
                <a:gdLst>
                  <a:gd name="T0" fmla="*/ 46 w 272"/>
                  <a:gd name="T1" fmla="*/ 358 h 358"/>
                  <a:gd name="T2" fmla="*/ 11 w 272"/>
                  <a:gd name="T3" fmla="*/ 322 h 358"/>
                  <a:gd name="T4" fmla="*/ 0 w 272"/>
                  <a:gd name="T5" fmla="*/ 297 h 358"/>
                  <a:gd name="T6" fmla="*/ 0 w 272"/>
                  <a:gd name="T7" fmla="*/ 86 h 358"/>
                  <a:gd name="T8" fmla="*/ 86 w 272"/>
                  <a:gd name="T9" fmla="*/ 0 h 358"/>
                  <a:gd name="T10" fmla="*/ 186 w 272"/>
                  <a:gd name="T11" fmla="*/ 0 h 358"/>
                  <a:gd name="T12" fmla="*/ 272 w 272"/>
                  <a:gd name="T13" fmla="*/ 86 h 358"/>
                  <a:gd name="T14" fmla="*/ 272 w 272"/>
                  <a:gd name="T15" fmla="*/ 297 h 358"/>
                  <a:gd name="T16" fmla="*/ 261 w 272"/>
                  <a:gd name="T17" fmla="*/ 322 h 358"/>
                  <a:gd name="T18" fmla="*/ 226 w 272"/>
                  <a:gd name="T19" fmla="*/ 358 h 358"/>
                  <a:gd name="T20" fmla="*/ 214 w 272"/>
                  <a:gd name="T21" fmla="*/ 346 h 358"/>
                  <a:gd name="T22" fmla="*/ 249 w 272"/>
                  <a:gd name="T23" fmla="*/ 310 h 358"/>
                  <a:gd name="T24" fmla="*/ 255 w 272"/>
                  <a:gd name="T25" fmla="*/ 297 h 358"/>
                  <a:gd name="T26" fmla="*/ 255 w 272"/>
                  <a:gd name="T27" fmla="*/ 86 h 358"/>
                  <a:gd name="T28" fmla="*/ 186 w 272"/>
                  <a:gd name="T29" fmla="*/ 17 h 358"/>
                  <a:gd name="T30" fmla="*/ 86 w 272"/>
                  <a:gd name="T31" fmla="*/ 17 h 358"/>
                  <a:gd name="T32" fmla="*/ 18 w 272"/>
                  <a:gd name="T33" fmla="*/ 86 h 358"/>
                  <a:gd name="T34" fmla="*/ 18 w 272"/>
                  <a:gd name="T35" fmla="*/ 297 h 358"/>
                  <a:gd name="T36" fmla="*/ 23 w 272"/>
                  <a:gd name="T37" fmla="*/ 310 h 358"/>
                  <a:gd name="T38" fmla="*/ 59 w 272"/>
                  <a:gd name="T39" fmla="*/ 346 h 358"/>
                  <a:gd name="T40" fmla="*/ 46 w 272"/>
                  <a:gd name="T41" fmla="*/ 358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2" h="358">
                    <a:moveTo>
                      <a:pt x="46" y="358"/>
                    </a:moveTo>
                    <a:cubicBezTo>
                      <a:pt x="11" y="322"/>
                      <a:pt x="11" y="322"/>
                      <a:pt x="11" y="322"/>
                    </a:cubicBezTo>
                    <a:cubicBezTo>
                      <a:pt x="4" y="315"/>
                      <a:pt x="0" y="306"/>
                      <a:pt x="0" y="297"/>
                    </a:cubicBezTo>
                    <a:cubicBezTo>
                      <a:pt x="0" y="86"/>
                      <a:pt x="0" y="86"/>
                      <a:pt x="0" y="86"/>
                    </a:cubicBezTo>
                    <a:cubicBezTo>
                      <a:pt x="0" y="38"/>
                      <a:pt x="39" y="0"/>
                      <a:pt x="86" y="0"/>
                    </a:cubicBezTo>
                    <a:cubicBezTo>
                      <a:pt x="186" y="0"/>
                      <a:pt x="186" y="0"/>
                      <a:pt x="186" y="0"/>
                    </a:cubicBezTo>
                    <a:cubicBezTo>
                      <a:pt x="233" y="0"/>
                      <a:pt x="272" y="38"/>
                      <a:pt x="272" y="86"/>
                    </a:cubicBezTo>
                    <a:cubicBezTo>
                      <a:pt x="272" y="297"/>
                      <a:pt x="272" y="297"/>
                      <a:pt x="272" y="297"/>
                    </a:cubicBezTo>
                    <a:cubicBezTo>
                      <a:pt x="272" y="306"/>
                      <a:pt x="268" y="315"/>
                      <a:pt x="261" y="322"/>
                    </a:cubicBezTo>
                    <a:cubicBezTo>
                      <a:pt x="226" y="358"/>
                      <a:pt x="226" y="358"/>
                      <a:pt x="226" y="358"/>
                    </a:cubicBezTo>
                    <a:cubicBezTo>
                      <a:pt x="214" y="346"/>
                      <a:pt x="214" y="346"/>
                      <a:pt x="214" y="346"/>
                    </a:cubicBezTo>
                    <a:cubicBezTo>
                      <a:pt x="249" y="310"/>
                      <a:pt x="249" y="310"/>
                      <a:pt x="249" y="310"/>
                    </a:cubicBezTo>
                    <a:cubicBezTo>
                      <a:pt x="253" y="307"/>
                      <a:pt x="255" y="302"/>
                      <a:pt x="255" y="297"/>
                    </a:cubicBezTo>
                    <a:cubicBezTo>
                      <a:pt x="255" y="86"/>
                      <a:pt x="255" y="86"/>
                      <a:pt x="255" y="86"/>
                    </a:cubicBezTo>
                    <a:cubicBezTo>
                      <a:pt x="255" y="48"/>
                      <a:pt x="224" y="17"/>
                      <a:pt x="186" y="17"/>
                    </a:cubicBezTo>
                    <a:cubicBezTo>
                      <a:pt x="86" y="17"/>
                      <a:pt x="86" y="17"/>
                      <a:pt x="86" y="17"/>
                    </a:cubicBezTo>
                    <a:cubicBezTo>
                      <a:pt x="48" y="17"/>
                      <a:pt x="18" y="48"/>
                      <a:pt x="18" y="86"/>
                    </a:cubicBezTo>
                    <a:cubicBezTo>
                      <a:pt x="18" y="297"/>
                      <a:pt x="18" y="297"/>
                      <a:pt x="18" y="297"/>
                    </a:cubicBezTo>
                    <a:cubicBezTo>
                      <a:pt x="18" y="302"/>
                      <a:pt x="19" y="307"/>
                      <a:pt x="23" y="310"/>
                    </a:cubicBezTo>
                    <a:cubicBezTo>
                      <a:pt x="59" y="346"/>
                      <a:pt x="59" y="346"/>
                      <a:pt x="59" y="346"/>
                    </a:cubicBezTo>
                    <a:lnTo>
                      <a:pt x="46" y="3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7">
                <a:extLst>
                  <a:ext uri="{FF2B5EF4-FFF2-40B4-BE49-F238E27FC236}">
                    <a16:creationId xmlns:a16="http://schemas.microsoft.com/office/drawing/2014/main" id="{9411F741-4690-4B13-9F71-FD41FA36AC5D}"/>
                  </a:ext>
                </a:extLst>
              </p:cNvPr>
              <p:cNvSpPr>
                <a:spLocks/>
              </p:cNvSpPr>
              <p:nvPr/>
            </p:nvSpPr>
            <p:spPr bwMode="auto">
              <a:xfrm>
                <a:off x="583" y="2572"/>
                <a:ext cx="31" cy="301"/>
              </a:xfrm>
              <a:custGeom>
                <a:avLst/>
                <a:gdLst>
                  <a:gd name="T0" fmla="*/ 16 w 31"/>
                  <a:gd name="T1" fmla="*/ 301 h 301"/>
                  <a:gd name="T2" fmla="*/ 0 w 31"/>
                  <a:gd name="T3" fmla="*/ 1 h 301"/>
                  <a:gd name="T4" fmla="*/ 16 w 31"/>
                  <a:gd name="T5" fmla="*/ 0 h 301"/>
                  <a:gd name="T6" fmla="*/ 31 w 31"/>
                  <a:gd name="T7" fmla="*/ 301 h 301"/>
                  <a:gd name="T8" fmla="*/ 16 w 31"/>
                  <a:gd name="T9" fmla="*/ 301 h 301"/>
                </a:gdLst>
                <a:ahLst/>
                <a:cxnLst>
                  <a:cxn ang="0">
                    <a:pos x="T0" y="T1"/>
                  </a:cxn>
                  <a:cxn ang="0">
                    <a:pos x="T2" y="T3"/>
                  </a:cxn>
                  <a:cxn ang="0">
                    <a:pos x="T4" y="T5"/>
                  </a:cxn>
                  <a:cxn ang="0">
                    <a:pos x="T6" y="T7"/>
                  </a:cxn>
                  <a:cxn ang="0">
                    <a:pos x="T8" y="T9"/>
                  </a:cxn>
                </a:cxnLst>
                <a:rect l="0" t="0" r="r" b="b"/>
                <a:pathLst>
                  <a:path w="31" h="301">
                    <a:moveTo>
                      <a:pt x="16" y="301"/>
                    </a:moveTo>
                    <a:lnTo>
                      <a:pt x="0" y="1"/>
                    </a:lnTo>
                    <a:lnTo>
                      <a:pt x="16" y="0"/>
                    </a:lnTo>
                    <a:lnTo>
                      <a:pt x="31" y="301"/>
                    </a:lnTo>
                    <a:lnTo>
                      <a:pt x="16"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8">
                <a:extLst>
                  <a:ext uri="{FF2B5EF4-FFF2-40B4-BE49-F238E27FC236}">
                    <a16:creationId xmlns:a16="http://schemas.microsoft.com/office/drawing/2014/main" id="{CBF2209B-6BA8-4A1B-9DFC-8522F1C74952}"/>
                  </a:ext>
                </a:extLst>
              </p:cNvPr>
              <p:cNvSpPr>
                <a:spLocks/>
              </p:cNvSpPr>
              <p:nvPr/>
            </p:nvSpPr>
            <p:spPr bwMode="auto">
              <a:xfrm>
                <a:off x="722" y="2572"/>
                <a:ext cx="36" cy="301"/>
              </a:xfrm>
              <a:custGeom>
                <a:avLst/>
                <a:gdLst>
                  <a:gd name="T0" fmla="*/ 16 w 36"/>
                  <a:gd name="T1" fmla="*/ 301 h 301"/>
                  <a:gd name="T2" fmla="*/ 0 w 36"/>
                  <a:gd name="T3" fmla="*/ 301 h 301"/>
                  <a:gd name="T4" fmla="*/ 20 w 36"/>
                  <a:gd name="T5" fmla="*/ 0 h 301"/>
                  <a:gd name="T6" fmla="*/ 36 w 36"/>
                  <a:gd name="T7" fmla="*/ 1 h 301"/>
                  <a:gd name="T8" fmla="*/ 16 w 36"/>
                  <a:gd name="T9" fmla="*/ 301 h 301"/>
                </a:gdLst>
                <a:ahLst/>
                <a:cxnLst>
                  <a:cxn ang="0">
                    <a:pos x="T0" y="T1"/>
                  </a:cxn>
                  <a:cxn ang="0">
                    <a:pos x="T2" y="T3"/>
                  </a:cxn>
                  <a:cxn ang="0">
                    <a:pos x="T4" y="T5"/>
                  </a:cxn>
                  <a:cxn ang="0">
                    <a:pos x="T6" y="T7"/>
                  </a:cxn>
                  <a:cxn ang="0">
                    <a:pos x="T8" y="T9"/>
                  </a:cxn>
                </a:cxnLst>
                <a:rect l="0" t="0" r="r" b="b"/>
                <a:pathLst>
                  <a:path w="36" h="301">
                    <a:moveTo>
                      <a:pt x="16" y="301"/>
                    </a:moveTo>
                    <a:lnTo>
                      <a:pt x="0" y="301"/>
                    </a:lnTo>
                    <a:lnTo>
                      <a:pt x="20" y="0"/>
                    </a:lnTo>
                    <a:lnTo>
                      <a:pt x="36" y="1"/>
                    </a:lnTo>
                    <a:lnTo>
                      <a:pt x="16"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Rectangle 9">
                <a:extLst>
                  <a:ext uri="{FF2B5EF4-FFF2-40B4-BE49-F238E27FC236}">
                    <a16:creationId xmlns:a16="http://schemas.microsoft.com/office/drawing/2014/main" id="{B7182F8A-6D26-4BBB-A4AF-0D039AC7409B}"/>
                  </a:ext>
                </a:extLst>
              </p:cNvPr>
              <p:cNvSpPr>
                <a:spLocks noChangeArrowheads="1"/>
              </p:cNvSpPr>
              <p:nvPr/>
            </p:nvSpPr>
            <p:spPr bwMode="auto">
              <a:xfrm>
                <a:off x="663" y="2697"/>
                <a:ext cx="16" cy="17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Rectangle 10">
                <a:extLst>
                  <a:ext uri="{FF2B5EF4-FFF2-40B4-BE49-F238E27FC236}">
                    <a16:creationId xmlns:a16="http://schemas.microsoft.com/office/drawing/2014/main" id="{9737FB44-0B8B-4E89-B20F-2C46C580E297}"/>
                  </a:ext>
                </a:extLst>
              </p:cNvPr>
              <p:cNvSpPr>
                <a:spLocks noChangeArrowheads="1"/>
              </p:cNvSpPr>
              <p:nvPr/>
            </p:nvSpPr>
            <p:spPr bwMode="auto">
              <a:xfrm>
                <a:off x="663" y="2378"/>
                <a:ext cx="16"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Rectangle 11">
                <a:extLst>
                  <a:ext uri="{FF2B5EF4-FFF2-40B4-BE49-F238E27FC236}">
                    <a16:creationId xmlns:a16="http://schemas.microsoft.com/office/drawing/2014/main" id="{070DB664-5DE2-4EB0-9B05-0B2CAF7D9F44}"/>
                  </a:ext>
                </a:extLst>
              </p:cNvPr>
              <p:cNvSpPr>
                <a:spLocks noChangeArrowheads="1"/>
              </p:cNvSpPr>
              <p:nvPr/>
            </p:nvSpPr>
            <p:spPr bwMode="auto">
              <a:xfrm>
                <a:off x="663" y="2443"/>
                <a:ext cx="16"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Rectangle 12">
                <a:extLst>
                  <a:ext uri="{FF2B5EF4-FFF2-40B4-BE49-F238E27FC236}">
                    <a16:creationId xmlns:a16="http://schemas.microsoft.com/office/drawing/2014/main" id="{DC3A4135-813A-4B66-89BE-15BD481F2888}"/>
                  </a:ext>
                </a:extLst>
              </p:cNvPr>
              <p:cNvSpPr>
                <a:spLocks noChangeArrowheads="1"/>
              </p:cNvSpPr>
              <p:nvPr/>
            </p:nvSpPr>
            <p:spPr bwMode="auto">
              <a:xfrm>
                <a:off x="663" y="2507"/>
                <a:ext cx="16"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Freeform 13">
                <a:extLst>
                  <a:ext uri="{FF2B5EF4-FFF2-40B4-BE49-F238E27FC236}">
                    <a16:creationId xmlns:a16="http://schemas.microsoft.com/office/drawing/2014/main" id="{46CF816D-06CC-4C57-852D-CAC4ECD453E5}"/>
                  </a:ext>
                </a:extLst>
              </p:cNvPr>
              <p:cNvSpPr>
                <a:spLocks noEditPoints="1"/>
              </p:cNvSpPr>
              <p:nvPr/>
            </p:nvSpPr>
            <p:spPr bwMode="auto">
              <a:xfrm>
                <a:off x="380" y="2212"/>
                <a:ext cx="127" cy="127"/>
              </a:xfrm>
              <a:custGeom>
                <a:avLst/>
                <a:gdLst>
                  <a:gd name="T0" fmla="*/ 70 w 140"/>
                  <a:gd name="T1" fmla="*/ 141 h 141"/>
                  <a:gd name="T2" fmla="*/ 0 w 140"/>
                  <a:gd name="T3" fmla="*/ 70 h 141"/>
                  <a:gd name="T4" fmla="*/ 70 w 140"/>
                  <a:gd name="T5" fmla="*/ 0 h 141"/>
                  <a:gd name="T6" fmla="*/ 140 w 140"/>
                  <a:gd name="T7" fmla="*/ 70 h 141"/>
                  <a:gd name="T8" fmla="*/ 70 w 140"/>
                  <a:gd name="T9" fmla="*/ 141 h 141"/>
                  <a:gd name="T10" fmla="*/ 70 w 140"/>
                  <a:gd name="T11" fmla="*/ 17 h 141"/>
                  <a:gd name="T12" fmla="*/ 17 w 140"/>
                  <a:gd name="T13" fmla="*/ 70 h 141"/>
                  <a:gd name="T14" fmla="*/ 70 w 140"/>
                  <a:gd name="T15" fmla="*/ 124 h 141"/>
                  <a:gd name="T16" fmla="*/ 123 w 140"/>
                  <a:gd name="T17" fmla="*/ 70 h 141"/>
                  <a:gd name="T18" fmla="*/ 70 w 140"/>
                  <a:gd name="T19" fmla="*/ 17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0" h="141">
                    <a:moveTo>
                      <a:pt x="70" y="141"/>
                    </a:moveTo>
                    <a:cubicBezTo>
                      <a:pt x="31" y="141"/>
                      <a:pt x="0" y="109"/>
                      <a:pt x="0" y="70"/>
                    </a:cubicBezTo>
                    <a:cubicBezTo>
                      <a:pt x="0" y="32"/>
                      <a:pt x="31" y="0"/>
                      <a:pt x="70" y="0"/>
                    </a:cubicBezTo>
                    <a:cubicBezTo>
                      <a:pt x="109" y="0"/>
                      <a:pt x="140" y="32"/>
                      <a:pt x="140" y="70"/>
                    </a:cubicBezTo>
                    <a:cubicBezTo>
                      <a:pt x="140" y="109"/>
                      <a:pt x="109" y="141"/>
                      <a:pt x="70" y="141"/>
                    </a:cubicBezTo>
                    <a:close/>
                    <a:moveTo>
                      <a:pt x="70" y="17"/>
                    </a:moveTo>
                    <a:cubicBezTo>
                      <a:pt x="40" y="17"/>
                      <a:pt x="17" y="41"/>
                      <a:pt x="17" y="70"/>
                    </a:cubicBezTo>
                    <a:cubicBezTo>
                      <a:pt x="17" y="100"/>
                      <a:pt x="40" y="124"/>
                      <a:pt x="70" y="124"/>
                    </a:cubicBezTo>
                    <a:cubicBezTo>
                      <a:pt x="99" y="124"/>
                      <a:pt x="123" y="100"/>
                      <a:pt x="123" y="70"/>
                    </a:cubicBezTo>
                    <a:cubicBezTo>
                      <a:pt x="123" y="41"/>
                      <a:pt x="99" y="17"/>
                      <a:pt x="7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Freeform 14">
                <a:extLst>
                  <a:ext uri="{FF2B5EF4-FFF2-40B4-BE49-F238E27FC236}">
                    <a16:creationId xmlns:a16="http://schemas.microsoft.com/office/drawing/2014/main" id="{35AEF69E-820D-4A04-95C7-4FF3CFE43076}"/>
                  </a:ext>
                </a:extLst>
              </p:cNvPr>
              <p:cNvSpPr>
                <a:spLocks/>
              </p:cNvSpPr>
              <p:nvPr/>
            </p:nvSpPr>
            <p:spPr bwMode="auto">
              <a:xfrm>
                <a:off x="335" y="2350"/>
                <a:ext cx="194" cy="297"/>
              </a:xfrm>
              <a:custGeom>
                <a:avLst/>
                <a:gdLst>
                  <a:gd name="T0" fmla="*/ 66 w 214"/>
                  <a:gd name="T1" fmla="*/ 330 h 330"/>
                  <a:gd name="T2" fmla="*/ 13 w 214"/>
                  <a:gd name="T3" fmla="*/ 284 h 330"/>
                  <a:gd name="T4" fmla="*/ 2 w 214"/>
                  <a:gd name="T5" fmla="*/ 148 h 330"/>
                  <a:gd name="T6" fmla="*/ 0 w 214"/>
                  <a:gd name="T7" fmla="*/ 115 h 330"/>
                  <a:gd name="T8" fmla="*/ 114 w 214"/>
                  <a:gd name="T9" fmla="*/ 0 h 330"/>
                  <a:gd name="T10" fmla="*/ 127 w 214"/>
                  <a:gd name="T11" fmla="*/ 0 h 330"/>
                  <a:gd name="T12" fmla="*/ 214 w 214"/>
                  <a:gd name="T13" fmla="*/ 40 h 330"/>
                  <a:gd name="T14" fmla="*/ 201 w 214"/>
                  <a:gd name="T15" fmla="*/ 51 h 330"/>
                  <a:gd name="T16" fmla="*/ 127 w 214"/>
                  <a:gd name="T17" fmla="*/ 16 h 330"/>
                  <a:gd name="T18" fmla="*/ 114 w 214"/>
                  <a:gd name="T19" fmla="*/ 16 h 330"/>
                  <a:gd name="T20" fmla="*/ 17 w 214"/>
                  <a:gd name="T21" fmla="*/ 114 h 330"/>
                  <a:gd name="T22" fmla="*/ 19 w 214"/>
                  <a:gd name="T23" fmla="*/ 147 h 330"/>
                  <a:gd name="T24" fmla="*/ 30 w 214"/>
                  <a:gd name="T25" fmla="*/ 276 h 330"/>
                  <a:gd name="T26" fmla="*/ 77 w 214"/>
                  <a:gd name="T27" fmla="*/ 317 h 330"/>
                  <a:gd name="T28" fmla="*/ 66 w 214"/>
                  <a:gd name="T29" fmla="*/ 33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4" h="330">
                    <a:moveTo>
                      <a:pt x="66" y="330"/>
                    </a:moveTo>
                    <a:cubicBezTo>
                      <a:pt x="13" y="284"/>
                      <a:pt x="13" y="284"/>
                      <a:pt x="13" y="284"/>
                    </a:cubicBezTo>
                    <a:cubicBezTo>
                      <a:pt x="2" y="148"/>
                      <a:pt x="2" y="148"/>
                      <a:pt x="2" y="148"/>
                    </a:cubicBezTo>
                    <a:cubicBezTo>
                      <a:pt x="0" y="115"/>
                      <a:pt x="0" y="115"/>
                      <a:pt x="0" y="115"/>
                    </a:cubicBezTo>
                    <a:cubicBezTo>
                      <a:pt x="0" y="51"/>
                      <a:pt x="51" y="0"/>
                      <a:pt x="114" y="0"/>
                    </a:cubicBezTo>
                    <a:cubicBezTo>
                      <a:pt x="127" y="0"/>
                      <a:pt x="127" y="0"/>
                      <a:pt x="127" y="0"/>
                    </a:cubicBezTo>
                    <a:cubicBezTo>
                      <a:pt x="161" y="0"/>
                      <a:pt x="192" y="14"/>
                      <a:pt x="214" y="40"/>
                    </a:cubicBezTo>
                    <a:cubicBezTo>
                      <a:pt x="201" y="51"/>
                      <a:pt x="201" y="51"/>
                      <a:pt x="201" y="51"/>
                    </a:cubicBezTo>
                    <a:cubicBezTo>
                      <a:pt x="182" y="29"/>
                      <a:pt x="156" y="16"/>
                      <a:pt x="127" y="16"/>
                    </a:cubicBezTo>
                    <a:cubicBezTo>
                      <a:pt x="114" y="16"/>
                      <a:pt x="114" y="16"/>
                      <a:pt x="114" y="16"/>
                    </a:cubicBezTo>
                    <a:cubicBezTo>
                      <a:pt x="61" y="16"/>
                      <a:pt x="17" y="60"/>
                      <a:pt x="17" y="114"/>
                    </a:cubicBezTo>
                    <a:cubicBezTo>
                      <a:pt x="19" y="147"/>
                      <a:pt x="19" y="147"/>
                      <a:pt x="19" y="147"/>
                    </a:cubicBezTo>
                    <a:cubicBezTo>
                      <a:pt x="30" y="276"/>
                      <a:pt x="30" y="276"/>
                      <a:pt x="30" y="276"/>
                    </a:cubicBezTo>
                    <a:cubicBezTo>
                      <a:pt x="77" y="317"/>
                      <a:pt x="77" y="317"/>
                      <a:pt x="77" y="317"/>
                    </a:cubicBezTo>
                    <a:lnTo>
                      <a:pt x="66" y="3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Freeform 15">
                <a:extLst>
                  <a:ext uri="{FF2B5EF4-FFF2-40B4-BE49-F238E27FC236}">
                    <a16:creationId xmlns:a16="http://schemas.microsoft.com/office/drawing/2014/main" id="{DBE9B5A1-3CA8-43DC-B882-142C2253B7F5}"/>
                  </a:ext>
                </a:extLst>
              </p:cNvPr>
              <p:cNvSpPr>
                <a:spLocks/>
              </p:cNvSpPr>
              <p:nvPr/>
            </p:nvSpPr>
            <p:spPr bwMode="auto">
              <a:xfrm>
                <a:off x="379" y="2576"/>
                <a:ext cx="60" cy="232"/>
              </a:xfrm>
              <a:custGeom>
                <a:avLst/>
                <a:gdLst>
                  <a:gd name="T0" fmla="*/ 45 w 60"/>
                  <a:gd name="T1" fmla="*/ 232 h 232"/>
                  <a:gd name="T2" fmla="*/ 0 w 60"/>
                  <a:gd name="T3" fmla="*/ 0 h 232"/>
                  <a:gd name="T4" fmla="*/ 14 w 60"/>
                  <a:gd name="T5" fmla="*/ 0 h 232"/>
                  <a:gd name="T6" fmla="*/ 60 w 60"/>
                  <a:gd name="T7" fmla="*/ 232 h 232"/>
                  <a:gd name="T8" fmla="*/ 45 w 60"/>
                  <a:gd name="T9" fmla="*/ 232 h 232"/>
                </a:gdLst>
                <a:ahLst/>
                <a:cxnLst>
                  <a:cxn ang="0">
                    <a:pos x="T0" y="T1"/>
                  </a:cxn>
                  <a:cxn ang="0">
                    <a:pos x="T2" y="T3"/>
                  </a:cxn>
                  <a:cxn ang="0">
                    <a:pos x="T4" y="T5"/>
                  </a:cxn>
                  <a:cxn ang="0">
                    <a:pos x="T6" y="T7"/>
                  </a:cxn>
                  <a:cxn ang="0">
                    <a:pos x="T8" y="T9"/>
                  </a:cxn>
                </a:cxnLst>
                <a:rect l="0" t="0" r="r" b="b"/>
                <a:pathLst>
                  <a:path w="60" h="232">
                    <a:moveTo>
                      <a:pt x="45" y="232"/>
                    </a:moveTo>
                    <a:lnTo>
                      <a:pt x="0" y="0"/>
                    </a:lnTo>
                    <a:lnTo>
                      <a:pt x="14" y="0"/>
                    </a:lnTo>
                    <a:lnTo>
                      <a:pt x="60" y="232"/>
                    </a:lnTo>
                    <a:lnTo>
                      <a:pt x="45" y="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Freeform 16">
                <a:extLst>
                  <a:ext uri="{FF2B5EF4-FFF2-40B4-BE49-F238E27FC236}">
                    <a16:creationId xmlns:a16="http://schemas.microsoft.com/office/drawing/2014/main" id="{E4234D53-37DC-41B4-8FF8-AB633DBB1301}"/>
                  </a:ext>
                </a:extLst>
              </p:cNvPr>
              <p:cNvSpPr>
                <a:spLocks noEditPoints="1"/>
              </p:cNvSpPr>
              <p:nvPr/>
            </p:nvSpPr>
            <p:spPr bwMode="auto">
              <a:xfrm>
                <a:off x="834" y="2212"/>
                <a:ext cx="128" cy="127"/>
              </a:xfrm>
              <a:custGeom>
                <a:avLst/>
                <a:gdLst>
                  <a:gd name="T0" fmla="*/ 70 w 141"/>
                  <a:gd name="T1" fmla="*/ 141 h 141"/>
                  <a:gd name="T2" fmla="*/ 0 w 141"/>
                  <a:gd name="T3" fmla="*/ 70 h 141"/>
                  <a:gd name="T4" fmla="*/ 70 w 141"/>
                  <a:gd name="T5" fmla="*/ 0 h 141"/>
                  <a:gd name="T6" fmla="*/ 141 w 141"/>
                  <a:gd name="T7" fmla="*/ 70 h 141"/>
                  <a:gd name="T8" fmla="*/ 70 w 141"/>
                  <a:gd name="T9" fmla="*/ 141 h 141"/>
                  <a:gd name="T10" fmla="*/ 70 w 141"/>
                  <a:gd name="T11" fmla="*/ 17 h 141"/>
                  <a:gd name="T12" fmla="*/ 17 w 141"/>
                  <a:gd name="T13" fmla="*/ 70 h 141"/>
                  <a:gd name="T14" fmla="*/ 70 w 141"/>
                  <a:gd name="T15" fmla="*/ 124 h 141"/>
                  <a:gd name="T16" fmla="*/ 124 w 141"/>
                  <a:gd name="T17" fmla="*/ 70 h 141"/>
                  <a:gd name="T18" fmla="*/ 70 w 141"/>
                  <a:gd name="T19" fmla="*/ 17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1" h="141">
                    <a:moveTo>
                      <a:pt x="70" y="141"/>
                    </a:moveTo>
                    <a:cubicBezTo>
                      <a:pt x="31" y="141"/>
                      <a:pt x="0" y="109"/>
                      <a:pt x="0" y="70"/>
                    </a:cubicBezTo>
                    <a:cubicBezTo>
                      <a:pt x="0" y="32"/>
                      <a:pt x="31" y="0"/>
                      <a:pt x="70" y="0"/>
                    </a:cubicBezTo>
                    <a:cubicBezTo>
                      <a:pt x="109" y="0"/>
                      <a:pt x="141" y="32"/>
                      <a:pt x="141" y="70"/>
                    </a:cubicBezTo>
                    <a:cubicBezTo>
                      <a:pt x="141" y="109"/>
                      <a:pt x="109" y="141"/>
                      <a:pt x="70" y="141"/>
                    </a:cubicBezTo>
                    <a:close/>
                    <a:moveTo>
                      <a:pt x="70" y="17"/>
                    </a:moveTo>
                    <a:cubicBezTo>
                      <a:pt x="41" y="17"/>
                      <a:pt x="17" y="41"/>
                      <a:pt x="17" y="70"/>
                    </a:cubicBezTo>
                    <a:cubicBezTo>
                      <a:pt x="17" y="100"/>
                      <a:pt x="41" y="124"/>
                      <a:pt x="70" y="124"/>
                    </a:cubicBezTo>
                    <a:cubicBezTo>
                      <a:pt x="100" y="124"/>
                      <a:pt x="124" y="100"/>
                      <a:pt x="124" y="70"/>
                    </a:cubicBezTo>
                    <a:cubicBezTo>
                      <a:pt x="124" y="41"/>
                      <a:pt x="100" y="17"/>
                      <a:pt x="7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Freeform 17">
                <a:extLst>
                  <a:ext uri="{FF2B5EF4-FFF2-40B4-BE49-F238E27FC236}">
                    <a16:creationId xmlns:a16="http://schemas.microsoft.com/office/drawing/2014/main" id="{6EE7F56E-6E2B-41D5-9269-01D81E131E68}"/>
                  </a:ext>
                </a:extLst>
              </p:cNvPr>
              <p:cNvSpPr>
                <a:spLocks/>
              </p:cNvSpPr>
              <p:nvPr/>
            </p:nvSpPr>
            <p:spPr bwMode="auto">
              <a:xfrm>
                <a:off x="813" y="2350"/>
                <a:ext cx="193" cy="297"/>
              </a:xfrm>
              <a:custGeom>
                <a:avLst/>
                <a:gdLst>
                  <a:gd name="T0" fmla="*/ 148 w 213"/>
                  <a:gd name="T1" fmla="*/ 330 h 330"/>
                  <a:gd name="T2" fmla="*/ 137 w 213"/>
                  <a:gd name="T3" fmla="*/ 317 h 330"/>
                  <a:gd name="T4" fmla="*/ 184 w 213"/>
                  <a:gd name="T5" fmla="*/ 276 h 330"/>
                  <a:gd name="T6" fmla="*/ 194 w 213"/>
                  <a:gd name="T7" fmla="*/ 147 h 330"/>
                  <a:gd name="T8" fmla="*/ 196 w 213"/>
                  <a:gd name="T9" fmla="*/ 114 h 330"/>
                  <a:gd name="T10" fmla="*/ 99 w 213"/>
                  <a:gd name="T11" fmla="*/ 16 h 330"/>
                  <a:gd name="T12" fmla="*/ 86 w 213"/>
                  <a:gd name="T13" fmla="*/ 16 h 330"/>
                  <a:gd name="T14" fmla="*/ 13 w 213"/>
                  <a:gd name="T15" fmla="*/ 51 h 330"/>
                  <a:gd name="T16" fmla="*/ 0 w 213"/>
                  <a:gd name="T17" fmla="*/ 40 h 330"/>
                  <a:gd name="T18" fmla="*/ 86 w 213"/>
                  <a:gd name="T19" fmla="*/ 0 h 330"/>
                  <a:gd name="T20" fmla="*/ 99 w 213"/>
                  <a:gd name="T21" fmla="*/ 0 h 330"/>
                  <a:gd name="T22" fmla="*/ 213 w 213"/>
                  <a:gd name="T23" fmla="*/ 114 h 330"/>
                  <a:gd name="T24" fmla="*/ 211 w 213"/>
                  <a:gd name="T25" fmla="*/ 148 h 330"/>
                  <a:gd name="T26" fmla="*/ 200 w 213"/>
                  <a:gd name="T27" fmla="*/ 284 h 330"/>
                  <a:gd name="T28" fmla="*/ 148 w 213"/>
                  <a:gd name="T29" fmla="*/ 33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3" h="330">
                    <a:moveTo>
                      <a:pt x="148" y="330"/>
                    </a:moveTo>
                    <a:cubicBezTo>
                      <a:pt x="137" y="317"/>
                      <a:pt x="137" y="317"/>
                      <a:pt x="137" y="317"/>
                    </a:cubicBezTo>
                    <a:cubicBezTo>
                      <a:pt x="184" y="276"/>
                      <a:pt x="184" y="276"/>
                      <a:pt x="184" y="276"/>
                    </a:cubicBezTo>
                    <a:cubicBezTo>
                      <a:pt x="194" y="147"/>
                      <a:pt x="194" y="147"/>
                      <a:pt x="194" y="147"/>
                    </a:cubicBezTo>
                    <a:cubicBezTo>
                      <a:pt x="196" y="114"/>
                      <a:pt x="196" y="114"/>
                      <a:pt x="196" y="114"/>
                    </a:cubicBezTo>
                    <a:cubicBezTo>
                      <a:pt x="196" y="60"/>
                      <a:pt x="153" y="16"/>
                      <a:pt x="99" y="16"/>
                    </a:cubicBezTo>
                    <a:cubicBezTo>
                      <a:pt x="86" y="16"/>
                      <a:pt x="86" y="16"/>
                      <a:pt x="86" y="16"/>
                    </a:cubicBezTo>
                    <a:cubicBezTo>
                      <a:pt x="57" y="16"/>
                      <a:pt x="31" y="29"/>
                      <a:pt x="13" y="51"/>
                    </a:cubicBezTo>
                    <a:cubicBezTo>
                      <a:pt x="0" y="40"/>
                      <a:pt x="0" y="40"/>
                      <a:pt x="0" y="40"/>
                    </a:cubicBezTo>
                    <a:cubicBezTo>
                      <a:pt x="21" y="14"/>
                      <a:pt x="52" y="0"/>
                      <a:pt x="86" y="0"/>
                    </a:cubicBezTo>
                    <a:cubicBezTo>
                      <a:pt x="99" y="0"/>
                      <a:pt x="99" y="0"/>
                      <a:pt x="99" y="0"/>
                    </a:cubicBezTo>
                    <a:cubicBezTo>
                      <a:pt x="162" y="0"/>
                      <a:pt x="213" y="51"/>
                      <a:pt x="213" y="114"/>
                    </a:cubicBezTo>
                    <a:cubicBezTo>
                      <a:pt x="211" y="148"/>
                      <a:pt x="211" y="148"/>
                      <a:pt x="211" y="148"/>
                    </a:cubicBezTo>
                    <a:cubicBezTo>
                      <a:pt x="200" y="284"/>
                      <a:pt x="200" y="284"/>
                      <a:pt x="200" y="284"/>
                    </a:cubicBezTo>
                    <a:lnTo>
                      <a:pt x="148" y="3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18">
                <a:extLst>
                  <a:ext uri="{FF2B5EF4-FFF2-40B4-BE49-F238E27FC236}">
                    <a16:creationId xmlns:a16="http://schemas.microsoft.com/office/drawing/2014/main" id="{1C8BA7E3-2979-4BCD-BAF8-B1F940446F84}"/>
                  </a:ext>
                </a:extLst>
              </p:cNvPr>
              <p:cNvSpPr>
                <a:spLocks/>
              </p:cNvSpPr>
              <p:nvPr/>
            </p:nvSpPr>
            <p:spPr bwMode="auto">
              <a:xfrm>
                <a:off x="902" y="2576"/>
                <a:ext cx="61" cy="232"/>
              </a:xfrm>
              <a:custGeom>
                <a:avLst/>
                <a:gdLst>
                  <a:gd name="T0" fmla="*/ 15 w 61"/>
                  <a:gd name="T1" fmla="*/ 232 h 232"/>
                  <a:gd name="T2" fmla="*/ 61 w 61"/>
                  <a:gd name="T3" fmla="*/ 0 h 232"/>
                  <a:gd name="T4" fmla="*/ 46 w 61"/>
                  <a:gd name="T5" fmla="*/ 0 h 232"/>
                  <a:gd name="T6" fmla="*/ 0 w 61"/>
                  <a:gd name="T7" fmla="*/ 232 h 232"/>
                  <a:gd name="T8" fmla="*/ 15 w 61"/>
                  <a:gd name="T9" fmla="*/ 232 h 232"/>
                </a:gdLst>
                <a:ahLst/>
                <a:cxnLst>
                  <a:cxn ang="0">
                    <a:pos x="T0" y="T1"/>
                  </a:cxn>
                  <a:cxn ang="0">
                    <a:pos x="T2" y="T3"/>
                  </a:cxn>
                  <a:cxn ang="0">
                    <a:pos x="T4" y="T5"/>
                  </a:cxn>
                  <a:cxn ang="0">
                    <a:pos x="T6" y="T7"/>
                  </a:cxn>
                  <a:cxn ang="0">
                    <a:pos x="T8" y="T9"/>
                  </a:cxn>
                </a:cxnLst>
                <a:rect l="0" t="0" r="r" b="b"/>
                <a:pathLst>
                  <a:path w="61" h="232">
                    <a:moveTo>
                      <a:pt x="15" y="232"/>
                    </a:moveTo>
                    <a:lnTo>
                      <a:pt x="61" y="0"/>
                    </a:lnTo>
                    <a:lnTo>
                      <a:pt x="46" y="0"/>
                    </a:lnTo>
                    <a:lnTo>
                      <a:pt x="0" y="232"/>
                    </a:lnTo>
                    <a:lnTo>
                      <a:pt x="15" y="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79" name="TextBox 178">
              <a:extLst>
                <a:ext uri="{FF2B5EF4-FFF2-40B4-BE49-F238E27FC236}">
                  <a16:creationId xmlns:a16="http://schemas.microsoft.com/office/drawing/2014/main" id="{EC1DB8DB-DF1C-44E1-9063-5D7A4502822A}"/>
                </a:ext>
              </a:extLst>
            </p:cNvPr>
            <p:cNvSpPr txBox="1"/>
            <p:nvPr/>
          </p:nvSpPr>
          <p:spPr>
            <a:xfrm>
              <a:off x="4666282" y="3860234"/>
              <a:ext cx="818764" cy="867750"/>
            </a:xfrm>
            <a:prstGeom prst="rect">
              <a:avLst/>
            </a:prstGeom>
            <a:solidFill>
              <a:schemeClr val="tx1">
                <a:lumMod val="100000"/>
              </a:schemeClr>
            </a:solid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Experts set case reserves estimates</a:t>
              </a:r>
            </a:p>
          </p:txBody>
        </p:sp>
        <p:cxnSp>
          <p:nvCxnSpPr>
            <p:cNvPr id="189" name="Straight Connector 188">
              <a:extLst>
                <a:ext uri="{FF2B5EF4-FFF2-40B4-BE49-F238E27FC236}">
                  <a16:creationId xmlns:a16="http://schemas.microsoft.com/office/drawing/2014/main" id="{0EDE49F7-E390-453A-8E23-2F9AD124021A}"/>
                </a:ext>
              </a:extLst>
            </p:cNvPr>
            <p:cNvCxnSpPr>
              <a:cxnSpLocks/>
            </p:cNvCxnSpPr>
            <p:nvPr/>
          </p:nvCxnSpPr>
          <p:spPr>
            <a:xfrm>
              <a:off x="5075664" y="2604891"/>
              <a:ext cx="0" cy="332044"/>
            </a:xfrm>
            <a:prstGeom prst="line">
              <a:avLst/>
            </a:prstGeom>
            <a:noFill/>
            <a:ln w="12700" cap="sq" cmpd="sng" algn="ctr">
              <a:solidFill>
                <a:srgbClr val="D2D2DA"/>
              </a:solidFill>
              <a:prstDash val="solid"/>
              <a:miter lim="800000"/>
              <a:tailEnd type="none"/>
            </a:ln>
            <a:effectLst/>
          </p:spPr>
        </p:cxnSp>
      </p:grpSp>
      <p:grpSp>
        <p:nvGrpSpPr>
          <p:cNvPr id="242" name="Group 241">
            <a:extLst>
              <a:ext uri="{FF2B5EF4-FFF2-40B4-BE49-F238E27FC236}">
                <a16:creationId xmlns:a16="http://schemas.microsoft.com/office/drawing/2014/main" id="{D5C13D6C-44A0-4ACE-B6CC-875806812AC0}"/>
              </a:ext>
            </a:extLst>
          </p:cNvPr>
          <p:cNvGrpSpPr/>
          <p:nvPr/>
        </p:nvGrpSpPr>
        <p:grpSpPr>
          <a:xfrm>
            <a:off x="-73025" y="2070279"/>
            <a:ext cx="11818603" cy="902203"/>
            <a:chOff x="-73025" y="2070279"/>
            <a:chExt cx="11818603" cy="902203"/>
          </a:xfrm>
        </p:grpSpPr>
        <p:cxnSp>
          <p:nvCxnSpPr>
            <p:cNvPr id="183" name="Straight Connector 182">
              <a:extLst>
                <a:ext uri="{FF2B5EF4-FFF2-40B4-BE49-F238E27FC236}">
                  <a16:creationId xmlns:a16="http://schemas.microsoft.com/office/drawing/2014/main" id="{572D8CD8-42A7-4CFE-8A69-E66BBEBC50D0}"/>
                </a:ext>
              </a:extLst>
            </p:cNvPr>
            <p:cNvCxnSpPr>
              <a:cxnSpLocks/>
            </p:cNvCxnSpPr>
            <p:nvPr/>
          </p:nvCxnSpPr>
          <p:spPr>
            <a:xfrm>
              <a:off x="688975" y="2770913"/>
              <a:ext cx="10804168" cy="0"/>
            </a:xfrm>
            <a:prstGeom prst="line">
              <a:avLst/>
            </a:prstGeom>
            <a:noFill/>
            <a:ln w="12700" cap="sq" cmpd="sng" algn="ctr">
              <a:solidFill>
                <a:schemeClr val="tx2"/>
              </a:solidFill>
              <a:prstDash val="solid"/>
              <a:miter lim="800000"/>
              <a:tailEnd type="none"/>
            </a:ln>
            <a:effectLst/>
          </p:spPr>
        </p:cxnSp>
        <p:sp>
          <p:nvSpPr>
            <p:cNvPr id="229" name="Isosceles Triangle 228">
              <a:extLst>
                <a:ext uri="{FF2B5EF4-FFF2-40B4-BE49-F238E27FC236}">
                  <a16:creationId xmlns:a16="http://schemas.microsoft.com/office/drawing/2014/main" id="{326A1889-61AD-489A-89FF-EC657939D9B2}"/>
                </a:ext>
              </a:extLst>
            </p:cNvPr>
            <p:cNvSpPr/>
            <p:nvPr/>
          </p:nvSpPr>
          <p:spPr>
            <a:xfrm rot="5400000">
              <a:off x="11468315" y="2695219"/>
              <a:ext cx="403138" cy="151388"/>
            </a:xfrm>
            <a:prstGeom prst="triangle">
              <a:avLst/>
            </a:prstGeom>
            <a:solidFill>
              <a:schemeClr val="tx2"/>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a:ln>
                  <a:noFill/>
                </a:ln>
                <a:solidFill>
                  <a:srgbClr val="2E2E38"/>
                </a:solidFill>
                <a:effectLst/>
                <a:uLnTx/>
                <a:uFillTx/>
              </a:endParaRPr>
            </a:p>
          </p:txBody>
        </p:sp>
        <p:sp>
          <p:nvSpPr>
            <p:cNvPr id="241" name="TextBox 240">
              <a:extLst>
                <a:ext uri="{FF2B5EF4-FFF2-40B4-BE49-F238E27FC236}">
                  <a16:creationId xmlns:a16="http://schemas.microsoft.com/office/drawing/2014/main" id="{104037D2-1397-4832-8568-699FEF7D3216}"/>
                </a:ext>
              </a:extLst>
            </p:cNvPr>
            <p:cNvSpPr txBox="1"/>
            <p:nvPr/>
          </p:nvSpPr>
          <p:spPr>
            <a:xfrm>
              <a:off x="-73025" y="2070279"/>
              <a:ext cx="1196337" cy="429625"/>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tx2">
                      <a:lumMod val="100000"/>
                    </a:schemeClr>
                  </a:solidFill>
                  <a:effectLst/>
                  <a:uLnTx/>
                  <a:uFillTx/>
                </a:rPr>
                <a:t>Reserving</a:t>
              </a:r>
              <a:r>
                <a:rPr kumimoji="0" lang="de-CH" sz="1400" b="0" i="0" u="none" strike="noStrike" kern="0" cap="none" spc="0" normalizeH="0" baseline="0" noProof="0" dirty="0">
                  <a:ln>
                    <a:noFill/>
                  </a:ln>
                  <a:solidFill>
                    <a:schemeClr val="tx2">
                      <a:lumMod val="100000"/>
                    </a:schemeClr>
                  </a:solidFill>
                  <a:effectLst/>
                  <a:uLnTx/>
                  <a:uFillTx/>
                </a:rPr>
                <a:t> Timeline</a:t>
              </a:r>
            </a:p>
          </p:txBody>
        </p:sp>
      </p:grpSp>
      <p:grpSp>
        <p:nvGrpSpPr>
          <p:cNvPr id="214" name="Group 213">
            <a:extLst>
              <a:ext uri="{FF2B5EF4-FFF2-40B4-BE49-F238E27FC236}">
                <a16:creationId xmlns:a16="http://schemas.microsoft.com/office/drawing/2014/main" id="{1F0CE8DC-1F76-4467-8C96-67DB4E63AE56}"/>
              </a:ext>
            </a:extLst>
          </p:cNvPr>
          <p:cNvGrpSpPr/>
          <p:nvPr/>
        </p:nvGrpSpPr>
        <p:grpSpPr>
          <a:xfrm>
            <a:off x="10581997" y="2604891"/>
            <a:ext cx="818765" cy="1775464"/>
            <a:chOff x="10578889" y="2604891"/>
            <a:chExt cx="818765" cy="1775464"/>
          </a:xfrm>
        </p:grpSpPr>
        <p:grpSp>
          <p:nvGrpSpPr>
            <p:cNvPr id="23" name="Group 170">
              <a:extLst>
                <a:ext uri="{FF2B5EF4-FFF2-40B4-BE49-F238E27FC236}">
                  <a16:creationId xmlns:a16="http://schemas.microsoft.com/office/drawing/2014/main" id="{312CB5B3-BB1C-4FB5-BE5F-51CA60AF6C7B}"/>
                </a:ext>
              </a:extLst>
            </p:cNvPr>
            <p:cNvGrpSpPr>
              <a:grpSpLocks noChangeAspect="1"/>
            </p:cNvGrpSpPr>
            <p:nvPr/>
          </p:nvGrpSpPr>
          <p:grpSpPr bwMode="auto">
            <a:xfrm>
              <a:off x="10603864" y="3061276"/>
              <a:ext cx="768814" cy="667162"/>
              <a:chOff x="1299" y="2288"/>
              <a:chExt cx="1437" cy="1247"/>
            </a:xfrm>
            <a:solidFill>
              <a:schemeClr val="bg1"/>
            </a:solidFill>
          </p:grpSpPr>
          <p:sp>
            <p:nvSpPr>
              <p:cNvPr id="24" name="Freeform 171">
                <a:extLst>
                  <a:ext uri="{FF2B5EF4-FFF2-40B4-BE49-F238E27FC236}">
                    <a16:creationId xmlns:a16="http://schemas.microsoft.com/office/drawing/2014/main" id="{093E40E5-8A2F-45AC-B219-17F3CA2446C6}"/>
                  </a:ext>
                </a:extLst>
              </p:cNvPr>
              <p:cNvSpPr>
                <a:spLocks noEditPoints="1"/>
              </p:cNvSpPr>
              <p:nvPr/>
            </p:nvSpPr>
            <p:spPr bwMode="auto">
              <a:xfrm>
                <a:off x="1299" y="3031"/>
                <a:ext cx="1437" cy="504"/>
              </a:xfrm>
              <a:custGeom>
                <a:avLst/>
                <a:gdLst>
                  <a:gd name="T0" fmla="*/ 2588 w 2601"/>
                  <a:gd name="T1" fmla="*/ 337 h 918"/>
                  <a:gd name="T2" fmla="*/ 2517 w 2601"/>
                  <a:gd name="T3" fmla="*/ 257 h 918"/>
                  <a:gd name="T4" fmla="*/ 2410 w 2601"/>
                  <a:gd name="T5" fmla="*/ 250 h 918"/>
                  <a:gd name="T6" fmla="*/ 1894 w 2601"/>
                  <a:gd name="T7" fmla="*/ 415 h 918"/>
                  <a:gd name="T8" fmla="*/ 1897 w 2601"/>
                  <a:gd name="T9" fmla="*/ 408 h 918"/>
                  <a:gd name="T10" fmla="*/ 1884 w 2601"/>
                  <a:gd name="T11" fmla="*/ 286 h 918"/>
                  <a:gd name="T12" fmla="*/ 1805 w 2601"/>
                  <a:gd name="T13" fmla="*/ 243 h 918"/>
                  <a:gd name="T14" fmla="*/ 1253 w 2601"/>
                  <a:gd name="T15" fmla="*/ 243 h 918"/>
                  <a:gd name="T16" fmla="*/ 733 w 2601"/>
                  <a:gd name="T17" fmla="*/ 0 h 918"/>
                  <a:gd name="T18" fmla="*/ 368 w 2601"/>
                  <a:gd name="T19" fmla="*/ 106 h 918"/>
                  <a:gd name="T20" fmla="*/ 26 w 2601"/>
                  <a:gd name="T21" fmla="*/ 106 h 918"/>
                  <a:gd name="T22" fmla="*/ 0 w 2601"/>
                  <a:gd name="T23" fmla="*/ 133 h 918"/>
                  <a:gd name="T24" fmla="*/ 0 w 2601"/>
                  <a:gd name="T25" fmla="*/ 668 h 918"/>
                  <a:gd name="T26" fmla="*/ 26 w 2601"/>
                  <a:gd name="T27" fmla="*/ 694 h 918"/>
                  <a:gd name="T28" fmla="*/ 608 w 2601"/>
                  <a:gd name="T29" fmla="*/ 694 h 918"/>
                  <a:gd name="T30" fmla="*/ 1404 w 2601"/>
                  <a:gd name="T31" fmla="*/ 917 h 918"/>
                  <a:gd name="T32" fmla="*/ 1411 w 2601"/>
                  <a:gd name="T33" fmla="*/ 918 h 918"/>
                  <a:gd name="T34" fmla="*/ 1420 w 2601"/>
                  <a:gd name="T35" fmla="*/ 916 h 918"/>
                  <a:gd name="T36" fmla="*/ 1817 w 2601"/>
                  <a:gd name="T37" fmla="*/ 770 h 918"/>
                  <a:gd name="T38" fmla="*/ 2469 w 2601"/>
                  <a:gd name="T39" fmla="*/ 528 h 918"/>
                  <a:gd name="T40" fmla="*/ 2501 w 2601"/>
                  <a:gd name="T41" fmla="*/ 516 h 918"/>
                  <a:gd name="T42" fmla="*/ 2582 w 2601"/>
                  <a:gd name="T43" fmla="*/ 445 h 918"/>
                  <a:gd name="T44" fmla="*/ 2588 w 2601"/>
                  <a:gd name="T45" fmla="*/ 337 h 918"/>
                  <a:gd name="T46" fmla="*/ 2535 w 2601"/>
                  <a:gd name="T47" fmla="*/ 422 h 918"/>
                  <a:gd name="T48" fmla="*/ 2483 w 2601"/>
                  <a:gd name="T49" fmla="*/ 467 h 918"/>
                  <a:gd name="T50" fmla="*/ 1799 w 2601"/>
                  <a:gd name="T51" fmla="*/ 721 h 918"/>
                  <a:gd name="T52" fmla="*/ 1410 w 2601"/>
                  <a:gd name="T53" fmla="*/ 864 h 918"/>
                  <a:gd name="T54" fmla="*/ 619 w 2601"/>
                  <a:gd name="T55" fmla="*/ 643 h 918"/>
                  <a:gd name="T56" fmla="*/ 612 w 2601"/>
                  <a:gd name="T57" fmla="*/ 642 h 918"/>
                  <a:gd name="T58" fmla="*/ 52 w 2601"/>
                  <a:gd name="T59" fmla="*/ 642 h 918"/>
                  <a:gd name="T60" fmla="*/ 52 w 2601"/>
                  <a:gd name="T61" fmla="*/ 159 h 918"/>
                  <a:gd name="T62" fmla="*/ 376 w 2601"/>
                  <a:gd name="T63" fmla="*/ 159 h 918"/>
                  <a:gd name="T64" fmla="*/ 390 w 2601"/>
                  <a:gd name="T65" fmla="*/ 154 h 918"/>
                  <a:gd name="T66" fmla="*/ 733 w 2601"/>
                  <a:gd name="T67" fmla="*/ 52 h 918"/>
                  <a:gd name="T68" fmla="*/ 1220 w 2601"/>
                  <a:gd name="T69" fmla="*/ 286 h 918"/>
                  <a:gd name="T70" fmla="*/ 1241 w 2601"/>
                  <a:gd name="T71" fmla="*/ 296 h 918"/>
                  <a:gd name="T72" fmla="*/ 1241 w 2601"/>
                  <a:gd name="T73" fmla="*/ 296 h 918"/>
                  <a:gd name="T74" fmla="*/ 1805 w 2601"/>
                  <a:gd name="T75" fmla="*/ 295 h 918"/>
                  <a:gd name="T76" fmla="*/ 1841 w 2601"/>
                  <a:gd name="T77" fmla="*/ 315 h 918"/>
                  <a:gd name="T78" fmla="*/ 1848 w 2601"/>
                  <a:gd name="T79" fmla="*/ 388 h 918"/>
                  <a:gd name="T80" fmla="*/ 1811 w 2601"/>
                  <a:gd name="T81" fmla="*/ 443 h 918"/>
                  <a:gd name="T82" fmla="*/ 1805 w 2601"/>
                  <a:gd name="T83" fmla="*/ 448 h 918"/>
                  <a:gd name="T84" fmla="*/ 1664 w 2601"/>
                  <a:gd name="T85" fmla="*/ 494 h 918"/>
                  <a:gd name="T86" fmla="*/ 1055 w 2601"/>
                  <a:gd name="T87" fmla="*/ 494 h 918"/>
                  <a:gd name="T88" fmla="*/ 1029 w 2601"/>
                  <a:gd name="T89" fmla="*/ 520 h 918"/>
                  <a:gd name="T90" fmla="*/ 1055 w 2601"/>
                  <a:gd name="T91" fmla="*/ 546 h 918"/>
                  <a:gd name="T92" fmla="*/ 1664 w 2601"/>
                  <a:gd name="T93" fmla="*/ 546 h 918"/>
                  <a:gd name="T94" fmla="*/ 1839 w 2601"/>
                  <a:gd name="T95" fmla="*/ 488 h 918"/>
                  <a:gd name="T96" fmla="*/ 2426 w 2601"/>
                  <a:gd name="T97" fmla="*/ 299 h 918"/>
                  <a:gd name="T98" fmla="*/ 2494 w 2601"/>
                  <a:gd name="T99" fmla="*/ 303 h 918"/>
                  <a:gd name="T100" fmla="*/ 2539 w 2601"/>
                  <a:gd name="T101" fmla="*/ 354 h 918"/>
                  <a:gd name="T102" fmla="*/ 2535 w 2601"/>
                  <a:gd name="T103" fmla="*/ 422 h 9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601" h="918">
                    <a:moveTo>
                      <a:pt x="2588" y="337"/>
                    </a:moveTo>
                    <a:cubicBezTo>
                      <a:pt x="2576" y="302"/>
                      <a:pt x="2551" y="273"/>
                      <a:pt x="2517" y="257"/>
                    </a:cubicBezTo>
                    <a:cubicBezTo>
                      <a:pt x="2483" y="240"/>
                      <a:pt x="2445" y="238"/>
                      <a:pt x="2410" y="250"/>
                    </a:cubicBezTo>
                    <a:cubicBezTo>
                      <a:pt x="1894" y="415"/>
                      <a:pt x="1894" y="415"/>
                      <a:pt x="1894" y="415"/>
                    </a:cubicBezTo>
                    <a:cubicBezTo>
                      <a:pt x="1895" y="413"/>
                      <a:pt x="1896" y="410"/>
                      <a:pt x="1897" y="408"/>
                    </a:cubicBezTo>
                    <a:cubicBezTo>
                      <a:pt x="1912" y="370"/>
                      <a:pt x="1907" y="320"/>
                      <a:pt x="1884" y="286"/>
                    </a:cubicBezTo>
                    <a:cubicBezTo>
                      <a:pt x="1866" y="258"/>
                      <a:pt x="1838" y="243"/>
                      <a:pt x="1805" y="243"/>
                    </a:cubicBezTo>
                    <a:cubicBezTo>
                      <a:pt x="1253" y="243"/>
                      <a:pt x="1253" y="243"/>
                      <a:pt x="1253" y="243"/>
                    </a:cubicBezTo>
                    <a:cubicBezTo>
                      <a:pt x="1124" y="88"/>
                      <a:pt x="935" y="0"/>
                      <a:pt x="733" y="0"/>
                    </a:cubicBezTo>
                    <a:cubicBezTo>
                      <a:pt x="603" y="0"/>
                      <a:pt x="477" y="37"/>
                      <a:pt x="368" y="106"/>
                    </a:cubicBezTo>
                    <a:cubicBezTo>
                      <a:pt x="26" y="106"/>
                      <a:pt x="26" y="106"/>
                      <a:pt x="26" y="106"/>
                    </a:cubicBezTo>
                    <a:cubicBezTo>
                      <a:pt x="12" y="106"/>
                      <a:pt x="0" y="118"/>
                      <a:pt x="0" y="133"/>
                    </a:cubicBezTo>
                    <a:cubicBezTo>
                      <a:pt x="0" y="668"/>
                      <a:pt x="0" y="668"/>
                      <a:pt x="0" y="668"/>
                    </a:cubicBezTo>
                    <a:cubicBezTo>
                      <a:pt x="0" y="682"/>
                      <a:pt x="12" y="694"/>
                      <a:pt x="26" y="694"/>
                    </a:cubicBezTo>
                    <a:cubicBezTo>
                      <a:pt x="608" y="694"/>
                      <a:pt x="608" y="694"/>
                      <a:pt x="608" y="694"/>
                    </a:cubicBezTo>
                    <a:cubicBezTo>
                      <a:pt x="1404" y="917"/>
                      <a:pt x="1404" y="917"/>
                      <a:pt x="1404" y="917"/>
                    </a:cubicBezTo>
                    <a:cubicBezTo>
                      <a:pt x="1406" y="918"/>
                      <a:pt x="1408" y="918"/>
                      <a:pt x="1411" y="918"/>
                    </a:cubicBezTo>
                    <a:cubicBezTo>
                      <a:pt x="1414" y="918"/>
                      <a:pt x="1417" y="917"/>
                      <a:pt x="1420" y="916"/>
                    </a:cubicBezTo>
                    <a:cubicBezTo>
                      <a:pt x="1817" y="770"/>
                      <a:pt x="1817" y="770"/>
                      <a:pt x="1817" y="770"/>
                    </a:cubicBezTo>
                    <a:cubicBezTo>
                      <a:pt x="2469" y="528"/>
                      <a:pt x="2469" y="528"/>
                      <a:pt x="2469" y="528"/>
                    </a:cubicBezTo>
                    <a:cubicBezTo>
                      <a:pt x="2501" y="516"/>
                      <a:pt x="2501" y="516"/>
                      <a:pt x="2501" y="516"/>
                    </a:cubicBezTo>
                    <a:cubicBezTo>
                      <a:pt x="2536" y="504"/>
                      <a:pt x="2565" y="479"/>
                      <a:pt x="2582" y="445"/>
                    </a:cubicBezTo>
                    <a:cubicBezTo>
                      <a:pt x="2598" y="411"/>
                      <a:pt x="2601" y="373"/>
                      <a:pt x="2588" y="337"/>
                    </a:cubicBezTo>
                    <a:close/>
                    <a:moveTo>
                      <a:pt x="2535" y="422"/>
                    </a:moveTo>
                    <a:cubicBezTo>
                      <a:pt x="2524" y="443"/>
                      <a:pt x="2506" y="459"/>
                      <a:pt x="2483" y="467"/>
                    </a:cubicBezTo>
                    <a:cubicBezTo>
                      <a:pt x="1799" y="721"/>
                      <a:pt x="1799" y="721"/>
                      <a:pt x="1799" y="721"/>
                    </a:cubicBezTo>
                    <a:cubicBezTo>
                      <a:pt x="1410" y="864"/>
                      <a:pt x="1410" y="864"/>
                      <a:pt x="1410" y="864"/>
                    </a:cubicBezTo>
                    <a:cubicBezTo>
                      <a:pt x="619" y="643"/>
                      <a:pt x="619" y="643"/>
                      <a:pt x="619" y="643"/>
                    </a:cubicBezTo>
                    <a:cubicBezTo>
                      <a:pt x="617" y="642"/>
                      <a:pt x="614" y="642"/>
                      <a:pt x="612" y="642"/>
                    </a:cubicBezTo>
                    <a:cubicBezTo>
                      <a:pt x="52" y="642"/>
                      <a:pt x="52" y="642"/>
                      <a:pt x="52" y="642"/>
                    </a:cubicBezTo>
                    <a:cubicBezTo>
                      <a:pt x="52" y="159"/>
                      <a:pt x="52" y="159"/>
                      <a:pt x="52" y="159"/>
                    </a:cubicBezTo>
                    <a:cubicBezTo>
                      <a:pt x="376" y="159"/>
                      <a:pt x="376" y="159"/>
                      <a:pt x="376" y="159"/>
                    </a:cubicBezTo>
                    <a:cubicBezTo>
                      <a:pt x="381" y="159"/>
                      <a:pt x="386" y="157"/>
                      <a:pt x="390" y="154"/>
                    </a:cubicBezTo>
                    <a:cubicBezTo>
                      <a:pt x="492" y="87"/>
                      <a:pt x="611" y="52"/>
                      <a:pt x="733" y="52"/>
                    </a:cubicBezTo>
                    <a:cubicBezTo>
                      <a:pt x="924" y="52"/>
                      <a:pt x="1101" y="137"/>
                      <a:pt x="1220" y="286"/>
                    </a:cubicBezTo>
                    <a:cubicBezTo>
                      <a:pt x="1225" y="292"/>
                      <a:pt x="1233" y="296"/>
                      <a:pt x="1241" y="296"/>
                    </a:cubicBezTo>
                    <a:cubicBezTo>
                      <a:pt x="1241" y="296"/>
                      <a:pt x="1241" y="296"/>
                      <a:pt x="1241" y="296"/>
                    </a:cubicBezTo>
                    <a:cubicBezTo>
                      <a:pt x="1805" y="295"/>
                      <a:pt x="1805" y="295"/>
                      <a:pt x="1805" y="295"/>
                    </a:cubicBezTo>
                    <a:cubicBezTo>
                      <a:pt x="1820" y="295"/>
                      <a:pt x="1832" y="302"/>
                      <a:pt x="1841" y="315"/>
                    </a:cubicBezTo>
                    <a:cubicBezTo>
                      <a:pt x="1854" y="335"/>
                      <a:pt x="1857" y="366"/>
                      <a:pt x="1848" y="388"/>
                    </a:cubicBezTo>
                    <a:cubicBezTo>
                      <a:pt x="1843" y="402"/>
                      <a:pt x="1832" y="423"/>
                      <a:pt x="1811" y="443"/>
                    </a:cubicBezTo>
                    <a:cubicBezTo>
                      <a:pt x="1809" y="444"/>
                      <a:pt x="1807" y="446"/>
                      <a:pt x="1805" y="448"/>
                    </a:cubicBezTo>
                    <a:cubicBezTo>
                      <a:pt x="1777" y="473"/>
                      <a:pt x="1732" y="494"/>
                      <a:pt x="1664" y="494"/>
                    </a:cubicBezTo>
                    <a:cubicBezTo>
                      <a:pt x="1055" y="494"/>
                      <a:pt x="1055" y="494"/>
                      <a:pt x="1055" y="494"/>
                    </a:cubicBezTo>
                    <a:cubicBezTo>
                      <a:pt x="1040" y="494"/>
                      <a:pt x="1029" y="506"/>
                      <a:pt x="1029" y="520"/>
                    </a:cubicBezTo>
                    <a:cubicBezTo>
                      <a:pt x="1029" y="535"/>
                      <a:pt x="1040" y="546"/>
                      <a:pt x="1055" y="546"/>
                    </a:cubicBezTo>
                    <a:cubicBezTo>
                      <a:pt x="1664" y="546"/>
                      <a:pt x="1664" y="546"/>
                      <a:pt x="1664" y="546"/>
                    </a:cubicBezTo>
                    <a:cubicBezTo>
                      <a:pt x="1747" y="546"/>
                      <a:pt x="1803" y="519"/>
                      <a:pt x="1839" y="488"/>
                    </a:cubicBezTo>
                    <a:cubicBezTo>
                      <a:pt x="2426" y="299"/>
                      <a:pt x="2426" y="299"/>
                      <a:pt x="2426" y="299"/>
                    </a:cubicBezTo>
                    <a:cubicBezTo>
                      <a:pt x="2449" y="292"/>
                      <a:pt x="2473" y="293"/>
                      <a:pt x="2494" y="303"/>
                    </a:cubicBezTo>
                    <a:cubicBezTo>
                      <a:pt x="2515" y="314"/>
                      <a:pt x="2531" y="332"/>
                      <a:pt x="2539" y="354"/>
                    </a:cubicBezTo>
                    <a:cubicBezTo>
                      <a:pt x="2547" y="377"/>
                      <a:pt x="2545" y="401"/>
                      <a:pt x="2535" y="4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Rectangle 172">
                <a:extLst>
                  <a:ext uri="{FF2B5EF4-FFF2-40B4-BE49-F238E27FC236}">
                    <a16:creationId xmlns:a16="http://schemas.microsoft.com/office/drawing/2014/main" id="{59046155-117C-446F-8379-9191928E53EE}"/>
                  </a:ext>
                </a:extLst>
              </p:cNvPr>
              <p:cNvSpPr>
                <a:spLocks noChangeArrowheads="1"/>
              </p:cNvSpPr>
              <p:nvPr/>
            </p:nvSpPr>
            <p:spPr bwMode="auto">
              <a:xfrm>
                <a:off x="2087" y="3011"/>
                <a:ext cx="29" cy="4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173">
                <a:extLst>
                  <a:ext uri="{FF2B5EF4-FFF2-40B4-BE49-F238E27FC236}">
                    <a16:creationId xmlns:a16="http://schemas.microsoft.com/office/drawing/2014/main" id="{F5C5A816-F66C-43B7-A733-B228EE7958BD}"/>
                  </a:ext>
                </a:extLst>
              </p:cNvPr>
              <p:cNvSpPr>
                <a:spLocks noEditPoints="1"/>
              </p:cNvSpPr>
              <p:nvPr/>
            </p:nvSpPr>
            <p:spPr bwMode="auto">
              <a:xfrm>
                <a:off x="1750" y="2288"/>
                <a:ext cx="692" cy="973"/>
              </a:xfrm>
              <a:custGeom>
                <a:avLst/>
                <a:gdLst>
                  <a:gd name="T0" fmla="*/ 1249 w 1253"/>
                  <a:gd name="T1" fmla="*/ 998 h 1768"/>
                  <a:gd name="T2" fmla="*/ 1068 w 1253"/>
                  <a:gd name="T3" fmla="*/ 646 h 1768"/>
                  <a:gd name="T4" fmla="*/ 789 w 1253"/>
                  <a:gd name="T5" fmla="*/ 494 h 1768"/>
                  <a:gd name="T6" fmla="*/ 853 w 1253"/>
                  <a:gd name="T7" fmla="*/ 3 h 1768"/>
                  <a:gd name="T8" fmla="*/ 486 w 1253"/>
                  <a:gd name="T9" fmla="*/ 0 h 1768"/>
                  <a:gd name="T10" fmla="*/ 504 w 1253"/>
                  <a:gd name="T11" fmla="*/ 152 h 1768"/>
                  <a:gd name="T12" fmla="*/ 327 w 1253"/>
                  <a:gd name="T13" fmla="*/ 164 h 1768"/>
                  <a:gd name="T14" fmla="*/ 401 w 1253"/>
                  <a:gd name="T15" fmla="*/ 513 h 1768"/>
                  <a:gd name="T16" fmla="*/ 184 w 1253"/>
                  <a:gd name="T17" fmla="*/ 646 h 1768"/>
                  <a:gd name="T18" fmla="*/ 4 w 1253"/>
                  <a:gd name="T19" fmla="*/ 998 h 1768"/>
                  <a:gd name="T20" fmla="*/ 0 w 1253"/>
                  <a:gd name="T21" fmla="*/ 1058 h 1768"/>
                  <a:gd name="T22" fmla="*/ 0 w 1253"/>
                  <a:gd name="T23" fmla="*/ 1376 h 1768"/>
                  <a:gd name="T24" fmla="*/ 31 w 1253"/>
                  <a:gd name="T25" fmla="*/ 1407 h 1768"/>
                  <a:gd name="T26" fmla="*/ 63 w 1253"/>
                  <a:gd name="T27" fmla="*/ 1376 h 1768"/>
                  <a:gd name="T28" fmla="*/ 63 w 1253"/>
                  <a:gd name="T29" fmla="*/ 1063 h 1768"/>
                  <a:gd name="T30" fmla="*/ 67 w 1253"/>
                  <a:gd name="T31" fmla="*/ 1001 h 1768"/>
                  <a:gd name="T32" fmla="*/ 227 w 1253"/>
                  <a:gd name="T33" fmla="*/ 691 h 1768"/>
                  <a:gd name="T34" fmla="*/ 626 w 1253"/>
                  <a:gd name="T35" fmla="*/ 537 h 1768"/>
                  <a:gd name="T36" fmla="*/ 1025 w 1253"/>
                  <a:gd name="T37" fmla="*/ 691 h 1768"/>
                  <a:gd name="T38" fmla="*/ 1186 w 1253"/>
                  <a:gd name="T39" fmla="*/ 1001 h 1768"/>
                  <a:gd name="T40" fmla="*/ 1190 w 1253"/>
                  <a:gd name="T41" fmla="*/ 1063 h 1768"/>
                  <a:gd name="T42" fmla="*/ 1190 w 1253"/>
                  <a:gd name="T43" fmla="*/ 1768 h 1768"/>
                  <a:gd name="T44" fmla="*/ 1253 w 1253"/>
                  <a:gd name="T45" fmla="*/ 1748 h 1768"/>
                  <a:gd name="T46" fmla="*/ 1253 w 1253"/>
                  <a:gd name="T47" fmla="*/ 1063 h 1768"/>
                  <a:gd name="T48" fmla="*/ 1249 w 1253"/>
                  <a:gd name="T49" fmla="*/ 998 h 1768"/>
                  <a:gd name="T50" fmla="*/ 450 w 1253"/>
                  <a:gd name="T51" fmla="*/ 498 h 1768"/>
                  <a:gd name="T52" fmla="*/ 389 w 1253"/>
                  <a:gd name="T53" fmla="*/ 212 h 1768"/>
                  <a:gd name="T54" fmla="*/ 510 w 1253"/>
                  <a:gd name="T55" fmla="*/ 203 h 1768"/>
                  <a:gd name="T56" fmla="*/ 542 w 1253"/>
                  <a:gd name="T57" fmla="*/ 480 h 1768"/>
                  <a:gd name="T58" fmla="*/ 450 w 1253"/>
                  <a:gd name="T59" fmla="*/ 498 h 1768"/>
                  <a:gd name="T60" fmla="*/ 626 w 1253"/>
                  <a:gd name="T61" fmla="*/ 474 h 1768"/>
                  <a:gd name="T62" fmla="*/ 593 w 1253"/>
                  <a:gd name="T63" fmla="*/ 475 h 1768"/>
                  <a:gd name="T64" fmla="*/ 544 w 1253"/>
                  <a:gd name="T65" fmla="*/ 52 h 1768"/>
                  <a:gd name="T66" fmla="*/ 795 w 1253"/>
                  <a:gd name="T67" fmla="*/ 54 h 1768"/>
                  <a:gd name="T68" fmla="*/ 739 w 1253"/>
                  <a:gd name="T69" fmla="*/ 484 h 1768"/>
                  <a:gd name="T70" fmla="*/ 626 w 1253"/>
                  <a:gd name="T71" fmla="*/ 474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53" h="1768">
                    <a:moveTo>
                      <a:pt x="1249" y="998"/>
                    </a:moveTo>
                    <a:cubicBezTo>
                      <a:pt x="1233" y="865"/>
                      <a:pt x="1169" y="740"/>
                      <a:pt x="1068" y="646"/>
                    </a:cubicBezTo>
                    <a:cubicBezTo>
                      <a:pt x="990" y="572"/>
                      <a:pt x="894" y="521"/>
                      <a:pt x="789" y="494"/>
                    </a:cubicBezTo>
                    <a:cubicBezTo>
                      <a:pt x="853" y="3"/>
                      <a:pt x="853" y="3"/>
                      <a:pt x="853" y="3"/>
                    </a:cubicBezTo>
                    <a:cubicBezTo>
                      <a:pt x="486" y="0"/>
                      <a:pt x="486" y="0"/>
                      <a:pt x="486" y="0"/>
                    </a:cubicBezTo>
                    <a:cubicBezTo>
                      <a:pt x="504" y="152"/>
                      <a:pt x="504" y="152"/>
                      <a:pt x="504" y="152"/>
                    </a:cubicBezTo>
                    <a:cubicBezTo>
                      <a:pt x="327" y="164"/>
                      <a:pt x="327" y="164"/>
                      <a:pt x="327" y="164"/>
                    </a:cubicBezTo>
                    <a:cubicBezTo>
                      <a:pt x="401" y="513"/>
                      <a:pt x="401" y="513"/>
                      <a:pt x="401" y="513"/>
                    </a:cubicBezTo>
                    <a:cubicBezTo>
                      <a:pt x="321" y="542"/>
                      <a:pt x="247" y="587"/>
                      <a:pt x="184" y="646"/>
                    </a:cubicBezTo>
                    <a:cubicBezTo>
                      <a:pt x="83" y="740"/>
                      <a:pt x="19" y="865"/>
                      <a:pt x="4" y="998"/>
                    </a:cubicBezTo>
                    <a:cubicBezTo>
                      <a:pt x="2" y="1018"/>
                      <a:pt x="0" y="1039"/>
                      <a:pt x="0" y="1058"/>
                    </a:cubicBezTo>
                    <a:cubicBezTo>
                      <a:pt x="0" y="1376"/>
                      <a:pt x="0" y="1376"/>
                      <a:pt x="0" y="1376"/>
                    </a:cubicBezTo>
                    <a:cubicBezTo>
                      <a:pt x="0" y="1393"/>
                      <a:pt x="14" y="1407"/>
                      <a:pt x="31" y="1407"/>
                    </a:cubicBezTo>
                    <a:cubicBezTo>
                      <a:pt x="49" y="1407"/>
                      <a:pt x="63" y="1393"/>
                      <a:pt x="63" y="1376"/>
                    </a:cubicBezTo>
                    <a:cubicBezTo>
                      <a:pt x="63" y="1063"/>
                      <a:pt x="63" y="1063"/>
                      <a:pt x="63" y="1063"/>
                    </a:cubicBezTo>
                    <a:cubicBezTo>
                      <a:pt x="63" y="1043"/>
                      <a:pt x="64" y="1022"/>
                      <a:pt x="67" y="1001"/>
                    </a:cubicBezTo>
                    <a:cubicBezTo>
                      <a:pt x="81" y="885"/>
                      <a:pt x="138" y="775"/>
                      <a:pt x="227" y="691"/>
                    </a:cubicBezTo>
                    <a:cubicBezTo>
                      <a:pt x="334" y="592"/>
                      <a:pt x="475" y="537"/>
                      <a:pt x="626" y="537"/>
                    </a:cubicBezTo>
                    <a:cubicBezTo>
                      <a:pt x="777" y="537"/>
                      <a:pt x="919" y="592"/>
                      <a:pt x="1025" y="691"/>
                    </a:cubicBezTo>
                    <a:cubicBezTo>
                      <a:pt x="1114" y="775"/>
                      <a:pt x="1171" y="885"/>
                      <a:pt x="1186" y="1001"/>
                    </a:cubicBezTo>
                    <a:cubicBezTo>
                      <a:pt x="1189" y="1022"/>
                      <a:pt x="1190" y="1043"/>
                      <a:pt x="1190" y="1063"/>
                    </a:cubicBezTo>
                    <a:cubicBezTo>
                      <a:pt x="1190" y="1768"/>
                      <a:pt x="1190" y="1768"/>
                      <a:pt x="1190" y="1768"/>
                    </a:cubicBezTo>
                    <a:cubicBezTo>
                      <a:pt x="1253" y="1748"/>
                      <a:pt x="1253" y="1748"/>
                      <a:pt x="1253" y="1748"/>
                    </a:cubicBezTo>
                    <a:cubicBezTo>
                      <a:pt x="1253" y="1063"/>
                      <a:pt x="1253" y="1063"/>
                      <a:pt x="1253" y="1063"/>
                    </a:cubicBezTo>
                    <a:cubicBezTo>
                      <a:pt x="1253" y="1042"/>
                      <a:pt x="1251" y="1020"/>
                      <a:pt x="1249" y="998"/>
                    </a:cubicBezTo>
                    <a:close/>
                    <a:moveTo>
                      <a:pt x="450" y="498"/>
                    </a:moveTo>
                    <a:cubicBezTo>
                      <a:pt x="389" y="212"/>
                      <a:pt x="389" y="212"/>
                      <a:pt x="389" y="212"/>
                    </a:cubicBezTo>
                    <a:cubicBezTo>
                      <a:pt x="510" y="203"/>
                      <a:pt x="510" y="203"/>
                      <a:pt x="510" y="203"/>
                    </a:cubicBezTo>
                    <a:cubicBezTo>
                      <a:pt x="542" y="480"/>
                      <a:pt x="542" y="480"/>
                      <a:pt x="542" y="480"/>
                    </a:cubicBezTo>
                    <a:cubicBezTo>
                      <a:pt x="511" y="484"/>
                      <a:pt x="480" y="490"/>
                      <a:pt x="450" y="498"/>
                    </a:cubicBezTo>
                    <a:close/>
                    <a:moveTo>
                      <a:pt x="626" y="474"/>
                    </a:moveTo>
                    <a:cubicBezTo>
                      <a:pt x="615" y="474"/>
                      <a:pt x="604" y="475"/>
                      <a:pt x="593" y="475"/>
                    </a:cubicBezTo>
                    <a:cubicBezTo>
                      <a:pt x="544" y="52"/>
                      <a:pt x="544" y="52"/>
                      <a:pt x="544" y="52"/>
                    </a:cubicBezTo>
                    <a:cubicBezTo>
                      <a:pt x="795" y="54"/>
                      <a:pt x="795" y="54"/>
                      <a:pt x="795" y="54"/>
                    </a:cubicBezTo>
                    <a:cubicBezTo>
                      <a:pt x="739" y="484"/>
                      <a:pt x="739" y="484"/>
                      <a:pt x="739" y="484"/>
                    </a:cubicBezTo>
                    <a:cubicBezTo>
                      <a:pt x="702" y="478"/>
                      <a:pt x="664" y="474"/>
                      <a:pt x="626" y="4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174">
                <a:extLst>
                  <a:ext uri="{FF2B5EF4-FFF2-40B4-BE49-F238E27FC236}">
                    <a16:creationId xmlns:a16="http://schemas.microsoft.com/office/drawing/2014/main" id="{697F139E-AC6D-4EF9-A326-34E795BAD9E2}"/>
                  </a:ext>
                </a:extLst>
              </p:cNvPr>
              <p:cNvSpPr>
                <a:spLocks/>
              </p:cNvSpPr>
              <p:nvPr/>
            </p:nvSpPr>
            <p:spPr bwMode="auto">
              <a:xfrm>
                <a:off x="2013" y="2694"/>
                <a:ext cx="176" cy="338"/>
              </a:xfrm>
              <a:custGeom>
                <a:avLst/>
                <a:gdLst>
                  <a:gd name="T0" fmla="*/ 286 w 318"/>
                  <a:gd name="T1" fmla="*/ 322 h 615"/>
                  <a:gd name="T2" fmla="*/ 229 w 318"/>
                  <a:gd name="T3" fmla="*/ 300 h 615"/>
                  <a:gd name="T4" fmla="*/ 223 w 318"/>
                  <a:gd name="T5" fmla="*/ 301 h 615"/>
                  <a:gd name="T6" fmla="*/ 95 w 318"/>
                  <a:gd name="T7" fmla="*/ 301 h 615"/>
                  <a:gd name="T8" fmla="*/ 88 w 318"/>
                  <a:gd name="T9" fmla="*/ 300 h 615"/>
                  <a:gd name="T10" fmla="*/ 60 w 318"/>
                  <a:gd name="T11" fmla="*/ 266 h 615"/>
                  <a:gd name="T12" fmla="*/ 60 w 318"/>
                  <a:gd name="T13" fmla="*/ 137 h 615"/>
                  <a:gd name="T14" fmla="*/ 95 w 318"/>
                  <a:gd name="T15" fmla="*/ 103 h 615"/>
                  <a:gd name="T16" fmla="*/ 223 w 318"/>
                  <a:gd name="T17" fmla="*/ 103 h 615"/>
                  <a:gd name="T18" fmla="*/ 257 w 318"/>
                  <a:gd name="T19" fmla="*/ 137 h 615"/>
                  <a:gd name="T20" fmla="*/ 257 w 318"/>
                  <a:gd name="T21" fmla="*/ 210 h 615"/>
                  <a:gd name="T22" fmla="*/ 316 w 318"/>
                  <a:gd name="T23" fmla="*/ 210 h 615"/>
                  <a:gd name="T24" fmla="*/ 316 w 318"/>
                  <a:gd name="T25" fmla="*/ 137 h 615"/>
                  <a:gd name="T26" fmla="*/ 223 w 318"/>
                  <a:gd name="T27" fmla="*/ 44 h 615"/>
                  <a:gd name="T28" fmla="*/ 185 w 318"/>
                  <a:gd name="T29" fmla="*/ 44 h 615"/>
                  <a:gd name="T30" fmla="*/ 185 w 318"/>
                  <a:gd name="T31" fmla="*/ 0 h 615"/>
                  <a:gd name="T32" fmla="*/ 133 w 318"/>
                  <a:gd name="T33" fmla="*/ 0 h 615"/>
                  <a:gd name="T34" fmla="*/ 133 w 318"/>
                  <a:gd name="T35" fmla="*/ 44 h 615"/>
                  <a:gd name="T36" fmla="*/ 95 w 318"/>
                  <a:gd name="T37" fmla="*/ 44 h 615"/>
                  <a:gd name="T38" fmla="*/ 1 w 318"/>
                  <a:gd name="T39" fmla="*/ 137 h 615"/>
                  <a:gd name="T40" fmla="*/ 1 w 318"/>
                  <a:gd name="T41" fmla="*/ 266 h 615"/>
                  <a:gd name="T42" fmla="*/ 31 w 318"/>
                  <a:gd name="T43" fmla="*/ 336 h 615"/>
                  <a:gd name="T44" fmla="*/ 88 w 318"/>
                  <a:gd name="T45" fmla="*/ 359 h 615"/>
                  <a:gd name="T46" fmla="*/ 94 w 318"/>
                  <a:gd name="T47" fmla="*/ 358 h 615"/>
                  <a:gd name="T48" fmla="*/ 224 w 318"/>
                  <a:gd name="T49" fmla="*/ 358 h 615"/>
                  <a:gd name="T50" fmla="*/ 230 w 318"/>
                  <a:gd name="T51" fmla="*/ 359 h 615"/>
                  <a:gd name="T52" fmla="*/ 259 w 318"/>
                  <a:gd name="T53" fmla="*/ 393 h 615"/>
                  <a:gd name="T54" fmla="*/ 259 w 318"/>
                  <a:gd name="T55" fmla="*/ 522 h 615"/>
                  <a:gd name="T56" fmla="*/ 224 w 318"/>
                  <a:gd name="T57" fmla="*/ 556 h 615"/>
                  <a:gd name="T58" fmla="*/ 94 w 318"/>
                  <a:gd name="T59" fmla="*/ 556 h 615"/>
                  <a:gd name="T60" fmla="*/ 59 w 318"/>
                  <a:gd name="T61" fmla="*/ 522 h 615"/>
                  <a:gd name="T62" fmla="*/ 59 w 318"/>
                  <a:gd name="T63" fmla="*/ 449 h 615"/>
                  <a:gd name="T64" fmla="*/ 0 w 318"/>
                  <a:gd name="T65" fmla="*/ 449 h 615"/>
                  <a:gd name="T66" fmla="*/ 0 w 318"/>
                  <a:gd name="T67" fmla="*/ 522 h 615"/>
                  <a:gd name="T68" fmla="*/ 94 w 318"/>
                  <a:gd name="T69" fmla="*/ 615 h 615"/>
                  <a:gd name="T70" fmla="*/ 224 w 318"/>
                  <a:gd name="T71" fmla="*/ 615 h 615"/>
                  <a:gd name="T72" fmla="*/ 318 w 318"/>
                  <a:gd name="T73" fmla="*/ 522 h 615"/>
                  <a:gd name="T74" fmla="*/ 318 w 318"/>
                  <a:gd name="T75" fmla="*/ 393 h 615"/>
                  <a:gd name="T76" fmla="*/ 286 w 318"/>
                  <a:gd name="T77" fmla="*/ 322 h 6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18" h="615">
                    <a:moveTo>
                      <a:pt x="286" y="322"/>
                    </a:moveTo>
                    <a:cubicBezTo>
                      <a:pt x="272" y="308"/>
                      <a:pt x="253" y="301"/>
                      <a:pt x="229" y="300"/>
                    </a:cubicBezTo>
                    <a:cubicBezTo>
                      <a:pt x="226" y="300"/>
                      <a:pt x="224" y="301"/>
                      <a:pt x="223" y="301"/>
                    </a:cubicBezTo>
                    <a:cubicBezTo>
                      <a:pt x="95" y="301"/>
                      <a:pt x="95" y="301"/>
                      <a:pt x="95" y="301"/>
                    </a:cubicBezTo>
                    <a:cubicBezTo>
                      <a:pt x="92" y="301"/>
                      <a:pt x="90" y="300"/>
                      <a:pt x="88" y="300"/>
                    </a:cubicBezTo>
                    <a:cubicBezTo>
                      <a:pt x="63" y="297"/>
                      <a:pt x="60" y="273"/>
                      <a:pt x="60" y="266"/>
                    </a:cubicBezTo>
                    <a:cubicBezTo>
                      <a:pt x="60" y="137"/>
                      <a:pt x="60" y="137"/>
                      <a:pt x="60" y="137"/>
                    </a:cubicBezTo>
                    <a:cubicBezTo>
                      <a:pt x="60" y="106"/>
                      <a:pt x="85" y="103"/>
                      <a:pt x="95" y="103"/>
                    </a:cubicBezTo>
                    <a:cubicBezTo>
                      <a:pt x="223" y="103"/>
                      <a:pt x="223" y="103"/>
                      <a:pt x="223" y="103"/>
                    </a:cubicBezTo>
                    <a:cubicBezTo>
                      <a:pt x="254" y="103"/>
                      <a:pt x="257" y="127"/>
                      <a:pt x="257" y="137"/>
                    </a:cubicBezTo>
                    <a:cubicBezTo>
                      <a:pt x="257" y="210"/>
                      <a:pt x="257" y="210"/>
                      <a:pt x="257" y="210"/>
                    </a:cubicBezTo>
                    <a:cubicBezTo>
                      <a:pt x="316" y="210"/>
                      <a:pt x="316" y="210"/>
                      <a:pt x="316" y="210"/>
                    </a:cubicBezTo>
                    <a:cubicBezTo>
                      <a:pt x="316" y="137"/>
                      <a:pt x="316" y="137"/>
                      <a:pt x="316" y="137"/>
                    </a:cubicBezTo>
                    <a:cubicBezTo>
                      <a:pt x="316" y="100"/>
                      <a:pt x="291" y="44"/>
                      <a:pt x="223" y="44"/>
                    </a:cubicBezTo>
                    <a:cubicBezTo>
                      <a:pt x="185" y="44"/>
                      <a:pt x="185" y="44"/>
                      <a:pt x="185" y="44"/>
                    </a:cubicBezTo>
                    <a:cubicBezTo>
                      <a:pt x="185" y="0"/>
                      <a:pt x="185" y="0"/>
                      <a:pt x="185" y="0"/>
                    </a:cubicBezTo>
                    <a:cubicBezTo>
                      <a:pt x="133" y="0"/>
                      <a:pt x="133" y="0"/>
                      <a:pt x="133" y="0"/>
                    </a:cubicBezTo>
                    <a:cubicBezTo>
                      <a:pt x="133" y="44"/>
                      <a:pt x="133" y="44"/>
                      <a:pt x="133" y="44"/>
                    </a:cubicBezTo>
                    <a:cubicBezTo>
                      <a:pt x="95" y="44"/>
                      <a:pt x="95" y="44"/>
                      <a:pt x="95" y="44"/>
                    </a:cubicBezTo>
                    <a:cubicBezTo>
                      <a:pt x="57" y="44"/>
                      <a:pt x="1" y="69"/>
                      <a:pt x="1" y="137"/>
                    </a:cubicBezTo>
                    <a:cubicBezTo>
                      <a:pt x="1" y="266"/>
                      <a:pt x="1" y="266"/>
                      <a:pt x="1" y="266"/>
                    </a:cubicBezTo>
                    <a:cubicBezTo>
                      <a:pt x="1" y="287"/>
                      <a:pt x="9" y="316"/>
                      <a:pt x="31" y="336"/>
                    </a:cubicBezTo>
                    <a:cubicBezTo>
                      <a:pt x="46" y="350"/>
                      <a:pt x="64" y="357"/>
                      <a:pt x="88" y="359"/>
                    </a:cubicBezTo>
                    <a:cubicBezTo>
                      <a:pt x="91" y="358"/>
                      <a:pt x="93" y="358"/>
                      <a:pt x="94" y="358"/>
                    </a:cubicBezTo>
                    <a:cubicBezTo>
                      <a:pt x="224" y="358"/>
                      <a:pt x="224" y="358"/>
                      <a:pt x="224" y="358"/>
                    </a:cubicBezTo>
                    <a:cubicBezTo>
                      <a:pt x="226" y="358"/>
                      <a:pt x="229" y="358"/>
                      <a:pt x="230" y="359"/>
                    </a:cubicBezTo>
                    <a:cubicBezTo>
                      <a:pt x="256" y="362"/>
                      <a:pt x="259" y="386"/>
                      <a:pt x="259" y="393"/>
                    </a:cubicBezTo>
                    <a:cubicBezTo>
                      <a:pt x="259" y="522"/>
                      <a:pt x="259" y="522"/>
                      <a:pt x="259" y="522"/>
                    </a:cubicBezTo>
                    <a:cubicBezTo>
                      <a:pt x="259" y="553"/>
                      <a:pt x="234" y="556"/>
                      <a:pt x="224" y="556"/>
                    </a:cubicBezTo>
                    <a:cubicBezTo>
                      <a:pt x="94" y="556"/>
                      <a:pt x="94" y="556"/>
                      <a:pt x="94" y="556"/>
                    </a:cubicBezTo>
                    <a:cubicBezTo>
                      <a:pt x="63" y="556"/>
                      <a:pt x="60" y="532"/>
                      <a:pt x="59" y="522"/>
                    </a:cubicBezTo>
                    <a:cubicBezTo>
                      <a:pt x="59" y="449"/>
                      <a:pt x="59" y="449"/>
                      <a:pt x="59" y="449"/>
                    </a:cubicBezTo>
                    <a:cubicBezTo>
                      <a:pt x="0" y="449"/>
                      <a:pt x="0" y="449"/>
                      <a:pt x="0" y="449"/>
                    </a:cubicBezTo>
                    <a:cubicBezTo>
                      <a:pt x="0" y="522"/>
                      <a:pt x="0" y="522"/>
                      <a:pt x="0" y="522"/>
                    </a:cubicBezTo>
                    <a:cubicBezTo>
                      <a:pt x="0" y="559"/>
                      <a:pt x="25" y="615"/>
                      <a:pt x="94" y="615"/>
                    </a:cubicBezTo>
                    <a:cubicBezTo>
                      <a:pt x="224" y="615"/>
                      <a:pt x="224" y="615"/>
                      <a:pt x="224" y="615"/>
                    </a:cubicBezTo>
                    <a:cubicBezTo>
                      <a:pt x="262" y="615"/>
                      <a:pt x="318" y="590"/>
                      <a:pt x="318" y="522"/>
                    </a:cubicBezTo>
                    <a:cubicBezTo>
                      <a:pt x="318" y="393"/>
                      <a:pt x="318" y="393"/>
                      <a:pt x="318" y="393"/>
                    </a:cubicBezTo>
                    <a:cubicBezTo>
                      <a:pt x="318" y="372"/>
                      <a:pt x="310" y="342"/>
                      <a:pt x="286" y="3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175">
                <a:extLst>
                  <a:ext uri="{FF2B5EF4-FFF2-40B4-BE49-F238E27FC236}">
                    <a16:creationId xmlns:a16="http://schemas.microsoft.com/office/drawing/2014/main" id="{B7E4CBE0-4630-40E9-B12E-C003126368B3}"/>
                  </a:ext>
                </a:extLst>
              </p:cNvPr>
              <p:cNvSpPr>
                <a:spLocks/>
              </p:cNvSpPr>
              <p:nvPr/>
            </p:nvSpPr>
            <p:spPr bwMode="auto">
              <a:xfrm>
                <a:off x="2235" y="2865"/>
                <a:ext cx="44" cy="34"/>
              </a:xfrm>
              <a:custGeom>
                <a:avLst/>
                <a:gdLst>
                  <a:gd name="T0" fmla="*/ 0 w 44"/>
                  <a:gd name="T1" fmla="*/ 6 h 34"/>
                  <a:gd name="T2" fmla="*/ 0 w 44"/>
                  <a:gd name="T3" fmla="*/ 6 h 34"/>
                  <a:gd name="T4" fmla="*/ 0 w 44"/>
                  <a:gd name="T5" fmla="*/ 28 h 34"/>
                  <a:gd name="T6" fmla="*/ 0 w 44"/>
                  <a:gd name="T7" fmla="*/ 28 h 34"/>
                  <a:gd name="T8" fmla="*/ 0 w 44"/>
                  <a:gd name="T9" fmla="*/ 34 h 34"/>
                  <a:gd name="T10" fmla="*/ 44 w 44"/>
                  <a:gd name="T11" fmla="*/ 34 h 34"/>
                  <a:gd name="T12" fmla="*/ 44 w 44"/>
                  <a:gd name="T13" fmla="*/ 0 h 34"/>
                  <a:gd name="T14" fmla="*/ 0 w 44"/>
                  <a:gd name="T15" fmla="*/ 0 h 34"/>
                  <a:gd name="T16" fmla="*/ 0 w 44"/>
                  <a:gd name="T17" fmla="*/ 6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34">
                    <a:moveTo>
                      <a:pt x="0" y="6"/>
                    </a:moveTo>
                    <a:lnTo>
                      <a:pt x="0" y="6"/>
                    </a:lnTo>
                    <a:lnTo>
                      <a:pt x="0" y="28"/>
                    </a:lnTo>
                    <a:lnTo>
                      <a:pt x="0" y="28"/>
                    </a:lnTo>
                    <a:lnTo>
                      <a:pt x="0" y="34"/>
                    </a:lnTo>
                    <a:lnTo>
                      <a:pt x="44" y="34"/>
                    </a:lnTo>
                    <a:lnTo>
                      <a:pt x="44" y="0"/>
                    </a:lnTo>
                    <a:lnTo>
                      <a:pt x="0" y="0"/>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176">
                <a:extLst>
                  <a:ext uri="{FF2B5EF4-FFF2-40B4-BE49-F238E27FC236}">
                    <a16:creationId xmlns:a16="http://schemas.microsoft.com/office/drawing/2014/main" id="{246CB9D8-D823-4DAD-A5F1-951620714D73}"/>
                  </a:ext>
                </a:extLst>
              </p:cNvPr>
              <p:cNvSpPr>
                <a:spLocks/>
              </p:cNvSpPr>
              <p:nvPr/>
            </p:nvSpPr>
            <p:spPr bwMode="auto">
              <a:xfrm>
                <a:off x="1919" y="2865"/>
                <a:ext cx="44" cy="34"/>
              </a:xfrm>
              <a:custGeom>
                <a:avLst/>
                <a:gdLst>
                  <a:gd name="T0" fmla="*/ 0 w 44"/>
                  <a:gd name="T1" fmla="*/ 11 h 34"/>
                  <a:gd name="T2" fmla="*/ 0 w 44"/>
                  <a:gd name="T3" fmla="*/ 11 h 34"/>
                  <a:gd name="T4" fmla="*/ 0 w 44"/>
                  <a:gd name="T5" fmla="*/ 23 h 34"/>
                  <a:gd name="T6" fmla="*/ 0 w 44"/>
                  <a:gd name="T7" fmla="*/ 23 h 34"/>
                  <a:gd name="T8" fmla="*/ 0 w 44"/>
                  <a:gd name="T9" fmla="*/ 34 h 34"/>
                  <a:gd name="T10" fmla="*/ 44 w 44"/>
                  <a:gd name="T11" fmla="*/ 34 h 34"/>
                  <a:gd name="T12" fmla="*/ 44 w 44"/>
                  <a:gd name="T13" fmla="*/ 0 h 34"/>
                  <a:gd name="T14" fmla="*/ 0 w 44"/>
                  <a:gd name="T15" fmla="*/ 0 h 34"/>
                  <a:gd name="T16" fmla="*/ 0 w 44"/>
                  <a:gd name="T17" fmla="*/ 11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34">
                    <a:moveTo>
                      <a:pt x="0" y="11"/>
                    </a:moveTo>
                    <a:lnTo>
                      <a:pt x="0" y="11"/>
                    </a:lnTo>
                    <a:lnTo>
                      <a:pt x="0" y="23"/>
                    </a:lnTo>
                    <a:lnTo>
                      <a:pt x="0" y="23"/>
                    </a:lnTo>
                    <a:lnTo>
                      <a:pt x="0" y="34"/>
                    </a:lnTo>
                    <a:lnTo>
                      <a:pt x="44" y="34"/>
                    </a:lnTo>
                    <a:lnTo>
                      <a:pt x="44" y="0"/>
                    </a:lnTo>
                    <a:lnTo>
                      <a:pt x="0"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81" name="TextBox 180">
              <a:extLst>
                <a:ext uri="{FF2B5EF4-FFF2-40B4-BE49-F238E27FC236}">
                  <a16:creationId xmlns:a16="http://schemas.microsoft.com/office/drawing/2014/main" id="{E27F5512-F040-421F-B7D1-E6C0A67D08AF}"/>
                </a:ext>
              </a:extLst>
            </p:cNvPr>
            <p:cNvSpPr txBox="1"/>
            <p:nvPr/>
          </p:nvSpPr>
          <p:spPr>
            <a:xfrm>
              <a:off x="10578889" y="3886200"/>
              <a:ext cx="818765" cy="494155"/>
            </a:xfrm>
            <a:prstGeom prst="rect">
              <a:avLst/>
            </a:prstGeom>
            <a:solidFill>
              <a:schemeClr val="tx1">
                <a:lumMod val="100000"/>
              </a:schemeClr>
            </a:solid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The claim is fully paid</a:t>
              </a:r>
            </a:p>
          </p:txBody>
        </p:sp>
        <p:cxnSp>
          <p:nvCxnSpPr>
            <p:cNvPr id="190" name="Straight Connector 189">
              <a:extLst>
                <a:ext uri="{FF2B5EF4-FFF2-40B4-BE49-F238E27FC236}">
                  <a16:creationId xmlns:a16="http://schemas.microsoft.com/office/drawing/2014/main" id="{2B9AE324-4520-45AC-8935-2D5109625200}"/>
                </a:ext>
              </a:extLst>
            </p:cNvPr>
            <p:cNvCxnSpPr>
              <a:cxnSpLocks/>
            </p:cNvCxnSpPr>
            <p:nvPr/>
          </p:nvCxnSpPr>
          <p:spPr>
            <a:xfrm>
              <a:off x="10988271" y="2604891"/>
              <a:ext cx="0" cy="332044"/>
            </a:xfrm>
            <a:prstGeom prst="line">
              <a:avLst/>
            </a:prstGeom>
            <a:noFill/>
            <a:ln w="12700" cap="sq" cmpd="sng" algn="ctr">
              <a:solidFill>
                <a:srgbClr val="D2D2DA"/>
              </a:solidFill>
              <a:prstDash val="solid"/>
              <a:miter lim="800000"/>
              <a:tailEnd type="none"/>
            </a:ln>
            <a:effectLst/>
          </p:spPr>
        </p:cxnSp>
      </p:grpSp>
      <p:grpSp>
        <p:nvGrpSpPr>
          <p:cNvPr id="5" name="Group 4">
            <a:extLst>
              <a:ext uri="{FF2B5EF4-FFF2-40B4-BE49-F238E27FC236}">
                <a16:creationId xmlns:a16="http://schemas.microsoft.com/office/drawing/2014/main" id="{C8A3FC54-242D-4F03-A484-C1943275CD61}"/>
              </a:ext>
            </a:extLst>
          </p:cNvPr>
          <p:cNvGrpSpPr/>
          <p:nvPr/>
        </p:nvGrpSpPr>
        <p:grpSpPr>
          <a:xfrm>
            <a:off x="280697" y="2604891"/>
            <a:ext cx="1198751" cy="2218358"/>
            <a:chOff x="280697" y="2604891"/>
            <a:chExt cx="1198751" cy="2218358"/>
          </a:xfrm>
        </p:grpSpPr>
        <p:sp>
          <p:nvSpPr>
            <p:cNvPr id="201" name="TextBox 200">
              <a:extLst>
                <a:ext uri="{FF2B5EF4-FFF2-40B4-BE49-F238E27FC236}">
                  <a16:creationId xmlns:a16="http://schemas.microsoft.com/office/drawing/2014/main" id="{7CACA262-3D51-4463-A6A1-49A4E6CDB70E}"/>
                </a:ext>
              </a:extLst>
            </p:cNvPr>
            <p:cNvSpPr txBox="1"/>
            <p:nvPr/>
          </p:nvSpPr>
          <p:spPr>
            <a:xfrm>
              <a:off x="280697" y="3860235"/>
              <a:ext cx="1198751" cy="963014"/>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Premium is paid for insurance coverage</a:t>
              </a:r>
            </a:p>
          </p:txBody>
        </p:sp>
        <p:cxnSp>
          <p:nvCxnSpPr>
            <p:cNvPr id="202" name="Straight Connector 201">
              <a:extLst>
                <a:ext uri="{FF2B5EF4-FFF2-40B4-BE49-F238E27FC236}">
                  <a16:creationId xmlns:a16="http://schemas.microsoft.com/office/drawing/2014/main" id="{F2AB2C0E-8280-4A06-9ABD-B35F4DF4934F}"/>
                </a:ext>
              </a:extLst>
            </p:cNvPr>
            <p:cNvCxnSpPr>
              <a:cxnSpLocks/>
            </p:cNvCxnSpPr>
            <p:nvPr/>
          </p:nvCxnSpPr>
          <p:spPr>
            <a:xfrm>
              <a:off x="880072" y="2604891"/>
              <a:ext cx="0" cy="332044"/>
            </a:xfrm>
            <a:prstGeom prst="line">
              <a:avLst/>
            </a:prstGeom>
            <a:noFill/>
            <a:ln w="12700" cap="sq" cmpd="sng" algn="ctr">
              <a:solidFill>
                <a:srgbClr val="D2D2DA"/>
              </a:solidFill>
              <a:prstDash val="solid"/>
              <a:miter lim="800000"/>
              <a:tailEnd type="none"/>
            </a:ln>
            <a:effectLst/>
          </p:spPr>
        </p:cxnSp>
        <p:grpSp>
          <p:nvGrpSpPr>
            <p:cNvPr id="219" name="Group 94">
              <a:extLst>
                <a:ext uri="{FF2B5EF4-FFF2-40B4-BE49-F238E27FC236}">
                  <a16:creationId xmlns:a16="http://schemas.microsoft.com/office/drawing/2014/main" id="{3A5869BA-008C-4100-B47E-EBCCD3CA65BA}"/>
                </a:ext>
              </a:extLst>
            </p:cNvPr>
            <p:cNvGrpSpPr>
              <a:grpSpLocks noChangeAspect="1"/>
            </p:cNvGrpSpPr>
            <p:nvPr/>
          </p:nvGrpSpPr>
          <p:grpSpPr bwMode="auto">
            <a:xfrm>
              <a:off x="577807" y="2971800"/>
              <a:ext cx="604531" cy="851600"/>
              <a:chOff x="1825" y="2866"/>
              <a:chExt cx="690" cy="972"/>
            </a:xfrm>
            <a:solidFill>
              <a:schemeClr val="bg1"/>
            </a:solidFill>
          </p:grpSpPr>
          <p:sp>
            <p:nvSpPr>
              <p:cNvPr id="222" name="Freeform 95">
                <a:extLst>
                  <a:ext uri="{FF2B5EF4-FFF2-40B4-BE49-F238E27FC236}">
                    <a16:creationId xmlns:a16="http://schemas.microsoft.com/office/drawing/2014/main" id="{F13D69B4-A4B0-4760-98EB-99965E167CF7}"/>
                  </a:ext>
                </a:extLst>
              </p:cNvPr>
              <p:cNvSpPr>
                <a:spLocks noEditPoints="1"/>
              </p:cNvSpPr>
              <p:nvPr/>
            </p:nvSpPr>
            <p:spPr bwMode="auto">
              <a:xfrm>
                <a:off x="1863" y="3502"/>
                <a:ext cx="338" cy="336"/>
              </a:xfrm>
              <a:custGeom>
                <a:avLst/>
                <a:gdLst>
                  <a:gd name="T0" fmla="*/ 152 w 338"/>
                  <a:gd name="T1" fmla="*/ 336 h 336"/>
                  <a:gd name="T2" fmla="*/ 104 w 338"/>
                  <a:gd name="T3" fmla="*/ 324 h 336"/>
                  <a:gd name="T4" fmla="*/ 62 w 338"/>
                  <a:gd name="T5" fmla="*/ 298 h 336"/>
                  <a:gd name="T6" fmla="*/ 30 w 338"/>
                  <a:gd name="T7" fmla="*/ 262 h 336"/>
                  <a:gd name="T8" fmla="*/ 8 w 338"/>
                  <a:gd name="T9" fmla="*/ 218 h 336"/>
                  <a:gd name="T10" fmla="*/ 0 w 338"/>
                  <a:gd name="T11" fmla="*/ 168 h 336"/>
                  <a:gd name="T12" fmla="*/ 4 w 338"/>
                  <a:gd name="T13" fmla="*/ 134 h 336"/>
                  <a:gd name="T14" fmla="*/ 20 w 338"/>
                  <a:gd name="T15" fmla="*/ 88 h 336"/>
                  <a:gd name="T16" fmla="*/ 50 w 338"/>
                  <a:gd name="T17" fmla="*/ 48 h 336"/>
                  <a:gd name="T18" fmla="*/ 88 w 338"/>
                  <a:gd name="T19" fmla="*/ 20 h 336"/>
                  <a:gd name="T20" fmla="*/ 134 w 338"/>
                  <a:gd name="T21" fmla="*/ 2 h 336"/>
                  <a:gd name="T22" fmla="*/ 168 w 338"/>
                  <a:gd name="T23" fmla="*/ 0 h 336"/>
                  <a:gd name="T24" fmla="*/ 218 w 338"/>
                  <a:gd name="T25" fmla="*/ 8 h 336"/>
                  <a:gd name="T26" fmla="*/ 264 w 338"/>
                  <a:gd name="T27" fmla="*/ 28 h 336"/>
                  <a:gd name="T28" fmla="*/ 298 w 338"/>
                  <a:gd name="T29" fmla="*/ 60 h 336"/>
                  <a:gd name="T30" fmla="*/ 324 w 338"/>
                  <a:gd name="T31" fmla="*/ 102 h 336"/>
                  <a:gd name="T32" fmla="*/ 336 w 338"/>
                  <a:gd name="T33" fmla="*/ 150 h 336"/>
                  <a:gd name="T34" fmla="*/ 336 w 338"/>
                  <a:gd name="T35" fmla="*/ 186 h 336"/>
                  <a:gd name="T36" fmla="*/ 324 w 338"/>
                  <a:gd name="T37" fmla="*/ 234 h 336"/>
                  <a:gd name="T38" fmla="*/ 298 w 338"/>
                  <a:gd name="T39" fmla="*/ 276 h 336"/>
                  <a:gd name="T40" fmla="*/ 264 w 338"/>
                  <a:gd name="T41" fmla="*/ 308 h 336"/>
                  <a:gd name="T42" fmla="*/ 218 w 338"/>
                  <a:gd name="T43" fmla="*/ 328 h 336"/>
                  <a:gd name="T44" fmla="*/ 168 w 338"/>
                  <a:gd name="T45" fmla="*/ 336 h 336"/>
                  <a:gd name="T46" fmla="*/ 168 w 338"/>
                  <a:gd name="T47" fmla="*/ 18 h 336"/>
                  <a:gd name="T48" fmla="*/ 124 w 338"/>
                  <a:gd name="T49" fmla="*/ 24 h 336"/>
                  <a:gd name="T50" fmla="*/ 84 w 338"/>
                  <a:gd name="T51" fmla="*/ 44 h 336"/>
                  <a:gd name="T52" fmla="*/ 52 w 338"/>
                  <a:gd name="T53" fmla="*/ 72 h 336"/>
                  <a:gd name="T54" fmla="*/ 30 w 338"/>
                  <a:gd name="T55" fmla="*/ 110 h 336"/>
                  <a:gd name="T56" fmla="*/ 20 w 338"/>
                  <a:gd name="T57" fmla="*/ 152 h 336"/>
                  <a:gd name="T58" fmla="*/ 20 w 338"/>
                  <a:gd name="T59" fmla="*/ 184 h 336"/>
                  <a:gd name="T60" fmla="*/ 30 w 338"/>
                  <a:gd name="T61" fmla="*/ 226 h 336"/>
                  <a:gd name="T62" fmla="*/ 52 w 338"/>
                  <a:gd name="T63" fmla="*/ 264 h 336"/>
                  <a:gd name="T64" fmla="*/ 84 w 338"/>
                  <a:gd name="T65" fmla="*/ 292 h 336"/>
                  <a:gd name="T66" fmla="*/ 124 w 338"/>
                  <a:gd name="T67" fmla="*/ 312 h 336"/>
                  <a:gd name="T68" fmla="*/ 168 w 338"/>
                  <a:gd name="T69" fmla="*/ 318 h 336"/>
                  <a:gd name="T70" fmla="*/ 200 w 338"/>
                  <a:gd name="T71" fmla="*/ 316 h 336"/>
                  <a:gd name="T72" fmla="*/ 240 w 338"/>
                  <a:gd name="T73" fmla="*/ 300 h 336"/>
                  <a:gd name="T74" fmla="*/ 276 w 338"/>
                  <a:gd name="T75" fmla="*/ 274 h 336"/>
                  <a:gd name="T76" fmla="*/ 302 w 338"/>
                  <a:gd name="T77" fmla="*/ 240 h 336"/>
                  <a:gd name="T78" fmla="*/ 316 w 338"/>
                  <a:gd name="T79" fmla="*/ 198 h 336"/>
                  <a:gd name="T80" fmla="*/ 320 w 338"/>
                  <a:gd name="T81" fmla="*/ 168 h 336"/>
                  <a:gd name="T82" fmla="*/ 312 w 338"/>
                  <a:gd name="T83" fmla="*/ 124 h 336"/>
                  <a:gd name="T84" fmla="*/ 294 w 338"/>
                  <a:gd name="T85" fmla="*/ 84 h 336"/>
                  <a:gd name="T86" fmla="*/ 264 w 338"/>
                  <a:gd name="T87" fmla="*/ 52 h 336"/>
                  <a:gd name="T88" fmla="*/ 228 w 338"/>
                  <a:gd name="T89" fmla="*/ 30 h 336"/>
                  <a:gd name="T90" fmla="*/ 184 w 338"/>
                  <a:gd name="T91" fmla="*/ 18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38" h="336">
                    <a:moveTo>
                      <a:pt x="168" y="336"/>
                    </a:moveTo>
                    <a:lnTo>
                      <a:pt x="168" y="336"/>
                    </a:lnTo>
                    <a:lnTo>
                      <a:pt x="152" y="336"/>
                    </a:lnTo>
                    <a:lnTo>
                      <a:pt x="134" y="334"/>
                    </a:lnTo>
                    <a:lnTo>
                      <a:pt x="118" y="328"/>
                    </a:lnTo>
                    <a:lnTo>
                      <a:pt x="104" y="324"/>
                    </a:lnTo>
                    <a:lnTo>
                      <a:pt x="88" y="316"/>
                    </a:lnTo>
                    <a:lnTo>
                      <a:pt x="74" y="308"/>
                    </a:lnTo>
                    <a:lnTo>
                      <a:pt x="62" y="298"/>
                    </a:lnTo>
                    <a:lnTo>
                      <a:pt x="50" y="288"/>
                    </a:lnTo>
                    <a:lnTo>
                      <a:pt x="38" y="276"/>
                    </a:lnTo>
                    <a:lnTo>
                      <a:pt x="30" y="262"/>
                    </a:lnTo>
                    <a:lnTo>
                      <a:pt x="20" y="248"/>
                    </a:lnTo>
                    <a:lnTo>
                      <a:pt x="14" y="234"/>
                    </a:lnTo>
                    <a:lnTo>
                      <a:pt x="8" y="218"/>
                    </a:lnTo>
                    <a:lnTo>
                      <a:pt x="4" y="202"/>
                    </a:lnTo>
                    <a:lnTo>
                      <a:pt x="2" y="186"/>
                    </a:lnTo>
                    <a:lnTo>
                      <a:pt x="0" y="168"/>
                    </a:lnTo>
                    <a:lnTo>
                      <a:pt x="0" y="168"/>
                    </a:lnTo>
                    <a:lnTo>
                      <a:pt x="2" y="150"/>
                    </a:lnTo>
                    <a:lnTo>
                      <a:pt x="4" y="134"/>
                    </a:lnTo>
                    <a:lnTo>
                      <a:pt x="8" y="118"/>
                    </a:lnTo>
                    <a:lnTo>
                      <a:pt x="14" y="102"/>
                    </a:lnTo>
                    <a:lnTo>
                      <a:pt x="20" y="88"/>
                    </a:lnTo>
                    <a:lnTo>
                      <a:pt x="30" y="74"/>
                    </a:lnTo>
                    <a:lnTo>
                      <a:pt x="38" y="60"/>
                    </a:lnTo>
                    <a:lnTo>
                      <a:pt x="50" y="48"/>
                    </a:lnTo>
                    <a:lnTo>
                      <a:pt x="62" y="38"/>
                    </a:lnTo>
                    <a:lnTo>
                      <a:pt x="74" y="28"/>
                    </a:lnTo>
                    <a:lnTo>
                      <a:pt x="88" y="20"/>
                    </a:lnTo>
                    <a:lnTo>
                      <a:pt x="104" y="12"/>
                    </a:lnTo>
                    <a:lnTo>
                      <a:pt x="118" y="8"/>
                    </a:lnTo>
                    <a:lnTo>
                      <a:pt x="134" y="2"/>
                    </a:lnTo>
                    <a:lnTo>
                      <a:pt x="152" y="0"/>
                    </a:lnTo>
                    <a:lnTo>
                      <a:pt x="168" y="0"/>
                    </a:lnTo>
                    <a:lnTo>
                      <a:pt x="168" y="0"/>
                    </a:lnTo>
                    <a:lnTo>
                      <a:pt x="186" y="0"/>
                    </a:lnTo>
                    <a:lnTo>
                      <a:pt x="202" y="2"/>
                    </a:lnTo>
                    <a:lnTo>
                      <a:pt x="218" y="8"/>
                    </a:lnTo>
                    <a:lnTo>
                      <a:pt x="234" y="12"/>
                    </a:lnTo>
                    <a:lnTo>
                      <a:pt x="250" y="20"/>
                    </a:lnTo>
                    <a:lnTo>
                      <a:pt x="264" y="28"/>
                    </a:lnTo>
                    <a:lnTo>
                      <a:pt x="276" y="38"/>
                    </a:lnTo>
                    <a:lnTo>
                      <a:pt x="288" y="48"/>
                    </a:lnTo>
                    <a:lnTo>
                      <a:pt x="298" y="60"/>
                    </a:lnTo>
                    <a:lnTo>
                      <a:pt x="308" y="74"/>
                    </a:lnTo>
                    <a:lnTo>
                      <a:pt x="318" y="88"/>
                    </a:lnTo>
                    <a:lnTo>
                      <a:pt x="324" y="102"/>
                    </a:lnTo>
                    <a:lnTo>
                      <a:pt x="330" y="118"/>
                    </a:lnTo>
                    <a:lnTo>
                      <a:pt x="334" y="134"/>
                    </a:lnTo>
                    <a:lnTo>
                      <a:pt x="336" y="150"/>
                    </a:lnTo>
                    <a:lnTo>
                      <a:pt x="338" y="168"/>
                    </a:lnTo>
                    <a:lnTo>
                      <a:pt x="338" y="168"/>
                    </a:lnTo>
                    <a:lnTo>
                      <a:pt x="336" y="186"/>
                    </a:lnTo>
                    <a:lnTo>
                      <a:pt x="334" y="202"/>
                    </a:lnTo>
                    <a:lnTo>
                      <a:pt x="330" y="218"/>
                    </a:lnTo>
                    <a:lnTo>
                      <a:pt x="324" y="234"/>
                    </a:lnTo>
                    <a:lnTo>
                      <a:pt x="318" y="248"/>
                    </a:lnTo>
                    <a:lnTo>
                      <a:pt x="308" y="262"/>
                    </a:lnTo>
                    <a:lnTo>
                      <a:pt x="298" y="276"/>
                    </a:lnTo>
                    <a:lnTo>
                      <a:pt x="288" y="288"/>
                    </a:lnTo>
                    <a:lnTo>
                      <a:pt x="276" y="298"/>
                    </a:lnTo>
                    <a:lnTo>
                      <a:pt x="264" y="308"/>
                    </a:lnTo>
                    <a:lnTo>
                      <a:pt x="250" y="316"/>
                    </a:lnTo>
                    <a:lnTo>
                      <a:pt x="234" y="324"/>
                    </a:lnTo>
                    <a:lnTo>
                      <a:pt x="218" y="328"/>
                    </a:lnTo>
                    <a:lnTo>
                      <a:pt x="202" y="334"/>
                    </a:lnTo>
                    <a:lnTo>
                      <a:pt x="186" y="336"/>
                    </a:lnTo>
                    <a:lnTo>
                      <a:pt x="168" y="336"/>
                    </a:lnTo>
                    <a:lnTo>
                      <a:pt x="168" y="336"/>
                    </a:lnTo>
                    <a:close/>
                    <a:moveTo>
                      <a:pt x="168" y="18"/>
                    </a:moveTo>
                    <a:lnTo>
                      <a:pt x="168" y="18"/>
                    </a:lnTo>
                    <a:lnTo>
                      <a:pt x="154" y="18"/>
                    </a:lnTo>
                    <a:lnTo>
                      <a:pt x="138" y="20"/>
                    </a:lnTo>
                    <a:lnTo>
                      <a:pt x="124" y="24"/>
                    </a:lnTo>
                    <a:lnTo>
                      <a:pt x="110" y="30"/>
                    </a:lnTo>
                    <a:lnTo>
                      <a:pt x="98" y="36"/>
                    </a:lnTo>
                    <a:lnTo>
                      <a:pt x="84" y="44"/>
                    </a:lnTo>
                    <a:lnTo>
                      <a:pt x="74" y="52"/>
                    </a:lnTo>
                    <a:lnTo>
                      <a:pt x="62" y="62"/>
                    </a:lnTo>
                    <a:lnTo>
                      <a:pt x="52" y="72"/>
                    </a:lnTo>
                    <a:lnTo>
                      <a:pt x="44" y="84"/>
                    </a:lnTo>
                    <a:lnTo>
                      <a:pt x="36" y="96"/>
                    </a:lnTo>
                    <a:lnTo>
                      <a:pt x="30" y="110"/>
                    </a:lnTo>
                    <a:lnTo>
                      <a:pt x="26" y="124"/>
                    </a:lnTo>
                    <a:lnTo>
                      <a:pt x="22" y="138"/>
                    </a:lnTo>
                    <a:lnTo>
                      <a:pt x="20" y="152"/>
                    </a:lnTo>
                    <a:lnTo>
                      <a:pt x="18" y="168"/>
                    </a:lnTo>
                    <a:lnTo>
                      <a:pt x="18" y="168"/>
                    </a:lnTo>
                    <a:lnTo>
                      <a:pt x="20" y="184"/>
                    </a:lnTo>
                    <a:lnTo>
                      <a:pt x="22" y="198"/>
                    </a:lnTo>
                    <a:lnTo>
                      <a:pt x="26" y="212"/>
                    </a:lnTo>
                    <a:lnTo>
                      <a:pt x="30" y="226"/>
                    </a:lnTo>
                    <a:lnTo>
                      <a:pt x="36" y="240"/>
                    </a:lnTo>
                    <a:lnTo>
                      <a:pt x="44" y="252"/>
                    </a:lnTo>
                    <a:lnTo>
                      <a:pt x="52" y="264"/>
                    </a:lnTo>
                    <a:lnTo>
                      <a:pt x="62" y="274"/>
                    </a:lnTo>
                    <a:lnTo>
                      <a:pt x="74" y="284"/>
                    </a:lnTo>
                    <a:lnTo>
                      <a:pt x="84" y="292"/>
                    </a:lnTo>
                    <a:lnTo>
                      <a:pt x="98" y="300"/>
                    </a:lnTo>
                    <a:lnTo>
                      <a:pt x="110" y="306"/>
                    </a:lnTo>
                    <a:lnTo>
                      <a:pt x="124" y="312"/>
                    </a:lnTo>
                    <a:lnTo>
                      <a:pt x="138" y="316"/>
                    </a:lnTo>
                    <a:lnTo>
                      <a:pt x="154" y="318"/>
                    </a:lnTo>
                    <a:lnTo>
                      <a:pt x="168" y="318"/>
                    </a:lnTo>
                    <a:lnTo>
                      <a:pt x="168" y="318"/>
                    </a:lnTo>
                    <a:lnTo>
                      <a:pt x="184" y="318"/>
                    </a:lnTo>
                    <a:lnTo>
                      <a:pt x="200" y="316"/>
                    </a:lnTo>
                    <a:lnTo>
                      <a:pt x="214" y="312"/>
                    </a:lnTo>
                    <a:lnTo>
                      <a:pt x="228" y="306"/>
                    </a:lnTo>
                    <a:lnTo>
                      <a:pt x="240" y="300"/>
                    </a:lnTo>
                    <a:lnTo>
                      <a:pt x="252" y="292"/>
                    </a:lnTo>
                    <a:lnTo>
                      <a:pt x="264" y="284"/>
                    </a:lnTo>
                    <a:lnTo>
                      <a:pt x="276" y="274"/>
                    </a:lnTo>
                    <a:lnTo>
                      <a:pt x="284" y="264"/>
                    </a:lnTo>
                    <a:lnTo>
                      <a:pt x="294" y="252"/>
                    </a:lnTo>
                    <a:lnTo>
                      <a:pt x="302" y="240"/>
                    </a:lnTo>
                    <a:lnTo>
                      <a:pt x="308" y="226"/>
                    </a:lnTo>
                    <a:lnTo>
                      <a:pt x="312" y="212"/>
                    </a:lnTo>
                    <a:lnTo>
                      <a:pt x="316" y="198"/>
                    </a:lnTo>
                    <a:lnTo>
                      <a:pt x="318" y="184"/>
                    </a:lnTo>
                    <a:lnTo>
                      <a:pt x="320" y="168"/>
                    </a:lnTo>
                    <a:lnTo>
                      <a:pt x="320" y="168"/>
                    </a:lnTo>
                    <a:lnTo>
                      <a:pt x="318" y="152"/>
                    </a:lnTo>
                    <a:lnTo>
                      <a:pt x="316" y="138"/>
                    </a:lnTo>
                    <a:lnTo>
                      <a:pt x="312" y="124"/>
                    </a:lnTo>
                    <a:lnTo>
                      <a:pt x="308" y="110"/>
                    </a:lnTo>
                    <a:lnTo>
                      <a:pt x="302" y="96"/>
                    </a:lnTo>
                    <a:lnTo>
                      <a:pt x="294" y="84"/>
                    </a:lnTo>
                    <a:lnTo>
                      <a:pt x="284" y="72"/>
                    </a:lnTo>
                    <a:lnTo>
                      <a:pt x="276" y="62"/>
                    </a:lnTo>
                    <a:lnTo>
                      <a:pt x="264" y="52"/>
                    </a:lnTo>
                    <a:lnTo>
                      <a:pt x="252" y="44"/>
                    </a:lnTo>
                    <a:lnTo>
                      <a:pt x="240" y="36"/>
                    </a:lnTo>
                    <a:lnTo>
                      <a:pt x="228" y="30"/>
                    </a:lnTo>
                    <a:lnTo>
                      <a:pt x="214" y="24"/>
                    </a:lnTo>
                    <a:lnTo>
                      <a:pt x="200" y="20"/>
                    </a:lnTo>
                    <a:lnTo>
                      <a:pt x="184" y="18"/>
                    </a:lnTo>
                    <a:lnTo>
                      <a:pt x="168" y="18"/>
                    </a:lnTo>
                    <a:lnTo>
                      <a:pt x="168"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96">
                <a:extLst>
                  <a:ext uri="{FF2B5EF4-FFF2-40B4-BE49-F238E27FC236}">
                    <a16:creationId xmlns:a16="http://schemas.microsoft.com/office/drawing/2014/main" id="{0F8B5997-72B7-4F1C-A87D-EC92B93D5045}"/>
                  </a:ext>
                </a:extLst>
              </p:cNvPr>
              <p:cNvSpPr>
                <a:spLocks/>
              </p:cNvSpPr>
              <p:nvPr/>
            </p:nvSpPr>
            <p:spPr bwMode="auto">
              <a:xfrm>
                <a:off x="1985" y="3584"/>
                <a:ext cx="94" cy="172"/>
              </a:xfrm>
              <a:custGeom>
                <a:avLst/>
                <a:gdLst>
                  <a:gd name="T0" fmla="*/ 28 w 94"/>
                  <a:gd name="T1" fmla="*/ 172 h 172"/>
                  <a:gd name="T2" fmla="*/ 16 w 94"/>
                  <a:gd name="T3" fmla="*/ 168 h 172"/>
                  <a:gd name="T4" fmla="*/ 2 w 94"/>
                  <a:gd name="T5" fmla="*/ 154 h 172"/>
                  <a:gd name="T6" fmla="*/ 0 w 94"/>
                  <a:gd name="T7" fmla="*/ 124 h 172"/>
                  <a:gd name="T8" fmla="*/ 18 w 94"/>
                  <a:gd name="T9" fmla="*/ 144 h 172"/>
                  <a:gd name="T10" fmla="*/ 18 w 94"/>
                  <a:gd name="T11" fmla="*/ 148 h 172"/>
                  <a:gd name="T12" fmla="*/ 24 w 94"/>
                  <a:gd name="T13" fmla="*/ 152 h 172"/>
                  <a:gd name="T14" fmla="*/ 66 w 94"/>
                  <a:gd name="T15" fmla="*/ 154 h 172"/>
                  <a:gd name="T16" fmla="*/ 70 w 94"/>
                  <a:gd name="T17" fmla="*/ 152 h 172"/>
                  <a:gd name="T18" fmla="*/ 76 w 94"/>
                  <a:gd name="T19" fmla="*/ 148 h 172"/>
                  <a:gd name="T20" fmla="*/ 76 w 94"/>
                  <a:gd name="T21" fmla="*/ 104 h 172"/>
                  <a:gd name="T22" fmla="*/ 76 w 94"/>
                  <a:gd name="T23" fmla="*/ 100 h 172"/>
                  <a:gd name="T24" fmla="*/ 70 w 94"/>
                  <a:gd name="T25" fmla="*/ 96 h 172"/>
                  <a:gd name="T26" fmla="*/ 28 w 94"/>
                  <a:gd name="T27" fmla="*/ 96 h 172"/>
                  <a:gd name="T28" fmla="*/ 16 w 94"/>
                  <a:gd name="T29" fmla="*/ 92 h 172"/>
                  <a:gd name="T30" fmla="*/ 2 w 94"/>
                  <a:gd name="T31" fmla="*/ 78 h 172"/>
                  <a:gd name="T32" fmla="*/ 0 w 94"/>
                  <a:gd name="T33" fmla="*/ 28 h 172"/>
                  <a:gd name="T34" fmla="*/ 2 w 94"/>
                  <a:gd name="T35" fmla="*/ 18 h 172"/>
                  <a:gd name="T36" fmla="*/ 16 w 94"/>
                  <a:gd name="T37" fmla="*/ 4 h 172"/>
                  <a:gd name="T38" fmla="*/ 66 w 94"/>
                  <a:gd name="T39" fmla="*/ 0 h 172"/>
                  <a:gd name="T40" fmla="*/ 78 w 94"/>
                  <a:gd name="T41" fmla="*/ 4 h 172"/>
                  <a:gd name="T42" fmla="*/ 92 w 94"/>
                  <a:gd name="T43" fmla="*/ 18 h 172"/>
                  <a:gd name="T44" fmla="*/ 94 w 94"/>
                  <a:gd name="T45" fmla="*/ 48 h 172"/>
                  <a:gd name="T46" fmla="*/ 76 w 94"/>
                  <a:gd name="T47" fmla="*/ 28 h 172"/>
                  <a:gd name="T48" fmla="*/ 76 w 94"/>
                  <a:gd name="T49" fmla="*/ 24 h 172"/>
                  <a:gd name="T50" fmla="*/ 70 w 94"/>
                  <a:gd name="T51" fmla="*/ 20 h 172"/>
                  <a:gd name="T52" fmla="*/ 28 w 94"/>
                  <a:gd name="T53" fmla="*/ 18 h 172"/>
                  <a:gd name="T54" fmla="*/ 24 w 94"/>
                  <a:gd name="T55" fmla="*/ 20 h 172"/>
                  <a:gd name="T56" fmla="*/ 18 w 94"/>
                  <a:gd name="T57" fmla="*/ 24 h 172"/>
                  <a:gd name="T58" fmla="*/ 18 w 94"/>
                  <a:gd name="T59" fmla="*/ 68 h 172"/>
                  <a:gd name="T60" fmla="*/ 18 w 94"/>
                  <a:gd name="T61" fmla="*/ 72 h 172"/>
                  <a:gd name="T62" fmla="*/ 24 w 94"/>
                  <a:gd name="T63" fmla="*/ 76 h 172"/>
                  <a:gd name="T64" fmla="*/ 66 w 94"/>
                  <a:gd name="T65" fmla="*/ 78 h 172"/>
                  <a:gd name="T66" fmla="*/ 78 w 94"/>
                  <a:gd name="T67" fmla="*/ 80 h 172"/>
                  <a:gd name="T68" fmla="*/ 92 w 94"/>
                  <a:gd name="T69" fmla="*/ 94 h 172"/>
                  <a:gd name="T70" fmla="*/ 94 w 94"/>
                  <a:gd name="T71" fmla="*/ 144 h 172"/>
                  <a:gd name="T72" fmla="*/ 92 w 94"/>
                  <a:gd name="T73" fmla="*/ 154 h 172"/>
                  <a:gd name="T74" fmla="*/ 78 w 94"/>
                  <a:gd name="T75" fmla="*/ 168 h 172"/>
                  <a:gd name="T76" fmla="*/ 66 w 94"/>
                  <a:gd name="T77"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4" h="172">
                    <a:moveTo>
                      <a:pt x="66" y="172"/>
                    </a:moveTo>
                    <a:lnTo>
                      <a:pt x="28" y="172"/>
                    </a:lnTo>
                    <a:lnTo>
                      <a:pt x="28" y="172"/>
                    </a:lnTo>
                    <a:lnTo>
                      <a:pt x="16" y="168"/>
                    </a:lnTo>
                    <a:lnTo>
                      <a:pt x="8" y="162"/>
                    </a:lnTo>
                    <a:lnTo>
                      <a:pt x="2" y="154"/>
                    </a:lnTo>
                    <a:lnTo>
                      <a:pt x="0" y="144"/>
                    </a:lnTo>
                    <a:lnTo>
                      <a:pt x="0" y="124"/>
                    </a:lnTo>
                    <a:lnTo>
                      <a:pt x="18" y="124"/>
                    </a:lnTo>
                    <a:lnTo>
                      <a:pt x="18" y="144"/>
                    </a:lnTo>
                    <a:lnTo>
                      <a:pt x="18" y="144"/>
                    </a:lnTo>
                    <a:lnTo>
                      <a:pt x="18" y="148"/>
                    </a:lnTo>
                    <a:lnTo>
                      <a:pt x="20" y="150"/>
                    </a:lnTo>
                    <a:lnTo>
                      <a:pt x="24" y="152"/>
                    </a:lnTo>
                    <a:lnTo>
                      <a:pt x="28" y="154"/>
                    </a:lnTo>
                    <a:lnTo>
                      <a:pt x="66" y="154"/>
                    </a:lnTo>
                    <a:lnTo>
                      <a:pt x="66" y="154"/>
                    </a:lnTo>
                    <a:lnTo>
                      <a:pt x="70" y="152"/>
                    </a:lnTo>
                    <a:lnTo>
                      <a:pt x="74" y="150"/>
                    </a:lnTo>
                    <a:lnTo>
                      <a:pt x="76" y="148"/>
                    </a:lnTo>
                    <a:lnTo>
                      <a:pt x="76" y="144"/>
                    </a:lnTo>
                    <a:lnTo>
                      <a:pt x="76" y="104"/>
                    </a:lnTo>
                    <a:lnTo>
                      <a:pt x="76" y="104"/>
                    </a:lnTo>
                    <a:lnTo>
                      <a:pt x="76" y="100"/>
                    </a:lnTo>
                    <a:lnTo>
                      <a:pt x="74" y="98"/>
                    </a:lnTo>
                    <a:lnTo>
                      <a:pt x="70" y="96"/>
                    </a:lnTo>
                    <a:lnTo>
                      <a:pt x="66" y="96"/>
                    </a:lnTo>
                    <a:lnTo>
                      <a:pt x="28" y="96"/>
                    </a:lnTo>
                    <a:lnTo>
                      <a:pt x="28" y="96"/>
                    </a:lnTo>
                    <a:lnTo>
                      <a:pt x="16" y="92"/>
                    </a:lnTo>
                    <a:lnTo>
                      <a:pt x="8" y="86"/>
                    </a:lnTo>
                    <a:lnTo>
                      <a:pt x="2" y="78"/>
                    </a:lnTo>
                    <a:lnTo>
                      <a:pt x="0" y="68"/>
                    </a:lnTo>
                    <a:lnTo>
                      <a:pt x="0" y="28"/>
                    </a:lnTo>
                    <a:lnTo>
                      <a:pt x="0" y="28"/>
                    </a:lnTo>
                    <a:lnTo>
                      <a:pt x="2" y="18"/>
                    </a:lnTo>
                    <a:lnTo>
                      <a:pt x="8" y="10"/>
                    </a:lnTo>
                    <a:lnTo>
                      <a:pt x="16" y="4"/>
                    </a:lnTo>
                    <a:lnTo>
                      <a:pt x="28" y="0"/>
                    </a:lnTo>
                    <a:lnTo>
                      <a:pt x="66" y="0"/>
                    </a:lnTo>
                    <a:lnTo>
                      <a:pt x="66" y="0"/>
                    </a:lnTo>
                    <a:lnTo>
                      <a:pt x="78" y="4"/>
                    </a:lnTo>
                    <a:lnTo>
                      <a:pt x="86" y="10"/>
                    </a:lnTo>
                    <a:lnTo>
                      <a:pt x="92" y="18"/>
                    </a:lnTo>
                    <a:lnTo>
                      <a:pt x="94" y="28"/>
                    </a:lnTo>
                    <a:lnTo>
                      <a:pt x="94" y="48"/>
                    </a:lnTo>
                    <a:lnTo>
                      <a:pt x="76" y="48"/>
                    </a:lnTo>
                    <a:lnTo>
                      <a:pt x="76" y="28"/>
                    </a:lnTo>
                    <a:lnTo>
                      <a:pt x="76" y="28"/>
                    </a:lnTo>
                    <a:lnTo>
                      <a:pt x="76" y="24"/>
                    </a:lnTo>
                    <a:lnTo>
                      <a:pt x="74" y="22"/>
                    </a:lnTo>
                    <a:lnTo>
                      <a:pt x="70" y="20"/>
                    </a:lnTo>
                    <a:lnTo>
                      <a:pt x="66" y="18"/>
                    </a:lnTo>
                    <a:lnTo>
                      <a:pt x="28" y="18"/>
                    </a:lnTo>
                    <a:lnTo>
                      <a:pt x="28" y="18"/>
                    </a:lnTo>
                    <a:lnTo>
                      <a:pt x="24" y="20"/>
                    </a:lnTo>
                    <a:lnTo>
                      <a:pt x="20" y="22"/>
                    </a:lnTo>
                    <a:lnTo>
                      <a:pt x="18" y="24"/>
                    </a:lnTo>
                    <a:lnTo>
                      <a:pt x="18" y="28"/>
                    </a:lnTo>
                    <a:lnTo>
                      <a:pt x="18" y="68"/>
                    </a:lnTo>
                    <a:lnTo>
                      <a:pt x="18" y="68"/>
                    </a:lnTo>
                    <a:lnTo>
                      <a:pt x="18" y="72"/>
                    </a:lnTo>
                    <a:lnTo>
                      <a:pt x="20" y="74"/>
                    </a:lnTo>
                    <a:lnTo>
                      <a:pt x="24" y="76"/>
                    </a:lnTo>
                    <a:lnTo>
                      <a:pt x="28" y="78"/>
                    </a:lnTo>
                    <a:lnTo>
                      <a:pt x="66" y="78"/>
                    </a:lnTo>
                    <a:lnTo>
                      <a:pt x="66" y="78"/>
                    </a:lnTo>
                    <a:lnTo>
                      <a:pt x="78" y="80"/>
                    </a:lnTo>
                    <a:lnTo>
                      <a:pt x="86" y="86"/>
                    </a:lnTo>
                    <a:lnTo>
                      <a:pt x="92" y="94"/>
                    </a:lnTo>
                    <a:lnTo>
                      <a:pt x="94" y="104"/>
                    </a:lnTo>
                    <a:lnTo>
                      <a:pt x="94" y="144"/>
                    </a:lnTo>
                    <a:lnTo>
                      <a:pt x="94" y="144"/>
                    </a:lnTo>
                    <a:lnTo>
                      <a:pt x="92" y="154"/>
                    </a:lnTo>
                    <a:lnTo>
                      <a:pt x="86" y="162"/>
                    </a:lnTo>
                    <a:lnTo>
                      <a:pt x="78" y="168"/>
                    </a:lnTo>
                    <a:lnTo>
                      <a:pt x="66" y="172"/>
                    </a:lnTo>
                    <a:lnTo>
                      <a:pt x="66" y="1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Rectangle 97">
                <a:extLst>
                  <a:ext uri="{FF2B5EF4-FFF2-40B4-BE49-F238E27FC236}">
                    <a16:creationId xmlns:a16="http://schemas.microsoft.com/office/drawing/2014/main" id="{A92C3266-BE32-46B0-A9B2-02C7A298F547}"/>
                  </a:ext>
                </a:extLst>
              </p:cNvPr>
              <p:cNvSpPr>
                <a:spLocks noChangeArrowheads="1"/>
              </p:cNvSpPr>
              <p:nvPr/>
            </p:nvSpPr>
            <p:spPr bwMode="auto">
              <a:xfrm>
                <a:off x="2023" y="3572"/>
                <a:ext cx="18" cy="2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Rectangle 98">
                <a:extLst>
                  <a:ext uri="{FF2B5EF4-FFF2-40B4-BE49-F238E27FC236}">
                    <a16:creationId xmlns:a16="http://schemas.microsoft.com/office/drawing/2014/main" id="{C233EFAD-93C1-420C-80AE-4387CE0B6BB0}"/>
                  </a:ext>
                </a:extLst>
              </p:cNvPr>
              <p:cNvSpPr>
                <a:spLocks noChangeArrowheads="1"/>
              </p:cNvSpPr>
              <p:nvPr/>
            </p:nvSpPr>
            <p:spPr bwMode="auto">
              <a:xfrm>
                <a:off x="2023" y="3746"/>
                <a:ext cx="18" cy="2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Rectangle 99">
                <a:extLst>
                  <a:ext uri="{FF2B5EF4-FFF2-40B4-BE49-F238E27FC236}">
                    <a16:creationId xmlns:a16="http://schemas.microsoft.com/office/drawing/2014/main" id="{66CD5FA0-CB24-4725-AEBE-19852AEAF497}"/>
                  </a:ext>
                </a:extLst>
              </p:cNvPr>
              <p:cNvSpPr>
                <a:spLocks noChangeArrowheads="1"/>
              </p:cNvSpPr>
              <p:nvPr/>
            </p:nvSpPr>
            <p:spPr bwMode="auto">
              <a:xfrm>
                <a:off x="2111" y="3662"/>
                <a:ext cx="20"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Rectangle 100">
                <a:extLst>
                  <a:ext uri="{FF2B5EF4-FFF2-40B4-BE49-F238E27FC236}">
                    <a16:creationId xmlns:a16="http://schemas.microsoft.com/office/drawing/2014/main" id="{2E9A7358-53C3-4A79-9A30-316B7948C78E}"/>
                  </a:ext>
                </a:extLst>
              </p:cNvPr>
              <p:cNvSpPr>
                <a:spLocks noChangeArrowheads="1"/>
              </p:cNvSpPr>
              <p:nvPr/>
            </p:nvSpPr>
            <p:spPr bwMode="auto">
              <a:xfrm>
                <a:off x="1933" y="3662"/>
                <a:ext cx="20"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Rectangle 101">
                <a:extLst>
                  <a:ext uri="{FF2B5EF4-FFF2-40B4-BE49-F238E27FC236}">
                    <a16:creationId xmlns:a16="http://schemas.microsoft.com/office/drawing/2014/main" id="{C74FBDEE-0D57-4152-BD17-C8B42C051A4A}"/>
                  </a:ext>
                </a:extLst>
              </p:cNvPr>
              <p:cNvSpPr>
                <a:spLocks noChangeArrowheads="1"/>
              </p:cNvSpPr>
              <p:nvPr/>
            </p:nvSpPr>
            <p:spPr bwMode="auto">
              <a:xfrm>
                <a:off x="2121" y="2924"/>
                <a:ext cx="18" cy="6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Rectangle 102">
                <a:extLst>
                  <a:ext uri="{FF2B5EF4-FFF2-40B4-BE49-F238E27FC236}">
                    <a16:creationId xmlns:a16="http://schemas.microsoft.com/office/drawing/2014/main" id="{E7F05877-55C5-4B18-8436-CDB1AC94DDD2}"/>
                  </a:ext>
                </a:extLst>
              </p:cNvPr>
              <p:cNvSpPr>
                <a:spLocks noChangeArrowheads="1"/>
              </p:cNvSpPr>
              <p:nvPr/>
            </p:nvSpPr>
            <p:spPr bwMode="auto">
              <a:xfrm>
                <a:off x="2121" y="3012"/>
                <a:ext cx="18" cy="2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Rectangle 103">
                <a:extLst>
                  <a:ext uri="{FF2B5EF4-FFF2-40B4-BE49-F238E27FC236}">
                    <a16:creationId xmlns:a16="http://schemas.microsoft.com/office/drawing/2014/main" id="{79D3168C-CF57-43B8-BBDF-34C217A08726}"/>
                  </a:ext>
                </a:extLst>
              </p:cNvPr>
              <p:cNvSpPr>
                <a:spLocks noChangeArrowheads="1"/>
              </p:cNvSpPr>
              <p:nvPr/>
            </p:nvSpPr>
            <p:spPr bwMode="auto">
              <a:xfrm>
                <a:off x="2161" y="2866"/>
                <a:ext cx="18" cy="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Rectangle 104">
                <a:extLst>
                  <a:ext uri="{FF2B5EF4-FFF2-40B4-BE49-F238E27FC236}">
                    <a16:creationId xmlns:a16="http://schemas.microsoft.com/office/drawing/2014/main" id="{33C559E3-2095-4FD7-8FBF-442F55B0FB6E}"/>
                  </a:ext>
                </a:extLst>
              </p:cNvPr>
              <p:cNvSpPr>
                <a:spLocks noChangeArrowheads="1"/>
              </p:cNvSpPr>
              <p:nvPr/>
            </p:nvSpPr>
            <p:spPr bwMode="auto">
              <a:xfrm>
                <a:off x="2161" y="2956"/>
                <a:ext cx="18" cy="2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Rectangle 105">
                <a:extLst>
                  <a:ext uri="{FF2B5EF4-FFF2-40B4-BE49-F238E27FC236}">
                    <a16:creationId xmlns:a16="http://schemas.microsoft.com/office/drawing/2014/main" id="{3E290334-5225-4121-9C8F-CB9662E4C18E}"/>
                  </a:ext>
                </a:extLst>
              </p:cNvPr>
              <p:cNvSpPr>
                <a:spLocks noChangeArrowheads="1"/>
              </p:cNvSpPr>
              <p:nvPr/>
            </p:nvSpPr>
            <p:spPr bwMode="auto">
              <a:xfrm>
                <a:off x="2203" y="2938"/>
                <a:ext cx="18" cy="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Rectangle 106">
                <a:extLst>
                  <a:ext uri="{FF2B5EF4-FFF2-40B4-BE49-F238E27FC236}">
                    <a16:creationId xmlns:a16="http://schemas.microsoft.com/office/drawing/2014/main" id="{011D1181-409B-4C0C-858C-B83318AD626D}"/>
                  </a:ext>
                </a:extLst>
              </p:cNvPr>
              <p:cNvSpPr>
                <a:spLocks noChangeArrowheads="1"/>
              </p:cNvSpPr>
              <p:nvPr/>
            </p:nvSpPr>
            <p:spPr bwMode="auto">
              <a:xfrm>
                <a:off x="2203" y="3028"/>
                <a:ext cx="18" cy="2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107">
                <a:extLst>
                  <a:ext uri="{FF2B5EF4-FFF2-40B4-BE49-F238E27FC236}">
                    <a16:creationId xmlns:a16="http://schemas.microsoft.com/office/drawing/2014/main" id="{A228BC21-D6C5-40F5-B87B-F9CA7AA5C0E1}"/>
                  </a:ext>
                </a:extLst>
              </p:cNvPr>
              <p:cNvSpPr>
                <a:spLocks noEditPoints="1"/>
              </p:cNvSpPr>
              <p:nvPr/>
            </p:nvSpPr>
            <p:spPr bwMode="auto">
              <a:xfrm>
                <a:off x="1825" y="3090"/>
                <a:ext cx="690" cy="354"/>
              </a:xfrm>
              <a:custGeom>
                <a:avLst/>
                <a:gdLst>
                  <a:gd name="T0" fmla="*/ 672 w 690"/>
                  <a:gd name="T1" fmla="*/ 342 h 354"/>
                  <a:gd name="T2" fmla="*/ 640 w 690"/>
                  <a:gd name="T3" fmla="*/ 310 h 354"/>
                  <a:gd name="T4" fmla="*/ 598 w 690"/>
                  <a:gd name="T5" fmla="*/ 300 h 354"/>
                  <a:gd name="T6" fmla="*/ 544 w 690"/>
                  <a:gd name="T7" fmla="*/ 316 h 354"/>
                  <a:gd name="T8" fmla="*/ 522 w 690"/>
                  <a:gd name="T9" fmla="*/ 354 h 354"/>
                  <a:gd name="T10" fmla="*/ 498 w 690"/>
                  <a:gd name="T11" fmla="*/ 332 h 354"/>
                  <a:gd name="T12" fmla="*/ 458 w 690"/>
                  <a:gd name="T13" fmla="*/ 306 h 354"/>
                  <a:gd name="T14" fmla="*/ 414 w 690"/>
                  <a:gd name="T15" fmla="*/ 302 h 354"/>
                  <a:gd name="T16" fmla="*/ 366 w 690"/>
                  <a:gd name="T17" fmla="*/ 324 h 354"/>
                  <a:gd name="T18" fmla="*/ 336 w 690"/>
                  <a:gd name="T19" fmla="*/ 354 h 354"/>
                  <a:gd name="T20" fmla="*/ 324 w 690"/>
                  <a:gd name="T21" fmla="*/ 324 h 354"/>
                  <a:gd name="T22" fmla="*/ 276 w 690"/>
                  <a:gd name="T23" fmla="*/ 302 h 354"/>
                  <a:gd name="T24" fmla="*/ 232 w 690"/>
                  <a:gd name="T25" fmla="*/ 306 h 354"/>
                  <a:gd name="T26" fmla="*/ 192 w 690"/>
                  <a:gd name="T27" fmla="*/ 332 h 354"/>
                  <a:gd name="T28" fmla="*/ 168 w 690"/>
                  <a:gd name="T29" fmla="*/ 354 h 354"/>
                  <a:gd name="T30" fmla="*/ 146 w 690"/>
                  <a:gd name="T31" fmla="*/ 316 h 354"/>
                  <a:gd name="T32" fmla="*/ 92 w 690"/>
                  <a:gd name="T33" fmla="*/ 300 h 354"/>
                  <a:gd name="T34" fmla="*/ 52 w 690"/>
                  <a:gd name="T35" fmla="*/ 310 h 354"/>
                  <a:gd name="T36" fmla="*/ 20 w 690"/>
                  <a:gd name="T37" fmla="*/ 342 h 354"/>
                  <a:gd name="T38" fmla="*/ 0 w 690"/>
                  <a:gd name="T39" fmla="*/ 346 h 354"/>
                  <a:gd name="T40" fmla="*/ 16 w 690"/>
                  <a:gd name="T41" fmla="*/ 244 h 354"/>
                  <a:gd name="T42" fmla="*/ 78 w 690"/>
                  <a:gd name="T43" fmla="*/ 126 h 354"/>
                  <a:gd name="T44" fmla="*/ 180 w 690"/>
                  <a:gd name="T45" fmla="*/ 42 h 354"/>
                  <a:gd name="T46" fmla="*/ 310 w 690"/>
                  <a:gd name="T47" fmla="*/ 2 h 354"/>
                  <a:gd name="T48" fmla="*/ 414 w 690"/>
                  <a:gd name="T49" fmla="*/ 8 h 354"/>
                  <a:gd name="T50" fmla="*/ 538 w 690"/>
                  <a:gd name="T51" fmla="*/ 60 h 354"/>
                  <a:gd name="T52" fmla="*/ 632 w 690"/>
                  <a:gd name="T53" fmla="*/ 154 h 354"/>
                  <a:gd name="T54" fmla="*/ 684 w 690"/>
                  <a:gd name="T55" fmla="*/ 276 h 354"/>
                  <a:gd name="T56" fmla="*/ 690 w 690"/>
                  <a:gd name="T57" fmla="*/ 350 h 354"/>
                  <a:gd name="T58" fmla="*/ 274 w 690"/>
                  <a:gd name="T59" fmla="*/ 284 h 354"/>
                  <a:gd name="T60" fmla="*/ 322 w 690"/>
                  <a:gd name="T61" fmla="*/ 300 h 354"/>
                  <a:gd name="T62" fmla="*/ 346 w 690"/>
                  <a:gd name="T63" fmla="*/ 322 h 354"/>
                  <a:gd name="T64" fmla="*/ 378 w 690"/>
                  <a:gd name="T65" fmla="*/ 294 h 354"/>
                  <a:gd name="T66" fmla="*/ 430 w 690"/>
                  <a:gd name="T67" fmla="*/ 282 h 354"/>
                  <a:gd name="T68" fmla="*/ 468 w 690"/>
                  <a:gd name="T69" fmla="*/ 290 h 354"/>
                  <a:gd name="T70" fmla="*/ 506 w 690"/>
                  <a:gd name="T71" fmla="*/ 314 h 354"/>
                  <a:gd name="T72" fmla="*/ 528 w 690"/>
                  <a:gd name="T73" fmla="*/ 306 h 354"/>
                  <a:gd name="T74" fmla="*/ 570 w 690"/>
                  <a:gd name="T75" fmla="*/ 286 h 354"/>
                  <a:gd name="T76" fmla="*/ 620 w 690"/>
                  <a:gd name="T77" fmla="*/ 284 h 354"/>
                  <a:gd name="T78" fmla="*/ 670 w 690"/>
                  <a:gd name="T79" fmla="*/ 310 h 354"/>
                  <a:gd name="T80" fmla="*/ 636 w 690"/>
                  <a:gd name="T81" fmla="*/ 196 h 354"/>
                  <a:gd name="T82" fmla="*/ 564 w 690"/>
                  <a:gd name="T83" fmla="*/ 104 h 354"/>
                  <a:gd name="T84" fmla="*/ 464 w 690"/>
                  <a:gd name="T85" fmla="*/ 42 h 354"/>
                  <a:gd name="T86" fmla="*/ 346 w 690"/>
                  <a:gd name="T87" fmla="*/ 18 h 354"/>
                  <a:gd name="T88" fmla="*/ 254 w 690"/>
                  <a:gd name="T89" fmla="*/ 32 h 354"/>
                  <a:gd name="T90" fmla="*/ 150 w 690"/>
                  <a:gd name="T91" fmla="*/ 84 h 354"/>
                  <a:gd name="T92" fmla="*/ 70 w 690"/>
                  <a:gd name="T93" fmla="*/ 170 h 354"/>
                  <a:gd name="T94" fmla="*/ 24 w 690"/>
                  <a:gd name="T95" fmla="*/ 280 h 354"/>
                  <a:gd name="T96" fmla="*/ 52 w 690"/>
                  <a:gd name="T97" fmla="*/ 290 h 354"/>
                  <a:gd name="T98" fmla="*/ 106 w 690"/>
                  <a:gd name="T99" fmla="*/ 284 h 354"/>
                  <a:gd name="T100" fmla="*/ 154 w 690"/>
                  <a:gd name="T101" fmla="*/ 300 h 354"/>
                  <a:gd name="T102" fmla="*/ 176 w 690"/>
                  <a:gd name="T103" fmla="*/ 322 h 354"/>
                  <a:gd name="T104" fmla="*/ 210 w 690"/>
                  <a:gd name="T105" fmla="*/ 294 h 354"/>
                  <a:gd name="T106" fmla="*/ 262 w 690"/>
                  <a:gd name="T107" fmla="*/ 28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90" h="354">
                    <a:moveTo>
                      <a:pt x="690" y="354"/>
                    </a:moveTo>
                    <a:lnTo>
                      <a:pt x="672" y="354"/>
                    </a:lnTo>
                    <a:lnTo>
                      <a:pt x="672" y="354"/>
                    </a:lnTo>
                    <a:lnTo>
                      <a:pt x="672" y="342"/>
                    </a:lnTo>
                    <a:lnTo>
                      <a:pt x="666" y="332"/>
                    </a:lnTo>
                    <a:lnTo>
                      <a:pt x="660" y="324"/>
                    </a:lnTo>
                    <a:lnTo>
                      <a:pt x="650" y="316"/>
                    </a:lnTo>
                    <a:lnTo>
                      <a:pt x="640" y="310"/>
                    </a:lnTo>
                    <a:lnTo>
                      <a:pt x="626" y="306"/>
                    </a:lnTo>
                    <a:lnTo>
                      <a:pt x="612" y="302"/>
                    </a:lnTo>
                    <a:lnTo>
                      <a:pt x="598" y="300"/>
                    </a:lnTo>
                    <a:lnTo>
                      <a:pt x="598" y="300"/>
                    </a:lnTo>
                    <a:lnTo>
                      <a:pt x="582" y="302"/>
                    </a:lnTo>
                    <a:lnTo>
                      <a:pt x="568" y="306"/>
                    </a:lnTo>
                    <a:lnTo>
                      <a:pt x="556" y="310"/>
                    </a:lnTo>
                    <a:lnTo>
                      <a:pt x="544" y="316"/>
                    </a:lnTo>
                    <a:lnTo>
                      <a:pt x="536" y="324"/>
                    </a:lnTo>
                    <a:lnTo>
                      <a:pt x="528" y="332"/>
                    </a:lnTo>
                    <a:lnTo>
                      <a:pt x="524" y="342"/>
                    </a:lnTo>
                    <a:lnTo>
                      <a:pt x="522" y="354"/>
                    </a:lnTo>
                    <a:lnTo>
                      <a:pt x="504" y="354"/>
                    </a:lnTo>
                    <a:lnTo>
                      <a:pt x="504" y="354"/>
                    </a:lnTo>
                    <a:lnTo>
                      <a:pt x="502" y="342"/>
                    </a:lnTo>
                    <a:lnTo>
                      <a:pt x="498" y="332"/>
                    </a:lnTo>
                    <a:lnTo>
                      <a:pt x="492" y="324"/>
                    </a:lnTo>
                    <a:lnTo>
                      <a:pt x="482" y="316"/>
                    </a:lnTo>
                    <a:lnTo>
                      <a:pt x="472" y="310"/>
                    </a:lnTo>
                    <a:lnTo>
                      <a:pt x="458" y="306"/>
                    </a:lnTo>
                    <a:lnTo>
                      <a:pt x="444" y="302"/>
                    </a:lnTo>
                    <a:lnTo>
                      <a:pt x="430" y="300"/>
                    </a:lnTo>
                    <a:lnTo>
                      <a:pt x="430" y="300"/>
                    </a:lnTo>
                    <a:lnTo>
                      <a:pt x="414" y="302"/>
                    </a:lnTo>
                    <a:lnTo>
                      <a:pt x="400" y="306"/>
                    </a:lnTo>
                    <a:lnTo>
                      <a:pt x="388" y="310"/>
                    </a:lnTo>
                    <a:lnTo>
                      <a:pt x="376" y="316"/>
                    </a:lnTo>
                    <a:lnTo>
                      <a:pt x="366" y="324"/>
                    </a:lnTo>
                    <a:lnTo>
                      <a:pt x="360" y="332"/>
                    </a:lnTo>
                    <a:lnTo>
                      <a:pt x="356" y="342"/>
                    </a:lnTo>
                    <a:lnTo>
                      <a:pt x="354" y="354"/>
                    </a:lnTo>
                    <a:lnTo>
                      <a:pt x="336" y="354"/>
                    </a:lnTo>
                    <a:lnTo>
                      <a:pt x="336" y="354"/>
                    </a:lnTo>
                    <a:lnTo>
                      <a:pt x="334" y="342"/>
                    </a:lnTo>
                    <a:lnTo>
                      <a:pt x="330" y="332"/>
                    </a:lnTo>
                    <a:lnTo>
                      <a:pt x="324" y="324"/>
                    </a:lnTo>
                    <a:lnTo>
                      <a:pt x="314" y="316"/>
                    </a:lnTo>
                    <a:lnTo>
                      <a:pt x="304" y="310"/>
                    </a:lnTo>
                    <a:lnTo>
                      <a:pt x="290" y="306"/>
                    </a:lnTo>
                    <a:lnTo>
                      <a:pt x="276" y="302"/>
                    </a:lnTo>
                    <a:lnTo>
                      <a:pt x="262" y="300"/>
                    </a:lnTo>
                    <a:lnTo>
                      <a:pt x="262" y="300"/>
                    </a:lnTo>
                    <a:lnTo>
                      <a:pt x="246" y="302"/>
                    </a:lnTo>
                    <a:lnTo>
                      <a:pt x="232" y="306"/>
                    </a:lnTo>
                    <a:lnTo>
                      <a:pt x="220" y="310"/>
                    </a:lnTo>
                    <a:lnTo>
                      <a:pt x="208" y="316"/>
                    </a:lnTo>
                    <a:lnTo>
                      <a:pt x="198" y="324"/>
                    </a:lnTo>
                    <a:lnTo>
                      <a:pt x="192" y="332"/>
                    </a:lnTo>
                    <a:lnTo>
                      <a:pt x="188" y="342"/>
                    </a:lnTo>
                    <a:lnTo>
                      <a:pt x="186" y="354"/>
                    </a:lnTo>
                    <a:lnTo>
                      <a:pt x="168" y="354"/>
                    </a:lnTo>
                    <a:lnTo>
                      <a:pt x="168" y="354"/>
                    </a:lnTo>
                    <a:lnTo>
                      <a:pt x="166" y="342"/>
                    </a:lnTo>
                    <a:lnTo>
                      <a:pt x="162" y="332"/>
                    </a:lnTo>
                    <a:lnTo>
                      <a:pt x="156" y="324"/>
                    </a:lnTo>
                    <a:lnTo>
                      <a:pt x="146" y="316"/>
                    </a:lnTo>
                    <a:lnTo>
                      <a:pt x="134" y="310"/>
                    </a:lnTo>
                    <a:lnTo>
                      <a:pt x="122" y="306"/>
                    </a:lnTo>
                    <a:lnTo>
                      <a:pt x="108" y="302"/>
                    </a:lnTo>
                    <a:lnTo>
                      <a:pt x="92" y="300"/>
                    </a:lnTo>
                    <a:lnTo>
                      <a:pt x="92" y="300"/>
                    </a:lnTo>
                    <a:lnTo>
                      <a:pt x="78" y="302"/>
                    </a:lnTo>
                    <a:lnTo>
                      <a:pt x="64" y="304"/>
                    </a:lnTo>
                    <a:lnTo>
                      <a:pt x="52" y="310"/>
                    </a:lnTo>
                    <a:lnTo>
                      <a:pt x="40" y="316"/>
                    </a:lnTo>
                    <a:lnTo>
                      <a:pt x="32" y="324"/>
                    </a:lnTo>
                    <a:lnTo>
                      <a:pt x="24" y="332"/>
                    </a:lnTo>
                    <a:lnTo>
                      <a:pt x="20" y="342"/>
                    </a:lnTo>
                    <a:lnTo>
                      <a:pt x="18" y="352"/>
                    </a:lnTo>
                    <a:lnTo>
                      <a:pt x="0" y="352"/>
                    </a:lnTo>
                    <a:lnTo>
                      <a:pt x="0" y="352"/>
                    </a:lnTo>
                    <a:lnTo>
                      <a:pt x="0" y="346"/>
                    </a:lnTo>
                    <a:lnTo>
                      <a:pt x="0" y="346"/>
                    </a:lnTo>
                    <a:lnTo>
                      <a:pt x="2" y="312"/>
                    </a:lnTo>
                    <a:lnTo>
                      <a:pt x="6" y="276"/>
                    </a:lnTo>
                    <a:lnTo>
                      <a:pt x="16" y="244"/>
                    </a:lnTo>
                    <a:lnTo>
                      <a:pt x="26" y="212"/>
                    </a:lnTo>
                    <a:lnTo>
                      <a:pt x="42" y="182"/>
                    </a:lnTo>
                    <a:lnTo>
                      <a:pt x="58" y="154"/>
                    </a:lnTo>
                    <a:lnTo>
                      <a:pt x="78" y="126"/>
                    </a:lnTo>
                    <a:lnTo>
                      <a:pt x="102" y="102"/>
                    </a:lnTo>
                    <a:lnTo>
                      <a:pt x="126" y="80"/>
                    </a:lnTo>
                    <a:lnTo>
                      <a:pt x="152" y="60"/>
                    </a:lnTo>
                    <a:lnTo>
                      <a:pt x="180" y="42"/>
                    </a:lnTo>
                    <a:lnTo>
                      <a:pt x="210" y="28"/>
                    </a:lnTo>
                    <a:lnTo>
                      <a:pt x="242" y="16"/>
                    </a:lnTo>
                    <a:lnTo>
                      <a:pt x="276" y="8"/>
                    </a:lnTo>
                    <a:lnTo>
                      <a:pt x="310" y="2"/>
                    </a:lnTo>
                    <a:lnTo>
                      <a:pt x="346" y="0"/>
                    </a:lnTo>
                    <a:lnTo>
                      <a:pt x="346" y="0"/>
                    </a:lnTo>
                    <a:lnTo>
                      <a:pt x="380" y="2"/>
                    </a:lnTo>
                    <a:lnTo>
                      <a:pt x="414" y="8"/>
                    </a:lnTo>
                    <a:lnTo>
                      <a:pt x="448" y="16"/>
                    </a:lnTo>
                    <a:lnTo>
                      <a:pt x="480" y="28"/>
                    </a:lnTo>
                    <a:lnTo>
                      <a:pt x="510" y="42"/>
                    </a:lnTo>
                    <a:lnTo>
                      <a:pt x="538" y="60"/>
                    </a:lnTo>
                    <a:lnTo>
                      <a:pt x="564" y="80"/>
                    </a:lnTo>
                    <a:lnTo>
                      <a:pt x="590" y="102"/>
                    </a:lnTo>
                    <a:lnTo>
                      <a:pt x="612" y="126"/>
                    </a:lnTo>
                    <a:lnTo>
                      <a:pt x="632" y="154"/>
                    </a:lnTo>
                    <a:lnTo>
                      <a:pt x="650" y="182"/>
                    </a:lnTo>
                    <a:lnTo>
                      <a:pt x="664" y="212"/>
                    </a:lnTo>
                    <a:lnTo>
                      <a:pt x="676" y="244"/>
                    </a:lnTo>
                    <a:lnTo>
                      <a:pt x="684" y="276"/>
                    </a:lnTo>
                    <a:lnTo>
                      <a:pt x="690" y="312"/>
                    </a:lnTo>
                    <a:lnTo>
                      <a:pt x="690" y="346"/>
                    </a:lnTo>
                    <a:lnTo>
                      <a:pt x="690" y="346"/>
                    </a:lnTo>
                    <a:lnTo>
                      <a:pt x="690" y="350"/>
                    </a:lnTo>
                    <a:lnTo>
                      <a:pt x="690" y="354"/>
                    </a:lnTo>
                    <a:close/>
                    <a:moveTo>
                      <a:pt x="262" y="282"/>
                    </a:moveTo>
                    <a:lnTo>
                      <a:pt x="262" y="282"/>
                    </a:lnTo>
                    <a:lnTo>
                      <a:pt x="274" y="284"/>
                    </a:lnTo>
                    <a:lnTo>
                      <a:pt x="288" y="286"/>
                    </a:lnTo>
                    <a:lnTo>
                      <a:pt x="300" y="290"/>
                    </a:lnTo>
                    <a:lnTo>
                      <a:pt x="312" y="294"/>
                    </a:lnTo>
                    <a:lnTo>
                      <a:pt x="322" y="300"/>
                    </a:lnTo>
                    <a:lnTo>
                      <a:pt x="330" y="306"/>
                    </a:lnTo>
                    <a:lnTo>
                      <a:pt x="338" y="314"/>
                    </a:lnTo>
                    <a:lnTo>
                      <a:pt x="346" y="322"/>
                    </a:lnTo>
                    <a:lnTo>
                      <a:pt x="346" y="322"/>
                    </a:lnTo>
                    <a:lnTo>
                      <a:pt x="352" y="314"/>
                    </a:lnTo>
                    <a:lnTo>
                      <a:pt x="360" y="306"/>
                    </a:lnTo>
                    <a:lnTo>
                      <a:pt x="368" y="300"/>
                    </a:lnTo>
                    <a:lnTo>
                      <a:pt x="378" y="294"/>
                    </a:lnTo>
                    <a:lnTo>
                      <a:pt x="390" y="290"/>
                    </a:lnTo>
                    <a:lnTo>
                      <a:pt x="402" y="286"/>
                    </a:lnTo>
                    <a:lnTo>
                      <a:pt x="416" y="284"/>
                    </a:lnTo>
                    <a:lnTo>
                      <a:pt x="430" y="282"/>
                    </a:lnTo>
                    <a:lnTo>
                      <a:pt x="430" y="282"/>
                    </a:lnTo>
                    <a:lnTo>
                      <a:pt x="442" y="284"/>
                    </a:lnTo>
                    <a:lnTo>
                      <a:pt x="456" y="286"/>
                    </a:lnTo>
                    <a:lnTo>
                      <a:pt x="468" y="290"/>
                    </a:lnTo>
                    <a:lnTo>
                      <a:pt x="480" y="294"/>
                    </a:lnTo>
                    <a:lnTo>
                      <a:pt x="490" y="300"/>
                    </a:lnTo>
                    <a:lnTo>
                      <a:pt x="500" y="306"/>
                    </a:lnTo>
                    <a:lnTo>
                      <a:pt x="506" y="314"/>
                    </a:lnTo>
                    <a:lnTo>
                      <a:pt x="514" y="322"/>
                    </a:lnTo>
                    <a:lnTo>
                      <a:pt x="514" y="322"/>
                    </a:lnTo>
                    <a:lnTo>
                      <a:pt x="520" y="314"/>
                    </a:lnTo>
                    <a:lnTo>
                      <a:pt x="528" y="306"/>
                    </a:lnTo>
                    <a:lnTo>
                      <a:pt x="536" y="300"/>
                    </a:lnTo>
                    <a:lnTo>
                      <a:pt x="548" y="294"/>
                    </a:lnTo>
                    <a:lnTo>
                      <a:pt x="558" y="290"/>
                    </a:lnTo>
                    <a:lnTo>
                      <a:pt x="570" y="286"/>
                    </a:lnTo>
                    <a:lnTo>
                      <a:pt x="584" y="284"/>
                    </a:lnTo>
                    <a:lnTo>
                      <a:pt x="598" y="282"/>
                    </a:lnTo>
                    <a:lnTo>
                      <a:pt x="598" y="282"/>
                    </a:lnTo>
                    <a:lnTo>
                      <a:pt x="620" y="284"/>
                    </a:lnTo>
                    <a:lnTo>
                      <a:pt x="638" y="290"/>
                    </a:lnTo>
                    <a:lnTo>
                      <a:pt x="656" y="298"/>
                    </a:lnTo>
                    <a:lnTo>
                      <a:pt x="670" y="310"/>
                    </a:lnTo>
                    <a:lnTo>
                      <a:pt x="670" y="310"/>
                    </a:lnTo>
                    <a:lnTo>
                      <a:pt x="666" y="280"/>
                    </a:lnTo>
                    <a:lnTo>
                      <a:pt x="658" y="250"/>
                    </a:lnTo>
                    <a:lnTo>
                      <a:pt x="648" y="222"/>
                    </a:lnTo>
                    <a:lnTo>
                      <a:pt x="636" y="196"/>
                    </a:lnTo>
                    <a:lnTo>
                      <a:pt x="622" y="170"/>
                    </a:lnTo>
                    <a:lnTo>
                      <a:pt x="604" y="146"/>
                    </a:lnTo>
                    <a:lnTo>
                      <a:pt x="586" y="124"/>
                    </a:lnTo>
                    <a:lnTo>
                      <a:pt x="564" y="104"/>
                    </a:lnTo>
                    <a:lnTo>
                      <a:pt x="542" y="84"/>
                    </a:lnTo>
                    <a:lnTo>
                      <a:pt x="518" y="68"/>
                    </a:lnTo>
                    <a:lnTo>
                      <a:pt x="492" y="54"/>
                    </a:lnTo>
                    <a:lnTo>
                      <a:pt x="464" y="42"/>
                    </a:lnTo>
                    <a:lnTo>
                      <a:pt x="436" y="32"/>
                    </a:lnTo>
                    <a:lnTo>
                      <a:pt x="406" y="24"/>
                    </a:lnTo>
                    <a:lnTo>
                      <a:pt x="376" y="20"/>
                    </a:lnTo>
                    <a:lnTo>
                      <a:pt x="346" y="18"/>
                    </a:lnTo>
                    <a:lnTo>
                      <a:pt x="346" y="18"/>
                    </a:lnTo>
                    <a:lnTo>
                      <a:pt x="314" y="20"/>
                    </a:lnTo>
                    <a:lnTo>
                      <a:pt x="284" y="24"/>
                    </a:lnTo>
                    <a:lnTo>
                      <a:pt x="254" y="32"/>
                    </a:lnTo>
                    <a:lnTo>
                      <a:pt x="226" y="42"/>
                    </a:lnTo>
                    <a:lnTo>
                      <a:pt x="200" y="54"/>
                    </a:lnTo>
                    <a:lnTo>
                      <a:pt x="174" y="68"/>
                    </a:lnTo>
                    <a:lnTo>
                      <a:pt x="150" y="84"/>
                    </a:lnTo>
                    <a:lnTo>
                      <a:pt x="126" y="102"/>
                    </a:lnTo>
                    <a:lnTo>
                      <a:pt x="106" y="124"/>
                    </a:lnTo>
                    <a:lnTo>
                      <a:pt x="86" y="146"/>
                    </a:lnTo>
                    <a:lnTo>
                      <a:pt x="70" y="170"/>
                    </a:lnTo>
                    <a:lnTo>
                      <a:pt x="54" y="196"/>
                    </a:lnTo>
                    <a:lnTo>
                      <a:pt x="42" y="222"/>
                    </a:lnTo>
                    <a:lnTo>
                      <a:pt x="32" y="250"/>
                    </a:lnTo>
                    <a:lnTo>
                      <a:pt x="24" y="280"/>
                    </a:lnTo>
                    <a:lnTo>
                      <a:pt x="20" y="310"/>
                    </a:lnTo>
                    <a:lnTo>
                      <a:pt x="20" y="310"/>
                    </a:lnTo>
                    <a:lnTo>
                      <a:pt x="34" y="298"/>
                    </a:lnTo>
                    <a:lnTo>
                      <a:pt x="52" y="290"/>
                    </a:lnTo>
                    <a:lnTo>
                      <a:pt x="72" y="284"/>
                    </a:lnTo>
                    <a:lnTo>
                      <a:pt x="92" y="282"/>
                    </a:lnTo>
                    <a:lnTo>
                      <a:pt x="92" y="282"/>
                    </a:lnTo>
                    <a:lnTo>
                      <a:pt x="106" y="284"/>
                    </a:lnTo>
                    <a:lnTo>
                      <a:pt x="120" y="286"/>
                    </a:lnTo>
                    <a:lnTo>
                      <a:pt x="132" y="290"/>
                    </a:lnTo>
                    <a:lnTo>
                      <a:pt x="144" y="294"/>
                    </a:lnTo>
                    <a:lnTo>
                      <a:pt x="154" y="300"/>
                    </a:lnTo>
                    <a:lnTo>
                      <a:pt x="162" y="306"/>
                    </a:lnTo>
                    <a:lnTo>
                      <a:pt x="170" y="314"/>
                    </a:lnTo>
                    <a:lnTo>
                      <a:pt x="176" y="322"/>
                    </a:lnTo>
                    <a:lnTo>
                      <a:pt x="176" y="322"/>
                    </a:lnTo>
                    <a:lnTo>
                      <a:pt x="184" y="314"/>
                    </a:lnTo>
                    <a:lnTo>
                      <a:pt x="192" y="306"/>
                    </a:lnTo>
                    <a:lnTo>
                      <a:pt x="200" y="300"/>
                    </a:lnTo>
                    <a:lnTo>
                      <a:pt x="210" y="294"/>
                    </a:lnTo>
                    <a:lnTo>
                      <a:pt x="222" y="290"/>
                    </a:lnTo>
                    <a:lnTo>
                      <a:pt x="234" y="286"/>
                    </a:lnTo>
                    <a:lnTo>
                      <a:pt x="248" y="284"/>
                    </a:lnTo>
                    <a:lnTo>
                      <a:pt x="262" y="282"/>
                    </a:lnTo>
                    <a:lnTo>
                      <a:pt x="262" y="2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108">
                <a:extLst>
                  <a:ext uri="{FF2B5EF4-FFF2-40B4-BE49-F238E27FC236}">
                    <a16:creationId xmlns:a16="http://schemas.microsoft.com/office/drawing/2014/main" id="{03A98B3F-2571-47A4-93D3-F51AD1CA1182}"/>
                  </a:ext>
                </a:extLst>
              </p:cNvPr>
              <p:cNvSpPr>
                <a:spLocks/>
              </p:cNvSpPr>
              <p:nvPr/>
            </p:nvSpPr>
            <p:spPr bwMode="auto">
              <a:xfrm>
                <a:off x="1991" y="3090"/>
                <a:ext cx="354" cy="330"/>
              </a:xfrm>
              <a:custGeom>
                <a:avLst/>
                <a:gdLst>
                  <a:gd name="T0" fmla="*/ 334 w 354"/>
                  <a:gd name="T1" fmla="*/ 328 h 330"/>
                  <a:gd name="T2" fmla="*/ 336 w 354"/>
                  <a:gd name="T3" fmla="*/ 324 h 330"/>
                  <a:gd name="T4" fmla="*/ 336 w 354"/>
                  <a:gd name="T5" fmla="*/ 316 h 330"/>
                  <a:gd name="T6" fmla="*/ 332 w 354"/>
                  <a:gd name="T7" fmla="*/ 256 h 330"/>
                  <a:gd name="T8" fmla="*/ 322 w 354"/>
                  <a:gd name="T9" fmla="*/ 200 h 330"/>
                  <a:gd name="T10" fmla="*/ 308 w 354"/>
                  <a:gd name="T11" fmla="*/ 150 h 330"/>
                  <a:gd name="T12" fmla="*/ 288 w 354"/>
                  <a:gd name="T13" fmla="*/ 106 h 330"/>
                  <a:gd name="T14" fmla="*/ 266 w 354"/>
                  <a:gd name="T15" fmla="*/ 70 h 330"/>
                  <a:gd name="T16" fmla="*/ 238 w 354"/>
                  <a:gd name="T17" fmla="*/ 42 h 330"/>
                  <a:gd name="T18" fmla="*/ 208 w 354"/>
                  <a:gd name="T19" fmla="*/ 24 h 330"/>
                  <a:gd name="T20" fmla="*/ 176 w 354"/>
                  <a:gd name="T21" fmla="*/ 18 h 330"/>
                  <a:gd name="T22" fmla="*/ 160 w 354"/>
                  <a:gd name="T23" fmla="*/ 20 h 330"/>
                  <a:gd name="T24" fmla="*/ 130 w 354"/>
                  <a:gd name="T25" fmla="*/ 32 h 330"/>
                  <a:gd name="T26" fmla="*/ 100 w 354"/>
                  <a:gd name="T27" fmla="*/ 54 h 330"/>
                  <a:gd name="T28" fmla="*/ 76 w 354"/>
                  <a:gd name="T29" fmla="*/ 86 h 330"/>
                  <a:gd name="T30" fmla="*/ 54 w 354"/>
                  <a:gd name="T31" fmla="*/ 126 h 330"/>
                  <a:gd name="T32" fmla="*/ 36 w 354"/>
                  <a:gd name="T33" fmla="*/ 174 h 330"/>
                  <a:gd name="T34" fmla="*/ 24 w 354"/>
                  <a:gd name="T35" fmla="*/ 228 h 330"/>
                  <a:gd name="T36" fmla="*/ 18 w 354"/>
                  <a:gd name="T37" fmla="*/ 284 h 330"/>
                  <a:gd name="T38" fmla="*/ 18 w 354"/>
                  <a:gd name="T39" fmla="*/ 316 h 330"/>
                  <a:gd name="T40" fmla="*/ 18 w 354"/>
                  <a:gd name="T41" fmla="*/ 328 h 330"/>
                  <a:gd name="T42" fmla="*/ 0 w 354"/>
                  <a:gd name="T43" fmla="*/ 324 h 330"/>
                  <a:gd name="T44" fmla="*/ 0 w 354"/>
                  <a:gd name="T45" fmla="*/ 316 h 330"/>
                  <a:gd name="T46" fmla="*/ 0 w 354"/>
                  <a:gd name="T47" fmla="*/ 284 h 330"/>
                  <a:gd name="T48" fmla="*/ 8 w 354"/>
                  <a:gd name="T49" fmla="*/ 222 h 330"/>
                  <a:gd name="T50" fmla="*/ 22 w 354"/>
                  <a:gd name="T51" fmla="*/ 166 h 330"/>
                  <a:gd name="T52" fmla="*/ 40 w 354"/>
                  <a:gd name="T53" fmla="*/ 116 h 330"/>
                  <a:gd name="T54" fmla="*/ 64 w 354"/>
                  <a:gd name="T55" fmla="*/ 72 h 330"/>
                  <a:gd name="T56" fmla="*/ 92 w 354"/>
                  <a:gd name="T57" fmla="*/ 38 h 330"/>
                  <a:gd name="T58" fmla="*/ 124 w 354"/>
                  <a:gd name="T59" fmla="*/ 14 h 330"/>
                  <a:gd name="T60" fmla="*/ 158 w 354"/>
                  <a:gd name="T61" fmla="*/ 2 h 330"/>
                  <a:gd name="T62" fmla="*/ 176 w 354"/>
                  <a:gd name="T63" fmla="*/ 0 h 330"/>
                  <a:gd name="T64" fmla="*/ 212 w 354"/>
                  <a:gd name="T65" fmla="*/ 8 h 330"/>
                  <a:gd name="T66" fmla="*/ 246 w 354"/>
                  <a:gd name="T67" fmla="*/ 26 h 330"/>
                  <a:gd name="T68" fmla="*/ 276 w 354"/>
                  <a:gd name="T69" fmla="*/ 54 h 330"/>
                  <a:gd name="T70" fmla="*/ 302 w 354"/>
                  <a:gd name="T71" fmla="*/ 94 h 330"/>
                  <a:gd name="T72" fmla="*/ 324 w 354"/>
                  <a:gd name="T73" fmla="*/ 140 h 330"/>
                  <a:gd name="T74" fmla="*/ 340 w 354"/>
                  <a:gd name="T75" fmla="*/ 192 h 330"/>
                  <a:gd name="T76" fmla="*/ 350 w 354"/>
                  <a:gd name="T77" fmla="*/ 252 h 330"/>
                  <a:gd name="T78" fmla="*/ 354 w 354"/>
                  <a:gd name="T79" fmla="*/ 316 h 330"/>
                  <a:gd name="T80" fmla="*/ 354 w 354"/>
                  <a:gd name="T81" fmla="*/ 324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54" h="330">
                    <a:moveTo>
                      <a:pt x="352" y="330"/>
                    </a:moveTo>
                    <a:lnTo>
                      <a:pt x="334" y="328"/>
                    </a:lnTo>
                    <a:lnTo>
                      <a:pt x="336" y="324"/>
                    </a:lnTo>
                    <a:lnTo>
                      <a:pt x="336" y="324"/>
                    </a:lnTo>
                    <a:lnTo>
                      <a:pt x="336" y="316"/>
                    </a:lnTo>
                    <a:lnTo>
                      <a:pt x="336" y="316"/>
                    </a:lnTo>
                    <a:lnTo>
                      <a:pt x="334" y="284"/>
                    </a:lnTo>
                    <a:lnTo>
                      <a:pt x="332" y="256"/>
                    </a:lnTo>
                    <a:lnTo>
                      <a:pt x="328" y="228"/>
                    </a:lnTo>
                    <a:lnTo>
                      <a:pt x="322" y="200"/>
                    </a:lnTo>
                    <a:lnTo>
                      <a:pt x="316" y="174"/>
                    </a:lnTo>
                    <a:lnTo>
                      <a:pt x="308" y="150"/>
                    </a:lnTo>
                    <a:lnTo>
                      <a:pt x="300" y="126"/>
                    </a:lnTo>
                    <a:lnTo>
                      <a:pt x="288" y="106"/>
                    </a:lnTo>
                    <a:lnTo>
                      <a:pt x="278" y="86"/>
                    </a:lnTo>
                    <a:lnTo>
                      <a:pt x="266" y="70"/>
                    </a:lnTo>
                    <a:lnTo>
                      <a:pt x="252" y="54"/>
                    </a:lnTo>
                    <a:lnTo>
                      <a:pt x="238" y="42"/>
                    </a:lnTo>
                    <a:lnTo>
                      <a:pt x="224" y="32"/>
                    </a:lnTo>
                    <a:lnTo>
                      <a:pt x="208" y="24"/>
                    </a:lnTo>
                    <a:lnTo>
                      <a:pt x="192" y="20"/>
                    </a:lnTo>
                    <a:lnTo>
                      <a:pt x="176" y="18"/>
                    </a:lnTo>
                    <a:lnTo>
                      <a:pt x="176" y="18"/>
                    </a:lnTo>
                    <a:lnTo>
                      <a:pt x="160" y="20"/>
                    </a:lnTo>
                    <a:lnTo>
                      <a:pt x="144" y="24"/>
                    </a:lnTo>
                    <a:lnTo>
                      <a:pt x="130" y="32"/>
                    </a:lnTo>
                    <a:lnTo>
                      <a:pt x="114" y="42"/>
                    </a:lnTo>
                    <a:lnTo>
                      <a:pt x="100" y="54"/>
                    </a:lnTo>
                    <a:lnTo>
                      <a:pt x="88" y="70"/>
                    </a:lnTo>
                    <a:lnTo>
                      <a:pt x="76" y="86"/>
                    </a:lnTo>
                    <a:lnTo>
                      <a:pt x="64" y="106"/>
                    </a:lnTo>
                    <a:lnTo>
                      <a:pt x="54" y="126"/>
                    </a:lnTo>
                    <a:lnTo>
                      <a:pt x="44" y="150"/>
                    </a:lnTo>
                    <a:lnTo>
                      <a:pt x="36" y="174"/>
                    </a:lnTo>
                    <a:lnTo>
                      <a:pt x="30" y="200"/>
                    </a:lnTo>
                    <a:lnTo>
                      <a:pt x="24" y="228"/>
                    </a:lnTo>
                    <a:lnTo>
                      <a:pt x="20" y="256"/>
                    </a:lnTo>
                    <a:lnTo>
                      <a:pt x="18" y="284"/>
                    </a:lnTo>
                    <a:lnTo>
                      <a:pt x="18" y="316"/>
                    </a:lnTo>
                    <a:lnTo>
                      <a:pt x="18" y="316"/>
                    </a:lnTo>
                    <a:lnTo>
                      <a:pt x="18" y="324"/>
                    </a:lnTo>
                    <a:lnTo>
                      <a:pt x="18" y="328"/>
                    </a:lnTo>
                    <a:lnTo>
                      <a:pt x="0" y="330"/>
                    </a:lnTo>
                    <a:lnTo>
                      <a:pt x="0" y="324"/>
                    </a:lnTo>
                    <a:lnTo>
                      <a:pt x="0" y="324"/>
                    </a:lnTo>
                    <a:lnTo>
                      <a:pt x="0" y="316"/>
                    </a:lnTo>
                    <a:lnTo>
                      <a:pt x="0" y="316"/>
                    </a:lnTo>
                    <a:lnTo>
                      <a:pt x="0" y="284"/>
                    </a:lnTo>
                    <a:lnTo>
                      <a:pt x="4" y="252"/>
                    </a:lnTo>
                    <a:lnTo>
                      <a:pt x="8" y="222"/>
                    </a:lnTo>
                    <a:lnTo>
                      <a:pt x="14" y="192"/>
                    </a:lnTo>
                    <a:lnTo>
                      <a:pt x="22" y="166"/>
                    </a:lnTo>
                    <a:lnTo>
                      <a:pt x="30" y="140"/>
                    </a:lnTo>
                    <a:lnTo>
                      <a:pt x="40" y="116"/>
                    </a:lnTo>
                    <a:lnTo>
                      <a:pt x="52" y="94"/>
                    </a:lnTo>
                    <a:lnTo>
                      <a:pt x="64" y="72"/>
                    </a:lnTo>
                    <a:lnTo>
                      <a:pt x="78" y="54"/>
                    </a:lnTo>
                    <a:lnTo>
                      <a:pt x="92" y="38"/>
                    </a:lnTo>
                    <a:lnTo>
                      <a:pt x="108" y="26"/>
                    </a:lnTo>
                    <a:lnTo>
                      <a:pt x="124" y="14"/>
                    </a:lnTo>
                    <a:lnTo>
                      <a:pt x="140" y="8"/>
                    </a:lnTo>
                    <a:lnTo>
                      <a:pt x="158" y="2"/>
                    </a:lnTo>
                    <a:lnTo>
                      <a:pt x="176" y="0"/>
                    </a:lnTo>
                    <a:lnTo>
                      <a:pt x="176" y="0"/>
                    </a:lnTo>
                    <a:lnTo>
                      <a:pt x="194" y="2"/>
                    </a:lnTo>
                    <a:lnTo>
                      <a:pt x="212" y="8"/>
                    </a:lnTo>
                    <a:lnTo>
                      <a:pt x="230" y="14"/>
                    </a:lnTo>
                    <a:lnTo>
                      <a:pt x="246" y="26"/>
                    </a:lnTo>
                    <a:lnTo>
                      <a:pt x="260" y="38"/>
                    </a:lnTo>
                    <a:lnTo>
                      <a:pt x="276" y="54"/>
                    </a:lnTo>
                    <a:lnTo>
                      <a:pt x="288" y="72"/>
                    </a:lnTo>
                    <a:lnTo>
                      <a:pt x="302" y="94"/>
                    </a:lnTo>
                    <a:lnTo>
                      <a:pt x="312" y="116"/>
                    </a:lnTo>
                    <a:lnTo>
                      <a:pt x="324" y="140"/>
                    </a:lnTo>
                    <a:lnTo>
                      <a:pt x="332" y="166"/>
                    </a:lnTo>
                    <a:lnTo>
                      <a:pt x="340" y="192"/>
                    </a:lnTo>
                    <a:lnTo>
                      <a:pt x="346" y="222"/>
                    </a:lnTo>
                    <a:lnTo>
                      <a:pt x="350" y="252"/>
                    </a:lnTo>
                    <a:lnTo>
                      <a:pt x="352" y="284"/>
                    </a:lnTo>
                    <a:lnTo>
                      <a:pt x="354" y="316"/>
                    </a:lnTo>
                    <a:lnTo>
                      <a:pt x="354" y="316"/>
                    </a:lnTo>
                    <a:lnTo>
                      <a:pt x="354" y="324"/>
                    </a:lnTo>
                    <a:lnTo>
                      <a:pt x="352" y="3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109">
                <a:extLst>
                  <a:ext uri="{FF2B5EF4-FFF2-40B4-BE49-F238E27FC236}">
                    <a16:creationId xmlns:a16="http://schemas.microsoft.com/office/drawing/2014/main" id="{2AB9987C-B501-44B6-8BFF-F2696C13BB26}"/>
                  </a:ext>
                </a:extLst>
              </p:cNvPr>
              <p:cNvSpPr>
                <a:spLocks/>
              </p:cNvSpPr>
              <p:nvPr/>
            </p:nvSpPr>
            <p:spPr bwMode="auto">
              <a:xfrm>
                <a:off x="2165" y="3748"/>
                <a:ext cx="158" cy="90"/>
              </a:xfrm>
              <a:custGeom>
                <a:avLst/>
                <a:gdLst>
                  <a:gd name="T0" fmla="*/ 78 w 158"/>
                  <a:gd name="T1" fmla="*/ 90 h 90"/>
                  <a:gd name="T2" fmla="*/ 78 w 158"/>
                  <a:gd name="T3" fmla="*/ 90 h 90"/>
                  <a:gd name="T4" fmla="*/ 66 w 158"/>
                  <a:gd name="T5" fmla="*/ 90 h 90"/>
                  <a:gd name="T6" fmla="*/ 54 w 158"/>
                  <a:gd name="T7" fmla="*/ 88 h 90"/>
                  <a:gd name="T8" fmla="*/ 44 w 158"/>
                  <a:gd name="T9" fmla="*/ 84 h 90"/>
                  <a:gd name="T10" fmla="*/ 34 w 158"/>
                  <a:gd name="T11" fmla="*/ 78 h 90"/>
                  <a:gd name="T12" fmla="*/ 26 w 158"/>
                  <a:gd name="T13" fmla="*/ 72 h 90"/>
                  <a:gd name="T14" fmla="*/ 16 w 158"/>
                  <a:gd name="T15" fmla="*/ 64 h 90"/>
                  <a:gd name="T16" fmla="*/ 10 w 158"/>
                  <a:gd name="T17" fmla="*/ 54 h 90"/>
                  <a:gd name="T18" fmla="*/ 4 w 158"/>
                  <a:gd name="T19" fmla="*/ 44 h 90"/>
                  <a:gd name="T20" fmla="*/ 0 w 158"/>
                  <a:gd name="T21" fmla="*/ 36 h 90"/>
                  <a:gd name="T22" fmla="*/ 16 w 158"/>
                  <a:gd name="T23" fmla="*/ 28 h 90"/>
                  <a:gd name="T24" fmla="*/ 20 w 158"/>
                  <a:gd name="T25" fmla="*/ 36 h 90"/>
                  <a:gd name="T26" fmla="*/ 20 w 158"/>
                  <a:gd name="T27" fmla="*/ 36 h 90"/>
                  <a:gd name="T28" fmla="*/ 24 w 158"/>
                  <a:gd name="T29" fmla="*/ 44 h 90"/>
                  <a:gd name="T30" fmla="*/ 30 w 158"/>
                  <a:gd name="T31" fmla="*/ 52 h 90"/>
                  <a:gd name="T32" fmla="*/ 36 w 158"/>
                  <a:gd name="T33" fmla="*/ 58 h 90"/>
                  <a:gd name="T34" fmla="*/ 44 w 158"/>
                  <a:gd name="T35" fmla="*/ 62 h 90"/>
                  <a:gd name="T36" fmla="*/ 52 w 158"/>
                  <a:gd name="T37" fmla="*/ 66 h 90"/>
                  <a:gd name="T38" fmla="*/ 60 w 158"/>
                  <a:gd name="T39" fmla="*/ 70 h 90"/>
                  <a:gd name="T40" fmla="*/ 68 w 158"/>
                  <a:gd name="T41" fmla="*/ 72 h 90"/>
                  <a:gd name="T42" fmla="*/ 78 w 158"/>
                  <a:gd name="T43" fmla="*/ 72 h 90"/>
                  <a:gd name="T44" fmla="*/ 78 w 158"/>
                  <a:gd name="T45" fmla="*/ 72 h 90"/>
                  <a:gd name="T46" fmla="*/ 90 w 158"/>
                  <a:gd name="T47" fmla="*/ 72 h 90"/>
                  <a:gd name="T48" fmla="*/ 102 w 158"/>
                  <a:gd name="T49" fmla="*/ 68 h 90"/>
                  <a:gd name="T50" fmla="*/ 112 w 158"/>
                  <a:gd name="T51" fmla="*/ 62 h 90"/>
                  <a:gd name="T52" fmla="*/ 122 w 158"/>
                  <a:gd name="T53" fmla="*/ 54 h 90"/>
                  <a:gd name="T54" fmla="*/ 130 w 158"/>
                  <a:gd name="T55" fmla="*/ 44 h 90"/>
                  <a:gd name="T56" fmla="*/ 136 w 158"/>
                  <a:gd name="T57" fmla="*/ 34 h 90"/>
                  <a:gd name="T58" fmla="*/ 138 w 158"/>
                  <a:gd name="T59" fmla="*/ 22 h 90"/>
                  <a:gd name="T60" fmla="*/ 140 w 158"/>
                  <a:gd name="T61" fmla="*/ 10 h 90"/>
                  <a:gd name="T62" fmla="*/ 140 w 158"/>
                  <a:gd name="T63" fmla="*/ 0 h 90"/>
                  <a:gd name="T64" fmla="*/ 158 w 158"/>
                  <a:gd name="T65" fmla="*/ 0 h 90"/>
                  <a:gd name="T66" fmla="*/ 158 w 158"/>
                  <a:gd name="T67" fmla="*/ 10 h 90"/>
                  <a:gd name="T68" fmla="*/ 158 w 158"/>
                  <a:gd name="T69" fmla="*/ 10 h 90"/>
                  <a:gd name="T70" fmla="*/ 156 w 158"/>
                  <a:gd name="T71" fmla="*/ 26 h 90"/>
                  <a:gd name="T72" fmla="*/ 152 w 158"/>
                  <a:gd name="T73" fmla="*/ 42 h 90"/>
                  <a:gd name="T74" fmla="*/ 144 w 158"/>
                  <a:gd name="T75" fmla="*/ 54 h 90"/>
                  <a:gd name="T76" fmla="*/ 134 w 158"/>
                  <a:gd name="T77" fmla="*/ 66 h 90"/>
                  <a:gd name="T78" fmla="*/ 122 w 158"/>
                  <a:gd name="T79" fmla="*/ 76 h 90"/>
                  <a:gd name="T80" fmla="*/ 108 w 158"/>
                  <a:gd name="T81" fmla="*/ 84 h 90"/>
                  <a:gd name="T82" fmla="*/ 94 w 158"/>
                  <a:gd name="T83" fmla="*/ 88 h 90"/>
                  <a:gd name="T84" fmla="*/ 78 w 158"/>
                  <a:gd name="T85" fmla="*/ 90 h 90"/>
                  <a:gd name="T86" fmla="*/ 78 w 158"/>
                  <a:gd name="T8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58" h="90">
                    <a:moveTo>
                      <a:pt x="78" y="90"/>
                    </a:moveTo>
                    <a:lnTo>
                      <a:pt x="78" y="90"/>
                    </a:lnTo>
                    <a:lnTo>
                      <a:pt x="66" y="90"/>
                    </a:lnTo>
                    <a:lnTo>
                      <a:pt x="54" y="88"/>
                    </a:lnTo>
                    <a:lnTo>
                      <a:pt x="44" y="84"/>
                    </a:lnTo>
                    <a:lnTo>
                      <a:pt x="34" y="78"/>
                    </a:lnTo>
                    <a:lnTo>
                      <a:pt x="26" y="72"/>
                    </a:lnTo>
                    <a:lnTo>
                      <a:pt x="16" y="64"/>
                    </a:lnTo>
                    <a:lnTo>
                      <a:pt x="10" y="54"/>
                    </a:lnTo>
                    <a:lnTo>
                      <a:pt x="4" y="44"/>
                    </a:lnTo>
                    <a:lnTo>
                      <a:pt x="0" y="36"/>
                    </a:lnTo>
                    <a:lnTo>
                      <a:pt x="16" y="28"/>
                    </a:lnTo>
                    <a:lnTo>
                      <a:pt x="20" y="36"/>
                    </a:lnTo>
                    <a:lnTo>
                      <a:pt x="20" y="36"/>
                    </a:lnTo>
                    <a:lnTo>
                      <a:pt x="24" y="44"/>
                    </a:lnTo>
                    <a:lnTo>
                      <a:pt x="30" y="52"/>
                    </a:lnTo>
                    <a:lnTo>
                      <a:pt x="36" y="58"/>
                    </a:lnTo>
                    <a:lnTo>
                      <a:pt x="44" y="62"/>
                    </a:lnTo>
                    <a:lnTo>
                      <a:pt x="52" y="66"/>
                    </a:lnTo>
                    <a:lnTo>
                      <a:pt x="60" y="70"/>
                    </a:lnTo>
                    <a:lnTo>
                      <a:pt x="68" y="72"/>
                    </a:lnTo>
                    <a:lnTo>
                      <a:pt x="78" y="72"/>
                    </a:lnTo>
                    <a:lnTo>
                      <a:pt x="78" y="72"/>
                    </a:lnTo>
                    <a:lnTo>
                      <a:pt x="90" y="72"/>
                    </a:lnTo>
                    <a:lnTo>
                      <a:pt x="102" y="68"/>
                    </a:lnTo>
                    <a:lnTo>
                      <a:pt x="112" y="62"/>
                    </a:lnTo>
                    <a:lnTo>
                      <a:pt x="122" y="54"/>
                    </a:lnTo>
                    <a:lnTo>
                      <a:pt x="130" y="44"/>
                    </a:lnTo>
                    <a:lnTo>
                      <a:pt x="136" y="34"/>
                    </a:lnTo>
                    <a:lnTo>
                      <a:pt x="138" y="22"/>
                    </a:lnTo>
                    <a:lnTo>
                      <a:pt x="140" y="10"/>
                    </a:lnTo>
                    <a:lnTo>
                      <a:pt x="140" y="0"/>
                    </a:lnTo>
                    <a:lnTo>
                      <a:pt x="158" y="0"/>
                    </a:lnTo>
                    <a:lnTo>
                      <a:pt x="158" y="10"/>
                    </a:lnTo>
                    <a:lnTo>
                      <a:pt x="158" y="10"/>
                    </a:lnTo>
                    <a:lnTo>
                      <a:pt x="156" y="26"/>
                    </a:lnTo>
                    <a:lnTo>
                      <a:pt x="152" y="42"/>
                    </a:lnTo>
                    <a:lnTo>
                      <a:pt x="144" y="54"/>
                    </a:lnTo>
                    <a:lnTo>
                      <a:pt x="134" y="66"/>
                    </a:lnTo>
                    <a:lnTo>
                      <a:pt x="122" y="76"/>
                    </a:lnTo>
                    <a:lnTo>
                      <a:pt x="108" y="84"/>
                    </a:lnTo>
                    <a:lnTo>
                      <a:pt x="94" y="88"/>
                    </a:lnTo>
                    <a:lnTo>
                      <a:pt x="78" y="90"/>
                    </a:lnTo>
                    <a:lnTo>
                      <a:pt x="78" y="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Rectangle 110">
                <a:extLst>
                  <a:ext uri="{FF2B5EF4-FFF2-40B4-BE49-F238E27FC236}">
                    <a16:creationId xmlns:a16="http://schemas.microsoft.com/office/drawing/2014/main" id="{961790F2-0AC2-4EEB-8FB9-07011FE80B01}"/>
                  </a:ext>
                </a:extLst>
              </p:cNvPr>
              <p:cNvSpPr>
                <a:spLocks noChangeArrowheads="1"/>
              </p:cNvSpPr>
              <p:nvPr/>
            </p:nvSpPr>
            <p:spPr bwMode="auto">
              <a:xfrm>
                <a:off x="2161" y="3066"/>
                <a:ext cx="18" cy="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val="3481663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3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B6B4F-AB09-4410-A28A-18AA31D530ED}"/>
              </a:ext>
            </a:extLst>
          </p:cNvPr>
          <p:cNvSpPr>
            <a:spLocks noGrp="1"/>
          </p:cNvSpPr>
          <p:nvPr>
            <p:ph type="title"/>
          </p:nvPr>
        </p:nvSpPr>
        <p:spPr/>
        <p:txBody>
          <a:bodyPr/>
          <a:lstStyle/>
          <a:p>
            <a:r>
              <a:rPr lang="en-US" dirty="0"/>
              <a:t>The impacts of the pandemic in the insurance industry + Reserving  process</a:t>
            </a:r>
          </a:p>
        </p:txBody>
      </p:sp>
      <p:sp>
        <p:nvSpPr>
          <p:cNvPr id="4" name="Slide Number Placeholder 3">
            <a:extLst>
              <a:ext uri="{FF2B5EF4-FFF2-40B4-BE49-F238E27FC236}">
                <a16:creationId xmlns:a16="http://schemas.microsoft.com/office/drawing/2014/main" id="{E6B8393C-B0E1-4E13-BEC9-FB9E23ED3252}"/>
              </a:ext>
            </a:extLst>
          </p:cNvPr>
          <p:cNvSpPr>
            <a:spLocks noGrp="1"/>
          </p:cNvSpPr>
          <p:nvPr>
            <p:ph type="sldNum" sz="quarter" idx="12"/>
          </p:nvPr>
        </p:nvSpPr>
        <p:spPr/>
        <p:txBody>
          <a:bodyPr/>
          <a:lstStyle/>
          <a:p>
            <a:r>
              <a:rPr lang="en-US" dirty="0"/>
              <a:t>Page </a:t>
            </a:r>
            <a:fld id="{F1BC30E3-FFE5-4B91-AA19-87A149EBB9EE}" type="slidenum">
              <a:rPr lang="en-US" smtClean="0"/>
              <a:pPr/>
              <a:t>5</a:t>
            </a:fld>
            <a:endParaRPr lang="en-US" dirty="0"/>
          </a:p>
        </p:txBody>
      </p:sp>
      <p:sp>
        <p:nvSpPr>
          <p:cNvPr id="3" name="Footer Placeholder 2">
            <a:extLst>
              <a:ext uri="{FF2B5EF4-FFF2-40B4-BE49-F238E27FC236}">
                <a16:creationId xmlns:a16="http://schemas.microsoft.com/office/drawing/2014/main" id="{08ADE2A1-F9AC-4F9D-A920-743888F93D30}"/>
              </a:ext>
            </a:extLst>
          </p:cNvPr>
          <p:cNvSpPr>
            <a:spLocks noGrp="1"/>
          </p:cNvSpPr>
          <p:nvPr>
            <p:ph type="ftr" sz="quarter" idx="4294967295"/>
          </p:nvPr>
        </p:nvSpPr>
        <p:spPr>
          <a:xfrm>
            <a:off x="0" y="6470650"/>
            <a:ext cx="3086100" cy="180975"/>
          </a:xfrm>
          <a:prstGeom prst="rect">
            <a:avLst/>
          </a:prstGeom>
        </p:spPr>
        <p:txBody>
          <a:bodyPr/>
          <a:lstStyle/>
          <a:p>
            <a:r>
              <a:rPr lang="en-US" dirty="0"/>
              <a:t>Presentation title</a:t>
            </a:r>
          </a:p>
        </p:txBody>
      </p:sp>
      <p:grpSp>
        <p:nvGrpSpPr>
          <p:cNvPr id="211" name="Group 210">
            <a:extLst>
              <a:ext uri="{FF2B5EF4-FFF2-40B4-BE49-F238E27FC236}">
                <a16:creationId xmlns:a16="http://schemas.microsoft.com/office/drawing/2014/main" id="{1C919F5A-4614-4D28-8118-8A9C51ED2B7D}"/>
              </a:ext>
            </a:extLst>
          </p:cNvPr>
          <p:cNvGrpSpPr/>
          <p:nvPr/>
        </p:nvGrpSpPr>
        <p:grpSpPr>
          <a:xfrm>
            <a:off x="1869221" y="2604891"/>
            <a:ext cx="1198751" cy="2218358"/>
            <a:chOff x="435031" y="2604891"/>
            <a:chExt cx="1198751" cy="2218358"/>
          </a:xfrm>
        </p:grpSpPr>
        <p:grpSp>
          <p:nvGrpSpPr>
            <p:cNvPr id="102" name="Group 42">
              <a:extLst>
                <a:ext uri="{FF2B5EF4-FFF2-40B4-BE49-F238E27FC236}">
                  <a16:creationId xmlns:a16="http://schemas.microsoft.com/office/drawing/2014/main" id="{771194B1-6445-408A-835A-AA97C24C6EC5}"/>
                </a:ext>
              </a:extLst>
            </p:cNvPr>
            <p:cNvGrpSpPr>
              <a:grpSpLocks noChangeAspect="1"/>
            </p:cNvGrpSpPr>
            <p:nvPr/>
          </p:nvGrpSpPr>
          <p:grpSpPr bwMode="auto">
            <a:xfrm>
              <a:off x="662241" y="3088470"/>
              <a:ext cx="744331" cy="612775"/>
              <a:chOff x="4375" y="833"/>
              <a:chExt cx="860" cy="708"/>
            </a:xfrm>
            <a:solidFill>
              <a:schemeClr val="bg1"/>
            </a:solidFill>
          </p:grpSpPr>
          <p:sp>
            <p:nvSpPr>
              <p:cNvPr id="103" name="Freeform 43">
                <a:extLst>
                  <a:ext uri="{FF2B5EF4-FFF2-40B4-BE49-F238E27FC236}">
                    <a16:creationId xmlns:a16="http://schemas.microsoft.com/office/drawing/2014/main" id="{8A4BF7A7-DE1C-4580-9CF1-128620E22A88}"/>
                  </a:ext>
                </a:extLst>
              </p:cNvPr>
              <p:cNvSpPr>
                <a:spLocks noEditPoints="1"/>
              </p:cNvSpPr>
              <p:nvPr/>
            </p:nvSpPr>
            <p:spPr bwMode="auto">
              <a:xfrm>
                <a:off x="4375" y="833"/>
                <a:ext cx="860" cy="708"/>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Freeform 44">
                <a:extLst>
                  <a:ext uri="{FF2B5EF4-FFF2-40B4-BE49-F238E27FC236}">
                    <a16:creationId xmlns:a16="http://schemas.microsoft.com/office/drawing/2014/main" id="{DD5BD26B-40EB-4098-B7C5-5DB5414D2FE0}"/>
                  </a:ext>
                </a:extLst>
              </p:cNvPr>
              <p:cNvSpPr>
                <a:spLocks/>
              </p:cNvSpPr>
              <p:nvPr/>
            </p:nvSpPr>
            <p:spPr bwMode="auto">
              <a:xfrm>
                <a:off x="4495" y="963"/>
                <a:ext cx="618" cy="514"/>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Freeform 45">
                <a:extLst>
                  <a:ext uri="{FF2B5EF4-FFF2-40B4-BE49-F238E27FC236}">
                    <a16:creationId xmlns:a16="http://schemas.microsoft.com/office/drawing/2014/main" id="{F936636F-B0B6-4D94-8012-A66989BE2884}"/>
                  </a:ext>
                </a:extLst>
              </p:cNvPr>
              <p:cNvSpPr>
                <a:spLocks noEditPoints="1"/>
              </p:cNvSpPr>
              <p:nvPr/>
            </p:nvSpPr>
            <p:spPr bwMode="auto">
              <a:xfrm>
                <a:off x="4757" y="1155"/>
                <a:ext cx="96" cy="258"/>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Freeform 46">
                <a:extLst>
                  <a:ext uri="{FF2B5EF4-FFF2-40B4-BE49-F238E27FC236}">
                    <a16:creationId xmlns:a16="http://schemas.microsoft.com/office/drawing/2014/main" id="{D26B14EC-B5AB-42E7-8C02-673629A19C14}"/>
                  </a:ext>
                </a:extLst>
              </p:cNvPr>
              <p:cNvSpPr>
                <a:spLocks noEditPoints="1"/>
              </p:cNvSpPr>
              <p:nvPr/>
            </p:nvSpPr>
            <p:spPr bwMode="auto">
              <a:xfrm>
                <a:off x="4763" y="1427"/>
                <a:ext cx="84" cy="84"/>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Freeform 47">
                <a:extLst>
                  <a:ext uri="{FF2B5EF4-FFF2-40B4-BE49-F238E27FC236}">
                    <a16:creationId xmlns:a16="http://schemas.microsoft.com/office/drawing/2014/main" id="{BAE074EF-EBA3-491C-8598-826A8B26AC3D}"/>
                  </a:ext>
                </a:extLst>
              </p:cNvPr>
              <p:cNvSpPr>
                <a:spLocks noEditPoints="1"/>
              </p:cNvSpPr>
              <p:nvPr/>
            </p:nvSpPr>
            <p:spPr bwMode="auto">
              <a:xfrm>
                <a:off x="4375" y="833"/>
                <a:ext cx="860" cy="708"/>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Freeform 48">
                <a:extLst>
                  <a:ext uri="{FF2B5EF4-FFF2-40B4-BE49-F238E27FC236}">
                    <a16:creationId xmlns:a16="http://schemas.microsoft.com/office/drawing/2014/main" id="{EE383F61-E7CD-4478-9F27-1EFD5935DE98}"/>
                  </a:ext>
                </a:extLst>
              </p:cNvPr>
              <p:cNvSpPr>
                <a:spLocks/>
              </p:cNvSpPr>
              <p:nvPr/>
            </p:nvSpPr>
            <p:spPr bwMode="auto">
              <a:xfrm>
                <a:off x="4495" y="963"/>
                <a:ext cx="618" cy="514"/>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Freeform 49">
                <a:extLst>
                  <a:ext uri="{FF2B5EF4-FFF2-40B4-BE49-F238E27FC236}">
                    <a16:creationId xmlns:a16="http://schemas.microsoft.com/office/drawing/2014/main" id="{765FB705-EB38-4D87-8660-9C3B526367FE}"/>
                  </a:ext>
                </a:extLst>
              </p:cNvPr>
              <p:cNvSpPr>
                <a:spLocks noEditPoints="1"/>
              </p:cNvSpPr>
              <p:nvPr/>
            </p:nvSpPr>
            <p:spPr bwMode="auto">
              <a:xfrm>
                <a:off x="4757" y="1155"/>
                <a:ext cx="96" cy="258"/>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Freeform 50">
                <a:extLst>
                  <a:ext uri="{FF2B5EF4-FFF2-40B4-BE49-F238E27FC236}">
                    <a16:creationId xmlns:a16="http://schemas.microsoft.com/office/drawing/2014/main" id="{1B7F2A46-166E-46AE-9485-8E5B18E9A0F3}"/>
                  </a:ext>
                </a:extLst>
              </p:cNvPr>
              <p:cNvSpPr>
                <a:spLocks noEditPoints="1"/>
              </p:cNvSpPr>
              <p:nvPr/>
            </p:nvSpPr>
            <p:spPr bwMode="auto">
              <a:xfrm>
                <a:off x="4763" y="1427"/>
                <a:ext cx="84" cy="84"/>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77" name="TextBox 176">
              <a:extLst>
                <a:ext uri="{FF2B5EF4-FFF2-40B4-BE49-F238E27FC236}">
                  <a16:creationId xmlns:a16="http://schemas.microsoft.com/office/drawing/2014/main" id="{89B214C5-8943-4830-B297-A98BC44F1779}"/>
                </a:ext>
              </a:extLst>
            </p:cNvPr>
            <p:cNvSpPr txBox="1"/>
            <p:nvPr/>
          </p:nvSpPr>
          <p:spPr>
            <a:xfrm>
              <a:off x="435031" y="3860235"/>
              <a:ext cx="1198751" cy="963014"/>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Accident</a:t>
              </a:r>
              <a:r>
                <a:rPr lang="en-US" sz="1400" kern="0" dirty="0">
                  <a:solidFill>
                    <a:schemeClr val="bg1"/>
                  </a:solidFill>
                </a:rPr>
                <a:t> /</a:t>
              </a:r>
              <a:r>
                <a:rPr kumimoji="0" lang="en-US" sz="1400" b="0" i="0" u="none" strike="noStrike" kern="0" cap="none" spc="0" normalizeH="0" baseline="0" dirty="0">
                  <a:ln>
                    <a:noFill/>
                  </a:ln>
                  <a:solidFill>
                    <a:schemeClr val="bg1"/>
                  </a:solidFill>
                  <a:effectLst/>
                  <a:uLnTx/>
                  <a:uFillTx/>
                </a:rPr>
                <a:t> event happens i.e. the claim is incurred.</a:t>
              </a:r>
            </a:p>
          </p:txBody>
        </p:sp>
        <p:cxnSp>
          <p:nvCxnSpPr>
            <p:cNvPr id="187" name="Straight Connector 186">
              <a:extLst>
                <a:ext uri="{FF2B5EF4-FFF2-40B4-BE49-F238E27FC236}">
                  <a16:creationId xmlns:a16="http://schemas.microsoft.com/office/drawing/2014/main" id="{B1B86367-9D58-4E4B-B5F2-C2ED3E90E871}"/>
                </a:ext>
              </a:extLst>
            </p:cNvPr>
            <p:cNvCxnSpPr>
              <a:cxnSpLocks/>
            </p:cNvCxnSpPr>
            <p:nvPr/>
          </p:nvCxnSpPr>
          <p:spPr>
            <a:xfrm>
              <a:off x="1034406" y="2604891"/>
              <a:ext cx="0" cy="332044"/>
            </a:xfrm>
            <a:prstGeom prst="line">
              <a:avLst/>
            </a:prstGeom>
            <a:noFill/>
            <a:ln w="12700" cap="sq" cmpd="sng" algn="ctr">
              <a:solidFill>
                <a:srgbClr val="D2D2DA"/>
              </a:solidFill>
              <a:prstDash val="solid"/>
              <a:miter lim="800000"/>
              <a:tailEnd type="none"/>
            </a:ln>
            <a:effectLst/>
          </p:spPr>
        </p:cxnSp>
      </p:grpSp>
      <p:grpSp>
        <p:nvGrpSpPr>
          <p:cNvPr id="212" name="Group 211">
            <a:extLst>
              <a:ext uri="{FF2B5EF4-FFF2-40B4-BE49-F238E27FC236}">
                <a16:creationId xmlns:a16="http://schemas.microsoft.com/office/drawing/2014/main" id="{1678DD92-3385-42F3-8D4E-7A605E349EF9}"/>
              </a:ext>
            </a:extLst>
          </p:cNvPr>
          <p:cNvGrpSpPr/>
          <p:nvPr/>
        </p:nvGrpSpPr>
        <p:grpSpPr>
          <a:xfrm>
            <a:off x="3457745" y="2604891"/>
            <a:ext cx="818764" cy="1967108"/>
            <a:chOff x="2795512" y="2604891"/>
            <a:chExt cx="818764" cy="1967108"/>
          </a:xfrm>
        </p:grpSpPr>
        <p:grpSp>
          <p:nvGrpSpPr>
            <p:cNvPr id="15" name="Group 20">
              <a:extLst>
                <a:ext uri="{FF2B5EF4-FFF2-40B4-BE49-F238E27FC236}">
                  <a16:creationId xmlns:a16="http://schemas.microsoft.com/office/drawing/2014/main" id="{5F285FB3-8F80-4E2C-994D-0B6A9020CE2B}"/>
                </a:ext>
              </a:extLst>
            </p:cNvPr>
            <p:cNvGrpSpPr>
              <a:grpSpLocks noChangeAspect="1"/>
            </p:cNvGrpSpPr>
            <p:nvPr/>
          </p:nvGrpSpPr>
          <p:grpSpPr bwMode="auto">
            <a:xfrm>
              <a:off x="2915446" y="3143044"/>
              <a:ext cx="578896" cy="503626"/>
              <a:chOff x="3085" y="863"/>
              <a:chExt cx="846" cy="736"/>
            </a:xfrm>
            <a:solidFill>
              <a:schemeClr val="bg1"/>
            </a:solidFill>
          </p:grpSpPr>
          <p:sp>
            <p:nvSpPr>
              <p:cNvPr id="16" name="Freeform 21">
                <a:extLst>
                  <a:ext uri="{FF2B5EF4-FFF2-40B4-BE49-F238E27FC236}">
                    <a16:creationId xmlns:a16="http://schemas.microsoft.com/office/drawing/2014/main" id="{BAC14C74-A8E0-41A5-A284-C3F8D762D20C}"/>
                  </a:ext>
                </a:extLst>
              </p:cNvPr>
              <p:cNvSpPr>
                <a:spLocks noEditPoints="1"/>
              </p:cNvSpPr>
              <p:nvPr/>
            </p:nvSpPr>
            <p:spPr bwMode="auto">
              <a:xfrm>
                <a:off x="3163" y="1061"/>
                <a:ext cx="308" cy="246"/>
              </a:xfrm>
              <a:custGeom>
                <a:avLst/>
                <a:gdLst>
                  <a:gd name="T0" fmla="*/ 308 w 308"/>
                  <a:gd name="T1" fmla="*/ 246 h 246"/>
                  <a:gd name="T2" fmla="*/ 0 w 308"/>
                  <a:gd name="T3" fmla="*/ 246 h 246"/>
                  <a:gd name="T4" fmla="*/ 0 w 308"/>
                  <a:gd name="T5" fmla="*/ 0 h 246"/>
                  <a:gd name="T6" fmla="*/ 308 w 308"/>
                  <a:gd name="T7" fmla="*/ 0 h 246"/>
                  <a:gd name="T8" fmla="*/ 308 w 308"/>
                  <a:gd name="T9" fmla="*/ 246 h 246"/>
                  <a:gd name="T10" fmla="*/ 18 w 308"/>
                  <a:gd name="T11" fmla="*/ 228 h 246"/>
                  <a:gd name="T12" fmla="*/ 290 w 308"/>
                  <a:gd name="T13" fmla="*/ 228 h 246"/>
                  <a:gd name="T14" fmla="*/ 290 w 308"/>
                  <a:gd name="T15" fmla="*/ 18 h 246"/>
                  <a:gd name="T16" fmla="*/ 18 w 308"/>
                  <a:gd name="T17" fmla="*/ 18 h 246"/>
                  <a:gd name="T18" fmla="*/ 18 w 308"/>
                  <a:gd name="T19" fmla="*/ 228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8" h="246">
                    <a:moveTo>
                      <a:pt x="308" y="246"/>
                    </a:moveTo>
                    <a:lnTo>
                      <a:pt x="0" y="246"/>
                    </a:lnTo>
                    <a:lnTo>
                      <a:pt x="0" y="0"/>
                    </a:lnTo>
                    <a:lnTo>
                      <a:pt x="308" y="0"/>
                    </a:lnTo>
                    <a:lnTo>
                      <a:pt x="308" y="246"/>
                    </a:lnTo>
                    <a:close/>
                    <a:moveTo>
                      <a:pt x="18" y="228"/>
                    </a:moveTo>
                    <a:lnTo>
                      <a:pt x="290" y="228"/>
                    </a:lnTo>
                    <a:lnTo>
                      <a:pt x="290" y="18"/>
                    </a:lnTo>
                    <a:lnTo>
                      <a:pt x="18" y="18"/>
                    </a:lnTo>
                    <a:lnTo>
                      <a:pt x="18" y="22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22">
                <a:extLst>
                  <a:ext uri="{FF2B5EF4-FFF2-40B4-BE49-F238E27FC236}">
                    <a16:creationId xmlns:a16="http://schemas.microsoft.com/office/drawing/2014/main" id="{E1981887-5B04-4302-A019-F165FAC77CEA}"/>
                  </a:ext>
                </a:extLst>
              </p:cNvPr>
              <p:cNvSpPr>
                <a:spLocks noEditPoints="1"/>
              </p:cNvSpPr>
              <p:nvPr/>
            </p:nvSpPr>
            <p:spPr bwMode="auto">
              <a:xfrm>
                <a:off x="3085" y="1099"/>
                <a:ext cx="96" cy="170"/>
              </a:xfrm>
              <a:custGeom>
                <a:avLst/>
                <a:gdLst>
                  <a:gd name="T0" fmla="*/ 96 w 96"/>
                  <a:gd name="T1" fmla="*/ 170 h 170"/>
                  <a:gd name="T2" fmla="*/ 0 w 96"/>
                  <a:gd name="T3" fmla="*/ 170 h 170"/>
                  <a:gd name="T4" fmla="*/ 0 w 96"/>
                  <a:gd name="T5" fmla="*/ 0 h 170"/>
                  <a:gd name="T6" fmla="*/ 96 w 96"/>
                  <a:gd name="T7" fmla="*/ 0 h 170"/>
                  <a:gd name="T8" fmla="*/ 96 w 96"/>
                  <a:gd name="T9" fmla="*/ 170 h 170"/>
                  <a:gd name="T10" fmla="*/ 18 w 96"/>
                  <a:gd name="T11" fmla="*/ 152 h 170"/>
                  <a:gd name="T12" fmla="*/ 78 w 96"/>
                  <a:gd name="T13" fmla="*/ 152 h 170"/>
                  <a:gd name="T14" fmla="*/ 78 w 96"/>
                  <a:gd name="T15" fmla="*/ 18 h 170"/>
                  <a:gd name="T16" fmla="*/ 18 w 96"/>
                  <a:gd name="T17" fmla="*/ 18 h 170"/>
                  <a:gd name="T18" fmla="*/ 18 w 96"/>
                  <a:gd name="T19" fmla="*/ 15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170">
                    <a:moveTo>
                      <a:pt x="96" y="170"/>
                    </a:moveTo>
                    <a:lnTo>
                      <a:pt x="0" y="170"/>
                    </a:lnTo>
                    <a:lnTo>
                      <a:pt x="0" y="0"/>
                    </a:lnTo>
                    <a:lnTo>
                      <a:pt x="96" y="0"/>
                    </a:lnTo>
                    <a:lnTo>
                      <a:pt x="96" y="170"/>
                    </a:lnTo>
                    <a:close/>
                    <a:moveTo>
                      <a:pt x="18" y="152"/>
                    </a:moveTo>
                    <a:lnTo>
                      <a:pt x="78" y="152"/>
                    </a:lnTo>
                    <a:lnTo>
                      <a:pt x="78" y="18"/>
                    </a:lnTo>
                    <a:lnTo>
                      <a:pt x="18" y="18"/>
                    </a:lnTo>
                    <a:lnTo>
                      <a:pt x="18"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23">
                <a:extLst>
                  <a:ext uri="{FF2B5EF4-FFF2-40B4-BE49-F238E27FC236}">
                    <a16:creationId xmlns:a16="http://schemas.microsoft.com/office/drawing/2014/main" id="{F60F9A8E-73AC-4900-B7C0-85281E637418}"/>
                  </a:ext>
                </a:extLst>
              </p:cNvPr>
              <p:cNvSpPr>
                <a:spLocks noEditPoints="1"/>
              </p:cNvSpPr>
              <p:nvPr/>
            </p:nvSpPr>
            <p:spPr bwMode="auto">
              <a:xfrm>
                <a:off x="3453" y="863"/>
                <a:ext cx="478" cy="644"/>
              </a:xfrm>
              <a:custGeom>
                <a:avLst/>
                <a:gdLst>
                  <a:gd name="T0" fmla="*/ 476 w 478"/>
                  <a:gd name="T1" fmla="*/ 644 h 644"/>
                  <a:gd name="T2" fmla="*/ 0 w 478"/>
                  <a:gd name="T3" fmla="*/ 442 h 644"/>
                  <a:gd name="T4" fmla="*/ 0 w 478"/>
                  <a:gd name="T5" fmla="*/ 202 h 644"/>
                  <a:gd name="T6" fmla="*/ 478 w 478"/>
                  <a:gd name="T7" fmla="*/ 0 h 644"/>
                  <a:gd name="T8" fmla="*/ 476 w 478"/>
                  <a:gd name="T9" fmla="*/ 644 h 644"/>
                  <a:gd name="T10" fmla="*/ 18 w 478"/>
                  <a:gd name="T11" fmla="*/ 430 h 644"/>
                  <a:gd name="T12" fmla="*/ 458 w 478"/>
                  <a:gd name="T13" fmla="*/ 616 h 644"/>
                  <a:gd name="T14" fmla="*/ 460 w 478"/>
                  <a:gd name="T15" fmla="*/ 26 h 644"/>
                  <a:gd name="T16" fmla="*/ 18 w 478"/>
                  <a:gd name="T17" fmla="*/ 212 h 644"/>
                  <a:gd name="T18" fmla="*/ 18 w 478"/>
                  <a:gd name="T19" fmla="*/ 430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8" h="644">
                    <a:moveTo>
                      <a:pt x="476" y="644"/>
                    </a:moveTo>
                    <a:lnTo>
                      <a:pt x="0" y="442"/>
                    </a:lnTo>
                    <a:lnTo>
                      <a:pt x="0" y="202"/>
                    </a:lnTo>
                    <a:lnTo>
                      <a:pt x="478" y="0"/>
                    </a:lnTo>
                    <a:lnTo>
                      <a:pt x="476" y="644"/>
                    </a:lnTo>
                    <a:close/>
                    <a:moveTo>
                      <a:pt x="18" y="430"/>
                    </a:moveTo>
                    <a:lnTo>
                      <a:pt x="458" y="616"/>
                    </a:lnTo>
                    <a:lnTo>
                      <a:pt x="460" y="26"/>
                    </a:lnTo>
                    <a:lnTo>
                      <a:pt x="18" y="212"/>
                    </a:lnTo>
                    <a:lnTo>
                      <a:pt x="18" y="4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24">
                <a:extLst>
                  <a:ext uri="{FF2B5EF4-FFF2-40B4-BE49-F238E27FC236}">
                    <a16:creationId xmlns:a16="http://schemas.microsoft.com/office/drawing/2014/main" id="{C4DAFAF0-2F2B-4364-A1DA-5E1F6D4C5139}"/>
                  </a:ext>
                </a:extLst>
              </p:cNvPr>
              <p:cNvSpPr>
                <a:spLocks noEditPoints="1"/>
              </p:cNvSpPr>
              <p:nvPr/>
            </p:nvSpPr>
            <p:spPr bwMode="auto">
              <a:xfrm>
                <a:off x="3229" y="1297"/>
                <a:ext cx="120" cy="50"/>
              </a:xfrm>
              <a:custGeom>
                <a:avLst/>
                <a:gdLst>
                  <a:gd name="T0" fmla="*/ 120 w 120"/>
                  <a:gd name="T1" fmla="*/ 50 h 50"/>
                  <a:gd name="T2" fmla="*/ 0 w 120"/>
                  <a:gd name="T3" fmla="*/ 50 h 50"/>
                  <a:gd name="T4" fmla="*/ 0 w 120"/>
                  <a:gd name="T5" fmla="*/ 0 h 50"/>
                  <a:gd name="T6" fmla="*/ 120 w 120"/>
                  <a:gd name="T7" fmla="*/ 0 h 50"/>
                  <a:gd name="T8" fmla="*/ 120 w 120"/>
                  <a:gd name="T9" fmla="*/ 50 h 50"/>
                  <a:gd name="T10" fmla="*/ 18 w 120"/>
                  <a:gd name="T11" fmla="*/ 32 h 50"/>
                  <a:gd name="T12" fmla="*/ 102 w 120"/>
                  <a:gd name="T13" fmla="*/ 32 h 50"/>
                  <a:gd name="T14" fmla="*/ 102 w 120"/>
                  <a:gd name="T15" fmla="*/ 18 h 50"/>
                  <a:gd name="T16" fmla="*/ 18 w 120"/>
                  <a:gd name="T17" fmla="*/ 18 h 50"/>
                  <a:gd name="T18" fmla="*/ 18 w 120"/>
                  <a:gd name="T19" fmla="*/ 3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0" h="50">
                    <a:moveTo>
                      <a:pt x="120" y="50"/>
                    </a:moveTo>
                    <a:lnTo>
                      <a:pt x="0" y="50"/>
                    </a:lnTo>
                    <a:lnTo>
                      <a:pt x="0" y="0"/>
                    </a:lnTo>
                    <a:lnTo>
                      <a:pt x="120" y="0"/>
                    </a:lnTo>
                    <a:lnTo>
                      <a:pt x="120" y="50"/>
                    </a:lnTo>
                    <a:close/>
                    <a:moveTo>
                      <a:pt x="18" y="32"/>
                    </a:moveTo>
                    <a:lnTo>
                      <a:pt x="102" y="32"/>
                    </a:lnTo>
                    <a:lnTo>
                      <a:pt x="102" y="18"/>
                    </a:lnTo>
                    <a:lnTo>
                      <a:pt x="18" y="18"/>
                    </a:lnTo>
                    <a:lnTo>
                      <a:pt x="18"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25">
                <a:extLst>
                  <a:ext uri="{FF2B5EF4-FFF2-40B4-BE49-F238E27FC236}">
                    <a16:creationId xmlns:a16="http://schemas.microsoft.com/office/drawing/2014/main" id="{095F6527-1A6C-4F1E-84D6-938AF2CC3FF2}"/>
                  </a:ext>
                </a:extLst>
              </p:cNvPr>
              <p:cNvSpPr>
                <a:spLocks noEditPoints="1"/>
              </p:cNvSpPr>
              <p:nvPr/>
            </p:nvSpPr>
            <p:spPr bwMode="auto">
              <a:xfrm>
                <a:off x="3229" y="1395"/>
                <a:ext cx="122" cy="204"/>
              </a:xfrm>
              <a:custGeom>
                <a:avLst/>
                <a:gdLst>
                  <a:gd name="T0" fmla="*/ 122 w 122"/>
                  <a:gd name="T1" fmla="*/ 204 h 204"/>
                  <a:gd name="T2" fmla="*/ 0 w 122"/>
                  <a:gd name="T3" fmla="*/ 204 h 204"/>
                  <a:gd name="T4" fmla="*/ 0 w 122"/>
                  <a:gd name="T5" fmla="*/ 0 h 204"/>
                  <a:gd name="T6" fmla="*/ 120 w 122"/>
                  <a:gd name="T7" fmla="*/ 0 h 204"/>
                  <a:gd name="T8" fmla="*/ 122 w 122"/>
                  <a:gd name="T9" fmla="*/ 204 h 204"/>
                  <a:gd name="T10" fmla="*/ 18 w 122"/>
                  <a:gd name="T11" fmla="*/ 186 h 204"/>
                  <a:gd name="T12" fmla="*/ 104 w 122"/>
                  <a:gd name="T13" fmla="*/ 186 h 204"/>
                  <a:gd name="T14" fmla="*/ 102 w 122"/>
                  <a:gd name="T15" fmla="*/ 18 h 204"/>
                  <a:gd name="T16" fmla="*/ 18 w 122"/>
                  <a:gd name="T17" fmla="*/ 18 h 204"/>
                  <a:gd name="T18" fmla="*/ 18 w 122"/>
                  <a:gd name="T19" fmla="*/ 18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204">
                    <a:moveTo>
                      <a:pt x="122" y="204"/>
                    </a:moveTo>
                    <a:lnTo>
                      <a:pt x="0" y="204"/>
                    </a:lnTo>
                    <a:lnTo>
                      <a:pt x="0" y="0"/>
                    </a:lnTo>
                    <a:lnTo>
                      <a:pt x="120" y="0"/>
                    </a:lnTo>
                    <a:lnTo>
                      <a:pt x="122" y="204"/>
                    </a:lnTo>
                    <a:close/>
                    <a:moveTo>
                      <a:pt x="18" y="186"/>
                    </a:moveTo>
                    <a:lnTo>
                      <a:pt x="104" y="186"/>
                    </a:lnTo>
                    <a:lnTo>
                      <a:pt x="102" y="18"/>
                    </a:lnTo>
                    <a:lnTo>
                      <a:pt x="18" y="18"/>
                    </a:lnTo>
                    <a:lnTo>
                      <a:pt x="18"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26">
                <a:extLst>
                  <a:ext uri="{FF2B5EF4-FFF2-40B4-BE49-F238E27FC236}">
                    <a16:creationId xmlns:a16="http://schemas.microsoft.com/office/drawing/2014/main" id="{F694EBF3-582F-4C6F-ACA2-488B5C939196}"/>
                  </a:ext>
                </a:extLst>
              </p:cNvPr>
              <p:cNvSpPr>
                <a:spLocks noEditPoints="1"/>
              </p:cNvSpPr>
              <p:nvPr/>
            </p:nvSpPr>
            <p:spPr bwMode="auto">
              <a:xfrm>
                <a:off x="3251" y="1329"/>
                <a:ext cx="76" cy="84"/>
              </a:xfrm>
              <a:custGeom>
                <a:avLst/>
                <a:gdLst>
                  <a:gd name="T0" fmla="*/ 76 w 76"/>
                  <a:gd name="T1" fmla="*/ 84 h 84"/>
                  <a:gd name="T2" fmla="*/ 0 w 76"/>
                  <a:gd name="T3" fmla="*/ 84 h 84"/>
                  <a:gd name="T4" fmla="*/ 0 w 76"/>
                  <a:gd name="T5" fmla="*/ 0 h 84"/>
                  <a:gd name="T6" fmla="*/ 76 w 76"/>
                  <a:gd name="T7" fmla="*/ 0 h 84"/>
                  <a:gd name="T8" fmla="*/ 76 w 76"/>
                  <a:gd name="T9" fmla="*/ 84 h 84"/>
                  <a:gd name="T10" fmla="*/ 18 w 76"/>
                  <a:gd name="T11" fmla="*/ 66 h 84"/>
                  <a:gd name="T12" fmla="*/ 58 w 76"/>
                  <a:gd name="T13" fmla="*/ 66 h 84"/>
                  <a:gd name="T14" fmla="*/ 58 w 76"/>
                  <a:gd name="T15" fmla="*/ 18 h 84"/>
                  <a:gd name="T16" fmla="*/ 18 w 76"/>
                  <a:gd name="T17" fmla="*/ 18 h 84"/>
                  <a:gd name="T18" fmla="*/ 18 w 76"/>
                  <a:gd name="T19" fmla="*/ 66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6" h="84">
                    <a:moveTo>
                      <a:pt x="76" y="84"/>
                    </a:moveTo>
                    <a:lnTo>
                      <a:pt x="0" y="84"/>
                    </a:lnTo>
                    <a:lnTo>
                      <a:pt x="0" y="0"/>
                    </a:lnTo>
                    <a:lnTo>
                      <a:pt x="76" y="0"/>
                    </a:lnTo>
                    <a:lnTo>
                      <a:pt x="76" y="84"/>
                    </a:lnTo>
                    <a:close/>
                    <a:moveTo>
                      <a:pt x="18" y="66"/>
                    </a:moveTo>
                    <a:lnTo>
                      <a:pt x="58" y="66"/>
                    </a:lnTo>
                    <a:lnTo>
                      <a:pt x="58" y="18"/>
                    </a:lnTo>
                    <a:lnTo>
                      <a:pt x="18" y="18"/>
                    </a:lnTo>
                    <a:lnTo>
                      <a:pt x="18" y="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Rectangle 27">
                <a:extLst>
                  <a:ext uri="{FF2B5EF4-FFF2-40B4-BE49-F238E27FC236}">
                    <a16:creationId xmlns:a16="http://schemas.microsoft.com/office/drawing/2014/main" id="{DEAB1951-D5AA-4DDD-A6DC-4477D851321F}"/>
                  </a:ext>
                </a:extLst>
              </p:cNvPr>
              <p:cNvSpPr>
                <a:spLocks noChangeArrowheads="1"/>
              </p:cNvSpPr>
              <p:nvPr/>
            </p:nvSpPr>
            <p:spPr bwMode="auto">
              <a:xfrm>
                <a:off x="3213" y="1111"/>
                <a:ext cx="19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78" name="TextBox 177">
              <a:extLst>
                <a:ext uri="{FF2B5EF4-FFF2-40B4-BE49-F238E27FC236}">
                  <a16:creationId xmlns:a16="http://schemas.microsoft.com/office/drawing/2014/main" id="{C207EBF2-8FC5-4482-9B26-49FE2CF7B659}"/>
                </a:ext>
              </a:extLst>
            </p:cNvPr>
            <p:cNvSpPr txBox="1"/>
            <p:nvPr/>
          </p:nvSpPr>
          <p:spPr>
            <a:xfrm>
              <a:off x="2795512" y="3860234"/>
              <a:ext cx="818764" cy="711765"/>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Accident</a:t>
              </a:r>
              <a:r>
                <a:rPr lang="en-US" sz="1400" kern="0" dirty="0">
                  <a:solidFill>
                    <a:schemeClr val="bg1"/>
                  </a:solidFill>
                </a:rPr>
                <a:t> /</a:t>
              </a:r>
              <a:r>
                <a:rPr kumimoji="0" lang="en-US" sz="1400" b="0" i="0" u="none" strike="noStrike" kern="0" cap="none" spc="0" normalizeH="0" baseline="0" dirty="0">
                  <a:ln>
                    <a:noFill/>
                  </a:ln>
                  <a:solidFill>
                    <a:schemeClr val="bg1"/>
                  </a:solidFill>
                  <a:effectLst/>
                  <a:uLnTx/>
                  <a:uFillTx/>
                </a:rPr>
                <a:t> event is reported</a:t>
              </a:r>
            </a:p>
          </p:txBody>
        </p:sp>
        <p:cxnSp>
          <p:nvCxnSpPr>
            <p:cNvPr id="188" name="Straight Connector 187">
              <a:extLst>
                <a:ext uri="{FF2B5EF4-FFF2-40B4-BE49-F238E27FC236}">
                  <a16:creationId xmlns:a16="http://schemas.microsoft.com/office/drawing/2014/main" id="{BDE8316C-ED11-49C9-AB4C-CD83F9152CC1}"/>
                </a:ext>
              </a:extLst>
            </p:cNvPr>
            <p:cNvCxnSpPr>
              <a:cxnSpLocks/>
            </p:cNvCxnSpPr>
            <p:nvPr/>
          </p:nvCxnSpPr>
          <p:spPr>
            <a:xfrm>
              <a:off x="3204894" y="2604891"/>
              <a:ext cx="0" cy="332044"/>
            </a:xfrm>
            <a:prstGeom prst="line">
              <a:avLst/>
            </a:prstGeom>
            <a:noFill/>
            <a:ln w="12700" cap="sq" cmpd="sng" algn="ctr">
              <a:solidFill>
                <a:srgbClr val="D2D2DA"/>
              </a:solidFill>
              <a:prstDash val="solid"/>
              <a:miter lim="800000"/>
              <a:tailEnd type="none"/>
            </a:ln>
            <a:effectLst/>
          </p:spPr>
        </p:cxnSp>
      </p:grpSp>
      <p:grpSp>
        <p:nvGrpSpPr>
          <p:cNvPr id="213" name="Group 212">
            <a:extLst>
              <a:ext uri="{FF2B5EF4-FFF2-40B4-BE49-F238E27FC236}">
                <a16:creationId xmlns:a16="http://schemas.microsoft.com/office/drawing/2014/main" id="{830004BA-57B1-44AB-A9F3-32A7145A1CEF}"/>
              </a:ext>
            </a:extLst>
          </p:cNvPr>
          <p:cNvGrpSpPr/>
          <p:nvPr/>
        </p:nvGrpSpPr>
        <p:grpSpPr>
          <a:xfrm>
            <a:off x="4666282" y="2604891"/>
            <a:ext cx="818764" cy="2123093"/>
            <a:chOff x="4666282" y="2604891"/>
            <a:chExt cx="818764" cy="2123093"/>
          </a:xfrm>
        </p:grpSpPr>
        <p:grpSp>
          <p:nvGrpSpPr>
            <p:cNvPr id="87" name="Group 4">
              <a:extLst>
                <a:ext uri="{FF2B5EF4-FFF2-40B4-BE49-F238E27FC236}">
                  <a16:creationId xmlns:a16="http://schemas.microsoft.com/office/drawing/2014/main" id="{01B79F21-2A97-4E22-8546-0129ED595921}"/>
                </a:ext>
              </a:extLst>
            </p:cNvPr>
            <p:cNvGrpSpPr>
              <a:grpSpLocks noChangeAspect="1"/>
            </p:cNvGrpSpPr>
            <p:nvPr/>
          </p:nvGrpSpPr>
          <p:grpSpPr bwMode="auto">
            <a:xfrm>
              <a:off x="4748458" y="3043757"/>
              <a:ext cx="654413" cy="702201"/>
              <a:chOff x="335" y="2153"/>
              <a:chExt cx="671" cy="720"/>
            </a:xfrm>
            <a:solidFill>
              <a:schemeClr val="bg1"/>
            </a:solidFill>
          </p:grpSpPr>
          <p:sp>
            <p:nvSpPr>
              <p:cNvPr id="88" name="Freeform 5">
                <a:extLst>
                  <a:ext uri="{FF2B5EF4-FFF2-40B4-BE49-F238E27FC236}">
                    <a16:creationId xmlns:a16="http://schemas.microsoft.com/office/drawing/2014/main" id="{D3E48848-1904-465A-9477-A10B963479EA}"/>
                  </a:ext>
                </a:extLst>
              </p:cNvPr>
              <p:cNvSpPr>
                <a:spLocks noEditPoints="1"/>
              </p:cNvSpPr>
              <p:nvPr/>
            </p:nvSpPr>
            <p:spPr bwMode="auto">
              <a:xfrm>
                <a:off x="599" y="2153"/>
                <a:ext cx="143" cy="142"/>
              </a:xfrm>
              <a:custGeom>
                <a:avLst/>
                <a:gdLst>
                  <a:gd name="T0" fmla="*/ 79 w 158"/>
                  <a:gd name="T1" fmla="*/ 157 h 157"/>
                  <a:gd name="T2" fmla="*/ 0 w 158"/>
                  <a:gd name="T3" fmla="*/ 79 h 157"/>
                  <a:gd name="T4" fmla="*/ 79 w 158"/>
                  <a:gd name="T5" fmla="*/ 0 h 157"/>
                  <a:gd name="T6" fmla="*/ 158 w 158"/>
                  <a:gd name="T7" fmla="*/ 79 h 157"/>
                  <a:gd name="T8" fmla="*/ 79 w 158"/>
                  <a:gd name="T9" fmla="*/ 157 h 157"/>
                  <a:gd name="T10" fmla="*/ 79 w 158"/>
                  <a:gd name="T11" fmla="*/ 17 h 157"/>
                  <a:gd name="T12" fmla="*/ 18 w 158"/>
                  <a:gd name="T13" fmla="*/ 79 h 157"/>
                  <a:gd name="T14" fmla="*/ 79 w 158"/>
                  <a:gd name="T15" fmla="*/ 140 h 157"/>
                  <a:gd name="T16" fmla="*/ 141 w 158"/>
                  <a:gd name="T17" fmla="*/ 79 h 157"/>
                  <a:gd name="T18" fmla="*/ 79 w 158"/>
                  <a:gd name="T19" fmla="*/ 1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8" h="157">
                    <a:moveTo>
                      <a:pt x="79" y="157"/>
                    </a:moveTo>
                    <a:cubicBezTo>
                      <a:pt x="36" y="157"/>
                      <a:pt x="0" y="122"/>
                      <a:pt x="0" y="79"/>
                    </a:cubicBezTo>
                    <a:cubicBezTo>
                      <a:pt x="0" y="35"/>
                      <a:pt x="36" y="0"/>
                      <a:pt x="79" y="0"/>
                    </a:cubicBezTo>
                    <a:cubicBezTo>
                      <a:pt x="122" y="0"/>
                      <a:pt x="158" y="35"/>
                      <a:pt x="158" y="79"/>
                    </a:cubicBezTo>
                    <a:cubicBezTo>
                      <a:pt x="158" y="122"/>
                      <a:pt x="122" y="157"/>
                      <a:pt x="79" y="157"/>
                    </a:cubicBezTo>
                    <a:close/>
                    <a:moveTo>
                      <a:pt x="79" y="17"/>
                    </a:moveTo>
                    <a:cubicBezTo>
                      <a:pt x="45" y="17"/>
                      <a:pt x="18" y="45"/>
                      <a:pt x="18" y="79"/>
                    </a:cubicBezTo>
                    <a:cubicBezTo>
                      <a:pt x="18" y="112"/>
                      <a:pt x="45" y="140"/>
                      <a:pt x="79" y="140"/>
                    </a:cubicBezTo>
                    <a:cubicBezTo>
                      <a:pt x="113" y="140"/>
                      <a:pt x="141" y="112"/>
                      <a:pt x="141" y="79"/>
                    </a:cubicBezTo>
                    <a:cubicBezTo>
                      <a:pt x="141" y="45"/>
                      <a:pt x="113" y="17"/>
                      <a:pt x="79"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6">
                <a:extLst>
                  <a:ext uri="{FF2B5EF4-FFF2-40B4-BE49-F238E27FC236}">
                    <a16:creationId xmlns:a16="http://schemas.microsoft.com/office/drawing/2014/main" id="{63181B6F-6BFB-4188-8874-4154EC5E6511}"/>
                  </a:ext>
                </a:extLst>
              </p:cNvPr>
              <p:cNvSpPr>
                <a:spLocks/>
              </p:cNvSpPr>
              <p:nvPr/>
            </p:nvSpPr>
            <p:spPr bwMode="auto">
              <a:xfrm>
                <a:off x="547" y="2308"/>
                <a:ext cx="247" cy="323"/>
              </a:xfrm>
              <a:custGeom>
                <a:avLst/>
                <a:gdLst>
                  <a:gd name="T0" fmla="*/ 46 w 272"/>
                  <a:gd name="T1" fmla="*/ 358 h 358"/>
                  <a:gd name="T2" fmla="*/ 11 w 272"/>
                  <a:gd name="T3" fmla="*/ 322 h 358"/>
                  <a:gd name="T4" fmla="*/ 0 w 272"/>
                  <a:gd name="T5" fmla="*/ 297 h 358"/>
                  <a:gd name="T6" fmla="*/ 0 w 272"/>
                  <a:gd name="T7" fmla="*/ 86 h 358"/>
                  <a:gd name="T8" fmla="*/ 86 w 272"/>
                  <a:gd name="T9" fmla="*/ 0 h 358"/>
                  <a:gd name="T10" fmla="*/ 186 w 272"/>
                  <a:gd name="T11" fmla="*/ 0 h 358"/>
                  <a:gd name="T12" fmla="*/ 272 w 272"/>
                  <a:gd name="T13" fmla="*/ 86 h 358"/>
                  <a:gd name="T14" fmla="*/ 272 w 272"/>
                  <a:gd name="T15" fmla="*/ 297 h 358"/>
                  <a:gd name="T16" fmla="*/ 261 w 272"/>
                  <a:gd name="T17" fmla="*/ 322 h 358"/>
                  <a:gd name="T18" fmla="*/ 226 w 272"/>
                  <a:gd name="T19" fmla="*/ 358 h 358"/>
                  <a:gd name="T20" fmla="*/ 214 w 272"/>
                  <a:gd name="T21" fmla="*/ 346 h 358"/>
                  <a:gd name="T22" fmla="*/ 249 w 272"/>
                  <a:gd name="T23" fmla="*/ 310 h 358"/>
                  <a:gd name="T24" fmla="*/ 255 w 272"/>
                  <a:gd name="T25" fmla="*/ 297 h 358"/>
                  <a:gd name="T26" fmla="*/ 255 w 272"/>
                  <a:gd name="T27" fmla="*/ 86 h 358"/>
                  <a:gd name="T28" fmla="*/ 186 w 272"/>
                  <a:gd name="T29" fmla="*/ 17 h 358"/>
                  <a:gd name="T30" fmla="*/ 86 w 272"/>
                  <a:gd name="T31" fmla="*/ 17 h 358"/>
                  <a:gd name="T32" fmla="*/ 18 w 272"/>
                  <a:gd name="T33" fmla="*/ 86 h 358"/>
                  <a:gd name="T34" fmla="*/ 18 w 272"/>
                  <a:gd name="T35" fmla="*/ 297 h 358"/>
                  <a:gd name="T36" fmla="*/ 23 w 272"/>
                  <a:gd name="T37" fmla="*/ 310 h 358"/>
                  <a:gd name="T38" fmla="*/ 59 w 272"/>
                  <a:gd name="T39" fmla="*/ 346 h 358"/>
                  <a:gd name="T40" fmla="*/ 46 w 272"/>
                  <a:gd name="T41" fmla="*/ 358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2" h="358">
                    <a:moveTo>
                      <a:pt x="46" y="358"/>
                    </a:moveTo>
                    <a:cubicBezTo>
                      <a:pt x="11" y="322"/>
                      <a:pt x="11" y="322"/>
                      <a:pt x="11" y="322"/>
                    </a:cubicBezTo>
                    <a:cubicBezTo>
                      <a:pt x="4" y="315"/>
                      <a:pt x="0" y="306"/>
                      <a:pt x="0" y="297"/>
                    </a:cubicBezTo>
                    <a:cubicBezTo>
                      <a:pt x="0" y="86"/>
                      <a:pt x="0" y="86"/>
                      <a:pt x="0" y="86"/>
                    </a:cubicBezTo>
                    <a:cubicBezTo>
                      <a:pt x="0" y="38"/>
                      <a:pt x="39" y="0"/>
                      <a:pt x="86" y="0"/>
                    </a:cubicBezTo>
                    <a:cubicBezTo>
                      <a:pt x="186" y="0"/>
                      <a:pt x="186" y="0"/>
                      <a:pt x="186" y="0"/>
                    </a:cubicBezTo>
                    <a:cubicBezTo>
                      <a:pt x="233" y="0"/>
                      <a:pt x="272" y="38"/>
                      <a:pt x="272" y="86"/>
                    </a:cubicBezTo>
                    <a:cubicBezTo>
                      <a:pt x="272" y="297"/>
                      <a:pt x="272" y="297"/>
                      <a:pt x="272" y="297"/>
                    </a:cubicBezTo>
                    <a:cubicBezTo>
                      <a:pt x="272" y="306"/>
                      <a:pt x="268" y="315"/>
                      <a:pt x="261" y="322"/>
                    </a:cubicBezTo>
                    <a:cubicBezTo>
                      <a:pt x="226" y="358"/>
                      <a:pt x="226" y="358"/>
                      <a:pt x="226" y="358"/>
                    </a:cubicBezTo>
                    <a:cubicBezTo>
                      <a:pt x="214" y="346"/>
                      <a:pt x="214" y="346"/>
                      <a:pt x="214" y="346"/>
                    </a:cubicBezTo>
                    <a:cubicBezTo>
                      <a:pt x="249" y="310"/>
                      <a:pt x="249" y="310"/>
                      <a:pt x="249" y="310"/>
                    </a:cubicBezTo>
                    <a:cubicBezTo>
                      <a:pt x="253" y="307"/>
                      <a:pt x="255" y="302"/>
                      <a:pt x="255" y="297"/>
                    </a:cubicBezTo>
                    <a:cubicBezTo>
                      <a:pt x="255" y="86"/>
                      <a:pt x="255" y="86"/>
                      <a:pt x="255" y="86"/>
                    </a:cubicBezTo>
                    <a:cubicBezTo>
                      <a:pt x="255" y="48"/>
                      <a:pt x="224" y="17"/>
                      <a:pt x="186" y="17"/>
                    </a:cubicBezTo>
                    <a:cubicBezTo>
                      <a:pt x="86" y="17"/>
                      <a:pt x="86" y="17"/>
                      <a:pt x="86" y="17"/>
                    </a:cubicBezTo>
                    <a:cubicBezTo>
                      <a:pt x="48" y="17"/>
                      <a:pt x="18" y="48"/>
                      <a:pt x="18" y="86"/>
                    </a:cubicBezTo>
                    <a:cubicBezTo>
                      <a:pt x="18" y="297"/>
                      <a:pt x="18" y="297"/>
                      <a:pt x="18" y="297"/>
                    </a:cubicBezTo>
                    <a:cubicBezTo>
                      <a:pt x="18" y="302"/>
                      <a:pt x="19" y="307"/>
                      <a:pt x="23" y="310"/>
                    </a:cubicBezTo>
                    <a:cubicBezTo>
                      <a:pt x="59" y="346"/>
                      <a:pt x="59" y="346"/>
                      <a:pt x="59" y="346"/>
                    </a:cubicBezTo>
                    <a:lnTo>
                      <a:pt x="46" y="3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7">
                <a:extLst>
                  <a:ext uri="{FF2B5EF4-FFF2-40B4-BE49-F238E27FC236}">
                    <a16:creationId xmlns:a16="http://schemas.microsoft.com/office/drawing/2014/main" id="{9411F741-4690-4B13-9F71-FD41FA36AC5D}"/>
                  </a:ext>
                </a:extLst>
              </p:cNvPr>
              <p:cNvSpPr>
                <a:spLocks/>
              </p:cNvSpPr>
              <p:nvPr/>
            </p:nvSpPr>
            <p:spPr bwMode="auto">
              <a:xfrm>
                <a:off x="583" y="2572"/>
                <a:ext cx="31" cy="301"/>
              </a:xfrm>
              <a:custGeom>
                <a:avLst/>
                <a:gdLst>
                  <a:gd name="T0" fmla="*/ 16 w 31"/>
                  <a:gd name="T1" fmla="*/ 301 h 301"/>
                  <a:gd name="T2" fmla="*/ 0 w 31"/>
                  <a:gd name="T3" fmla="*/ 1 h 301"/>
                  <a:gd name="T4" fmla="*/ 16 w 31"/>
                  <a:gd name="T5" fmla="*/ 0 h 301"/>
                  <a:gd name="T6" fmla="*/ 31 w 31"/>
                  <a:gd name="T7" fmla="*/ 301 h 301"/>
                  <a:gd name="T8" fmla="*/ 16 w 31"/>
                  <a:gd name="T9" fmla="*/ 301 h 301"/>
                </a:gdLst>
                <a:ahLst/>
                <a:cxnLst>
                  <a:cxn ang="0">
                    <a:pos x="T0" y="T1"/>
                  </a:cxn>
                  <a:cxn ang="0">
                    <a:pos x="T2" y="T3"/>
                  </a:cxn>
                  <a:cxn ang="0">
                    <a:pos x="T4" y="T5"/>
                  </a:cxn>
                  <a:cxn ang="0">
                    <a:pos x="T6" y="T7"/>
                  </a:cxn>
                  <a:cxn ang="0">
                    <a:pos x="T8" y="T9"/>
                  </a:cxn>
                </a:cxnLst>
                <a:rect l="0" t="0" r="r" b="b"/>
                <a:pathLst>
                  <a:path w="31" h="301">
                    <a:moveTo>
                      <a:pt x="16" y="301"/>
                    </a:moveTo>
                    <a:lnTo>
                      <a:pt x="0" y="1"/>
                    </a:lnTo>
                    <a:lnTo>
                      <a:pt x="16" y="0"/>
                    </a:lnTo>
                    <a:lnTo>
                      <a:pt x="31" y="301"/>
                    </a:lnTo>
                    <a:lnTo>
                      <a:pt x="16"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8">
                <a:extLst>
                  <a:ext uri="{FF2B5EF4-FFF2-40B4-BE49-F238E27FC236}">
                    <a16:creationId xmlns:a16="http://schemas.microsoft.com/office/drawing/2014/main" id="{CBF2209B-6BA8-4A1B-9DFC-8522F1C74952}"/>
                  </a:ext>
                </a:extLst>
              </p:cNvPr>
              <p:cNvSpPr>
                <a:spLocks/>
              </p:cNvSpPr>
              <p:nvPr/>
            </p:nvSpPr>
            <p:spPr bwMode="auto">
              <a:xfrm>
                <a:off x="722" y="2572"/>
                <a:ext cx="36" cy="301"/>
              </a:xfrm>
              <a:custGeom>
                <a:avLst/>
                <a:gdLst>
                  <a:gd name="T0" fmla="*/ 16 w 36"/>
                  <a:gd name="T1" fmla="*/ 301 h 301"/>
                  <a:gd name="T2" fmla="*/ 0 w 36"/>
                  <a:gd name="T3" fmla="*/ 301 h 301"/>
                  <a:gd name="T4" fmla="*/ 20 w 36"/>
                  <a:gd name="T5" fmla="*/ 0 h 301"/>
                  <a:gd name="T6" fmla="*/ 36 w 36"/>
                  <a:gd name="T7" fmla="*/ 1 h 301"/>
                  <a:gd name="T8" fmla="*/ 16 w 36"/>
                  <a:gd name="T9" fmla="*/ 301 h 301"/>
                </a:gdLst>
                <a:ahLst/>
                <a:cxnLst>
                  <a:cxn ang="0">
                    <a:pos x="T0" y="T1"/>
                  </a:cxn>
                  <a:cxn ang="0">
                    <a:pos x="T2" y="T3"/>
                  </a:cxn>
                  <a:cxn ang="0">
                    <a:pos x="T4" y="T5"/>
                  </a:cxn>
                  <a:cxn ang="0">
                    <a:pos x="T6" y="T7"/>
                  </a:cxn>
                  <a:cxn ang="0">
                    <a:pos x="T8" y="T9"/>
                  </a:cxn>
                </a:cxnLst>
                <a:rect l="0" t="0" r="r" b="b"/>
                <a:pathLst>
                  <a:path w="36" h="301">
                    <a:moveTo>
                      <a:pt x="16" y="301"/>
                    </a:moveTo>
                    <a:lnTo>
                      <a:pt x="0" y="301"/>
                    </a:lnTo>
                    <a:lnTo>
                      <a:pt x="20" y="0"/>
                    </a:lnTo>
                    <a:lnTo>
                      <a:pt x="36" y="1"/>
                    </a:lnTo>
                    <a:lnTo>
                      <a:pt x="16"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Rectangle 9">
                <a:extLst>
                  <a:ext uri="{FF2B5EF4-FFF2-40B4-BE49-F238E27FC236}">
                    <a16:creationId xmlns:a16="http://schemas.microsoft.com/office/drawing/2014/main" id="{B7182F8A-6D26-4BBB-A4AF-0D039AC7409B}"/>
                  </a:ext>
                </a:extLst>
              </p:cNvPr>
              <p:cNvSpPr>
                <a:spLocks noChangeArrowheads="1"/>
              </p:cNvSpPr>
              <p:nvPr/>
            </p:nvSpPr>
            <p:spPr bwMode="auto">
              <a:xfrm>
                <a:off x="663" y="2697"/>
                <a:ext cx="16" cy="17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Rectangle 10">
                <a:extLst>
                  <a:ext uri="{FF2B5EF4-FFF2-40B4-BE49-F238E27FC236}">
                    <a16:creationId xmlns:a16="http://schemas.microsoft.com/office/drawing/2014/main" id="{9737FB44-0B8B-4E89-B20F-2C46C580E297}"/>
                  </a:ext>
                </a:extLst>
              </p:cNvPr>
              <p:cNvSpPr>
                <a:spLocks noChangeArrowheads="1"/>
              </p:cNvSpPr>
              <p:nvPr/>
            </p:nvSpPr>
            <p:spPr bwMode="auto">
              <a:xfrm>
                <a:off x="663" y="2378"/>
                <a:ext cx="16"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Rectangle 11">
                <a:extLst>
                  <a:ext uri="{FF2B5EF4-FFF2-40B4-BE49-F238E27FC236}">
                    <a16:creationId xmlns:a16="http://schemas.microsoft.com/office/drawing/2014/main" id="{070DB664-5DE2-4EB0-9B05-0B2CAF7D9F44}"/>
                  </a:ext>
                </a:extLst>
              </p:cNvPr>
              <p:cNvSpPr>
                <a:spLocks noChangeArrowheads="1"/>
              </p:cNvSpPr>
              <p:nvPr/>
            </p:nvSpPr>
            <p:spPr bwMode="auto">
              <a:xfrm>
                <a:off x="663" y="2443"/>
                <a:ext cx="16"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Rectangle 12">
                <a:extLst>
                  <a:ext uri="{FF2B5EF4-FFF2-40B4-BE49-F238E27FC236}">
                    <a16:creationId xmlns:a16="http://schemas.microsoft.com/office/drawing/2014/main" id="{DC3A4135-813A-4B66-89BE-15BD481F2888}"/>
                  </a:ext>
                </a:extLst>
              </p:cNvPr>
              <p:cNvSpPr>
                <a:spLocks noChangeArrowheads="1"/>
              </p:cNvSpPr>
              <p:nvPr/>
            </p:nvSpPr>
            <p:spPr bwMode="auto">
              <a:xfrm>
                <a:off x="663" y="2507"/>
                <a:ext cx="16" cy="1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Freeform 13">
                <a:extLst>
                  <a:ext uri="{FF2B5EF4-FFF2-40B4-BE49-F238E27FC236}">
                    <a16:creationId xmlns:a16="http://schemas.microsoft.com/office/drawing/2014/main" id="{46CF816D-06CC-4C57-852D-CAC4ECD453E5}"/>
                  </a:ext>
                </a:extLst>
              </p:cNvPr>
              <p:cNvSpPr>
                <a:spLocks noEditPoints="1"/>
              </p:cNvSpPr>
              <p:nvPr/>
            </p:nvSpPr>
            <p:spPr bwMode="auto">
              <a:xfrm>
                <a:off x="380" y="2212"/>
                <a:ext cx="127" cy="127"/>
              </a:xfrm>
              <a:custGeom>
                <a:avLst/>
                <a:gdLst>
                  <a:gd name="T0" fmla="*/ 70 w 140"/>
                  <a:gd name="T1" fmla="*/ 141 h 141"/>
                  <a:gd name="T2" fmla="*/ 0 w 140"/>
                  <a:gd name="T3" fmla="*/ 70 h 141"/>
                  <a:gd name="T4" fmla="*/ 70 w 140"/>
                  <a:gd name="T5" fmla="*/ 0 h 141"/>
                  <a:gd name="T6" fmla="*/ 140 w 140"/>
                  <a:gd name="T7" fmla="*/ 70 h 141"/>
                  <a:gd name="T8" fmla="*/ 70 w 140"/>
                  <a:gd name="T9" fmla="*/ 141 h 141"/>
                  <a:gd name="T10" fmla="*/ 70 w 140"/>
                  <a:gd name="T11" fmla="*/ 17 h 141"/>
                  <a:gd name="T12" fmla="*/ 17 w 140"/>
                  <a:gd name="T13" fmla="*/ 70 h 141"/>
                  <a:gd name="T14" fmla="*/ 70 w 140"/>
                  <a:gd name="T15" fmla="*/ 124 h 141"/>
                  <a:gd name="T16" fmla="*/ 123 w 140"/>
                  <a:gd name="T17" fmla="*/ 70 h 141"/>
                  <a:gd name="T18" fmla="*/ 70 w 140"/>
                  <a:gd name="T19" fmla="*/ 17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0" h="141">
                    <a:moveTo>
                      <a:pt x="70" y="141"/>
                    </a:moveTo>
                    <a:cubicBezTo>
                      <a:pt x="31" y="141"/>
                      <a:pt x="0" y="109"/>
                      <a:pt x="0" y="70"/>
                    </a:cubicBezTo>
                    <a:cubicBezTo>
                      <a:pt x="0" y="32"/>
                      <a:pt x="31" y="0"/>
                      <a:pt x="70" y="0"/>
                    </a:cubicBezTo>
                    <a:cubicBezTo>
                      <a:pt x="109" y="0"/>
                      <a:pt x="140" y="32"/>
                      <a:pt x="140" y="70"/>
                    </a:cubicBezTo>
                    <a:cubicBezTo>
                      <a:pt x="140" y="109"/>
                      <a:pt x="109" y="141"/>
                      <a:pt x="70" y="141"/>
                    </a:cubicBezTo>
                    <a:close/>
                    <a:moveTo>
                      <a:pt x="70" y="17"/>
                    </a:moveTo>
                    <a:cubicBezTo>
                      <a:pt x="40" y="17"/>
                      <a:pt x="17" y="41"/>
                      <a:pt x="17" y="70"/>
                    </a:cubicBezTo>
                    <a:cubicBezTo>
                      <a:pt x="17" y="100"/>
                      <a:pt x="40" y="124"/>
                      <a:pt x="70" y="124"/>
                    </a:cubicBezTo>
                    <a:cubicBezTo>
                      <a:pt x="99" y="124"/>
                      <a:pt x="123" y="100"/>
                      <a:pt x="123" y="70"/>
                    </a:cubicBezTo>
                    <a:cubicBezTo>
                      <a:pt x="123" y="41"/>
                      <a:pt x="99" y="17"/>
                      <a:pt x="7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Freeform 14">
                <a:extLst>
                  <a:ext uri="{FF2B5EF4-FFF2-40B4-BE49-F238E27FC236}">
                    <a16:creationId xmlns:a16="http://schemas.microsoft.com/office/drawing/2014/main" id="{35AEF69E-820D-4A04-95C7-4FF3CFE43076}"/>
                  </a:ext>
                </a:extLst>
              </p:cNvPr>
              <p:cNvSpPr>
                <a:spLocks/>
              </p:cNvSpPr>
              <p:nvPr/>
            </p:nvSpPr>
            <p:spPr bwMode="auto">
              <a:xfrm>
                <a:off x="335" y="2350"/>
                <a:ext cx="194" cy="297"/>
              </a:xfrm>
              <a:custGeom>
                <a:avLst/>
                <a:gdLst>
                  <a:gd name="T0" fmla="*/ 66 w 214"/>
                  <a:gd name="T1" fmla="*/ 330 h 330"/>
                  <a:gd name="T2" fmla="*/ 13 w 214"/>
                  <a:gd name="T3" fmla="*/ 284 h 330"/>
                  <a:gd name="T4" fmla="*/ 2 w 214"/>
                  <a:gd name="T5" fmla="*/ 148 h 330"/>
                  <a:gd name="T6" fmla="*/ 0 w 214"/>
                  <a:gd name="T7" fmla="*/ 115 h 330"/>
                  <a:gd name="T8" fmla="*/ 114 w 214"/>
                  <a:gd name="T9" fmla="*/ 0 h 330"/>
                  <a:gd name="T10" fmla="*/ 127 w 214"/>
                  <a:gd name="T11" fmla="*/ 0 h 330"/>
                  <a:gd name="T12" fmla="*/ 214 w 214"/>
                  <a:gd name="T13" fmla="*/ 40 h 330"/>
                  <a:gd name="T14" fmla="*/ 201 w 214"/>
                  <a:gd name="T15" fmla="*/ 51 h 330"/>
                  <a:gd name="T16" fmla="*/ 127 w 214"/>
                  <a:gd name="T17" fmla="*/ 16 h 330"/>
                  <a:gd name="T18" fmla="*/ 114 w 214"/>
                  <a:gd name="T19" fmla="*/ 16 h 330"/>
                  <a:gd name="T20" fmla="*/ 17 w 214"/>
                  <a:gd name="T21" fmla="*/ 114 h 330"/>
                  <a:gd name="T22" fmla="*/ 19 w 214"/>
                  <a:gd name="T23" fmla="*/ 147 h 330"/>
                  <a:gd name="T24" fmla="*/ 30 w 214"/>
                  <a:gd name="T25" fmla="*/ 276 h 330"/>
                  <a:gd name="T26" fmla="*/ 77 w 214"/>
                  <a:gd name="T27" fmla="*/ 317 h 330"/>
                  <a:gd name="T28" fmla="*/ 66 w 214"/>
                  <a:gd name="T29" fmla="*/ 33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4" h="330">
                    <a:moveTo>
                      <a:pt x="66" y="330"/>
                    </a:moveTo>
                    <a:cubicBezTo>
                      <a:pt x="13" y="284"/>
                      <a:pt x="13" y="284"/>
                      <a:pt x="13" y="284"/>
                    </a:cubicBezTo>
                    <a:cubicBezTo>
                      <a:pt x="2" y="148"/>
                      <a:pt x="2" y="148"/>
                      <a:pt x="2" y="148"/>
                    </a:cubicBezTo>
                    <a:cubicBezTo>
                      <a:pt x="0" y="115"/>
                      <a:pt x="0" y="115"/>
                      <a:pt x="0" y="115"/>
                    </a:cubicBezTo>
                    <a:cubicBezTo>
                      <a:pt x="0" y="51"/>
                      <a:pt x="51" y="0"/>
                      <a:pt x="114" y="0"/>
                    </a:cubicBezTo>
                    <a:cubicBezTo>
                      <a:pt x="127" y="0"/>
                      <a:pt x="127" y="0"/>
                      <a:pt x="127" y="0"/>
                    </a:cubicBezTo>
                    <a:cubicBezTo>
                      <a:pt x="161" y="0"/>
                      <a:pt x="192" y="14"/>
                      <a:pt x="214" y="40"/>
                    </a:cubicBezTo>
                    <a:cubicBezTo>
                      <a:pt x="201" y="51"/>
                      <a:pt x="201" y="51"/>
                      <a:pt x="201" y="51"/>
                    </a:cubicBezTo>
                    <a:cubicBezTo>
                      <a:pt x="182" y="29"/>
                      <a:pt x="156" y="16"/>
                      <a:pt x="127" y="16"/>
                    </a:cubicBezTo>
                    <a:cubicBezTo>
                      <a:pt x="114" y="16"/>
                      <a:pt x="114" y="16"/>
                      <a:pt x="114" y="16"/>
                    </a:cubicBezTo>
                    <a:cubicBezTo>
                      <a:pt x="61" y="16"/>
                      <a:pt x="17" y="60"/>
                      <a:pt x="17" y="114"/>
                    </a:cubicBezTo>
                    <a:cubicBezTo>
                      <a:pt x="19" y="147"/>
                      <a:pt x="19" y="147"/>
                      <a:pt x="19" y="147"/>
                    </a:cubicBezTo>
                    <a:cubicBezTo>
                      <a:pt x="30" y="276"/>
                      <a:pt x="30" y="276"/>
                      <a:pt x="30" y="276"/>
                    </a:cubicBezTo>
                    <a:cubicBezTo>
                      <a:pt x="77" y="317"/>
                      <a:pt x="77" y="317"/>
                      <a:pt x="77" y="317"/>
                    </a:cubicBezTo>
                    <a:lnTo>
                      <a:pt x="66" y="3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Freeform 15">
                <a:extLst>
                  <a:ext uri="{FF2B5EF4-FFF2-40B4-BE49-F238E27FC236}">
                    <a16:creationId xmlns:a16="http://schemas.microsoft.com/office/drawing/2014/main" id="{DBE9B5A1-3CA8-43DC-B882-142C2253B7F5}"/>
                  </a:ext>
                </a:extLst>
              </p:cNvPr>
              <p:cNvSpPr>
                <a:spLocks/>
              </p:cNvSpPr>
              <p:nvPr/>
            </p:nvSpPr>
            <p:spPr bwMode="auto">
              <a:xfrm>
                <a:off x="379" y="2576"/>
                <a:ext cx="60" cy="232"/>
              </a:xfrm>
              <a:custGeom>
                <a:avLst/>
                <a:gdLst>
                  <a:gd name="T0" fmla="*/ 45 w 60"/>
                  <a:gd name="T1" fmla="*/ 232 h 232"/>
                  <a:gd name="T2" fmla="*/ 0 w 60"/>
                  <a:gd name="T3" fmla="*/ 0 h 232"/>
                  <a:gd name="T4" fmla="*/ 14 w 60"/>
                  <a:gd name="T5" fmla="*/ 0 h 232"/>
                  <a:gd name="T6" fmla="*/ 60 w 60"/>
                  <a:gd name="T7" fmla="*/ 232 h 232"/>
                  <a:gd name="T8" fmla="*/ 45 w 60"/>
                  <a:gd name="T9" fmla="*/ 232 h 232"/>
                </a:gdLst>
                <a:ahLst/>
                <a:cxnLst>
                  <a:cxn ang="0">
                    <a:pos x="T0" y="T1"/>
                  </a:cxn>
                  <a:cxn ang="0">
                    <a:pos x="T2" y="T3"/>
                  </a:cxn>
                  <a:cxn ang="0">
                    <a:pos x="T4" y="T5"/>
                  </a:cxn>
                  <a:cxn ang="0">
                    <a:pos x="T6" y="T7"/>
                  </a:cxn>
                  <a:cxn ang="0">
                    <a:pos x="T8" y="T9"/>
                  </a:cxn>
                </a:cxnLst>
                <a:rect l="0" t="0" r="r" b="b"/>
                <a:pathLst>
                  <a:path w="60" h="232">
                    <a:moveTo>
                      <a:pt x="45" y="232"/>
                    </a:moveTo>
                    <a:lnTo>
                      <a:pt x="0" y="0"/>
                    </a:lnTo>
                    <a:lnTo>
                      <a:pt x="14" y="0"/>
                    </a:lnTo>
                    <a:lnTo>
                      <a:pt x="60" y="232"/>
                    </a:lnTo>
                    <a:lnTo>
                      <a:pt x="45" y="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Freeform 16">
                <a:extLst>
                  <a:ext uri="{FF2B5EF4-FFF2-40B4-BE49-F238E27FC236}">
                    <a16:creationId xmlns:a16="http://schemas.microsoft.com/office/drawing/2014/main" id="{E4234D53-37DC-41B4-8FF8-AB633DBB1301}"/>
                  </a:ext>
                </a:extLst>
              </p:cNvPr>
              <p:cNvSpPr>
                <a:spLocks noEditPoints="1"/>
              </p:cNvSpPr>
              <p:nvPr/>
            </p:nvSpPr>
            <p:spPr bwMode="auto">
              <a:xfrm>
                <a:off x="834" y="2212"/>
                <a:ext cx="128" cy="127"/>
              </a:xfrm>
              <a:custGeom>
                <a:avLst/>
                <a:gdLst>
                  <a:gd name="T0" fmla="*/ 70 w 141"/>
                  <a:gd name="T1" fmla="*/ 141 h 141"/>
                  <a:gd name="T2" fmla="*/ 0 w 141"/>
                  <a:gd name="T3" fmla="*/ 70 h 141"/>
                  <a:gd name="T4" fmla="*/ 70 w 141"/>
                  <a:gd name="T5" fmla="*/ 0 h 141"/>
                  <a:gd name="T6" fmla="*/ 141 w 141"/>
                  <a:gd name="T7" fmla="*/ 70 h 141"/>
                  <a:gd name="T8" fmla="*/ 70 w 141"/>
                  <a:gd name="T9" fmla="*/ 141 h 141"/>
                  <a:gd name="T10" fmla="*/ 70 w 141"/>
                  <a:gd name="T11" fmla="*/ 17 h 141"/>
                  <a:gd name="T12" fmla="*/ 17 w 141"/>
                  <a:gd name="T13" fmla="*/ 70 h 141"/>
                  <a:gd name="T14" fmla="*/ 70 w 141"/>
                  <a:gd name="T15" fmla="*/ 124 h 141"/>
                  <a:gd name="T16" fmla="*/ 124 w 141"/>
                  <a:gd name="T17" fmla="*/ 70 h 141"/>
                  <a:gd name="T18" fmla="*/ 70 w 141"/>
                  <a:gd name="T19" fmla="*/ 17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1" h="141">
                    <a:moveTo>
                      <a:pt x="70" y="141"/>
                    </a:moveTo>
                    <a:cubicBezTo>
                      <a:pt x="31" y="141"/>
                      <a:pt x="0" y="109"/>
                      <a:pt x="0" y="70"/>
                    </a:cubicBezTo>
                    <a:cubicBezTo>
                      <a:pt x="0" y="32"/>
                      <a:pt x="31" y="0"/>
                      <a:pt x="70" y="0"/>
                    </a:cubicBezTo>
                    <a:cubicBezTo>
                      <a:pt x="109" y="0"/>
                      <a:pt x="141" y="32"/>
                      <a:pt x="141" y="70"/>
                    </a:cubicBezTo>
                    <a:cubicBezTo>
                      <a:pt x="141" y="109"/>
                      <a:pt x="109" y="141"/>
                      <a:pt x="70" y="141"/>
                    </a:cubicBezTo>
                    <a:close/>
                    <a:moveTo>
                      <a:pt x="70" y="17"/>
                    </a:moveTo>
                    <a:cubicBezTo>
                      <a:pt x="41" y="17"/>
                      <a:pt x="17" y="41"/>
                      <a:pt x="17" y="70"/>
                    </a:cubicBezTo>
                    <a:cubicBezTo>
                      <a:pt x="17" y="100"/>
                      <a:pt x="41" y="124"/>
                      <a:pt x="70" y="124"/>
                    </a:cubicBezTo>
                    <a:cubicBezTo>
                      <a:pt x="100" y="124"/>
                      <a:pt x="124" y="100"/>
                      <a:pt x="124" y="70"/>
                    </a:cubicBezTo>
                    <a:cubicBezTo>
                      <a:pt x="124" y="41"/>
                      <a:pt x="100" y="17"/>
                      <a:pt x="7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Freeform 17">
                <a:extLst>
                  <a:ext uri="{FF2B5EF4-FFF2-40B4-BE49-F238E27FC236}">
                    <a16:creationId xmlns:a16="http://schemas.microsoft.com/office/drawing/2014/main" id="{6EE7F56E-6E2B-41D5-9269-01D81E131E68}"/>
                  </a:ext>
                </a:extLst>
              </p:cNvPr>
              <p:cNvSpPr>
                <a:spLocks/>
              </p:cNvSpPr>
              <p:nvPr/>
            </p:nvSpPr>
            <p:spPr bwMode="auto">
              <a:xfrm>
                <a:off x="813" y="2350"/>
                <a:ext cx="193" cy="297"/>
              </a:xfrm>
              <a:custGeom>
                <a:avLst/>
                <a:gdLst>
                  <a:gd name="T0" fmla="*/ 148 w 213"/>
                  <a:gd name="T1" fmla="*/ 330 h 330"/>
                  <a:gd name="T2" fmla="*/ 137 w 213"/>
                  <a:gd name="T3" fmla="*/ 317 h 330"/>
                  <a:gd name="T4" fmla="*/ 184 w 213"/>
                  <a:gd name="T5" fmla="*/ 276 h 330"/>
                  <a:gd name="T6" fmla="*/ 194 w 213"/>
                  <a:gd name="T7" fmla="*/ 147 h 330"/>
                  <a:gd name="T8" fmla="*/ 196 w 213"/>
                  <a:gd name="T9" fmla="*/ 114 h 330"/>
                  <a:gd name="T10" fmla="*/ 99 w 213"/>
                  <a:gd name="T11" fmla="*/ 16 h 330"/>
                  <a:gd name="T12" fmla="*/ 86 w 213"/>
                  <a:gd name="T13" fmla="*/ 16 h 330"/>
                  <a:gd name="T14" fmla="*/ 13 w 213"/>
                  <a:gd name="T15" fmla="*/ 51 h 330"/>
                  <a:gd name="T16" fmla="*/ 0 w 213"/>
                  <a:gd name="T17" fmla="*/ 40 h 330"/>
                  <a:gd name="T18" fmla="*/ 86 w 213"/>
                  <a:gd name="T19" fmla="*/ 0 h 330"/>
                  <a:gd name="T20" fmla="*/ 99 w 213"/>
                  <a:gd name="T21" fmla="*/ 0 h 330"/>
                  <a:gd name="T22" fmla="*/ 213 w 213"/>
                  <a:gd name="T23" fmla="*/ 114 h 330"/>
                  <a:gd name="T24" fmla="*/ 211 w 213"/>
                  <a:gd name="T25" fmla="*/ 148 h 330"/>
                  <a:gd name="T26" fmla="*/ 200 w 213"/>
                  <a:gd name="T27" fmla="*/ 284 h 330"/>
                  <a:gd name="T28" fmla="*/ 148 w 213"/>
                  <a:gd name="T29" fmla="*/ 33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3" h="330">
                    <a:moveTo>
                      <a:pt x="148" y="330"/>
                    </a:moveTo>
                    <a:cubicBezTo>
                      <a:pt x="137" y="317"/>
                      <a:pt x="137" y="317"/>
                      <a:pt x="137" y="317"/>
                    </a:cubicBezTo>
                    <a:cubicBezTo>
                      <a:pt x="184" y="276"/>
                      <a:pt x="184" y="276"/>
                      <a:pt x="184" y="276"/>
                    </a:cubicBezTo>
                    <a:cubicBezTo>
                      <a:pt x="194" y="147"/>
                      <a:pt x="194" y="147"/>
                      <a:pt x="194" y="147"/>
                    </a:cubicBezTo>
                    <a:cubicBezTo>
                      <a:pt x="196" y="114"/>
                      <a:pt x="196" y="114"/>
                      <a:pt x="196" y="114"/>
                    </a:cubicBezTo>
                    <a:cubicBezTo>
                      <a:pt x="196" y="60"/>
                      <a:pt x="153" y="16"/>
                      <a:pt x="99" y="16"/>
                    </a:cubicBezTo>
                    <a:cubicBezTo>
                      <a:pt x="86" y="16"/>
                      <a:pt x="86" y="16"/>
                      <a:pt x="86" y="16"/>
                    </a:cubicBezTo>
                    <a:cubicBezTo>
                      <a:pt x="57" y="16"/>
                      <a:pt x="31" y="29"/>
                      <a:pt x="13" y="51"/>
                    </a:cubicBezTo>
                    <a:cubicBezTo>
                      <a:pt x="0" y="40"/>
                      <a:pt x="0" y="40"/>
                      <a:pt x="0" y="40"/>
                    </a:cubicBezTo>
                    <a:cubicBezTo>
                      <a:pt x="21" y="14"/>
                      <a:pt x="52" y="0"/>
                      <a:pt x="86" y="0"/>
                    </a:cubicBezTo>
                    <a:cubicBezTo>
                      <a:pt x="99" y="0"/>
                      <a:pt x="99" y="0"/>
                      <a:pt x="99" y="0"/>
                    </a:cubicBezTo>
                    <a:cubicBezTo>
                      <a:pt x="162" y="0"/>
                      <a:pt x="213" y="51"/>
                      <a:pt x="213" y="114"/>
                    </a:cubicBezTo>
                    <a:cubicBezTo>
                      <a:pt x="211" y="148"/>
                      <a:pt x="211" y="148"/>
                      <a:pt x="211" y="148"/>
                    </a:cubicBezTo>
                    <a:cubicBezTo>
                      <a:pt x="200" y="284"/>
                      <a:pt x="200" y="284"/>
                      <a:pt x="200" y="284"/>
                    </a:cubicBezTo>
                    <a:lnTo>
                      <a:pt x="148" y="3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18">
                <a:extLst>
                  <a:ext uri="{FF2B5EF4-FFF2-40B4-BE49-F238E27FC236}">
                    <a16:creationId xmlns:a16="http://schemas.microsoft.com/office/drawing/2014/main" id="{1C8BA7E3-2979-4BCD-BAF8-B1F940446F84}"/>
                  </a:ext>
                </a:extLst>
              </p:cNvPr>
              <p:cNvSpPr>
                <a:spLocks/>
              </p:cNvSpPr>
              <p:nvPr/>
            </p:nvSpPr>
            <p:spPr bwMode="auto">
              <a:xfrm>
                <a:off x="902" y="2576"/>
                <a:ext cx="61" cy="232"/>
              </a:xfrm>
              <a:custGeom>
                <a:avLst/>
                <a:gdLst>
                  <a:gd name="T0" fmla="*/ 15 w 61"/>
                  <a:gd name="T1" fmla="*/ 232 h 232"/>
                  <a:gd name="T2" fmla="*/ 61 w 61"/>
                  <a:gd name="T3" fmla="*/ 0 h 232"/>
                  <a:gd name="T4" fmla="*/ 46 w 61"/>
                  <a:gd name="T5" fmla="*/ 0 h 232"/>
                  <a:gd name="T6" fmla="*/ 0 w 61"/>
                  <a:gd name="T7" fmla="*/ 232 h 232"/>
                  <a:gd name="T8" fmla="*/ 15 w 61"/>
                  <a:gd name="T9" fmla="*/ 232 h 232"/>
                </a:gdLst>
                <a:ahLst/>
                <a:cxnLst>
                  <a:cxn ang="0">
                    <a:pos x="T0" y="T1"/>
                  </a:cxn>
                  <a:cxn ang="0">
                    <a:pos x="T2" y="T3"/>
                  </a:cxn>
                  <a:cxn ang="0">
                    <a:pos x="T4" y="T5"/>
                  </a:cxn>
                  <a:cxn ang="0">
                    <a:pos x="T6" y="T7"/>
                  </a:cxn>
                  <a:cxn ang="0">
                    <a:pos x="T8" y="T9"/>
                  </a:cxn>
                </a:cxnLst>
                <a:rect l="0" t="0" r="r" b="b"/>
                <a:pathLst>
                  <a:path w="61" h="232">
                    <a:moveTo>
                      <a:pt x="15" y="232"/>
                    </a:moveTo>
                    <a:lnTo>
                      <a:pt x="61" y="0"/>
                    </a:lnTo>
                    <a:lnTo>
                      <a:pt x="46" y="0"/>
                    </a:lnTo>
                    <a:lnTo>
                      <a:pt x="0" y="232"/>
                    </a:lnTo>
                    <a:lnTo>
                      <a:pt x="15" y="2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79" name="TextBox 178">
              <a:extLst>
                <a:ext uri="{FF2B5EF4-FFF2-40B4-BE49-F238E27FC236}">
                  <a16:creationId xmlns:a16="http://schemas.microsoft.com/office/drawing/2014/main" id="{EC1DB8DB-DF1C-44E1-9063-5D7A4502822A}"/>
                </a:ext>
              </a:extLst>
            </p:cNvPr>
            <p:cNvSpPr txBox="1"/>
            <p:nvPr/>
          </p:nvSpPr>
          <p:spPr>
            <a:xfrm>
              <a:off x="4666282" y="3860234"/>
              <a:ext cx="818764" cy="867750"/>
            </a:xfrm>
            <a:prstGeom prst="rect">
              <a:avLst/>
            </a:prstGeom>
            <a:solidFill>
              <a:schemeClr val="tx1">
                <a:lumMod val="100000"/>
              </a:schemeClr>
            </a:solid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Experts set case reserves estimates</a:t>
              </a:r>
            </a:p>
          </p:txBody>
        </p:sp>
        <p:cxnSp>
          <p:nvCxnSpPr>
            <p:cNvPr id="189" name="Straight Connector 188">
              <a:extLst>
                <a:ext uri="{FF2B5EF4-FFF2-40B4-BE49-F238E27FC236}">
                  <a16:creationId xmlns:a16="http://schemas.microsoft.com/office/drawing/2014/main" id="{0EDE49F7-E390-453A-8E23-2F9AD124021A}"/>
                </a:ext>
              </a:extLst>
            </p:cNvPr>
            <p:cNvCxnSpPr>
              <a:cxnSpLocks/>
            </p:cNvCxnSpPr>
            <p:nvPr/>
          </p:nvCxnSpPr>
          <p:spPr>
            <a:xfrm>
              <a:off x="5075664" y="2604891"/>
              <a:ext cx="0" cy="332044"/>
            </a:xfrm>
            <a:prstGeom prst="line">
              <a:avLst/>
            </a:prstGeom>
            <a:noFill/>
            <a:ln w="12700" cap="sq" cmpd="sng" algn="ctr">
              <a:solidFill>
                <a:srgbClr val="D2D2DA"/>
              </a:solidFill>
              <a:prstDash val="solid"/>
              <a:miter lim="800000"/>
              <a:tailEnd type="none"/>
            </a:ln>
            <a:effectLst/>
          </p:spPr>
        </p:cxnSp>
      </p:grpSp>
      <p:grpSp>
        <p:nvGrpSpPr>
          <p:cNvPr id="242" name="Group 241">
            <a:extLst>
              <a:ext uri="{FF2B5EF4-FFF2-40B4-BE49-F238E27FC236}">
                <a16:creationId xmlns:a16="http://schemas.microsoft.com/office/drawing/2014/main" id="{D5C13D6C-44A0-4ACE-B6CC-875806812AC0}"/>
              </a:ext>
            </a:extLst>
          </p:cNvPr>
          <p:cNvGrpSpPr/>
          <p:nvPr/>
        </p:nvGrpSpPr>
        <p:grpSpPr>
          <a:xfrm>
            <a:off x="-73025" y="2070279"/>
            <a:ext cx="11818603" cy="902203"/>
            <a:chOff x="-73025" y="2070279"/>
            <a:chExt cx="11818603" cy="902203"/>
          </a:xfrm>
        </p:grpSpPr>
        <p:cxnSp>
          <p:nvCxnSpPr>
            <p:cNvPr id="183" name="Straight Connector 182">
              <a:extLst>
                <a:ext uri="{FF2B5EF4-FFF2-40B4-BE49-F238E27FC236}">
                  <a16:creationId xmlns:a16="http://schemas.microsoft.com/office/drawing/2014/main" id="{572D8CD8-42A7-4CFE-8A69-E66BBEBC50D0}"/>
                </a:ext>
              </a:extLst>
            </p:cNvPr>
            <p:cNvCxnSpPr>
              <a:cxnSpLocks/>
            </p:cNvCxnSpPr>
            <p:nvPr/>
          </p:nvCxnSpPr>
          <p:spPr>
            <a:xfrm>
              <a:off x="688975" y="2770913"/>
              <a:ext cx="10804168" cy="0"/>
            </a:xfrm>
            <a:prstGeom prst="line">
              <a:avLst/>
            </a:prstGeom>
            <a:noFill/>
            <a:ln w="12700" cap="sq" cmpd="sng" algn="ctr">
              <a:solidFill>
                <a:schemeClr val="tx2"/>
              </a:solidFill>
              <a:prstDash val="solid"/>
              <a:miter lim="800000"/>
              <a:tailEnd type="none"/>
            </a:ln>
            <a:effectLst/>
          </p:spPr>
        </p:cxnSp>
        <p:sp>
          <p:nvSpPr>
            <p:cNvPr id="229" name="Isosceles Triangle 228">
              <a:extLst>
                <a:ext uri="{FF2B5EF4-FFF2-40B4-BE49-F238E27FC236}">
                  <a16:creationId xmlns:a16="http://schemas.microsoft.com/office/drawing/2014/main" id="{326A1889-61AD-489A-89FF-EC657939D9B2}"/>
                </a:ext>
              </a:extLst>
            </p:cNvPr>
            <p:cNvSpPr/>
            <p:nvPr/>
          </p:nvSpPr>
          <p:spPr>
            <a:xfrm rot="5400000">
              <a:off x="11468315" y="2695219"/>
              <a:ext cx="403138" cy="151388"/>
            </a:xfrm>
            <a:prstGeom prst="triangle">
              <a:avLst/>
            </a:prstGeom>
            <a:solidFill>
              <a:schemeClr val="tx2"/>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a:ln>
                  <a:noFill/>
                </a:ln>
                <a:solidFill>
                  <a:srgbClr val="2E2E38"/>
                </a:solidFill>
                <a:effectLst/>
                <a:uLnTx/>
                <a:uFillTx/>
              </a:endParaRPr>
            </a:p>
          </p:txBody>
        </p:sp>
        <p:sp>
          <p:nvSpPr>
            <p:cNvPr id="241" name="TextBox 240">
              <a:extLst>
                <a:ext uri="{FF2B5EF4-FFF2-40B4-BE49-F238E27FC236}">
                  <a16:creationId xmlns:a16="http://schemas.microsoft.com/office/drawing/2014/main" id="{104037D2-1397-4832-8568-699FEF7D3216}"/>
                </a:ext>
              </a:extLst>
            </p:cNvPr>
            <p:cNvSpPr txBox="1"/>
            <p:nvPr/>
          </p:nvSpPr>
          <p:spPr>
            <a:xfrm>
              <a:off x="-73025" y="2070279"/>
              <a:ext cx="1196337" cy="429625"/>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tx2">
                      <a:lumMod val="100000"/>
                    </a:schemeClr>
                  </a:solidFill>
                  <a:effectLst/>
                  <a:uLnTx/>
                  <a:uFillTx/>
                </a:rPr>
                <a:t>Reserving</a:t>
              </a:r>
              <a:r>
                <a:rPr kumimoji="0" lang="de-CH" sz="1400" b="0" i="0" u="none" strike="noStrike" kern="0" cap="none" spc="0" normalizeH="0" baseline="0" noProof="0" dirty="0">
                  <a:ln>
                    <a:noFill/>
                  </a:ln>
                  <a:solidFill>
                    <a:schemeClr val="tx2">
                      <a:lumMod val="100000"/>
                    </a:schemeClr>
                  </a:solidFill>
                  <a:effectLst/>
                  <a:uLnTx/>
                  <a:uFillTx/>
                </a:rPr>
                <a:t> Timeline</a:t>
              </a:r>
            </a:p>
          </p:txBody>
        </p:sp>
      </p:grpSp>
      <p:grpSp>
        <p:nvGrpSpPr>
          <p:cNvPr id="214" name="Group 213">
            <a:extLst>
              <a:ext uri="{FF2B5EF4-FFF2-40B4-BE49-F238E27FC236}">
                <a16:creationId xmlns:a16="http://schemas.microsoft.com/office/drawing/2014/main" id="{1F0CE8DC-1F76-4467-8C96-67DB4E63AE56}"/>
              </a:ext>
            </a:extLst>
          </p:cNvPr>
          <p:cNvGrpSpPr/>
          <p:nvPr/>
        </p:nvGrpSpPr>
        <p:grpSpPr>
          <a:xfrm>
            <a:off x="10581997" y="2604891"/>
            <a:ext cx="818765" cy="1775464"/>
            <a:chOff x="10578889" y="2604891"/>
            <a:chExt cx="818765" cy="1775464"/>
          </a:xfrm>
        </p:grpSpPr>
        <p:grpSp>
          <p:nvGrpSpPr>
            <p:cNvPr id="23" name="Group 170">
              <a:extLst>
                <a:ext uri="{FF2B5EF4-FFF2-40B4-BE49-F238E27FC236}">
                  <a16:creationId xmlns:a16="http://schemas.microsoft.com/office/drawing/2014/main" id="{312CB5B3-BB1C-4FB5-BE5F-51CA60AF6C7B}"/>
                </a:ext>
              </a:extLst>
            </p:cNvPr>
            <p:cNvGrpSpPr>
              <a:grpSpLocks noChangeAspect="1"/>
            </p:cNvGrpSpPr>
            <p:nvPr/>
          </p:nvGrpSpPr>
          <p:grpSpPr bwMode="auto">
            <a:xfrm>
              <a:off x="10603864" y="3061276"/>
              <a:ext cx="768814" cy="667162"/>
              <a:chOff x="1299" y="2288"/>
              <a:chExt cx="1437" cy="1247"/>
            </a:xfrm>
            <a:solidFill>
              <a:schemeClr val="bg1"/>
            </a:solidFill>
          </p:grpSpPr>
          <p:sp>
            <p:nvSpPr>
              <p:cNvPr id="24" name="Freeform 171">
                <a:extLst>
                  <a:ext uri="{FF2B5EF4-FFF2-40B4-BE49-F238E27FC236}">
                    <a16:creationId xmlns:a16="http://schemas.microsoft.com/office/drawing/2014/main" id="{093E40E5-8A2F-45AC-B219-17F3CA2446C6}"/>
                  </a:ext>
                </a:extLst>
              </p:cNvPr>
              <p:cNvSpPr>
                <a:spLocks noEditPoints="1"/>
              </p:cNvSpPr>
              <p:nvPr/>
            </p:nvSpPr>
            <p:spPr bwMode="auto">
              <a:xfrm>
                <a:off x="1299" y="3031"/>
                <a:ext cx="1437" cy="504"/>
              </a:xfrm>
              <a:custGeom>
                <a:avLst/>
                <a:gdLst>
                  <a:gd name="T0" fmla="*/ 2588 w 2601"/>
                  <a:gd name="T1" fmla="*/ 337 h 918"/>
                  <a:gd name="T2" fmla="*/ 2517 w 2601"/>
                  <a:gd name="T3" fmla="*/ 257 h 918"/>
                  <a:gd name="T4" fmla="*/ 2410 w 2601"/>
                  <a:gd name="T5" fmla="*/ 250 h 918"/>
                  <a:gd name="T6" fmla="*/ 1894 w 2601"/>
                  <a:gd name="T7" fmla="*/ 415 h 918"/>
                  <a:gd name="T8" fmla="*/ 1897 w 2601"/>
                  <a:gd name="T9" fmla="*/ 408 h 918"/>
                  <a:gd name="T10" fmla="*/ 1884 w 2601"/>
                  <a:gd name="T11" fmla="*/ 286 h 918"/>
                  <a:gd name="T12" fmla="*/ 1805 w 2601"/>
                  <a:gd name="T13" fmla="*/ 243 h 918"/>
                  <a:gd name="T14" fmla="*/ 1253 w 2601"/>
                  <a:gd name="T15" fmla="*/ 243 h 918"/>
                  <a:gd name="T16" fmla="*/ 733 w 2601"/>
                  <a:gd name="T17" fmla="*/ 0 h 918"/>
                  <a:gd name="T18" fmla="*/ 368 w 2601"/>
                  <a:gd name="T19" fmla="*/ 106 h 918"/>
                  <a:gd name="T20" fmla="*/ 26 w 2601"/>
                  <a:gd name="T21" fmla="*/ 106 h 918"/>
                  <a:gd name="T22" fmla="*/ 0 w 2601"/>
                  <a:gd name="T23" fmla="*/ 133 h 918"/>
                  <a:gd name="T24" fmla="*/ 0 w 2601"/>
                  <a:gd name="T25" fmla="*/ 668 h 918"/>
                  <a:gd name="T26" fmla="*/ 26 w 2601"/>
                  <a:gd name="T27" fmla="*/ 694 h 918"/>
                  <a:gd name="T28" fmla="*/ 608 w 2601"/>
                  <a:gd name="T29" fmla="*/ 694 h 918"/>
                  <a:gd name="T30" fmla="*/ 1404 w 2601"/>
                  <a:gd name="T31" fmla="*/ 917 h 918"/>
                  <a:gd name="T32" fmla="*/ 1411 w 2601"/>
                  <a:gd name="T33" fmla="*/ 918 h 918"/>
                  <a:gd name="T34" fmla="*/ 1420 w 2601"/>
                  <a:gd name="T35" fmla="*/ 916 h 918"/>
                  <a:gd name="T36" fmla="*/ 1817 w 2601"/>
                  <a:gd name="T37" fmla="*/ 770 h 918"/>
                  <a:gd name="T38" fmla="*/ 2469 w 2601"/>
                  <a:gd name="T39" fmla="*/ 528 h 918"/>
                  <a:gd name="T40" fmla="*/ 2501 w 2601"/>
                  <a:gd name="T41" fmla="*/ 516 h 918"/>
                  <a:gd name="T42" fmla="*/ 2582 w 2601"/>
                  <a:gd name="T43" fmla="*/ 445 h 918"/>
                  <a:gd name="T44" fmla="*/ 2588 w 2601"/>
                  <a:gd name="T45" fmla="*/ 337 h 918"/>
                  <a:gd name="T46" fmla="*/ 2535 w 2601"/>
                  <a:gd name="T47" fmla="*/ 422 h 918"/>
                  <a:gd name="T48" fmla="*/ 2483 w 2601"/>
                  <a:gd name="T49" fmla="*/ 467 h 918"/>
                  <a:gd name="T50" fmla="*/ 1799 w 2601"/>
                  <a:gd name="T51" fmla="*/ 721 h 918"/>
                  <a:gd name="T52" fmla="*/ 1410 w 2601"/>
                  <a:gd name="T53" fmla="*/ 864 h 918"/>
                  <a:gd name="T54" fmla="*/ 619 w 2601"/>
                  <a:gd name="T55" fmla="*/ 643 h 918"/>
                  <a:gd name="T56" fmla="*/ 612 w 2601"/>
                  <a:gd name="T57" fmla="*/ 642 h 918"/>
                  <a:gd name="T58" fmla="*/ 52 w 2601"/>
                  <a:gd name="T59" fmla="*/ 642 h 918"/>
                  <a:gd name="T60" fmla="*/ 52 w 2601"/>
                  <a:gd name="T61" fmla="*/ 159 h 918"/>
                  <a:gd name="T62" fmla="*/ 376 w 2601"/>
                  <a:gd name="T63" fmla="*/ 159 h 918"/>
                  <a:gd name="T64" fmla="*/ 390 w 2601"/>
                  <a:gd name="T65" fmla="*/ 154 h 918"/>
                  <a:gd name="T66" fmla="*/ 733 w 2601"/>
                  <a:gd name="T67" fmla="*/ 52 h 918"/>
                  <a:gd name="T68" fmla="*/ 1220 w 2601"/>
                  <a:gd name="T69" fmla="*/ 286 h 918"/>
                  <a:gd name="T70" fmla="*/ 1241 w 2601"/>
                  <a:gd name="T71" fmla="*/ 296 h 918"/>
                  <a:gd name="T72" fmla="*/ 1241 w 2601"/>
                  <a:gd name="T73" fmla="*/ 296 h 918"/>
                  <a:gd name="T74" fmla="*/ 1805 w 2601"/>
                  <a:gd name="T75" fmla="*/ 295 h 918"/>
                  <a:gd name="T76" fmla="*/ 1841 w 2601"/>
                  <a:gd name="T77" fmla="*/ 315 h 918"/>
                  <a:gd name="T78" fmla="*/ 1848 w 2601"/>
                  <a:gd name="T79" fmla="*/ 388 h 918"/>
                  <a:gd name="T80" fmla="*/ 1811 w 2601"/>
                  <a:gd name="T81" fmla="*/ 443 h 918"/>
                  <a:gd name="T82" fmla="*/ 1805 w 2601"/>
                  <a:gd name="T83" fmla="*/ 448 h 918"/>
                  <a:gd name="T84" fmla="*/ 1664 w 2601"/>
                  <a:gd name="T85" fmla="*/ 494 h 918"/>
                  <a:gd name="T86" fmla="*/ 1055 w 2601"/>
                  <a:gd name="T87" fmla="*/ 494 h 918"/>
                  <a:gd name="T88" fmla="*/ 1029 w 2601"/>
                  <a:gd name="T89" fmla="*/ 520 h 918"/>
                  <a:gd name="T90" fmla="*/ 1055 w 2601"/>
                  <a:gd name="T91" fmla="*/ 546 h 918"/>
                  <a:gd name="T92" fmla="*/ 1664 w 2601"/>
                  <a:gd name="T93" fmla="*/ 546 h 918"/>
                  <a:gd name="T94" fmla="*/ 1839 w 2601"/>
                  <a:gd name="T95" fmla="*/ 488 h 918"/>
                  <a:gd name="T96" fmla="*/ 2426 w 2601"/>
                  <a:gd name="T97" fmla="*/ 299 h 918"/>
                  <a:gd name="T98" fmla="*/ 2494 w 2601"/>
                  <a:gd name="T99" fmla="*/ 303 h 918"/>
                  <a:gd name="T100" fmla="*/ 2539 w 2601"/>
                  <a:gd name="T101" fmla="*/ 354 h 918"/>
                  <a:gd name="T102" fmla="*/ 2535 w 2601"/>
                  <a:gd name="T103" fmla="*/ 422 h 9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601" h="918">
                    <a:moveTo>
                      <a:pt x="2588" y="337"/>
                    </a:moveTo>
                    <a:cubicBezTo>
                      <a:pt x="2576" y="302"/>
                      <a:pt x="2551" y="273"/>
                      <a:pt x="2517" y="257"/>
                    </a:cubicBezTo>
                    <a:cubicBezTo>
                      <a:pt x="2483" y="240"/>
                      <a:pt x="2445" y="238"/>
                      <a:pt x="2410" y="250"/>
                    </a:cubicBezTo>
                    <a:cubicBezTo>
                      <a:pt x="1894" y="415"/>
                      <a:pt x="1894" y="415"/>
                      <a:pt x="1894" y="415"/>
                    </a:cubicBezTo>
                    <a:cubicBezTo>
                      <a:pt x="1895" y="413"/>
                      <a:pt x="1896" y="410"/>
                      <a:pt x="1897" y="408"/>
                    </a:cubicBezTo>
                    <a:cubicBezTo>
                      <a:pt x="1912" y="370"/>
                      <a:pt x="1907" y="320"/>
                      <a:pt x="1884" y="286"/>
                    </a:cubicBezTo>
                    <a:cubicBezTo>
                      <a:pt x="1866" y="258"/>
                      <a:pt x="1838" y="243"/>
                      <a:pt x="1805" y="243"/>
                    </a:cubicBezTo>
                    <a:cubicBezTo>
                      <a:pt x="1253" y="243"/>
                      <a:pt x="1253" y="243"/>
                      <a:pt x="1253" y="243"/>
                    </a:cubicBezTo>
                    <a:cubicBezTo>
                      <a:pt x="1124" y="88"/>
                      <a:pt x="935" y="0"/>
                      <a:pt x="733" y="0"/>
                    </a:cubicBezTo>
                    <a:cubicBezTo>
                      <a:pt x="603" y="0"/>
                      <a:pt x="477" y="37"/>
                      <a:pt x="368" y="106"/>
                    </a:cubicBezTo>
                    <a:cubicBezTo>
                      <a:pt x="26" y="106"/>
                      <a:pt x="26" y="106"/>
                      <a:pt x="26" y="106"/>
                    </a:cubicBezTo>
                    <a:cubicBezTo>
                      <a:pt x="12" y="106"/>
                      <a:pt x="0" y="118"/>
                      <a:pt x="0" y="133"/>
                    </a:cubicBezTo>
                    <a:cubicBezTo>
                      <a:pt x="0" y="668"/>
                      <a:pt x="0" y="668"/>
                      <a:pt x="0" y="668"/>
                    </a:cubicBezTo>
                    <a:cubicBezTo>
                      <a:pt x="0" y="682"/>
                      <a:pt x="12" y="694"/>
                      <a:pt x="26" y="694"/>
                    </a:cubicBezTo>
                    <a:cubicBezTo>
                      <a:pt x="608" y="694"/>
                      <a:pt x="608" y="694"/>
                      <a:pt x="608" y="694"/>
                    </a:cubicBezTo>
                    <a:cubicBezTo>
                      <a:pt x="1404" y="917"/>
                      <a:pt x="1404" y="917"/>
                      <a:pt x="1404" y="917"/>
                    </a:cubicBezTo>
                    <a:cubicBezTo>
                      <a:pt x="1406" y="918"/>
                      <a:pt x="1408" y="918"/>
                      <a:pt x="1411" y="918"/>
                    </a:cubicBezTo>
                    <a:cubicBezTo>
                      <a:pt x="1414" y="918"/>
                      <a:pt x="1417" y="917"/>
                      <a:pt x="1420" y="916"/>
                    </a:cubicBezTo>
                    <a:cubicBezTo>
                      <a:pt x="1817" y="770"/>
                      <a:pt x="1817" y="770"/>
                      <a:pt x="1817" y="770"/>
                    </a:cubicBezTo>
                    <a:cubicBezTo>
                      <a:pt x="2469" y="528"/>
                      <a:pt x="2469" y="528"/>
                      <a:pt x="2469" y="528"/>
                    </a:cubicBezTo>
                    <a:cubicBezTo>
                      <a:pt x="2501" y="516"/>
                      <a:pt x="2501" y="516"/>
                      <a:pt x="2501" y="516"/>
                    </a:cubicBezTo>
                    <a:cubicBezTo>
                      <a:pt x="2536" y="504"/>
                      <a:pt x="2565" y="479"/>
                      <a:pt x="2582" y="445"/>
                    </a:cubicBezTo>
                    <a:cubicBezTo>
                      <a:pt x="2598" y="411"/>
                      <a:pt x="2601" y="373"/>
                      <a:pt x="2588" y="337"/>
                    </a:cubicBezTo>
                    <a:close/>
                    <a:moveTo>
                      <a:pt x="2535" y="422"/>
                    </a:moveTo>
                    <a:cubicBezTo>
                      <a:pt x="2524" y="443"/>
                      <a:pt x="2506" y="459"/>
                      <a:pt x="2483" y="467"/>
                    </a:cubicBezTo>
                    <a:cubicBezTo>
                      <a:pt x="1799" y="721"/>
                      <a:pt x="1799" y="721"/>
                      <a:pt x="1799" y="721"/>
                    </a:cubicBezTo>
                    <a:cubicBezTo>
                      <a:pt x="1410" y="864"/>
                      <a:pt x="1410" y="864"/>
                      <a:pt x="1410" y="864"/>
                    </a:cubicBezTo>
                    <a:cubicBezTo>
                      <a:pt x="619" y="643"/>
                      <a:pt x="619" y="643"/>
                      <a:pt x="619" y="643"/>
                    </a:cubicBezTo>
                    <a:cubicBezTo>
                      <a:pt x="617" y="642"/>
                      <a:pt x="614" y="642"/>
                      <a:pt x="612" y="642"/>
                    </a:cubicBezTo>
                    <a:cubicBezTo>
                      <a:pt x="52" y="642"/>
                      <a:pt x="52" y="642"/>
                      <a:pt x="52" y="642"/>
                    </a:cubicBezTo>
                    <a:cubicBezTo>
                      <a:pt x="52" y="159"/>
                      <a:pt x="52" y="159"/>
                      <a:pt x="52" y="159"/>
                    </a:cubicBezTo>
                    <a:cubicBezTo>
                      <a:pt x="376" y="159"/>
                      <a:pt x="376" y="159"/>
                      <a:pt x="376" y="159"/>
                    </a:cubicBezTo>
                    <a:cubicBezTo>
                      <a:pt x="381" y="159"/>
                      <a:pt x="386" y="157"/>
                      <a:pt x="390" y="154"/>
                    </a:cubicBezTo>
                    <a:cubicBezTo>
                      <a:pt x="492" y="87"/>
                      <a:pt x="611" y="52"/>
                      <a:pt x="733" y="52"/>
                    </a:cubicBezTo>
                    <a:cubicBezTo>
                      <a:pt x="924" y="52"/>
                      <a:pt x="1101" y="137"/>
                      <a:pt x="1220" y="286"/>
                    </a:cubicBezTo>
                    <a:cubicBezTo>
                      <a:pt x="1225" y="292"/>
                      <a:pt x="1233" y="296"/>
                      <a:pt x="1241" y="296"/>
                    </a:cubicBezTo>
                    <a:cubicBezTo>
                      <a:pt x="1241" y="296"/>
                      <a:pt x="1241" y="296"/>
                      <a:pt x="1241" y="296"/>
                    </a:cubicBezTo>
                    <a:cubicBezTo>
                      <a:pt x="1805" y="295"/>
                      <a:pt x="1805" y="295"/>
                      <a:pt x="1805" y="295"/>
                    </a:cubicBezTo>
                    <a:cubicBezTo>
                      <a:pt x="1820" y="295"/>
                      <a:pt x="1832" y="302"/>
                      <a:pt x="1841" y="315"/>
                    </a:cubicBezTo>
                    <a:cubicBezTo>
                      <a:pt x="1854" y="335"/>
                      <a:pt x="1857" y="366"/>
                      <a:pt x="1848" y="388"/>
                    </a:cubicBezTo>
                    <a:cubicBezTo>
                      <a:pt x="1843" y="402"/>
                      <a:pt x="1832" y="423"/>
                      <a:pt x="1811" y="443"/>
                    </a:cubicBezTo>
                    <a:cubicBezTo>
                      <a:pt x="1809" y="444"/>
                      <a:pt x="1807" y="446"/>
                      <a:pt x="1805" y="448"/>
                    </a:cubicBezTo>
                    <a:cubicBezTo>
                      <a:pt x="1777" y="473"/>
                      <a:pt x="1732" y="494"/>
                      <a:pt x="1664" y="494"/>
                    </a:cubicBezTo>
                    <a:cubicBezTo>
                      <a:pt x="1055" y="494"/>
                      <a:pt x="1055" y="494"/>
                      <a:pt x="1055" y="494"/>
                    </a:cubicBezTo>
                    <a:cubicBezTo>
                      <a:pt x="1040" y="494"/>
                      <a:pt x="1029" y="506"/>
                      <a:pt x="1029" y="520"/>
                    </a:cubicBezTo>
                    <a:cubicBezTo>
                      <a:pt x="1029" y="535"/>
                      <a:pt x="1040" y="546"/>
                      <a:pt x="1055" y="546"/>
                    </a:cubicBezTo>
                    <a:cubicBezTo>
                      <a:pt x="1664" y="546"/>
                      <a:pt x="1664" y="546"/>
                      <a:pt x="1664" y="546"/>
                    </a:cubicBezTo>
                    <a:cubicBezTo>
                      <a:pt x="1747" y="546"/>
                      <a:pt x="1803" y="519"/>
                      <a:pt x="1839" y="488"/>
                    </a:cubicBezTo>
                    <a:cubicBezTo>
                      <a:pt x="2426" y="299"/>
                      <a:pt x="2426" y="299"/>
                      <a:pt x="2426" y="299"/>
                    </a:cubicBezTo>
                    <a:cubicBezTo>
                      <a:pt x="2449" y="292"/>
                      <a:pt x="2473" y="293"/>
                      <a:pt x="2494" y="303"/>
                    </a:cubicBezTo>
                    <a:cubicBezTo>
                      <a:pt x="2515" y="314"/>
                      <a:pt x="2531" y="332"/>
                      <a:pt x="2539" y="354"/>
                    </a:cubicBezTo>
                    <a:cubicBezTo>
                      <a:pt x="2547" y="377"/>
                      <a:pt x="2545" y="401"/>
                      <a:pt x="2535" y="4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Rectangle 172">
                <a:extLst>
                  <a:ext uri="{FF2B5EF4-FFF2-40B4-BE49-F238E27FC236}">
                    <a16:creationId xmlns:a16="http://schemas.microsoft.com/office/drawing/2014/main" id="{59046155-117C-446F-8379-9191928E53EE}"/>
                  </a:ext>
                </a:extLst>
              </p:cNvPr>
              <p:cNvSpPr>
                <a:spLocks noChangeArrowheads="1"/>
              </p:cNvSpPr>
              <p:nvPr/>
            </p:nvSpPr>
            <p:spPr bwMode="auto">
              <a:xfrm>
                <a:off x="2087" y="3011"/>
                <a:ext cx="29" cy="4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173">
                <a:extLst>
                  <a:ext uri="{FF2B5EF4-FFF2-40B4-BE49-F238E27FC236}">
                    <a16:creationId xmlns:a16="http://schemas.microsoft.com/office/drawing/2014/main" id="{F5C5A816-F66C-43B7-A733-B228EE7958BD}"/>
                  </a:ext>
                </a:extLst>
              </p:cNvPr>
              <p:cNvSpPr>
                <a:spLocks noEditPoints="1"/>
              </p:cNvSpPr>
              <p:nvPr/>
            </p:nvSpPr>
            <p:spPr bwMode="auto">
              <a:xfrm>
                <a:off x="1750" y="2288"/>
                <a:ext cx="692" cy="973"/>
              </a:xfrm>
              <a:custGeom>
                <a:avLst/>
                <a:gdLst>
                  <a:gd name="T0" fmla="*/ 1249 w 1253"/>
                  <a:gd name="T1" fmla="*/ 998 h 1768"/>
                  <a:gd name="T2" fmla="*/ 1068 w 1253"/>
                  <a:gd name="T3" fmla="*/ 646 h 1768"/>
                  <a:gd name="T4" fmla="*/ 789 w 1253"/>
                  <a:gd name="T5" fmla="*/ 494 h 1768"/>
                  <a:gd name="T6" fmla="*/ 853 w 1253"/>
                  <a:gd name="T7" fmla="*/ 3 h 1768"/>
                  <a:gd name="T8" fmla="*/ 486 w 1253"/>
                  <a:gd name="T9" fmla="*/ 0 h 1768"/>
                  <a:gd name="T10" fmla="*/ 504 w 1253"/>
                  <a:gd name="T11" fmla="*/ 152 h 1768"/>
                  <a:gd name="T12" fmla="*/ 327 w 1253"/>
                  <a:gd name="T13" fmla="*/ 164 h 1768"/>
                  <a:gd name="T14" fmla="*/ 401 w 1253"/>
                  <a:gd name="T15" fmla="*/ 513 h 1768"/>
                  <a:gd name="T16" fmla="*/ 184 w 1253"/>
                  <a:gd name="T17" fmla="*/ 646 h 1768"/>
                  <a:gd name="T18" fmla="*/ 4 w 1253"/>
                  <a:gd name="T19" fmla="*/ 998 h 1768"/>
                  <a:gd name="T20" fmla="*/ 0 w 1253"/>
                  <a:gd name="T21" fmla="*/ 1058 h 1768"/>
                  <a:gd name="T22" fmla="*/ 0 w 1253"/>
                  <a:gd name="T23" fmla="*/ 1376 h 1768"/>
                  <a:gd name="T24" fmla="*/ 31 w 1253"/>
                  <a:gd name="T25" fmla="*/ 1407 h 1768"/>
                  <a:gd name="T26" fmla="*/ 63 w 1253"/>
                  <a:gd name="T27" fmla="*/ 1376 h 1768"/>
                  <a:gd name="T28" fmla="*/ 63 w 1253"/>
                  <a:gd name="T29" fmla="*/ 1063 h 1768"/>
                  <a:gd name="T30" fmla="*/ 67 w 1253"/>
                  <a:gd name="T31" fmla="*/ 1001 h 1768"/>
                  <a:gd name="T32" fmla="*/ 227 w 1253"/>
                  <a:gd name="T33" fmla="*/ 691 h 1768"/>
                  <a:gd name="T34" fmla="*/ 626 w 1253"/>
                  <a:gd name="T35" fmla="*/ 537 h 1768"/>
                  <a:gd name="T36" fmla="*/ 1025 w 1253"/>
                  <a:gd name="T37" fmla="*/ 691 h 1768"/>
                  <a:gd name="T38" fmla="*/ 1186 w 1253"/>
                  <a:gd name="T39" fmla="*/ 1001 h 1768"/>
                  <a:gd name="T40" fmla="*/ 1190 w 1253"/>
                  <a:gd name="T41" fmla="*/ 1063 h 1768"/>
                  <a:gd name="T42" fmla="*/ 1190 w 1253"/>
                  <a:gd name="T43" fmla="*/ 1768 h 1768"/>
                  <a:gd name="T44" fmla="*/ 1253 w 1253"/>
                  <a:gd name="T45" fmla="*/ 1748 h 1768"/>
                  <a:gd name="T46" fmla="*/ 1253 w 1253"/>
                  <a:gd name="T47" fmla="*/ 1063 h 1768"/>
                  <a:gd name="T48" fmla="*/ 1249 w 1253"/>
                  <a:gd name="T49" fmla="*/ 998 h 1768"/>
                  <a:gd name="T50" fmla="*/ 450 w 1253"/>
                  <a:gd name="T51" fmla="*/ 498 h 1768"/>
                  <a:gd name="T52" fmla="*/ 389 w 1253"/>
                  <a:gd name="T53" fmla="*/ 212 h 1768"/>
                  <a:gd name="T54" fmla="*/ 510 w 1253"/>
                  <a:gd name="T55" fmla="*/ 203 h 1768"/>
                  <a:gd name="T56" fmla="*/ 542 w 1253"/>
                  <a:gd name="T57" fmla="*/ 480 h 1768"/>
                  <a:gd name="T58" fmla="*/ 450 w 1253"/>
                  <a:gd name="T59" fmla="*/ 498 h 1768"/>
                  <a:gd name="T60" fmla="*/ 626 w 1253"/>
                  <a:gd name="T61" fmla="*/ 474 h 1768"/>
                  <a:gd name="T62" fmla="*/ 593 w 1253"/>
                  <a:gd name="T63" fmla="*/ 475 h 1768"/>
                  <a:gd name="T64" fmla="*/ 544 w 1253"/>
                  <a:gd name="T65" fmla="*/ 52 h 1768"/>
                  <a:gd name="T66" fmla="*/ 795 w 1253"/>
                  <a:gd name="T67" fmla="*/ 54 h 1768"/>
                  <a:gd name="T68" fmla="*/ 739 w 1253"/>
                  <a:gd name="T69" fmla="*/ 484 h 1768"/>
                  <a:gd name="T70" fmla="*/ 626 w 1253"/>
                  <a:gd name="T71" fmla="*/ 474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53" h="1768">
                    <a:moveTo>
                      <a:pt x="1249" y="998"/>
                    </a:moveTo>
                    <a:cubicBezTo>
                      <a:pt x="1233" y="865"/>
                      <a:pt x="1169" y="740"/>
                      <a:pt x="1068" y="646"/>
                    </a:cubicBezTo>
                    <a:cubicBezTo>
                      <a:pt x="990" y="572"/>
                      <a:pt x="894" y="521"/>
                      <a:pt x="789" y="494"/>
                    </a:cubicBezTo>
                    <a:cubicBezTo>
                      <a:pt x="853" y="3"/>
                      <a:pt x="853" y="3"/>
                      <a:pt x="853" y="3"/>
                    </a:cubicBezTo>
                    <a:cubicBezTo>
                      <a:pt x="486" y="0"/>
                      <a:pt x="486" y="0"/>
                      <a:pt x="486" y="0"/>
                    </a:cubicBezTo>
                    <a:cubicBezTo>
                      <a:pt x="504" y="152"/>
                      <a:pt x="504" y="152"/>
                      <a:pt x="504" y="152"/>
                    </a:cubicBezTo>
                    <a:cubicBezTo>
                      <a:pt x="327" y="164"/>
                      <a:pt x="327" y="164"/>
                      <a:pt x="327" y="164"/>
                    </a:cubicBezTo>
                    <a:cubicBezTo>
                      <a:pt x="401" y="513"/>
                      <a:pt x="401" y="513"/>
                      <a:pt x="401" y="513"/>
                    </a:cubicBezTo>
                    <a:cubicBezTo>
                      <a:pt x="321" y="542"/>
                      <a:pt x="247" y="587"/>
                      <a:pt x="184" y="646"/>
                    </a:cubicBezTo>
                    <a:cubicBezTo>
                      <a:pt x="83" y="740"/>
                      <a:pt x="19" y="865"/>
                      <a:pt x="4" y="998"/>
                    </a:cubicBezTo>
                    <a:cubicBezTo>
                      <a:pt x="2" y="1018"/>
                      <a:pt x="0" y="1039"/>
                      <a:pt x="0" y="1058"/>
                    </a:cubicBezTo>
                    <a:cubicBezTo>
                      <a:pt x="0" y="1376"/>
                      <a:pt x="0" y="1376"/>
                      <a:pt x="0" y="1376"/>
                    </a:cubicBezTo>
                    <a:cubicBezTo>
                      <a:pt x="0" y="1393"/>
                      <a:pt x="14" y="1407"/>
                      <a:pt x="31" y="1407"/>
                    </a:cubicBezTo>
                    <a:cubicBezTo>
                      <a:pt x="49" y="1407"/>
                      <a:pt x="63" y="1393"/>
                      <a:pt x="63" y="1376"/>
                    </a:cubicBezTo>
                    <a:cubicBezTo>
                      <a:pt x="63" y="1063"/>
                      <a:pt x="63" y="1063"/>
                      <a:pt x="63" y="1063"/>
                    </a:cubicBezTo>
                    <a:cubicBezTo>
                      <a:pt x="63" y="1043"/>
                      <a:pt x="64" y="1022"/>
                      <a:pt x="67" y="1001"/>
                    </a:cubicBezTo>
                    <a:cubicBezTo>
                      <a:pt x="81" y="885"/>
                      <a:pt x="138" y="775"/>
                      <a:pt x="227" y="691"/>
                    </a:cubicBezTo>
                    <a:cubicBezTo>
                      <a:pt x="334" y="592"/>
                      <a:pt x="475" y="537"/>
                      <a:pt x="626" y="537"/>
                    </a:cubicBezTo>
                    <a:cubicBezTo>
                      <a:pt x="777" y="537"/>
                      <a:pt x="919" y="592"/>
                      <a:pt x="1025" y="691"/>
                    </a:cubicBezTo>
                    <a:cubicBezTo>
                      <a:pt x="1114" y="775"/>
                      <a:pt x="1171" y="885"/>
                      <a:pt x="1186" y="1001"/>
                    </a:cubicBezTo>
                    <a:cubicBezTo>
                      <a:pt x="1189" y="1022"/>
                      <a:pt x="1190" y="1043"/>
                      <a:pt x="1190" y="1063"/>
                    </a:cubicBezTo>
                    <a:cubicBezTo>
                      <a:pt x="1190" y="1768"/>
                      <a:pt x="1190" y="1768"/>
                      <a:pt x="1190" y="1768"/>
                    </a:cubicBezTo>
                    <a:cubicBezTo>
                      <a:pt x="1253" y="1748"/>
                      <a:pt x="1253" y="1748"/>
                      <a:pt x="1253" y="1748"/>
                    </a:cubicBezTo>
                    <a:cubicBezTo>
                      <a:pt x="1253" y="1063"/>
                      <a:pt x="1253" y="1063"/>
                      <a:pt x="1253" y="1063"/>
                    </a:cubicBezTo>
                    <a:cubicBezTo>
                      <a:pt x="1253" y="1042"/>
                      <a:pt x="1251" y="1020"/>
                      <a:pt x="1249" y="998"/>
                    </a:cubicBezTo>
                    <a:close/>
                    <a:moveTo>
                      <a:pt x="450" y="498"/>
                    </a:moveTo>
                    <a:cubicBezTo>
                      <a:pt x="389" y="212"/>
                      <a:pt x="389" y="212"/>
                      <a:pt x="389" y="212"/>
                    </a:cubicBezTo>
                    <a:cubicBezTo>
                      <a:pt x="510" y="203"/>
                      <a:pt x="510" y="203"/>
                      <a:pt x="510" y="203"/>
                    </a:cubicBezTo>
                    <a:cubicBezTo>
                      <a:pt x="542" y="480"/>
                      <a:pt x="542" y="480"/>
                      <a:pt x="542" y="480"/>
                    </a:cubicBezTo>
                    <a:cubicBezTo>
                      <a:pt x="511" y="484"/>
                      <a:pt x="480" y="490"/>
                      <a:pt x="450" y="498"/>
                    </a:cubicBezTo>
                    <a:close/>
                    <a:moveTo>
                      <a:pt x="626" y="474"/>
                    </a:moveTo>
                    <a:cubicBezTo>
                      <a:pt x="615" y="474"/>
                      <a:pt x="604" y="475"/>
                      <a:pt x="593" y="475"/>
                    </a:cubicBezTo>
                    <a:cubicBezTo>
                      <a:pt x="544" y="52"/>
                      <a:pt x="544" y="52"/>
                      <a:pt x="544" y="52"/>
                    </a:cubicBezTo>
                    <a:cubicBezTo>
                      <a:pt x="795" y="54"/>
                      <a:pt x="795" y="54"/>
                      <a:pt x="795" y="54"/>
                    </a:cubicBezTo>
                    <a:cubicBezTo>
                      <a:pt x="739" y="484"/>
                      <a:pt x="739" y="484"/>
                      <a:pt x="739" y="484"/>
                    </a:cubicBezTo>
                    <a:cubicBezTo>
                      <a:pt x="702" y="478"/>
                      <a:pt x="664" y="474"/>
                      <a:pt x="626" y="4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174">
                <a:extLst>
                  <a:ext uri="{FF2B5EF4-FFF2-40B4-BE49-F238E27FC236}">
                    <a16:creationId xmlns:a16="http://schemas.microsoft.com/office/drawing/2014/main" id="{697F139E-AC6D-4EF9-A326-34E795BAD9E2}"/>
                  </a:ext>
                </a:extLst>
              </p:cNvPr>
              <p:cNvSpPr>
                <a:spLocks/>
              </p:cNvSpPr>
              <p:nvPr/>
            </p:nvSpPr>
            <p:spPr bwMode="auto">
              <a:xfrm>
                <a:off x="2013" y="2694"/>
                <a:ext cx="176" cy="338"/>
              </a:xfrm>
              <a:custGeom>
                <a:avLst/>
                <a:gdLst>
                  <a:gd name="T0" fmla="*/ 286 w 318"/>
                  <a:gd name="T1" fmla="*/ 322 h 615"/>
                  <a:gd name="T2" fmla="*/ 229 w 318"/>
                  <a:gd name="T3" fmla="*/ 300 h 615"/>
                  <a:gd name="T4" fmla="*/ 223 w 318"/>
                  <a:gd name="T5" fmla="*/ 301 h 615"/>
                  <a:gd name="T6" fmla="*/ 95 w 318"/>
                  <a:gd name="T7" fmla="*/ 301 h 615"/>
                  <a:gd name="T8" fmla="*/ 88 w 318"/>
                  <a:gd name="T9" fmla="*/ 300 h 615"/>
                  <a:gd name="T10" fmla="*/ 60 w 318"/>
                  <a:gd name="T11" fmla="*/ 266 h 615"/>
                  <a:gd name="T12" fmla="*/ 60 w 318"/>
                  <a:gd name="T13" fmla="*/ 137 h 615"/>
                  <a:gd name="T14" fmla="*/ 95 w 318"/>
                  <a:gd name="T15" fmla="*/ 103 h 615"/>
                  <a:gd name="T16" fmla="*/ 223 w 318"/>
                  <a:gd name="T17" fmla="*/ 103 h 615"/>
                  <a:gd name="T18" fmla="*/ 257 w 318"/>
                  <a:gd name="T19" fmla="*/ 137 h 615"/>
                  <a:gd name="T20" fmla="*/ 257 w 318"/>
                  <a:gd name="T21" fmla="*/ 210 h 615"/>
                  <a:gd name="T22" fmla="*/ 316 w 318"/>
                  <a:gd name="T23" fmla="*/ 210 h 615"/>
                  <a:gd name="T24" fmla="*/ 316 w 318"/>
                  <a:gd name="T25" fmla="*/ 137 h 615"/>
                  <a:gd name="T26" fmla="*/ 223 w 318"/>
                  <a:gd name="T27" fmla="*/ 44 h 615"/>
                  <a:gd name="T28" fmla="*/ 185 w 318"/>
                  <a:gd name="T29" fmla="*/ 44 h 615"/>
                  <a:gd name="T30" fmla="*/ 185 w 318"/>
                  <a:gd name="T31" fmla="*/ 0 h 615"/>
                  <a:gd name="T32" fmla="*/ 133 w 318"/>
                  <a:gd name="T33" fmla="*/ 0 h 615"/>
                  <a:gd name="T34" fmla="*/ 133 w 318"/>
                  <a:gd name="T35" fmla="*/ 44 h 615"/>
                  <a:gd name="T36" fmla="*/ 95 w 318"/>
                  <a:gd name="T37" fmla="*/ 44 h 615"/>
                  <a:gd name="T38" fmla="*/ 1 w 318"/>
                  <a:gd name="T39" fmla="*/ 137 h 615"/>
                  <a:gd name="T40" fmla="*/ 1 w 318"/>
                  <a:gd name="T41" fmla="*/ 266 h 615"/>
                  <a:gd name="T42" fmla="*/ 31 w 318"/>
                  <a:gd name="T43" fmla="*/ 336 h 615"/>
                  <a:gd name="T44" fmla="*/ 88 w 318"/>
                  <a:gd name="T45" fmla="*/ 359 h 615"/>
                  <a:gd name="T46" fmla="*/ 94 w 318"/>
                  <a:gd name="T47" fmla="*/ 358 h 615"/>
                  <a:gd name="T48" fmla="*/ 224 w 318"/>
                  <a:gd name="T49" fmla="*/ 358 h 615"/>
                  <a:gd name="T50" fmla="*/ 230 w 318"/>
                  <a:gd name="T51" fmla="*/ 359 h 615"/>
                  <a:gd name="T52" fmla="*/ 259 w 318"/>
                  <a:gd name="T53" fmla="*/ 393 h 615"/>
                  <a:gd name="T54" fmla="*/ 259 w 318"/>
                  <a:gd name="T55" fmla="*/ 522 h 615"/>
                  <a:gd name="T56" fmla="*/ 224 w 318"/>
                  <a:gd name="T57" fmla="*/ 556 h 615"/>
                  <a:gd name="T58" fmla="*/ 94 w 318"/>
                  <a:gd name="T59" fmla="*/ 556 h 615"/>
                  <a:gd name="T60" fmla="*/ 59 w 318"/>
                  <a:gd name="T61" fmla="*/ 522 h 615"/>
                  <a:gd name="T62" fmla="*/ 59 w 318"/>
                  <a:gd name="T63" fmla="*/ 449 h 615"/>
                  <a:gd name="T64" fmla="*/ 0 w 318"/>
                  <a:gd name="T65" fmla="*/ 449 h 615"/>
                  <a:gd name="T66" fmla="*/ 0 w 318"/>
                  <a:gd name="T67" fmla="*/ 522 h 615"/>
                  <a:gd name="T68" fmla="*/ 94 w 318"/>
                  <a:gd name="T69" fmla="*/ 615 h 615"/>
                  <a:gd name="T70" fmla="*/ 224 w 318"/>
                  <a:gd name="T71" fmla="*/ 615 h 615"/>
                  <a:gd name="T72" fmla="*/ 318 w 318"/>
                  <a:gd name="T73" fmla="*/ 522 h 615"/>
                  <a:gd name="T74" fmla="*/ 318 w 318"/>
                  <a:gd name="T75" fmla="*/ 393 h 615"/>
                  <a:gd name="T76" fmla="*/ 286 w 318"/>
                  <a:gd name="T77" fmla="*/ 322 h 6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18" h="615">
                    <a:moveTo>
                      <a:pt x="286" y="322"/>
                    </a:moveTo>
                    <a:cubicBezTo>
                      <a:pt x="272" y="308"/>
                      <a:pt x="253" y="301"/>
                      <a:pt x="229" y="300"/>
                    </a:cubicBezTo>
                    <a:cubicBezTo>
                      <a:pt x="226" y="300"/>
                      <a:pt x="224" y="301"/>
                      <a:pt x="223" y="301"/>
                    </a:cubicBezTo>
                    <a:cubicBezTo>
                      <a:pt x="95" y="301"/>
                      <a:pt x="95" y="301"/>
                      <a:pt x="95" y="301"/>
                    </a:cubicBezTo>
                    <a:cubicBezTo>
                      <a:pt x="92" y="301"/>
                      <a:pt x="90" y="300"/>
                      <a:pt x="88" y="300"/>
                    </a:cubicBezTo>
                    <a:cubicBezTo>
                      <a:pt x="63" y="297"/>
                      <a:pt x="60" y="273"/>
                      <a:pt x="60" y="266"/>
                    </a:cubicBezTo>
                    <a:cubicBezTo>
                      <a:pt x="60" y="137"/>
                      <a:pt x="60" y="137"/>
                      <a:pt x="60" y="137"/>
                    </a:cubicBezTo>
                    <a:cubicBezTo>
                      <a:pt x="60" y="106"/>
                      <a:pt x="85" y="103"/>
                      <a:pt x="95" y="103"/>
                    </a:cubicBezTo>
                    <a:cubicBezTo>
                      <a:pt x="223" y="103"/>
                      <a:pt x="223" y="103"/>
                      <a:pt x="223" y="103"/>
                    </a:cubicBezTo>
                    <a:cubicBezTo>
                      <a:pt x="254" y="103"/>
                      <a:pt x="257" y="127"/>
                      <a:pt x="257" y="137"/>
                    </a:cubicBezTo>
                    <a:cubicBezTo>
                      <a:pt x="257" y="210"/>
                      <a:pt x="257" y="210"/>
                      <a:pt x="257" y="210"/>
                    </a:cubicBezTo>
                    <a:cubicBezTo>
                      <a:pt x="316" y="210"/>
                      <a:pt x="316" y="210"/>
                      <a:pt x="316" y="210"/>
                    </a:cubicBezTo>
                    <a:cubicBezTo>
                      <a:pt x="316" y="137"/>
                      <a:pt x="316" y="137"/>
                      <a:pt x="316" y="137"/>
                    </a:cubicBezTo>
                    <a:cubicBezTo>
                      <a:pt x="316" y="100"/>
                      <a:pt x="291" y="44"/>
                      <a:pt x="223" y="44"/>
                    </a:cubicBezTo>
                    <a:cubicBezTo>
                      <a:pt x="185" y="44"/>
                      <a:pt x="185" y="44"/>
                      <a:pt x="185" y="44"/>
                    </a:cubicBezTo>
                    <a:cubicBezTo>
                      <a:pt x="185" y="0"/>
                      <a:pt x="185" y="0"/>
                      <a:pt x="185" y="0"/>
                    </a:cubicBezTo>
                    <a:cubicBezTo>
                      <a:pt x="133" y="0"/>
                      <a:pt x="133" y="0"/>
                      <a:pt x="133" y="0"/>
                    </a:cubicBezTo>
                    <a:cubicBezTo>
                      <a:pt x="133" y="44"/>
                      <a:pt x="133" y="44"/>
                      <a:pt x="133" y="44"/>
                    </a:cubicBezTo>
                    <a:cubicBezTo>
                      <a:pt x="95" y="44"/>
                      <a:pt x="95" y="44"/>
                      <a:pt x="95" y="44"/>
                    </a:cubicBezTo>
                    <a:cubicBezTo>
                      <a:pt x="57" y="44"/>
                      <a:pt x="1" y="69"/>
                      <a:pt x="1" y="137"/>
                    </a:cubicBezTo>
                    <a:cubicBezTo>
                      <a:pt x="1" y="266"/>
                      <a:pt x="1" y="266"/>
                      <a:pt x="1" y="266"/>
                    </a:cubicBezTo>
                    <a:cubicBezTo>
                      <a:pt x="1" y="287"/>
                      <a:pt x="9" y="316"/>
                      <a:pt x="31" y="336"/>
                    </a:cubicBezTo>
                    <a:cubicBezTo>
                      <a:pt x="46" y="350"/>
                      <a:pt x="64" y="357"/>
                      <a:pt x="88" y="359"/>
                    </a:cubicBezTo>
                    <a:cubicBezTo>
                      <a:pt x="91" y="358"/>
                      <a:pt x="93" y="358"/>
                      <a:pt x="94" y="358"/>
                    </a:cubicBezTo>
                    <a:cubicBezTo>
                      <a:pt x="224" y="358"/>
                      <a:pt x="224" y="358"/>
                      <a:pt x="224" y="358"/>
                    </a:cubicBezTo>
                    <a:cubicBezTo>
                      <a:pt x="226" y="358"/>
                      <a:pt x="229" y="358"/>
                      <a:pt x="230" y="359"/>
                    </a:cubicBezTo>
                    <a:cubicBezTo>
                      <a:pt x="256" y="362"/>
                      <a:pt x="259" y="386"/>
                      <a:pt x="259" y="393"/>
                    </a:cubicBezTo>
                    <a:cubicBezTo>
                      <a:pt x="259" y="522"/>
                      <a:pt x="259" y="522"/>
                      <a:pt x="259" y="522"/>
                    </a:cubicBezTo>
                    <a:cubicBezTo>
                      <a:pt x="259" y="553"/>
                      <a:pt x="234" y="556"/>
                      <a:pt x="224" y="556"/>
                    </a:cubicBezTo>
                    <a:cubicBezTo>
                      <a:pt x="94" y="556"/>
                      <a:pt x="94" y="556"/>
                      <a:pt x="94" y="556"/>
                    </a:cubicBezTo>
                    <a:cubicBezTo>
                      <a:pt x="63" y="556"/>
                      <a:pt x="60" y="532"/>
                      <a:pt x="59" y="522"/>
                    </a:cubicBezTo>
                    <a:cubicBezTo>
                      <a:pt x="59" y="449"/>
                      <a:pt x="59" y="449"/>
                      <a:pt x="59" y="449"/>
                    </a:cubicBezTo>
                    <a:cubicBezTo>
                      <a:pt x="0" y="449"/>
                      <a:pt x="0" y="449"/>
                      <a:pt x="0" y="449"/>
                    </a:cubicBezTo>
                    <a:cubicBezTo>
                      <a:pt x="0" y="522"/>
                      <a:pt x="0" y="522"/>
                      <a:pt x="0" y="522"/>
                    </a:cubicBezTo>
                    <a:cubicBezTo>
                      <a:pt x="0" y="559"/>
                      <a:pt x="25" y="615"/>
                      <a:pt x="94" y="615"/>
                    </a:cubicBezTo>
                    <a:cubicBezTo>
                      <a:pt x="224" y="615"/>
                      <a:pt x="224" y="615"/>
                      <a:pt x="224" y="615"/>
                    </a:cubicBezTo>
                    <a:cubicBezTo>
                      <a:pt x="262" y="615"/>
                      <a:pt x="318" y="590"/>
                      <a:pt x="318" y="522"/>
                    </a:cubicBezTo>
                    <a:cubicBezTo>
                      <a:pt x="318" y="393"/>
                      <a:pt x="318" y="393"/>
                      <a:pt x="318" y="393"/>
                    </a:cubicBezTo>
                    <a:cubicBezTo>
                      <a:pt x="318" y="372"/>
                      <a:pt x="310" y="342"/>
                      <a:pt x="286" y="3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175">
                <a:extLst>
                  <a:ext uri="{FF2B5EF4-FFF2-40B4-BE49-F238E27FC236}">
                    <a16:creationId xmlns:a16="http://schemas.microsoft.com/office/drawing/2014/main" id="{B7E4CBE0-4630-40E9-B12E-C003126368B3}"/>
                  </a:ext>
                </a:extLst>
              </p:cNvPr>
              <p:cNvSpPr>
                <a:spLocks/>
              </p:cNvSpPr>
              <p:nvPr/>
            </p:nvSpPr>
            <p:spPr bwMode="auto">
              <a:xfrm>
                <a:off x="2235" y="2865"/>
                <a:ext cx="44" cy="34"/>
              </a:xfrm>
              <a:custGeom>
                <a:avLst/>
                <a:gdLst>
                  <a:gd name="T0" fmla="*/ 0 w 44"/>
                  <a:gd name="T1" fmla="*/ 6 h 34"/>
                  <a:gd name="T2" fmla="*/ 0 w 44"/>
                  <a:gd name="T3" fmla="*/ 6 h 34"/>
                  <a:gd name="T4" fmla="*/ 0 w 44"/>
                  <a:gd name="T5" fmla="*/ 28 h 34"/>
                  <a:gd name="T6" fmla="*/ 0 w 44"/>
                  <a:gd name="T7" fmla="*/ 28 h 34"/>
                  <a:gd name="T8" fmla="*/ 0 w 44"/>
                  <a:gd name="T9" fmla="*/ 34 h 34"/>
                  <a:gd name="T10" fmla="*/ 44 w 44"/>
                  <a:gd name="T11" fmla="*/ 34 h 34"/>
                  <a:gd name="T12" fmla="*/ 44 w 44"/>
                  <a:gd name="T13" fmla="*/ 0 h 34"/>
                  <a:gd name="T14" fmla="*/ 0 w 44"/>
                  <a:gd name="T15" fmla="*/ 0 h 34"/>
                  <a:gd name="T16" fmla="*/ 0 w 44"/>
                  <a:gd name="T17" fmla="*/ 6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34">
                    <a:moveTo>
                      <a:pt x="0" y="6"/>
                    </a:moveTo>
                    <a:lnTo>
                      <a:pt x="0" y="6"/>
                    </a:lnTo>
                    <a:lnTo>
                      <a:pt x="0" y="28"/>
                    </a:lnTo>
                    <a:lnTo>
                      <a:pt x="0" y="28"/>
                    </a:lnTo>
                    <a:lnTo>
                      <a:pt x="0" y="34"/>
                    </a:lnTo>
                    <a:lnTo>
                      <a:pt x="44" y="34"/>
                    </a:lnTo>
                    <a:lnTo>
                      <a:pt x="44" y="0"/>
                    </a:lnTo>
                    <a:lnTo>
                      <a:pt x="0" y="0"/>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176">
                <a:extLst>
                  <a:ext uri="{FF2B5EF4-FFF2-40B4-BE49-F238E27FC236}">
                    <a16:creationId xmlns:a16="http://schemas.microsoft.com/office/drawing/2014/main" id="{246CB9D8-D823-4DAD-A5F1-951620714D73}"/>
                  </a:ext>
                </a:extLst>
              </p:cNvPr>
              <p:cNvSpPr>
                <a:spLocks/>
              </p:cNvSpPr>
              <p:nvPr/>
            </p:nvSpPr>
            <p:spPr bwMode="auto">
              <a:xfrm>
                <a:off x="1919" y="2865"/>
                <a:ext cx="44" cy="34"/>
              </a:xfrm>
              <a:custGeom>
                <a:avLst/>
                <a:gdLst>
                  <a:gd name="T0" fmla="*/ 0 w 44"/>
                  <a:gd name="T1" fmla="*/ 11 h 34"/>
                  <a:gd name="T2" fmla="*/ 0 w 44"/>
                  <a:gd name="T3" fmla="*/ 11 h 34"/>
                  <a:gd name="T4" fmla="*/ 0 w 44"/>
                  <a:gd name="T5" fmla="*/ 23 h 34"/>
                  <a:gd name="T6" fmla="*/ 0 w 44"/>
                  <a:gd name="T7" fmla="*/ 23 h 34"/>
                  <a:gd name="T8" fmla="*/ 0 w 44"/>
                  <a:gd name="T9" fmla="*/ 34 h 34"/>
                  <a:gd name="T10" fmla="*/ 44 w 44"/>
                  <a:gd name="T11" fmla="*/ 34 h 34"/>
                  <a:gd name="T12" fmla="*/ 44 w 44"/>
                  <a:gd name="T13" fmla="*/ 0 h 34"/>
                  <a:gd name="T14" fmla="*/ 0 w 44"/>
                  <a:gd name="T15" fmla="*/ 0 h 34"/>
                  <a:gd name="T16" fmla="*/ 0 w 44"/>
                  <a:gd name="T17" fmla="*/ 11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34">
                    <a:moveTo>
                      <a:pt x="0" y="11"/>
                    </a:moveTo>
                    <a:lnTo>
                      <a:pt x="0" y="11"/>
                    </a:lnTo>
                    <a:lnTo>
                      <a:pt x="0" y="23"/>
                    </a:lnTo>
                    <a:lnTo>
                      <a:pt x="0" y="23"/>
                    </a:lnTo>
                    <a:lnTo>
                      <a:pt x="0" y="34"/>
                    </a:lnTo>
                    <a:lnTo>
                      <a:pt x="44" y="34"/>
                    </a:lnTo>
                    <a:lnTo>
                      <a:pt x="44" y="0"/>
                    </a:lnTo>
                    <a:lnTo>
                      <a:pt x="0" y="0"/>
                    </a:lnTo>
                    <a:lnTo>
                      <a:pt x="0"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81" name="TextBox 180">
              <a:extLst>
                <a:ext uri="{FF2B5EF4-FFF2-40B4-BE49-F238E27FC236}">
                  <a16:creationId xmlns:a16="http://schemas.microsoft.com/office/drawing/2014/main" id="{E27F5512-F040-421F-B7D1-E6C0A67D08AF}"/>
                </a:ext>
              </a:extLst>
            </p:cNvPr>
            <p:cNvSpPr txBox="1"/>
            <p:nvPr/>
          </p:nvSpPr>
          <p:spPr>
            <a:xfrm>
              <a:off x="10578889" y="3886200"/>
              <a:ext cx="818765" cy="494155"/>
            </a:xfrm>
            <a:prstGeom prst="rect">
              <a:avLst/>
            </a:prstGeom>
            <a:solidFill>
              <a:schemeClr val="tx1">
                <a:lumMod val="100000"/>
              </a:schemeClr>
            </a:solid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The claim is fully paid</a:t>
              </a:r>
            </a:p>
          </p:txBody>
        </p:sp>
        <p:cxnSp>
          <p:nvCxnSpPr>
            <p:cNvPr id="190" name="Straight Connector 189">
              <a:extLst>
                <a:ext uri="{FF2B5EF4-FFF2-40B4-BE49-F238E27FC236}">
                  <a16:creationId xmlns:a16="http://schemas.microsoft.com/office/drawing/2014/main" id="{2B9AE324-4520-45AC-8935-2D5109625200}"/>
                </a:ext>
              </a:extLst>
            </p:cNvPr>
            <p:cNvCxnSpPr>
              <a:cxnSpLocks/>
            </p:cNvCxnSpPr>
            <p:nvPr/>
          </p:nvCxnSpPr>
          <p:spPr>
            <a:xfrm>
              <a:off x="10988271" y="2604891"/>
              <a:ext cx="0" cy="332044"/>
            </a:xfrm>
            <a:prstGeom prst="line">
              <a:avLst/>
            </a:prstGeom>
            <a:noFill/>
            <a:ln w="12700" cap="sq" cmpd="sng" algn="ctr">
              <a:solidFill>
                <a:srgbClr val="D2D2DA"/>
              </a:solidFill>
              <a:prstDash val="solid"/>
              <a:miter lim="800000"/>
              <a:tailEnd type="none"/>
            </a:ln>
            <a:effectLst/>
          </p:spPr>
        </p:cxnSp>
      </p:grpSp>
      <p:grpSp>
        <p:nvGrpSpPr>
          <p:cNvPr id="5" name="Group 4">
            <a:extLst>
              <a:ext uri="{FF2B5EF4-FFF2-40B4-BE49-F238E27FC236}">
                <a16:creationId xmlns:a16="http://schemas.microsoft.com/office/drawing/2014/main" id="{C8A3FC54-242D-4F03-A484-C1943275CD61}"/>
              </a:ext>
            </a:extLst>
          </p:cNvPr>
          <p:cNvGrpSpPr/>
          <p:nvPr/>
        </p:nvGrpSpPr>
        <p:grpSpPr>
          <a:xfrm>
            <a:off x="280697" y="2604891"/>
            <a:ext cx="1198751" cy="2218358"/>
            <a:chOff x="280697" y="2604891"/>
            <a:chExt cx="1198751" cy="2218358"/>
          </a:xfrm>
        </p:grpSpPr>
        <p:sp>
          <p:nvSpPr>
            <p:cNvPr id="201" name="TextBox 200">
              <a:extLst>
                <a:ext uri="{FF2B5EF4-FFF2-40B4-BE49-F238E27FC236}">
                  <a16:creationId xmlns:a16="http://schemas.microsoft.com/office/drawing/2014/main" id="{7CACA262-3D51-4463-A6A1-49A4E6CDB70E}"/>
                </a:ext>
              </a:extLst>
            </p:cNvPr>
            <p:cNvSpPr txBox="1"/>
            <p:nvPr/>
          </p:nvSpPr>
          <p:spPr>
            <a:xfrm>
              <a:off x="280697" y="3860235"/>
              <a:ext cx="1198751" cy="963014"/>
            </a:xfrm>
            <a:prstGeom prst="rect">
              <a:avLst/>
            </a:prstGeom>
            <a:noFill/>
            <a:ln w="12700" cap="sq">
              <a:noFill/>
              <a:miter lim="800000"/>
            </a:ln>
          </p:spPr>
          <p:txBody>
            <a:bodyPr wrap="square" lIns="0" tIns="0" rIns="0" bIns="0" rtlCol="0">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bg1"/>
                  </a:solidFill>
                  <a:effectLst/>
                  <a:uLnTx/>
                  <a:uFillTx/>
                </a:rPr>
                <a:t>Premium is paid for insurance coverage</a:t>
              </a:r>
            </a:p>
          </p:txBody>
        </p:sp>
        <p:cxnSp>
          <p:nvCxnSpPr>
            <p:cNvPr id="202" name="Straight Connector 201">
              <a:extLst>
                <a:ext uri="{FF2B5EF4-FFF2-40B4-BE49-F238E27FC236}">
                  <a16:creationId xmlns:a16="http://schemas.microsoft.com/office/drawing/2014/main" id="{F2AB2C0E-8280-4A06-9ABD-B35F4DF4934F}"/>
                </a:ext>
              </a:extLst>
            </p:cNvPr>
            <p:cNvCxnSpPr>
              <a:cxnSpLocks/>
            </p:cNvCxnSpPr>
            <p:nvPr/>
          </p:nvCxnSpPr>
          <p:spPr>
            <a:xfrm>
              <a:off x="880072" y="2604891"/>
              <a:ext cx="0" cy="332044"/>
            </a:xfrm>
            <a:prstGeom prst="line">
              <a:avLst/>
            </a:prstGeom>
            <a:noFill/>
            <a:ln w="12700" cap="sq" cmpd="sng" algn="ctr">
              <a:solidFill>
                <a:srgbClr val="D2D2DA"/>
              </a:solidFill>
              <a:prstDash val="solid"/>
              <a:miter lim="800000"/>
              <a:tailEnd type="none"/>
            </a:ln>
            <a:effectLst/>
          </p:spPr>
        </p:cxnSp>
        <p:grpSp>
          <p:nvGrpSpPr>
            <p:cNvPr id="219" name="Group 94">
              <a:extLst>
                <a:ext uri="{FF2B5EF4-FFF2-40B4-BE49-F238E27FC236}">
                  <a16:creationId xmlns:a16="http://schemas.microsoft.com/office/drawing/2014/main" id="{3A5869BA-008C-4100-B47E-EBCCD3CA65BA}"/>
                </a:ext>
              </a:extLst>
            </p:cNvPr>
            <p:cNvGrpSpPr>
              <a:grpSpLocks noChangeAspect="1"/>
            </p:cNvGrpSpPr>
            <p:nvPr/>
          </p:nvGrpSpPr>
          <p:grpSpPr bwMode="auto">
            <a:xfrm>
              <a:off x="577807" y="2971800"/>
              <a:ext cx="604531" cy="851600"/>
              <a:chOff x="1825" y="2866"/>
              <a:chExt cx="690" cy="972"/>
            </a:xfrm>
            <a:solidFill>
              <a:schemeClr val="bg1"/>
            </a:solidFill>
          </p:grpSpPr>
          <p:sp>
            <p:nvSpPr>
              <p:cNvPr id="222" name="Freeform 95">
                <a:extLst>
                  <a:ext uri="{FF2B5EF4-FFF2-40B4-BE49-F238E27FC236}">
                    <a16:creationId xmlns:a16="http://schemas.microsoft.com/office/drawing/2014/main" id="{F13D69B4-A4B0-4760-98EB-99965E167CF7}"/>
                  </a:ext>
                </a:extLst>
              </p:cNvPr>
              <p:cNvSpPr>
                <a:spLocks noEditPoints="1"/>
              </p:cNvSpPr>
              <p:nvPr/>
            </p:nvSpPr>
            <p:spPr bwMode="auto">
              <a:xfrm>
                <a:off x="1863" y="3502"/>
                <a:ext cx="338" cy="336"/>
              </a:xfrm>
              <a:custGeom>
                <a:avLst/>
                <a:gdLst>
                  <a:gd name="T0" fmla="*/ 152 w 338"/>
                  <a:gd name="T1" fmla="*/ 336 h 336"/>
                  <a:gd name="T2" fmla="*/ 104 w 338"/>
                  <a:gd name="T3" fmla="*/ 324 h 336"/>
                  <a:gd name="T4" fmla="*/ 62 w 338"/>
                  <a:gd name="T5" fmla="*/ 298 h 336"/>
                  <a:gd name="T6" fmla="*/ 30 w 338"/>
                  <a:gd name="T7" fmla="*/ 262 h 336"/>
                  <a:gd name="T8" fmla="*/ 8 w 338"/>
                  <a:gd name="T9" fmla="*/ 218 h 336"/>
                  <a:gd name="T10" fmla="*/ 0 w 338"/>
                  <a:gd name="T11" fmla="*/ 168 h 336"/>
                  <a:gd name="T12" fmla="*/ 4 w 338"/>
                  <a:gd name="T13" fmla="*/ 134 h 336"/>
                  <a:gd name="T14" fmla="*/ 20 w 338"/>
                  <a:gd name="T15" fmla="*/ 88 h 336"/>
                  <a:gd name="T16" fmla="*/ 50 w 338"/>
                  <a:gd name="T17" fmla="*/ 48 h 336"/>
                  <a:gd name="T18" fmla="*/ 88 w 338"/>
                  <a:gd name="T19" fmla="*/ 20 h 336"/>
                  <a:gd name="T20" fmla="*/ 134 w 338"/>
                  <a:gd name="T21" fmla="*/ 2 h 336"/>
                  <a:gd name="T22" fmla="*/ 168 w 338"/>
                  <a:gd name="T23" fmla="*/ 0 h 336"/>
                  <a:gd name="T24" fmla="*/ 218 w 338"/>
                  <a:gd name="T25" fmla="*/ 8 h 336"/>
                  <a:gd name="T26" fmla="*/ 264 w 338"/>
                  <a:gd name="T27" fmla="*/ 28 h 336"/>
                  <a:gd name="T28" fmla="*/ 298 w 338"/>
                  <a:gd name="T29" fmla="*/ 60 h 336"/>
                  <a:gd name="T30" fmla="*/ 324 w 338"/>
                  <a:gd name="T31" fmla="*/ 102 h 336"/>
                  <a:gd name="T32" fmla="*/ 336 w 338"/>
                  <a:gd name="T33" fmla="*/ 150 h 336"/>
                  <a:gd name="T34" fmla="*/ 336 w 338"/>
                  <a:gd name="T35" fmla="*/ 186 h 336"/>
                  <a:gd name="T36" fmla="*/ 324 w 338"/>
                  <a:gd name="T37" fmla="*/ 234 h 336"/>
                  <a:gd name="T38" fmla="*/ 298 w 338"/>
                  <a:gd name="T39" fmla="*/ 276 h 336"/>
                  <a:gd name="T40" fmla="*/ 264 w 338"/>
                  <a:gd name="T41" fmla="*/ 308 h 336"/>
                  <a:gd name="T42" fmla="*/ 218 w 338"/>
                  <a:gd name="T43" fmla="*/ 328 h 336"/>
                  <a:gd name="T44" fmla="*/ 168 w 338"/>
                  <a:gd name="T45" fmla="*/ 336 h 336"/>
                  <a:gd name="T46" fmla="*/ 168 w 338"/>
                  <a:gd name="T47" fmla="*/ 18 h 336"/>
                  <a:gd name="T48" fmla="*/ 124 w 338"/>
                  <a:gd name="T49" fmla="*/ 24 h 336"/>
                  <a:gd name="T50" fmla="*/ 84 w 338"/>
                  <a:gd name="T51" fmla="*/ 44 h 336"/>
                  <a:gd name="T52" fmla="*/ 52 w 338"/>
                  <a:gd name="T53" fmla="*/ 72 h 336"/>
                  <a:gd name="T54" fmla="*/ 30 w 338"/>
                  <a:gd name="T55" fmla="*/ 110 h 336"/>
                  <a:gd name="T56" fmla="*/ 20 w 338"/>
                  <a:gd name="T57" fmla="*/ 152 h 336"/>
                  <a:gd name="T58" fmla="*/ 20 w 338"/>
                  <a:gd name="T59" fmla="*/ 184 h 336"/>
                  <a:gd name="T60" fmla="*/ 30 w 338"/>
                  <a:gd name="T61" fmla="*/ 226 h 336"/>
                  <a:gd name="T62" fmla="*/ 52 w 338"/>
                  <a:gd name="T63" fmla="*/ 264 h 336"/>
                  <a:gd name="T64" fmla="*/ 84 w 338"/>
                  <a:gd name="T65" fmla="*/ 292 h 336"/>
                  <a:gd name="T66" fmla="*/ 124 w 338"/>
                  <a:gd name="T67" fmla="*/ 312 h 336"/>
                  <a:gd name="T68" fmla="*/ 168 w 338"/>
                  <a:gd name="T69" fmla="*/ 318 h 336"/>
                  <a:gd name="T70" fmla="*/ 200 w 338"/>
                  <a:gd name="T71" fmla="*/ 316 h 336"/>
                  <a:gd name="T72" fmla="*/ 240 w 338"/>
                  <a:gd name="T73" fmla="*/ 300 h 336"/>
                  <a:gd name="T74" fmla="*/ 276 w 338"/>
                  <a:gd name="T75" fmla="*/ 274 h 336"/>
                  <a:gd name="T76" fmla="*/ 302 w 338"/>
                  <a:gd name="T77" fmla="*/ 240 h 336"/>
                  <a:gd name="T78" fmla="*/ 316 w 338"/>
                  <a:gd name="T79" fmla="*/ 198 h 336"/>
                  <a:gd name="T80" fmla="*/ 320 w 338"/>
                  <a:gd name="T81" fmla="*/ 168 h 336"/>
                  <a:gd name="T82" fmla="*/ 312 w 338"/>
                  <a:gd name="T83" fmla="*/ 124 h 336"/>
                  <a:gd name="T84" fmla="*/ 294 w 338"/>
                  <a:gd name="T85" fmla="*/ 84 h 336"/>
                  <a:gd name="T86" fmla="*/ 264 w 338"/>
                  <a:gd name="T87" fmla="*/ 52 h 336"/>
                  <a:gd name="T88" fmla="*/ 228 w 338"/>
                  <a:gd name="T89" fmla="*/ 30 h 336"/>
                  <a:gd name="T90" fmla="*/ 184 w 338"/>
                  <a:gd name="T91" fmla="*/ 18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38" h="336">
                    <a:moveTo>
                      <a:pt x="168" y="336"/>
                    </a:moveTo>
                    <a:lnTo>
                      <a:pt x="168" y="336"/>
                    </a:lnTo>
                    <a:lnTo>
                      <a:pt x="152" y="336"/>
                    </a:lnTo>
                    <a:lnTo>
                      <a:pt x="134" y="334"/>
                    </a:lnTo>
                    <a:lnTo>
                      <a:pt x="118" y="328"/>
                    </a:lnTo>
                    <a:lnTo>
                      <a:pt x="104" y="324"/>
                    </a:lnTo>
                    <a:lnTo>
                      <a:pt x="88" y="316"/>
                    </a:lnTo>
                    <a:lnTo>
                      <a:pt x="74" y="308"/>
                    </a:lnTo>
                    <a:lnTo>
                      <a:pt x="62" y="298"/>
                    </a:lnTo>
                    <a:lnTo>
                      <a:pt x="50" y="288"/>
                    </a:lnTo>
                    <a:lnTo>
                      <a:pt x="38" y="276"/>
                    </a:lnTo>
                    <a:lnTo>
                      <a:pt x="30" y="262"/>
                    </a:lnTo>
                    <a:lnTo>
                      <a:pt x="20" y="248"/>
                    </a:lnTo>
                    <a:lnTo>
                      <a:pt x="14" y="234"/>
                    </a:lnTo>
                    <a:lnTo>
                      <a:pt x="8" y="218"/>
                    </a:lnTo>
                    <a:lnTo>
                      <a:pt x="4" y="202"/>
                    </a:lnTo>
                    <a:lnTo>
                      <a:pt x="2" y="186"/>
                    </a:lnTo>
                    <a:lnTo>
                      <a:pt x="0" y="168"/>
                    </a:lnTo>
                    <a:lnTo>
                      <a:pt x="0" y="168"/>
                    </a:lnTo>
                    <a:lnTo>
                      <a:pt x="2" y="150"/>
                    </a:lnTo>
                    <a:lnTo>
                      <a:pt x="4" y="134"/>
                    </a:lnTo>
                    <a:lnTo>
                      <a:pt x="8" y="118"/>
                    </a:lnTo>
                    <a:lnTo>
                      <a:pt x="14" y="102"/>
                    </a:lnTo>
                    <a:lnTo>
                      <a:pt x="20" y="88"/>
                    </a:lnTo>
                    <a:lnTo>
                      <a:pt x="30" y="74"/>
                    </a:lnTo>
                    <a:lnTo>
                      <a:pt x="38" y="60"/>
                    </a:lnTo>
                    <a:lnTo>
                      <a:pt x="50" y="48"/>
                    </a:lnTo>
                    <a:lnTo>
                      <a:pt x="62" y="38"/>
                    </a:lnTo>
                    <a:lnTo>
                      <a:pt x="74" y="28"/>
                    </a:lnTo>
                    <a:lnTo>
                      <a:pt x="88" y="20"/>
                    </a:lnTo>
                    <a:lnTo>
                      <a:pt x="104" y="12"/>
                    </a:lnTo>
                    <a:lnTo>
                      <a:pt x="118" y="8"/>
                    </a:lnTo>
                    <a:lnTo>
                      <a:pt x="134" y="2"/>
                    </a:lnTo>
                    <a:lnTo>
                      <a:pt x="152" y="0"/>
                    </a:lnTo>
                    <a:lnTo>
                      <a:pt x="168" y="0"/>
                    </a:lnTo>
                    <a:lnTo>
                      <a:pt x="168" y="0"/>
                    </a:lnTo>
                    <a:lnTo>
                      <a:pt x="186" y="0"/>
                    </a:lnTo>
                    <a:lnTo>
                      <a:pt x="202" y="2"/>
                    </a:lnTo>
                    <a:lnTo>
                      <a:pt x="218" y="8"/>
                    </a:lnTo>
                    <a:lnTo>
                      <a:pt x="234" y="12"/>
                    </a:lnTo>
                    <a:lnTo>
                      <a:pt x="250" y="20"/>
                    </a:lnTo>
                    <a:lnTo>
                      <a:pt x="264" y="28"/>
                    </a:lnTo>
                    <a:lnTo>
                      <a:pt x="276" y="38"/>
                    </a:lnTo>
                    <a:lnTo>
                      <a:pt x="288" y="48"/>
                    </a:lnTo>
                    <a:lnTo>
                      <a:pt x="298" y="60"/>
                    </a:lnTo>
                    <a:lnTo>
                      <a:pt x="308" y="74"/>
                    </a:lnTo>
                    <a:lnTo>
                      <a:pt x="318" y="88"/>
                    </a:lnTo>
                    <a:lnTo>
                      <a:pt x="324" y="102"/>
                    </a:lnTo>
                    <a:lnTo>
                      <a:pt x="330" y="118"/>
                    </a:lnTo>
                    <a:lnTo>
                      <a:pt x="334" y="134"/>
                    </a:lnTo>
                    <a:lnTo>
                      <a:pt x="336" y="150"/>
                    </a:lnTo>
                    <a:lnTo>
                      <a:pt x="338" y="168"/>
                    </a:lnTo>
                    <a:lnTo>
                      <a:pt x="338" y="168"/>
                    </a:lnTo>
                    <a:lnTo>
                      <a:pt x="336" y="186"/>
                    </a:lnTo>
                    <a:lnTo>
                      <a:pt x="334" y="202"/>
                    </a:lnTo>
                    <a:lnTo>
                      <a:pt x="330" y="218"/>
                    </a:lnTo>
                    <a:lnTo>
                      <a:pt x="324" y="234"/>
                    </a:lnTo>
                    <a:lnTo>
                      <a:pt x="318" y="248"/>
                    </a:lnTo>
                    <a:lnTo>
                      <a:pt x="308" y="262"/>
                    </a:lnTo>
                    <a:lnTo>
                      <a:pt x="298" y="276"/>
                    </a:lnTo>
                    <a:lnTo>
                      <a:pt x="288" y="288"/>
                    </a:lnTo>
                    <a:lnTo>
                      <a:pt x="276" y="298"/>
                    </a:lnTo>
                    <a:lnTo>
                      <a:pt x="264" y="308"/>
                    </a:lnTo>
                    <a:lnTo>
                      <a:pt x="250" y="316"/>
                    </a:lnTo>
                    <a:lnTo>
                      <a:pt x="234" y="324"/>
                    </a:lnTo>
                    <a:lnTo>
                      <a:pt x="218" y="328"/>
                    </a:lnTo>
                    <a:lnTo>
                      <a:pt x="202" y="334"/>
                    </a:lnTo>
                    <a:lnTo>
                      <a:pt x="186" y="336"/>
                    </a:lnTo>
                    <a:lnTo>
                      <a:pt x="168" y="336"/>
                    </a:lnTo>
                    <a:lnTo>
                      <a:pt x="168" y="336"/>
                    </a:lnTo>
                    <a:close/>
                    <a:moveTo>
                      <a:pt x="168" y="18"/>
                    </a:moveTo>
                    <a:lnTo>
                      <a:pt x="168" y="18"/>
                    </a:lnTo>
                    <a:lnTo>
                      <a:pt x="154" y="18"/>
                    </a:lnTo>
                    <a:lnTo>
                      <a:pt x="138" y="20"/>
                    </a:lnTo>
                    <a:lnTo>
                      <a:pt x="124" y="24"/>
                    </a:lnTo>
                    <a:lnTo>
                      <a:pt x="110" y="30"/>
                    </a:lnTo>
                    <a:lnTo>
                      <a:pt x="98" y="36"/>
                    </a:lnTo>
                    <a:lnTo>
                      <a:pt x="84" y="44"/>
                    </a:lnTo>
                    <a:lnTo>
                      <a:pt x="74" y="52"/>
                    </a:lnTo>
                    <a:lnTo>
                      <a:pt x="62" y="62"/>
                    </a:lnTo>
                    <a:lnTo>
                      <a:pt x="52" y="72"/>
                    </a:lnTo>
                    <a:lnTo>
                      <a:pt x="44" y="84"/>
                    </a:lnTo>
                    <a:lnTo>
                      <a:pt x="36" y="96"/>
                    </a:lnTo>
                    <a:lnTo>
                      <a:pt x="30" y="110"/>
                    </a:lnTo>
                    <a:lnTo>
                      <a:pt x="26" y="124"/>
                    </a:lnTo>
                    <a:lnTo>
                      <a:pt x="22" y="138"/>
                    </a:lnTo>
                    <a:lnTo>
                      <a:pt x="20" y="152"/>
                    </a:lnTo>
                    <a:lnTo>
                      <a:pt x="18" y="168"/>
                    </a:lnTo>
                    <a:lnTo>
                      <a:pt x="18" y="168"/>
                    </a:lnTo>
                    <a:lnTo>
                      <a:pt x="20" y="184"/>
                    </a:lnTo>
                    <a:lnTo>
                      <a:pt x="22" y="198"/>
                    </a:lnTo>
                    <a:lnTo>
                      <a:pt x="26" y="212"/>
                    </a:lnTo>
                    <a:lnTo>
                      <a:pt x="30" y="226"/>
                    </a:lnTo>
                    <a:lnTo>
                      <a:pt x="36" y="240"/>
                    </a:lnTo>
                    <a:lnTo>
                      <a:pt x="44" y="252"/>
                    </a:lnTo>
                    <a:lnTo>
                      <a:pt x="52" y="264"/>
                    </a:lnTo>
                    <a:lnTo>
                      <a:pt x="62" y="274"/>
                    </a:lnTo>
                    <a:lnTo>
                      <a:pt x="74" y="284"/>
                    </a:lnTo>
                    <a:lnTo>
                      <a:pt x="84" y="292"/>
                    </a:lnTo>
                    <a:lnTo>
                      <a:pt x="98" y="300"/>
                    </a:lnTo>
                    <a:lnTo>
                      <a:pt x="110" y="306"/>
                    </a:lnTo>
                    <a:lnTo>
                      <a:pt x="124" y="312"/>
                    </a:lnTo>
                    <a:lnTo>
                      <a:pt x="138" y="316"/>
                    </a:lnTo>
                    <a:lnTo>
                      <a:pt x="154" y="318"/>
                    </a:lnTo>
                    <a:lnTo>
                      <a:pt x="168" y="318"/>
                    </a:lnTo>
                    <a:lnTo>
                      <a:pt x="168" y="318"/>
                    </a:lnTo>
                    <a:lnTo>
                      <a:pt x="184" y="318"/>
                    </a:lnTo>
                    <a:lnTo>
                      <a:pt x="200" y="316"/>
                    </a:lnTo>
                    <a:lnTo>
                      <a:pt x="214" y="312"/>
                    </a:lnTo>
                    <a:lnTo>
                      <a:pt x="228" y="306"/>
                    </a:lnTo>
                    <a:lnTo>
                      <a:pt x="240" y="300"/>
                    </a:lnTo>
                    <a:lnTo>
                      <a:pt x="252" y="292"/>
                    </a:lnTo>
                    <a:lnTo>
                      <a:pt x="264" y="284"/>
                    </a:lnTo>
                    <a:lnTo>
                      <a:pt x="276" y="274"/>
                    </a:lnTo>
                    <a:lnTo>
                      <a:pt x="284" y="264"/>
                    </a:lnTo>
                    <a:lnTo>
                      <a:pt x="294" y="252"/>
                    </a:lnTo>
                    <a:lnTo>
                      <a:pt x="302" y="240"/>
                    </a:lnTo>
                    <a:lnTo>
                      <a:pt x="308" y="226"/>
                    </a:lnTo>
                    <a:lnTo>
                      <a:pt x="312" y="212"/>
                    </a:lnTo>
                    <a:lnTo>
                      <a:pt x="316" y="198"/>
                    </a:lnTo>
                    <a:lnTo>
                      <a:pt x="318" y="184"/>
                    </a:lnTo>
                    <a:lnTo>
                      <a:pt x="320" y="168"/>
                    </a:lnTo>
                    <a:lnTo>
                      <a:pt x="320" y="168"/>
                    </a:lnTo>
                    <a:lnTo>
                      <a:pt x="318" y="152"/>
                    </a:lnTo>
                    <a:lnTo>
                      <a:pt x="316" y="138"/>
                    </a:lnTo>
                    <a:lnTo>
                      <a:pt x="312" y="124"/>
                    </a:lnTo>
                    <a:lnTo>
                      <a:pt x="308" y="110"/>
                    </a:lnTo>
                    <a:lnTo>
                      <a:pt x="302" y="96"/>
                    </a:lnTo>
                    <a:lnTo>
                      <a:pt x="294" y="84"/>
                    </a:lnTo>
                    <a:lnTo>
                      <a:pt x="284" y="72"/>
                    </a:lnTo>
                    <a:lnTo>
                      <a:pt x="276" y="62"/>
                    </a:lnTo>
                    <a:lnTo>
                      <a:pt x="264" y="52"/>
                    </a:lnTo>
                    <a:lnTo>
                      <a:pt x="252" y="44"/>
                    </a:lnTo>
                    <a:lnTo>
                      <a:pt x="240" y="36"/>
                    </a:lnTo>
                    <a:lnTo>
                      <a:pt x="228" y="30"/>
                    </a:lnTo>
                    <a:lnTo>
                      <a:pt x="214" y="24"/>
                    </a:lnTo>
                    <a:lnTo>
                      <a:pt x="200" y="20"/>
                    </a:lnTo>
                    <a:lnTo>
                      <a:pt x="184" y="18"/>
                    </a:lnTo>
                    <a:lnTo>
                      <a:pt x="168" y="18"/>
                    </a:lnTo>
                    <a:lnTo>
                      <a:pt x="168"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96">
                <a:extLst>
                  <a:ext uri="{FF2B5EF4-FFF2-40B4-BE49-F238E27FC236}">
                    <a16:creationId xmlns:a16="http://schemas.microsoft.com/office/drawing/2014/main" id="{0F8B5997-72B7-4F1C-A87D-EC92B93D5045}"/>
                  </a:ext>
                </a:extLst>
              </p:cNvPr>
              <p:cNvSpPr>
                <a:spLocks/>
              </p:cNvSpPr>
              <p:nvPr/>
            </p:nvSpPr>
            <p:spPr bwMode="auto">
              <a:xfrm>
                <a:off x="1985" y="3584"/>
                <a:ext cx="94" cy="172"/>
              </a:xfrm>
              <a:custGeom>
                <a:avLst/>
                <a:gdLst>
                  <a:gd name="T0" fmla="*/ 28 w 94"/>
                  <a:gd name="T1" fmla="*/ 172 h 172"/>
                  <a:gd name="T2" fmla="*/ 16 w 94"/>
                  <a:gd name="T3" fmla="*/ 168 h 172"/>
                  <a:gd name="T4" fmla="*/ 2 w 94"/>
                  <a:gd name="T5" fmla="*/ 154 h 172"/>
                  <a:gd name="T6" fmla="*/ 0 w 94"/>
                  <a:gd name="T7" fmla="*/ 124 h 172"/>
                  <a:gd name="T8" fmla="*/ 18 w 94"/>
                  <a:gd name="T9" fmla="*/ 144 h 172"/>
                  <a:gd name="T10" fmla="*/ 18 w 94"/>
                  <a:gd name="T11" fmla="*/ 148 h 172"/>
                  <a:gd name="T12" fmla="*/ 24 w 94"/>
                  <a:gd name="T13" fmla="*/ 152 h 172"/>
                  <a:gd name="T14" fmla="*/ 66 w 94"/>
                  <a:gd name="T15" fmla="*/ 154 h 172"/>
                  <a:gd name="T16" fmla="*/ 70 w 94"/>
                  <a:gd name="T17" fmla="*/ 152 h 172"/>
                  <a:gd name="T18" fmla="*/ 76 w 94"/>
                  <a:gd name="T19" fmla="*/ 148 h 172"/>
                  <a:gd name="T20" fmla="*/ 76 w 94"/>
                  <a:gd name="T21" fmla="*/ 104 h 172"/>
                  <a:gd name="T22" fmla="*/ 76 w 94"/>
                  <a:gd name="T23" fmla="*/ 100 h 172"/>
                  <a:gd name="T24" fmla="*/ 70 w 94"/>
                  <a:gd name="T25" fmla="*/ 96 h 172"/>
                  <a:gd name="T26" fmla="*/ 28 w 94"/>
                  <a:gd name="T27" fmla="*/ 96 h 172"/>
                  <a:gd name="T28" fmla="*/ 16 w 94"/>
                  <a:gd name="T29" fmla="*/ 92 h 172"/>
                  <a:gd name="T30" fmla="*/ 2 w 94"/>
                  <a:gd name="T31" fmla="*/ 78 h 172"/>
                  <a:gd name="T32" fmla="*/ 0 w 94"/>
                  <a:gd name="T33" fmla="*/ 28 h 172"/>
                  <a:gd name="T34" fmla="*/ 2 w 94"/>
                  <a:gd name="T35" fmla="*/ 18 h 172"/>
                  <a:gd name="T36" fmla="*/ 16 w 94"/>
                  <a:gd name="T37" fmla="*/ 4 h 172"/>
                  <a:gd name="T38" fmla="*/ 66 w 94"/>
                  <a:gd name="T39" fmla="*/ 0 h 172"/>
                  <a:gd name="T40" fmla="*/ 78 w 94"/>
                  <a:gd name="T41" fmla="*/ 4 h 172"/>
                  <a:gd name="T42" fmla="*/ 92 w 94"/>
                  <a:gd name="T43" fmla="*/ 18 h 172"/>
                  <a:gd name="T44" fmla="*/ 94 w 94"/>
                  <a:gd name="T45" fmla="*/ 48 h 172"/>
                  <a:gd name="T46" fmla="*/ 76 w 94"/>
                  <a:gd name="T47" fmla="*/ 28 h 172"/>
                  <a:gd name="T48" fmla="*/ 76 w 94"/>
                  <a:gd name="T49" fmla="*/ 24 h 172"/>
                  <a:gd name="T50" fmla="*/ 70 w 94"/>
                  <a:gd name="T51" fmla="*/ 20 h 172"/>
                  <a:gd name="T52" fmla="*/ 28 w 94"/>
                  <a:gd name="T53" fmla="*/ 18 h 172"/>
                  <a:gd name="T54" fmla="*/ 24 w 94"/>
                  <a:gd name="T55" fmla="*/ 20 h 172"/>
                  <a:gd name="T56" fmla="*/ 18 w 94"/>
                  <a:gd name="T57" fmla="*/ 24 h 172"/>
                  <a:gd name="T58" fmla="*/ 18 w 94"/>
                  <a:gd name="T59" fmla="*/ 68 h 172"/>
                  <a:gd name="T60" fmla="*/ 18 w 94"/>
                  <a:gd name="T61" fmla="*/ 72 h 172"/>
                  <a:gd name="T62" fmla="*/ 24 w 94"/>
                  <a:gd name="T63" fmla="*/ 76 h 172"/>
                  <a:gd name="T64" fmla="*/ 66 w 94"/>
                  <a:gd name="T65" fmla="*/ 78 h 172"/>
                  <a:gd name="T66" fmla="*/ 78 w 94"/>
                  <a:gd name="T67" fmla="*/ 80 h 172"/>
                  <a:gd name="T68" fmla="*/ 92 w 94"/>
                  <a:gd name="T69" fmla="*/ 94 h 172"/>
                  <a:gd name="T70" fmla="*/ 94 w 94"/>
                  <a:gd name="T71" fmla="*/ 144 h 172"/>
                  <a:gd name="T72" fmla="*/ 92 w 94"/>
                  <a:gd name="T73" fmla="*/ 154 h 172"/>
                  <a:gd name="T74" fmla="*/ 78 w 94"/>
                  <a:gd name="T75" fmla="*/ 168 h 172"/>
                  <a:gd name="T76" fmla="*/ 66 w 94"/>
                  <a:gd name="T77"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4" h="172">
                    <a:moveTo>
                      <a:pt x="66" y="172"/>
                    </a:moveTo>
                    <a:lnTo>
                      <a:pt x="28" y="172"/>
                    </a:lnTo>
                    <a:lnTo>
                      <a:pt x="28" y="172"/>
                    </a:lnTo>
                    <a:lnTo>
                      <a:pt x="16" y="168"/>
                    </a:lnTo>
                    <a:lnTo>
                      <a:pt x="8" y="162"/>
                    </a:lnTo>
                    <a:lnTo>
                      <a:pt x="2" y="154"/>
                    </a:lnTo>
                    <a:lnTo>
                      <a:pt x="0" y="144"/>
                    </a:lnTo>
                    <a:lnTo>
                      <a:pt x="0" y="124"/>
                    </a:lnTo>
                    <a:lnTo>
                      <a:pt x="18" y="124"/>
                    </a:lnTo>
                    <a:lnTo>
                      <a:pt x="18" y="144"/>
                    </a:lnTo>
                    <a:lnTo>
                      <a:pt x="18" y="144"/>
                    </a:lnTo>
                    <a:lnTo>
                      <a:pt x="18" y="148"/>
                    </a:lnTo>
                    <a:lnTo>
                      <a:pt x="20" y="150"/>
                    </a:lnTo>
                    <a:lnTo>
                      <a:pt x="24" y="152"/>
                    </a:lnTo>
                    <a:lnTo>
                      <a:pt x="28" y="154"/>
                    </a:lnTo>
                    <a:lnTo>
                      <a:pt x="66" y="154"/>
                    </a:lnTo>
                    <a:lnTo>
                      <a:pt x="66" y="154"/>
                    </a:lnTo>
                    <a:lnTo>
                      <a:pt x="70" y="152"/>
                    </a:lnTo>
                    <a:lnTo>
                      <a:pt x="74" y="150"/>
                    </a:lnTo>
                    <a:lnTo>
                      <a:pt x="76" y="148"/>
                    </a:lnTo>
                    <a:lnTo>
                      <a:pt x="76" y="144"/>
                    </a:lnTo>
                    <a:lnTo>
                      <a:pt x="76" y="104"/>
                    </a:lnTo>
                    <a:lnTo>
                      <a:pt x="76" y="104"/>
                    </a:lnTo>
                    <a:lnTo>
                      <a:pt x="76" y="100"/>
                    </a:lnTo>
                    <a:lnTo>
                      <a:pt x="74" y="98"/>
                    </a:lnTo>
                    <a:lnTo>
                      <a:pt x="70" y="96"/>
                    </a:lnTo>
                    <a:lnTo>
                      <a:pt x="66" y="96"/>
                    </a:lnTo>
                    <a:lnTo>
                      <a:pt x="28" y="96"/>
                    </a:lnTo>
                    <a:lnTo>
                      <a:pt x="28" y="96"/>
                    </a:lnTo>
                    <a:lnTo>
                      <a:pt x="16" y="92"/>
                    </a:lnTo>
                    <a:lnTo>
                      <a:pt x="8" y="86"/>
                    </a:lnTo>
                    <a:lnTo>
                      <a:pt x="2" y="78"/>
                    </a:lnTo>
                    <a:lnTo>
                      <a:pt x="0" y="68"/>
                    </a:lnTo>
                    <a:lnTo>
                      <a:pt x="0" y="28"/>
                    </a:lnTo>
                    <a:lnTo>
                      <a:pt x="0" y="28"/>
                    </a:lnTo>
                    <a:lnTo>
                      <a:pt x="2" y="18"/>
                    </a:lnTo>
                    <a:lnTo>
                      <a:pt x="8" y="10"/>
                    </a:lnTo>
                    <a:lnTo>
                      <a:pt x="16" y="4"/>
                    </a:lnTo>
                    <a:lnTo>
                      <a:pt x="28" y="0"/>
                    </a:lnTo>
                    <a:lnTo>
                      <a:pt x="66" y="0"/>
                    </a:lnTo>
                    <a:lnTo>
                      <a:pt x="66" y="0"/>
                    </a:lnTo>
                    <a:lnTo>
                      <a:pt x="78" y="4"/>
                    </a:lnTo>
                    <a:lnTo>
                      <a:pt x="86" y="10"/>
                    </a:lnTo>
                    <a:lnTo>
                      <a:pt x="92" y="18"/>
                    </a:lnTo>
                    <a:lnTo>
                      <a:pt x="94" y="28"/>
                    </a:lnTo>
                    <a:lnTo>
                      <a:pt x="94" y="48"/>
                    </a:lnTo>
                    <a:lnTo>
                      <a:pt x="76" y="48"/>
                    </a:lnTo>
                    <a:lnTo>
                      <a:pt x="76" y="28"/>
                    </a:lnTo>
                    <a:lnTo>
                      <a:pt x="76" y="28"/>
                    </a:lnTo>
                    <a:lnTo>
                      <a:pt x="76" y="24"/>
                    </a:lnTo>
                    <a:lnTo>
                      <a:pt x="74" y="22"/>
                    </a:lnTo>
                    <a:lnTo>
                      <a:pt x="70" y="20"/>
                    </a:lnTo>
                    <a:lnTo>
                      <a:pt x="66" y="18"/>
                    </a:lnTo>
                    <a:lnTo>
                      <a:pt x="28" y="18"/>
                    </a:lnTo>
                    <a:lnTo>
                      <a:pt x="28" y="18"/>
                    </a:lnTo>
                    <a:lnTo>
                      <a:pt x="24" y="20"/>
                    </a:lnTo>
                    <a:lnTo>
                      <a:pt x="20" y="22"/>
                    </a:lnTo>
                    <a:lnTo>
                      <a:pt x="18" y="24"/>
                    </a:lnTo>
                    <a:lnTo>
                      <a:pt x="18" y="28"/>
                    </a:lnTo>
                    <a:lnTo>
                      <a:pt x="18" y="68"/>
                    </a:lnTo>
                    <a:lnTo>
                      <a:pt x="18" y="68"/>
                    </a:lnTo>
                    <a:lnTo>
                      <a:pt x="18" y="72"/>
                    </a:lnTo>
                    <a:lnTo>
                      <a:pt x="20" y="74"/>
                    </a:lnTo>
                    <a:lnTo>
                      <a:pt x="24" y="76"/>
                    </a:lnTo>
                    <a:lnTo>
                      <a:pt x="28" y="78"/>
                    </a:lnTo>
                    <a:lnTo>
                      <a:pt x="66" y="78"/>
                    </a:lnTo>
                    <a:lnTo>
                      <a:pt x="66" y="78"/>
                    </a:lnTo>
                    <a:lnTo>
                      <a:pt x="78" y="80"/>
                    </a:lnTo>
                    <a:lnTo>
                      <a:pt x="86" y="86"/>
                    </a:lnTo>
                    <a:lnTo>
                      <a:pt x="92" y="94"/>
                    </a:lnTo>
                    <a:lnTo>
                      <a:pt x="94" y="104"/>
                    </a:lnTo>
                    <a:lnTo>
                      <a:pt x="94" y="144"/>
                    </a:lnTo>
                    <a:lnTo>
                      <a:pt x="94" y="144"/>
                    </a:lnTo>
                    <a:lnTo>
                      <a:pt x="92" y="154"/>
                    </a:lnTo>
                    <a:lnTo>
                      <a:pt x="86" y="162"/>
                    </a:lnTo>
                    <a:lnTo>
                      <a:pt x="78" y="168"/>
                    </a:lnTo>
                    <a:lnTo>
                      <a:pt x="66" y="172"/>
                    </a:lnTo>
                    <a:lnTo>
                      <a:pt x="66" y="1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Rectangle 97">
                <a:extLst>
                  <a:ext uri="{FF2B5EF4-FFF2-40B4-BE49-F238E27FC236}">
                    <a16:creationId xmlns:a16="http://schemas.microsoft.com/office/drawing/2014/main" id="{A92C3266-BE32-46B0-A9B2-02C7A298F547}"/>
                  </a:ext>
                </a:extLst>
              </p:cNvPr>
              <p:cNvSpPr>
                <a:spLocks noChangeArrowheads="1"/>
              </p:cNvSpPr>
              <p:nvPr/>
            </p:nvSpPr>
            <p:spPr bwMode="auto">
              <a:xfrm>
                <a:off x="2023" y="3572"/>
                <a:ext cx="18" cy="2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Rectangle 98">
                <a:extLst>
                  <a:ext uri="{FF2B5EF4-FFF2-40B4-BE49-F238E27FC236}">
                    <a16:creationId xmlns:a16="http://schemas.microsoft.com/office/drawing/2014/main" id="{C233EFAD-93C1-420C-80AE-4387CE0B6BB0}"/>
                  </a:ext>
                </a:extLst>
              </p:cNvPr>
              <p:cNvSpPr>
                <a:spLocks noChangeArrowheads="1"/>
              </p:cNvSpPr>
              <p:nvPr/>
            </p:nvSpPr>
            <p:spPr bwMode="auto">
              <a:xfrm>
                <a:off x="2023" y="3746"/>
                <a:ext cx="18" cy="2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Rectangle 99">
                <a:extLst>
                  <a:ext uri="{FF2B5EF4-FFF2-40B4-BE49-F238E27FC236}">
                    <a16:creationId xmlns:a16="http://schemas.microsoft.com/office/drawing/2014/main" id="{66CD5FA0-CB24-4725-AEBE-19852AEAF497}"/>
                  </a:ext>
                </a:extLst>
              </p:cNvPr>
              <p:cNvSpPr>
                <a:spLocks noChangeArrowheads="1"/>
              </p:cNvSpPr>
              <p:nvPr/>
            </p:nvSpPr>
            <p:spPr bwMode="auto">
              <a:xfrm>
                <a:off x="2111" y="3662"/>
                <a:ext cx="20"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Rectangle 100">
                <a:extLst>
                  <a:ext uri="{FF2B5EF4-FFF2-40B4-BE49-F238E27FC236}">
                    <a16:creationId xmlns:a16="http://schemas.microsoft.com/office/drawing/2014/main" id="{2E9A7358-53C3-4A79-9A30-316B7948C78E}"/>
                  </a:ext>
                </a:extLst>
              </p:cNvPr>
              <p:cNvSpPr>
                <a:spLocks noChangeArrowheads="1"/>
              </p:cNvSpPr>
              <p:nvPr/>
            </p:nvSpPr>
            <p:spPr bwMode="auto">
              <a:xfrm>
                <a:off x="1933" y="3662"/>
                <a:ext cx="20"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Rectangle 101">
                <a:extLst>
                  <a:ext uri="{FF2B5EF4-FFF2-40B4-BE49-F238E27FC236}">
                    <a16:creationId xmlns:a16="http://schemas.microsoft.com/office/drawing/2014/main" id="{C74FBDEE-0D57-4152-BD17-C8B42C051A4A}"/>
                  </a:ext>
                </a:extLst>
              </p:cNvPr>
              <p:cNvSpPr>
                <a:spLocks noChangeArrowheads="1"/>
              </p:cNvSpPr>
              <p:nvPr/>
            </p:nvSpPr>
            <p:spPr bwMode="auto">
              <a:xfrm>
                <a:off x="2121" y="2924"/>
                <a:ext cx="18" cy="6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Rectangle 102">
                <a:extLst>
                  <a:ext uri="{FF2B5EF4-FFF2-40B4-BE49-F238E27FC236}">
                    <a16:creationId xmlns:a16="http://schemas.microsoft.com/office/drawing/2014/main" id="{E7F05877-55C5-4B18-8436-CDB1AC94DDD2}"/>
                  </a:ext>
                </a:extLst>
              </p:cNvPr>
              <p:cNvSpPr>
                <a:spLocks noChangeArrowheads="1"/>
              </p:cNvSpPr>
              <p:nvPr/>
            </p:nvSpPr>
            <p:spPr bwMode="auto">
              <a:xfrm>
                <a:off x="2121" y="3012"/>
                <a:ext cx="18" cy="2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Rectangle 103">
                <a:extLst>
                  <a:ext uri="{FF2B5EF4-FFF2-40B4-BE49-F238E27FC236}">
                    <a16:creationId xmlns:a16="http://schemas.microsoft.com/office/drawing/2014/main" id="{79D3168C-CF57-43B8-BBDF-34C217A08726}"/>
                  </a:ext>
                </a:extLst>
              </p:cNvPr>
              <p:cNvSpPr>
                <a:spLocks noChangeArrowheads="1"/>
              </p:cNvSpPr>
              <p:nvPr/>
            </p:nvSpPr>
            <p:spPr bwMode="auto">
              <a:xfrm>
                <a:off x="2161" y="2866"/>
                <a:ext cx="18" cy="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Rectangle 104">
                <a:extLst>
                  <a:ext uri="{FF2B5EF4-FFF2-40B4-BE49-F238E27FC236}">
                    <a16:creationId xmlns:a16="http://schemas.microsoft.com/office/drawing/2014/main" id="{33C559E3-2095-4FD7-8FBF-442F55B0FB6E}"/>
                  </a:ext>
                </a:extLst>
              </p:cNvPr>
              <p:cNvSpPr>
                <a:spLocks noChangeArrowheads="1"/>
              </p:cNvSpPr>
              <p:nvPr/>
            </p:nvSpPr>
            <p:spPr bwMode="auto">
              <a:xfrm>
                <a:off x="2161" y="2956"/>
                <a:ext cx="18" cy="2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Rectangle 105">
                <a:extLst>
                  <a:ext uri="{FF2B5EF4-FFF2-40B4-BE49-F238E27FC236}">
                    <a16:creationId xmlns:a16="http://schemas.microsoft.com/office/drawing/2014/main" id="{3E290334-5225-4121-9C8F-CB9662E4C18E}"/>
                  </a:ext>
                </a:extLst>
              </p:cNvPr>
              <p:cNvSpPr>
                <a:spLocks noChangeArrowheads="1"/>
              </p:cNvSpPr>
              <p:nvPr/>
            </p:nvSpPr>
            <p:spPr bwMode="auto">
              <a:xfrm>
                <a:off x="2203" y="2938"/>
                <a:ext cx="18" cy="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Rectangle 106">
                <a:extLst>
                  <a:ext uri="{FF2B5EF4-FFF2-40B4-BE49-F238E27FC236}">
                    <a16:creationId xmlns:a16="http://schemas.microsoft.com/office/drawing/2014/main" id="{011D1181-409B-4C0C-858C-B83318AD626D}"/>
                  </a:ext>
                </a:extLst>
              </p:cNvPr>
              <p:cNvSpPr>
                <a:spLocks noChangeArrowheads="1"/>
              </p:cNvSpPr>
              <p:nvPr/>
            </p:nvSpPr>
            <p:spPr bwMode="auto">
              <a:xfrm>
                <a:off x="2203" y="3028"/>
                <a:ext cx="18" cy="2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107">
                <a:extLst>
                  <a:ext uri="{FF2B5EF4-FFF2-40B4-BE49-F238E27FC236}">
                    <a16:creationId xmlns:a16="http://schemas.microsoft.com/office/drawing/2014/main" id="{A228BC21-D6C5-40F5-B87B-F9CA7AA5C0E1}"/>
                  </a:ext>
                </a:extLst>
              </p:cNvPr>
              <p:cNvSpPr>
                <a:spLocks noEditPoints="1"/>
              </p:cNvSpPr>
              <p:nvPr/>
            </p:nvSpPr>
            <p:spPr bwMode="auto">
              <a:xfrm>
                <a:off x="1825" y="3090"/>
                <a:ext cx="690" cy="354"/>
              </a:xfrm>
              <a:custGeom>
                <a:avLst/>
                <a:gdLst>
                  <a:gd name="T0" fmla="*/ 672 w 690"/>
                  <a:gd name="T1" fmla="*/ 342 h 354"/>
                  <a:gd name="T2" fmla="*/ 640 w 690"/>
                  <a:gd name="T3" fmla="*/ 310 h 354"/>
                  <a:gd name="T4" fmla="*/ 598 w 690"/>
                  <a:gd name="T5" fmla="*/ 300 h 354"/>
                  <a:gd name="T6" fmla="*/ 544 w 690"/>
                  <a:gd name="T7" fmla="*/ 316 h 354"/>
                  <a:gd name="T8" fmla="*/ 522 w 690"/>
                  <a:gd name="T9" fmla="*/ 354 h 354"/>
                  <a:gd name="T10" fmla="*/ 498 w 690"/>
                  <a:gd name="T11" fmla="*/ 332 h 354"/>
                  <a:gd name="T12" fmla="*/ 458 w 690"/>
                  <a:gd name="T13" fmla="*/ 306 h 354"/>
                  <a:gd name="T14" fmla="*/ 414 w 690"/>
                  <a:gd name="T15" fmla="*/ 302 h 354"/>
                  <a:gd name="T16" fmla="*/ 366 w 690"/>
                  <a:gd name="T17" fmla="*/ 324 h 354"/>
                  <a:gd name="T18" fmla="*/ 336 w 690"/>
                  <a:gd name="T19" fmla="*/ 354 h 354"/>
                  <a:gd name="T20" fmla="*/ 324 w 690"/>
                  <a:gd name="T21" fmla="*/ 324 h 354"/>
                  <a:gd name="T22" fmla="*/ 276 w 690"/>
                  <a:gd name="T23" fmla="*/ 302 h 354"/>
                  <a:gd name="T24" fmla="*/ 232 w 690"/>
                  <a:gd name="T25" fmla="*/ 306 h 354"/>
                  <a:gd name="T26" fmla="*/ 192 w 690"/>
                  <a:gd name="T27" fmla="*/ 332 h 354"/>
                  <a:gd name="T28" fmla="*/ 168 w 690"/>
                  <a:gd name="T29" fmla="*/ 354 h 354"/>
                  <a:gd name="T30" fmla="*/ 146 w 690"/>
                  <a:gd name="T31" fmla="*/ 316 h 354"/>
                  <a:gd name="T32" fmla="*/ 92 w 690"/>
                  <a:gd name="T33" fmla="*/ 300 h 354"/>
                  <a:gd name="T34" fmla="*/ 52 w 690"/>
                  <a:gd name="T35" fmla="*/ 310 h 354"/>
                  <a:gd name="T36" fmla="*/ 20 w 690"/>
                  <a:gd name="T37" fmla="*/ 342 h 354"/>
                  <a:gd name="T38" fmla="*/ 0 w 690"/>
                  <a:gd name="T39" fmla="*/ 346 h 354"/>
                  <a:gd name="T40" fmla="*/ 16 w 690"/>
                  <a:gd name="T41" fmla="*/ 244 h 354"/>
                  <a:gd name="T42" fmla="*/ 78 w 690"/>
                  <a:gd name="T43" fmla="*/ 126 h 354"/>
                  <a:gd name="T44" fmla="*/ 180 w 690"/>
                  <a:gd name="T45" fmla="*/ 42 h 354"/>
                  <a:gd name="T46" fmla="*/ 310 w 690"/>
                  <a:gd name="T47" fmla="*/ 2 h 354"/>
                  <a:gd name="T48" fmla="*/ 414 w 690"/>
                  <a:gd name="T49" fmla="*/ 8 h 354"/>
                  <a:gd name="T50" fmla="*/ 538 w 690"/>
                  <a:gd name="T51" fmla="*/ 60 h 354"/>
                  <a:gd name="T52" fmla="*/ 632 w 690"/>
                  <a:gd name="T53" fmla="*/ 154 h 354"/>
                  <a:gd name="T54" fmla="*/ 684 w 690"/>
                  <a:gd name="T55" fmla="*/ 276 h 354"/>
                  <a:gd name="T56" fmla="*/ 690 w 690"/>
                  <a:gd name="T57" fmla="*/ 350 h 354"/>
                  <a:gd name="T58" fmla="*/ 274 w 690"/>
                  <a:gd name="T59" fmla="*/ 284 h 354"/>
                  <a:gd name="T60" fmla="*/ 322 w 690"/>
                  <a:gd name="T61" fmla="*/ 300 h 354"/>
                  <a:gd name="T62" fmla="*/ 346 w 690"/>
                  <a:gd name="T63" fmla="*/ 322 h 354"/>
                  <a:gd name="T64" fmla="*/ 378 w 690"/>
                  <a:gd name="T65" fmla="*/ 294 h 354"/>
                  <a:gd name="T66" fmla="*/ 430 w 690"/>
                  <a:gd name="T67" fmla="*/ 282 h 354"/>
                  <a:gd name="T68" fmla="*/ 468 w 690"/>
                  <a:gd name="T69" fmla="*/ 290 h 354"/>
                  <a:gd name="T70" fmla="*/ 506 w 690"/>
                  <a:gd name="T71" fmla="*/ 314 h 354"/>
                  <a:gd name="T72" fmla="*/ 528 w 690"/>
                  <a:gd name="T73" fmla="*/ 306 h 354"/>
                  <a:gd name="T74" fmla="*/ 570 w 690"/>
                  <a:gd name="T75" fmla="*/ 286 h 354"/>
                  <a:gd name="T76" fmla="*/ 620 w 690"/>
                  <a:gd name="T77" fmla="*/ 284 h 354"/>
                  <a:gd name="T78" fmla="*/ 670 w 690"/>
                  <a:gd name="T79" fmla="*/ 310 h 354"/>
                  <a:gd name="T80" fmla="*/ 636 w 690"/>
                  <a:gd name="T81" fmla="*/ 196 h 354"/>
                  <a:gd name="T82" fmla="*/ 564 w 690"/>
                  <a:gd name="T83" fmla="*/ 104 h 354"/>
                  <a:gd name="T84" fmla="*/ 464 w 690"/>
                  <a:gd name="T85" fmla="*/ 42 h 354"/>
                  <a:gd name="T86" fmla="*/ 346 w 690"/>
                  <a:gd name="T87" fmla="*/ 18 h 354"/>
                  <a:gd name="T88" fmla="*/ 254 w 690"/>
                  <a:gd name="T89" fmla="*/ 32 h 354"/>
                  <a:gd name="T90" fmla="*/ 150 w 690"/>
                  <a:gd name="T91" fmla="*/ 84 h 354"/>
                  <a:gd name="T92" fmla="*/ 70 w 690"/>
                  <a:gd name="T93" fmla="*/ 170 h 354"/>
                  <a:gd name="T94" fmla="*/ 24 w 690"/>
                  <a:gd name="T95" fmla="*/ 280 h 354"/>
                  <a:gd name="T96" fmla="*/ 52 w 690"/>
                  <a:gd name="T97" fmla="*/ 290 h 354"/>
                  <a:gd name="T98" fmla="*/ 106 w 690"/>
                  <a:gd name="T99" fmla="*/ 284 h 354"/>
                  <a:gd name="T100" fmla="*/ 154 w 690"/>
                  <a:gd name="T101" fmla="*/ 300 h 354"/>
                  <a:gd name="T102" fmla="*/ 176 w 690"/>
                  <a:gd name="T103" fmla="*/ 322 h 354"/>
                  <a:gd name="T104" fmla="*/ 210 w 690"/>
                  <a:gd name="T105" fmla="*/ 294 h 354"/>
                  <a:gd name="T106" fmla="*/ 262 w 690"/>
                  <a:gd name="T107" fmla="*/ 28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90" h="354">
                    <a:moveTo>
                      <a:pt x="690" y="354"/>
                    </a:moveTo>
                    <a:lnTo>
                      <a:pt x="672" y="354"/>
                    </a:lnTo>
                    <a:lnTo>
                      <a:pt x="672" y="354"/>
                    </a:lnTo>
                    <a:lnTo>
                      <a:pt x="672" y="342"/>
                    </a:lnTo>
                    <a:lnTo>
                      <a:pt x="666" y="332"/>
                    </a:lnTo>
                    <a:lnTo>
                      <a:pt x="660" y="324"/>
                    </a:lnTo>
                    <a:lnTo>
                      <a:pt x="650" y="316"/>
                    </a:lnTo>
                    <a:lnTo>
                      <a:pt x="640" y="310"/>
                    </a:lnTo>
                    <a:lnTo>
                      <a:pt x="626" y="306"/>
                    </a:lnTo>
                    <a:lnTo>
                      <a:pt x="612" y="302"/>
                    </a:lnTo>
                    <a:lnTo>
                      <a:pt x="598" y="300"/>
                    </a:lnTo>
                    <a:lnTo>
                      <a:pt x="598" y="300"/>
                    </a:lnTo>
                    <a:lnTo>
                      <a:pt x="582" y="302"/>
                    </a:lnTo>
                    <a:lnTo>
                      <a:pt x="568" y="306"/>
                    </a:lnTo>
                    <a:lnTo>
                      <a:pt x="556" y="310"/>
                    </a:lnTo>
                    <a:lnTo>
                      <a:pt x="544" y="316"/>
                    </a:lnTo>
                    <a:lnTo>
                      <a:pt x="536" y="324"/>
                    </a:lnTo>
                    <a:lnTo>
                      <a:pt x="528" y="332"/>
                    </a:lnTo>
                    <a:lnTo>
                      <a:pt x="524" y="342"/>
                    </a:lnTo>
                    <a:lnTo>
                      <a:pt x="522" y="354"/>
                    </a:lnTo>
                    <a:lnTo>
                      <a:pt x="504" y="354"/>
                    </a:lnTo>
                    <a:lnTo>
                      <a:pt x="504" y="354"/>
                    </a:lnTo>
                    <a:lnTo>
                      <a:pt x="502" y="342"/>
                    </a:lnTo>
                    <a:lnTo>
                      <a:pt x="498" y="332"/>
                    </a:lnTo>
                    <a:lnTo>
                      <a:pt x="492" y="324"/>
                    </a:lnTo>
                    <a:lnTo>
                      <a:pt x="482" y="316"/>
                    </a:lnTo>
                    <a:lnTo>
                      <a:pt x="472" y="310"/>
                    </a:lnTo>
                    <a:lnTo>
                      <a:pt x="458" y="306"/>
                    </a:lnTo>
                    <a:lnTo>
                      <a:pt x="444" y="302"/>
                    </a:lnTo>
                    <a:lnTo>
                      <a:pt x="430" y="300"/>
                    </a:lnTo>
                    <a:lnTo>
                      <a:pt x="430" y="300"/>
                    </a:lnTo>
                    <a:lnTo>
                      <a:pt x="414" y="302"/>
                    </a:lnTo>
                    <a:lnTo>
                      <a:pt x="400" y="306"/>
                    </a:lnTo>
                    <a:lnTo>
                      <a:pt x="388" y="310"/>
                    </a:lnTo>
                    <a:lnTo>
                      <a:pt x="376" y="316"/>
                    </a:lnTo>
                    <a:lnTo>
                      <a:pt x="366" y="324"/>
                    </a:lnTo>
                    <a:lnTo>
                      <a:pt x="360" y="332"/>
                    </a:lnTo>
                    <a:lnTo>
                      <a:pt x="356" y="342"/>
                    </a:lnTo>
                    <a:lnTo>
                      <a:pt x="354" y="354"/>
                    </a:lnTo>
                    <a:lnTo>
                      <a:pt x="336" y="354"/>
                    </a:lnTo>
                    <a:lnTo>
                      <a:pt x="336" y="354"/>
                    </a:lnTo>
                    <a:lnTo>
                      <a:pt x="334" y="342"/>
                    </a:lnTo>
                    <a:lnTo>
                      <a:pt x="330" y="332"/>
                    </a:lnTo>
                    <a:lnTo>
                      <a:pt x="324" y="324"/>
                    </a:lnTo>
                    <a:lnTo>
                      <a:pt x="314" y="316"/>
                    </a:lnTo>
                    <a:lnTo>
                      <a:pt x="304" y="310"/>
                    </a:lnTo>
                    <a:lnTo>
                      <a:pt x="290" y="306"/>
                    </a:lnTo>
                    <a:lnTo>
                      <a:pt x="276" y="302"/>
                    </a:lnTo>
                    <a:lnTo>
                      <a:pt x="262" y="300"/>
                    </a:lnTo>
                    <a:lnTo>
                      <a:pt x="262" y="300"/>
                    </a:lnTo>
                    <a:lnTo>
                      <a:pt x="246" y="302"/>
                    </a:lnTo>
                    <a:lnTo>
                      <a:pt x="232" y="306"/>
                    </a:lnTo>
                    <a:lnTo>
                      <a:pt x="220" y="310"/>
                    </a:lnTo>
                    <a:lnTo>
                      <a:pt x="208" y="316"/>
                    </a:lnTo>
                    <a:lnTo>
                      <a:pt x="198" y="324"/>
                    </a:lnTo>
                    <a:lnTo>
                      <a:pt x="192" y="332"/>
                    </a:lnTo>
                    <a:lnTo>
                      <a:pt x="188" y="342"/>
                    </a:lnTo>
                    <a:lnTo>
                      <a:pt x="186" y="354"/>
                    </a:lnTo>
                    <a:lnTo>
                      <a:pt x="168" y="354"/>
                    </a:lnTo>
                    <a:lnTo>
                      <a:pt x="168" y="354"/>
                    </a:lnTo>
                    <a:lnTo>
                      <a:pt x="166" y="342"/>
                    </a:lnTo>
                    <a:lnTo>
                      <a:pt x="162" y="332"/>
                    </a:lnTo>
                    <a:lnTo>
                      <a:pt x="156" y="324"/>
                    </a:lnTo>
                    <a:lnTo>
                      <a:pt x="146" y="316"/>
                    </a:lnTo>
                    <a:lnTo>
                      <a:pt x="134" y="310"/>
                    </a:lnTo>
                    <a:lnTo>
                      <a:pt x="122" y="306"/>
                    </a:lnTo>
                    <a:lnTo>
                      <a:pt x="108" y="302"/>
                    </a:lnTo>
                    <a:lnTo>
                      <a:pt x="92" y="300"/>
                    </a:lnTo>
                    <a:lnTo>
                      <a:pt x="92" y="300"/>
                    </a:lnTo>
                    <a:lnTo>
                      <a:pt x="78" y="302"/>
                    </a:lnTo>
                    <a:lnTo>
                      <a:pt x="64" y="304"/>
                    </a:lnTo>
                    <a:lnTo>
                      <a:pt x="52" y="310"/>
                    </a:lnTo>
                    <a:lnTo>
                      <a:pt x="40" y="316"/>
                    </a:lnTo>
                    <a:lnTo>
                      <a:pt x="32" y="324"/>
                    </a:lnTo>
                    <a:lnTo>
                      <a:pt x="24" y="332"/>
                    </a:lnTo>
                    <a:lnTo>
                      <a:pt x="20" y="342"/>
                    </a:lnTo>
                    <a:lnTo>
                      <a:pt x="18" y="352"/>
                    </a:lnTo>
                    <a:lnTo>
                      <a:pt x="0" y="352"/>
                    </a:lnTo>
                    <a:lnTo>
                      <a:pt x="0" y="352"/>
                    </a:lnTo>
                    <a:lnTo>
                      <a:pt x="0" y="346"/>
                    </a:lnTo>
                    <a:lnTo>
                      <a:pt x="0" y="346"/>
                    </a:lnTo>
                    <a:lnTo>
                      <a:pt x="2" y="312"/>
                    </a:lnTo>
                    <a:lnTo>
                      <a:pt x="6" y="276"/>
                    </a:lnTo>
                    <a:lnTo>
                      <a:pt x="16" y="244"/>
                    </a:lnTo>
                    <a:lnTo>
                      <a:pt x="26" y="212"/>
                    </a:lnTo>
                    <a:lnTo>
                      <a:pt x="42" y="182"/>
                    </a:lnTo>
                    <a:lnTo>
                      <a:pt x="58" y="154"/>
                    </a:lnTo>
                    <a:lnTo>
                      <a:pt x="78" y="126"/>
                    </a:lnTo>
                    <a:lnTo>
                      <a:pt x="102" y="102"/>
                    </a:lnTo>
                    <a:lnTo>
                      <a:pt x="126" y="80"/>
                    </a:lnTo>
                    <a:lnTo>
                      <a:pt x="152" y="60"/>
                    </a:lnTo>
                    <a:lnTo>
                      <a:pt x="180" y="42"/>
                    </a:lnTo>
                    <a:lnTo>
                      <a:pt x="210" y="28"/>
                    </a:lnTo>
                    <a:lnTo>
                      <a:pt x="242" y="16"/>
                    </a:lnTo>
                    <a:lnTo>
                      <a:pt x="276" y="8"/>
                    </a:lnTo>
                    <a:lnTo>
                      <a:pt x="310" y="2"/>
                    </a:lnTo>
                    <a:lnTo>
                      <a:pt x="346" y="0"/>
                    </a:lnTo>
                    <a:lnTo>
                      <a:pt x="346" y="0"/>
                    </a:lnTo>
                    <a:lnTo>
                      <a:pt x="380" y="2"/>
                    </a:lnTo>
                    <a:lnTo>
                      <a:pt x="414" y="8"/>
                    </a:lnTo>
                    <a:lnTo>
                      <a:pt x="448" y="16"/>
                    </a:lnTo>
                    <a:lnTo>
                      <a:pt x="480" y="28"/>
                    </a:lnTo>
                    <a:lnTo>
                      <a:pt x="510" y="42"/>
                    </a:lnTo>
                    <a:lnTo>
                      <a:pt x="538" y="60"/>
                    </a:lnTo>
                    <a:lnTo>
                      <a:pt x="564" y="80"/>
                    </a:lnTo>
                    <a:lnTo>
                      <a:pt x="590" y="102"/>
                    </a:lnTo>
                    <a:lnTo>
                      <a:pt x="612" y="126"/>
                    </a:lnTo>
                    <a:lnTo>
                      <a:pt x="632" y="154"/>
                    </a:lnTo>
                    <a:lnTo>
                      <a:pt x="650" y="182"/>
                    </a:lnTo>
                    <a:lnTo>
                      <a:pt x="664" y="212"/>
                    </a:lnTo>
                    <a:lnTo>
                      <a:pt x="676" y="244"/>
                    </a:lnTo>
                    <a:lnTo>
                      <a:pt x="684" y="276"/>
                    </a:lnTo>
                    <a:lnTo>
                      <a:pt x="690" y="312"/>
                    </a:lnTo>
                    <a:lnTo>
                      <a:pt x="690" y="346"/>
                    </a:lnTo>
                    <a:lnTo>
                      <a:pt x="690" y="346"/>
                    </a:lnTo>
                    <a:lnTo>
                      <a:pt x="690" y="350"/>
                    </a:lnTo>
                    <a:lnTo>
                      <a:pt x="690" y="354"/>
                    </a:lnTo>
                    <a:close/>
                    <a:moveTo>
                      <a:pt x="262" y="282"/>
                    </a:moveTo>
                    <a:lnTo>
                      <a:pt x="262" y="282"/>
                    </a:lnTo>
                    <a:lnTo>
                      <a:pt x="274" y="284"/>
                    </a:lnTo>
                    <a:lnTo>
                      <a:pt x="288" y="286"/>
                    </a:lnTo>
                    <a:lnTo>
                      <a:pt x="300" y="290"/>
                    </a:lnTo>
                    <a:lnTo>
                      <a:pt x="312" y="294"/>
                    </a:lnTo>
                    <a:lnTo>
                      <a:pt x="322" y="300"/>
                    </a:lnTo>
                    <a:lnTo>
                      <a:pt x="330" y="306"/>
                    </a:lnTo>
                    <a:lnTo>
                      <a:pt x="338" y="314"/>
                    </a:lnTo>
                    <a:lnTo>
                      <a:pt x="346" y="322"/>
                    </a:lnTo>
                    <a:lnTo>
                      <a:pt x="346" y="322"/>
                    </a:lnTo>
                    <a:lnTo>
                      <a:pt x="352" y="314"/>
                    </a:lnTo>
                    <a:lnTo>
                      <a:pt x="360" y="306"/>
                    </a:lnTo>
                    <a:lnTo>
                      <a:pt x="368" y="300"/>
                    </a:lnTo>
                    <a:lnTo>
                      <a:pt x="378" y="294"/>
                    </a:lnTo>
                    <a:lnTo>
                      <a:pt x="390" y="290"/>
                    </a:lnTo>
                    <a:lnTo>
                      <a:pt x="402" y="286"/>
                    </a:lnTo>
                    <a:lnTo>
                      <a:pt x="416" y="284"/>
                    </a:lnTo>
                    <a:lnTo>
                      <a:pt x="430" y="282"/>
                    </a:lnTo>
                    <a:lnTo>
                      <a:pt x="430" y="282"/>
                    </a:lnTo>
                    <a:lnTo>
                      <a:pt x="442" y="284"/>
                    </a:lnTo>
                    <a:lnTo>
                      <a:pt x="456" y="286"/>
                    </a:lnTo>
                    <a:lnTo>
                      <a:pt x="468" y="290"/>
                    </a:lnTo>
                    <a:lnTo>
                      <a:pt x="480" y="294"/>
                    </a:lnTo>
                    <a:lnTo>
                      <a:pt x="490" y="300"/>
                    </a:lnTo>
                    <a:lnTo>
                      <a:pt x="500" y="306"/>
                    </a:lnTo>
                    <a:lnTo>
                      <a:pt x="506" y="314"/>
                    </a:lnTo>
                    <a:lnTo>
                      <a:pt x="514" y="322"/>
                    </a:lnTo>
                    <a:lnTo>
                      <a:pt x="514" y="322"/>
                    </a:lnTo>
                    <a:lnTo>
                      <a:pt x="520" y="314"/>
                    </a:lnTo>
                    <a:lnTo>
                      <a:pt x="528" y="306"/>
                    </a:lnTo>
                    <a:lnTo>
                      <a:pt x="536" y="300"/>
                    </a:lnTo>
                    <a:lnTo>
                      <a:pt x="548" y="294"/>
                    </a:lnTo>
                    <a:lnTo>
                      <a:pt x="558" y="290"/>
                    </a:lnTo>
                    <a:lnTo>
                      <a:pt x="570" y="286"/>
                    </a:lnTo>
                    <a:lnTo>
                      <a:pt x="584" y="284"/>
                    </a:lnTo>
                    <a:lnTo>
                      <a:pt x="598" y="282"/>
                    </a:lnTo>
                    <a:lnTo>
                      <a:pt x="598" y="282"/>
                    </a:lnTo>
                    <a:lnTo>
                      <a:pt x="620" y="284"/>
                    </a:lnTo>
                    <a:lnTo>
                      <a:pt x="638" y="290"/>
                    </a:lnTo>
                    <a:lnTo>
                      <a:pt x="656" y="298"/>
                    </a:lnTo>
                    <a:lnTo>
                      <a:pt x="670" y="310"/>
                    </a:lnTo>
                    <a:lnTo>
                      <a:pt x="670" y="310"/>
                    </a:lnTo>
                    <a:lnTo>
                      <a:pt x="666" y="280"/>
                    </a:lnTo>
                    <a:lnTo>
                      <a:pt x="658" y="250"/>
                    </a:lnTo>
                    <a:lnTo>
                      <a:pt x="648" y="222"/>
                    </a:lnTo>
                    <a:lnTo>
                      <a:pt x="636" y="196"/>
                    </a:lnTo>
                    <a:lnTo>
                      <a:pt x="622" y="170"/>
                    </a:lnTo>
                    <a:lnTo>
                      <a:pt x="604" y="146"/>
                    </a:lnTo>
                    <a:lnTo>
                      <a:pt x="586" y="124"/>
                    </a:lnTo>
                    <a:lnTo>
                      <a:pt x="564" y="104"/>
                    </a:lnTo>
                    <a:lnTo>
                      <a:pt x="542" y="84"/>
                    </a:lnTo>
                    <a:lnTo>
                      <a:pt x="518" y="68"/>
                    </a:lnTo>
                    <a:lnTo>
                      <a:pt x="492" y="54"/>
                    </a:lnTo>
                    <a:lnTo>
                      <a:pt x="464" y="42"/>
                    </a:lnTo>
                    <a:lnTo>
                      <a:pt x="436" y="32"/>
                    </a:lnTo>
                    <a:lnTo>
                      <a:pt x="406" y="24"/>
                    </a:lnTo>
                    <a:lnTo>
                      <a:pt x="376" y="20"/>
                    </a:lnTo>
                    <a:lnTo>
                      <a:pt x="346" y="18"/>
                    </a:lnTo>
                    <a:lnTo>
                      <a:pt x="346" y="18"/>
                    </a:lnTo>
                    <a:lnTo>
                      <a:pt x="314" y="20"/>
                    </a:lnTo>
                    <a:lnTo>
                      <a:pt x="284" y="24"/>
                    </a:lnTo>
                    <a:lnTo>
                      <a:pt x="254" y="32"/>
                    </a:lnTo>
                    <a:lnTo>
                      <a:pt x="226" y="42"/>
                    </a:lnTo>
                    <a:lnTo>
                      <a:pt x="200" y="54"/>
                    </a:lnTo>
                    <a:lnTo>
                      <a:pt x="174" y="68"/>
                    </a:lnTo>
                    <a:lnTo>
                      <a:pt x="150" y="84"/>
                    </a:lnTo>
                    <a:lnTo>
                      <a:pt x="126" y="102"/>
                    </a:lnTo>
                    <a:lnTo>
                      <a:pt x="106" y="124"/>
                    </a:lnTo>
                    <a:lnTo>
                      <a:pt x="86" y="146"/>
                    </a:lnTo>
                    <a:lnTo>
                      <a:pt x="70" y="170"/>
                    </a:lnTo>
                    <a:lnTo>
                      <a:pt x="54" y="196"/>
                    </a:lnTo>
                    <a:lnTo>
                      <a:pt x="42" y="222"/>
                    </a:lnTo>
                    <a:lnTo>
                      <a:pt x="32" y="250"/>
                    </a:lnTo>
                    <a:lnTo>
                      <a:pt x="24" y="280"/>
                    </a:lnTo>
                    <a:lnTo>
                      <a:pt x="20" y="310"/>
                    </a:lnTo>
                    <a:lnTo>
                      <a:pt x="20" y="310"/>
                    </a:lnTo>
                    <a:lnTo>
                      <a:pt x="34" y="298"/>
                    </a:lnTo>
                    <a:lnTo>
                      <a:pt x="52" y="290"/>
                    </a:lnTo>
                    <a:lnTo>
                      <a:pt x="72" y="284"/>
                    </a:lnTo>
                    <a:lnTo>
                      <a:pt x="92" y="282"/>
                    </a:lnTo>
                    <a:lnTo>
                      <a:pt x="92" y="282"/>
                    </a:lnTo>
                    <a:lnTo>
                      <a:pt x="106" y="284"/>
                    </a:lnTo>
                    <a:lnTo>
                      <a:pt x="120" y="286"/>
                    </a:lnTo>
                    <a:lnTo>
                      <a:pt x="132" y="290"/>
                    </a:lnTo>
                    <a:lnTo>
                      <a:pt x="144" y="294"/>
                    </a:lnTo>
                    <a:lnTo>
                      <a:pt x="154" y="300"/>
                    </a:lnTo>
                    <a:lnTo>
                      <a:pt x="162" y="306"/>
                    </a:lnTo>
                    <a:lnTo>
                      <a:pt x="170" y="314"/>
                    </a:lnTo>
                    <a:lnTo>
                      <a:pt x="176" y="322"/>
                    </a:lnTo>
                    <a:lnTo>
                      <a:pt x="176" y="322"/>
                    </a:lnTo>
                    <a:lnTo>
                      <a:pt x="184" y="314"/>
                    </a:lnTo>
                    <a:lnTo>
                      <a:pt x="192" y="306"/>
                    </a:lnTo>
                    <a:lnTo>
                      <a:pt x="200" y="300"/>
                    </a:lnTo>
                    <a:lnTo>
                      <a:pt x="210" y="294"/>
                    </a:lnTo>
                    <a:lnTo>
                      <a:pt x="222" y="290"/>
                    </a:lnTo>
                    <a:lnTo>
                      <a:pt x="234" y="286"/>
                    </a:lnTo>
                    <a:lnTo>
                      <a:pt x="248" y="284"/>
                    </a:lnTo>
                    <a:lnTo>
                      <a:pt x="262" y="282"/>
                    </a:lnTo>
                    <a:lnTo>
                      <a:pt x="262" y="2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108">
                <a:extLst>
                  <a:ext uri="{FF2B5EF4-FFF2-40B4-BE49-F238E27FC236}">
                    <a16:creationId xmlns:a16="http://schemas.microsoft.com/office/drawing/2014/main" id="{03A98B3F-2571-47A4-93D3-F51AD1CA1182}"/>
                  </a:ext>
                </a:extLst>
              </p:cNvPr>
              <p:cNvSpPr>
                <a:spLocks/>
              </p:cNvSpPr>
              <p:nvPr/>
            </p:nvSpPr>
            <p:spPr bwMode="auto">
              <a:xfrm>
                <a:off x="1991" y="3090"/>
                <a:ext cx="354" cy="330"/>
              </a:xfrm>
              <a:custGeom>
                <a:avLst/>
                <a:gdLst>
                  <a:gd name="T0" fmla="*/ 334 w 354"/>
                  <a:gd name="T1" fmla="*/ 328 h 330"/>
                  <a:gd name="T2" fmla="*/ 336 w 354"/>
                  <a:gd name="T3" fmla="*/ 324 h 330"/>
                  <a:gd name="T4" fmla="*/ 336 w 354"/>
                  <a:gd name="T5" fmla="*/ 316 h 330"/>
                  <a:gd name="T6" fmla="*/ 332 w 354"/>
                  <a:gd name="T7" fmla="*/ 256 h 330"/>
                  <a:gd name="T8" fmla="*/ 322 w 354"/>
                  <a:gd name="T9" fmla="*/ 200 h 330"/>
                  <a:gd name="T10" fmla="*/ 308 w 354"/>
                  <a:gd name="T11" fmla="*/ 150 h 330"/>
                  <a:gd name="T12" fmla="*/ 288 w 354"/>
                  <a:gd name="T13" fmla="*/ 106 h 330"/>
                  <a:gd name="T14" fmla="*/ 266 w 354"/>
                  <a:gd name="T15" fmla="*/ 70 h 330"/>
                  <a:gd name="T16" fmla="*/ 238 w 354"/>
                  <a:gd name="T17" fmla="*/ 42 h 330"/>
                  <a:gd name="T18" fmla="*/ 208 w 354"/>
                  <a:gd name="T19" fmla="*/ 24 h 330"/>
                  <a:gd name="T20" fmla="*/ 176 w 354"/>
                  <a:gd name="T21" fmla="*/ 18 h 330"/>
                  <a:gd name="T22" fmla="*/ 160 w 354"/>
                  <a:gd name="T23" fmla="*/ 20 h 330"/>
                  <a:gd name="T24" fmla="*/ 130 w 354"/>
                  <a:gd name="T25" fmla="*/ 32 h 330"/>
                  <a:gd name="T26" fmla="*/ 100 w 354"/>
                  <a:gd name="T27" fmla="*/ 54 h 330"/>
                  <a:gd name="T28" fmla="*/ 76 w 354"/>
                  <a:gd name="T29" fmla="*/ 86 h 330"/>
                  <a:gd name="T30" fmla="*/ 54 w 354"/>
                  <a:gd name="T31" fmla="*/ 126 h 330"/>
                  <a:gd name="T32" fmla="*/ 36 w 354"/>
                  <a:gd name="T33" fmla="*/ 174 h 330"/>
                  <a:gd name="T34" fmla="*/ 24 w 354"/>
                  <a:gd name="T35" fmla="*/ 228 h 330"/>
                  <a:gd name="T36" fmla="*/ 18 w 354"/>
                  <a:gd name="T37" fmla="*/ 284 h 330"/>
                  <a:gd name="T38" fmla="*/ 18 w 354"/>
                  <a:gd name="T39" fmla="*/ 316 h 330"/>
                  <a:gd name="T40" fmla="*/ 18 w 354"/>
                  <a:gd name="T41" fmla="*/ 328 h 330"/>
                  <a:gd name="T42" fmla="*/ 0 w 354"/>
                  <a:gd name="T43" fmla="*/ 324 h 330"/>
                  <a:gd name="T44" fmla="*/ 0 w 354"/>
                  <a:gd name="T45" fmla="*/ 316 h 330"/>
                  <a:gd name="T46" fmla="*/ 0 w 354"/>
                  <a:gd name="T47" fmla="*/ 284 h 330"/>
                  <a:gd name="T48" fmla="*/ 8 w 354"/>
                  <a:gd name="T49" fmla="*/ 222 h 330"/>
                  <a:gd name="T50" fmla="*/ 22 w 354"/>
                  <a:gd name="T51" fmla="*/ 166 h 330"/>
                  <a:gd name="T52" fmla="*/ 40 w 354"/>
                  <a:gd name="T53" fmla="*/ 116 h 330"/>
                  <a:gd name="T54" fmla="*/ 64 w 354"/>
                  <a:gd name="T55" fmla="*/ 72 h 330"/>
                  <a:gd name="T56" fmla="*/ 92 w 354"/>
                  <a:gd name="T57" fmla="*/ 38 h 330"/>
                  <a:gd name="T58" fmla="*/ 124 w 354"/>
                  <a:gd name="T59" fmla="*/ 14 h 330"/>
                  <a:gd name="T60" fmla="*/ 158 w 354"/>
                  <a:gd name="T61" fmla="*/ 2 h 330"/>
                  <a:gd name="T62" fmla="*/ 176 w 354"/>
                  <a:gd name="T63" fmla="*/ 0 h 330"/>
                  <a:gd name="T64" fmla="*/ 212 w 354"/>
                  <a:gd name="T65" fmla="*/ 8 h 330"/>
                  <a:gd name="T66" fmla="*/ 246 w 354"/>
                  <a:gd name="T67" fmla="*/ 26 h 330"/>
                  <a:gd name="T68" fmla="*/ 276 w 354"/>
                  <a:gd name="T69" fmla="*/ 54 h 330"/>
                  <a:gd name="T70" fmla="*/ 302 w 354"/>
                  <a:gd name="T71" fmla="*/ 94 h 330"/>
                  <a:gd name="T72" fmla="*/ 324 w 354"/>
                  <a:gd name="T73" fmla="*/ 140 h 330"/>
                  <a:gd name="T74" fmla="*/ 340 w 354"/>
                  <a:gd name="T75" fmla="*/ 192 h 330"/>
                  <a:gd name="T76" fmla="*/ 350 w 354"/>
                  <a:gd name="T77" fmla="*/ 252 h 330"/>
                  <a:gd name="T78" fmla="*/ 354 w 354"/>
                  <a:gd name="T79" fmla="*/ 316 h 330"/>
                  <a:gd name="T80" fmla="*/ 354 w 354"/>
                  <a:gd name="T81" fmla="*/ 324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54" h="330">
                    <a:moveTo>
                      <a:pt x="352" y="330"/>
                    </a:moveTo>
                    <a:lnTo>
                      <a:pt x="334" y="328"/>
                    </a:lnTo>
                    <a:lnTo>
                      <a:pt x="336" y="324"/>
                    </a:lnTo>
                    <a:lnTo>
                      <a:pt x="336" y="324"/>
                    </a:lnTo>
                    <a:lnTo>
                      <a:pt x="336" y="316"/>
                    </a:lnTo>
                    <a:lnTo>
                      <a:pt x="336" y="316"/>
                    </a:lnTo>
                    <a:lnTo>
                      <a:pt x="334" y="284"/>
                    </a:lnTo>
                    <a:lnTo>
                      <a:pt x="332" y="256"/>
                    </a:lnTo>
                    <a:lnTo>
                      <a:pt x="328" y="228"/>
                    </a:lnTo>
                    <a:lnTo>
                      <a:pt x="322" y="200"/>
                    </a:lnTo>
                    <a:lnTo>
                      <a:pt x="316" y="174"/>
                    </a:lnTo>
                    <a:lnTo>
                      <a:pt x="308" y="150"/>
                    </a:lnTo>
                    <a:lnTo>
                      <a:pt x="300" y="126"/>
                    </a:lnTo>
                    <a:lnTo>
                      <a:pt x="288" y="106"/>
                    </a:lnTo>
                    <a:lnTo>
                      <a:pt x="278" y="86"/>
                    </a:lnTo>
                    <a:lnTo>
                      <a:pt x="266" y="70"/>
                    </a:lnTo>
                    <a:lnTo>
                      <a:pt x="252" y="54"/>
                    </a:lnTo>
                    <a:lnTo>
                      <a:pt x="238" y="42"/>
                    </a:lnTo>
                    <a:lnTo>
                      <a:pt x="224" y="32"/>
                    </a:lnTo>
                    <a:lnTo>
                      <a:pt x="208" y="24"/>
                    </a:lnTo>
                    <a:lnTo>
                      <a:pt x="192" y="20"/>
                    </a:lnTo>
                    <a:lnTo>
                      <a:pt x="176" y="18"/>
                    </a:lnTo>
                    <a:lnTo>
                      <a:pt x="176" y="18"/>
                    </a:lnTo>
                    <a:lnTo>
                      <a:pt x="160" y="20"/>
                    </a:lnTo>
                    <a:lnTo>
                      <a:pt x="144" y="24"/>
                    </a:lnTo>
                    <a:lnTo>
                      <a:pt x="130" y="32"/>
                    </a:lnTo>
                    <a:lnTo>
                      <a:pt x="114" y="42"/>
                    </a:lnTo>
                    <a:lnTo>
                      <a:pt x="100" y="54"/>
                    </a:lnTo>
                    <a:lnTo>
                      <a:pt x="88" y="70"/>
                    </a:lnTo>
                    <a:lnTo>
                      <a:pt x="76" y="86"/>
                    </a:lnTo>
                    <a:lnTo>
                      <a:pt x="64" y="106"/>
                    </a:lnTo>
                    <a:lnTo>
                      <a:pt x="54" y="126"/>
                    </a:lnTo>
                    <a:lnTo>
                      <a:pt x="44" y="150"/>
                    </a:lnTo>
                    <a:lnTo>
                      <a:pt x="36" y="174"/>
                    </a:lnTo>
                    <a:lnTo>
                      <a:pt x="30" y="200"/>
                    </a:lnTo>
                    <a:lnTo>
                      <a:pt x="24" y="228"/>
                    </a:lnTo>
                    <a:lnTo>
                      <a:pt x="20" y="256"/>
                    </a:lnTo>
                    <a:lnTo>
                      <a:pt x="18" y="284"/>
                    </a:lnTo>
                    <a:lnTo>
                      <a:pt x="18" y="316"/>
                    </a:lnTo>
                    <a:lnTo>
                      <a:pt x="18" y="316"/>
                    </a:lnTo>
                    <a:lnTo>
                      <a:pt x="18" y="324"/>
                    </a:lnTo>
                    <a:lnTo>
                      <a:pt x="18" y="328"/>
                    </a:lnTo>
                    <a:lnTo>
                      <a:pt x="0" y="330"/>
                    </a:lnTo>
                    <a:lnTo>
                      <a:pt x="0" y="324"/>
                    </a:lnTo>
                    <a:lnTo>
                      <a:pt x="0" y="324"/>
                    </a:lnTo>
                    <a:lnTo>
                      <a:pt x="0" y="316"/>
                    </a:lnTo>
                    <a:lnTo>
                      <a:pt x="0" y="316"/>
                    </a:lnTo>
                    <a:lnTo>
                      <a:pt x="0" y="284"/>
                    </a:lnTo>
                    <a:lnTo>
                      <a:pt x="4" y="252"/>
                    </a:lnTo>
                    <a:lnTo>
                      <a:pt x="8" y="222"/>
                    </a:lnTo>
                    <a:lnTo>
                      <a:pt x="14" y="192"/>
                    </a:lnTo>
                    <a:lnTo>
                      <a:pt x="22" y="166"/>
                    </a:lnTo>
                    <a:lnTo>
                      <a:pt x="30" y="140"/>
                    </a:lnTo>
                    <a:lnTo>
                      <a:pt x="40" y="116"/>
                    </a:lnTo>
                    <a:lnTo>
                      <a:pt x="52" y="94"/>
                    </a:lnTo>
                    <a:lnTo>
                      <a:pt x="64" y="72"/>
                    </a:lnTo>
                    <a:lnTo>
                      <a:pt x="78" y="54"/>
                    </a:lnTo>
                    <a:lnTo>
                      <a:pt x="92" y="38"/>
                    </a:lnTo>
                    <a:lnTo>
                      <a:pt x="108" y="26"/>
                    </a:lnTo>
                    <a:lnTo>
                      <a:pt x="124" y="14"/>
                    </a:lnTo>
                    <a:lnTo>
                      <a:pt x="140" y="8"/>
                    </a:lnTo>
                    <a:lnTo>
                      <a:pt x="158" y="2"/>
                    </a:lnTo>
                    <a:lnTo>
                      <a:pt x="176" y="0"/>
                    </a:lnTo>
                    <a:lnTo>
                      <a:pt x="176" y="0"/>
                    </a:lnTo>
                    <a:lnTo>
                      <a:pt x="194" y="2"/>
                    </a:lnTo>
                    <a:lnTo>
                      <a:pt x="212" y="8"/>
                    </a:lnTo>
                    <a:lnTo>
                      <a:pt x="230" y="14"/>
                    </a:lnTo>
                    <a:lnTo>
                      <a:pt x="246" y="26"/>
                    </a:lnTo>
                    <a:lnTo>
                      <a:pt x="260" y="38"/>
                    </a:lnTo>
                    <a:lnTo>
                      <a:pt x="276" y="54"/>
                    </a:lnTo>
                    <a:lnTo>
                      <a:pt x="288" y="72"/>
                    </a:lnTo>
                    <a:lnTo>
                      <a:pt x="302" y="94"/>
                    </a:lnTo>
                    <a:lnTo>
                      <a:pt x="312" y="116"/>
                    </a:lnTo>
                    <a:lnTo>
                      <a:pt x="324" y="140"/>
                    </a:lnTo>
                    <a:lnTo>
                      <a:pt x="332" y="166"/>
                    </a:lnTo>
                    <a:lnTo>
                      <a:pt x="340" y="192"/>
                    </a:lnTo>
                    <a:lnTo>
                      <a:pt x="346" y="222"/>
                    </a:lnTo>
                    <a:lnTo>
                      <a:pt x="350" y="252"/>
                    </a:lnTo>
                    <a:lnTo>
                      <a:pt x="352" y="284"/>
                    </a:lnTo>
                    <a:lnTo>
                      <a:pt x="354" y="316"/>
                    </a:lnTo>
                    <a:lnTo>
                      <a:pt x="354" y="316"/>
                    </a:lnTo>
                    <a:lnTo>
                      <a:pt x="354" y="324"/>
                    </a:lnTo>
                    <a:lnTo>
                      <a:pt x="352" y="3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109">
                <a:extLst>
                  <a:ext uri="{FF2B5EF4-FFF2-40B4-BE49-F238E27FC236}">
                    <a16:creationId xmlns:a16="http://schemas.microsoft.com/office/drawing/2014/main" id="{2AB9987C-B501-44B6-8BFF-F2696C13BB26}"/>
                  </a:ext>
                </a:extLst>
              </p:cNvPr>
              <p:cNvSpPr>
                <a:spLocks/>
              </p:cNvSpPr>
              <p:nvPr/>
            </p:nvSpPr>
            <p:spPr bwMode="auto">
              <a:xfrm>
                <a:off x="2165" y="3748"/>
                <a:ext cx="158" cy="90"/>
              </a:xfrm>
              <a:custGeom>
                <a:avLst/>
                <a:gdLst>
                  <a:gd name="T0" fmla="*/ 78 w 158"/>
                  <a:gd name="T1" fmla="*/ 90 h 90"/>
                  <a:gd name="T2" fmla="*/ 78 w 158"/>
                  <a:gd name="T3" fmla="*/ 90 h 90"/>
                  <a:gd name="T4" fmla="*/ 66 w 158"/>
                  <a:gd name="T5" fmla="*/ 90 h 90"/>
                  <a:gd name="T6" fmla="*/ 54 w 158"/>
                  <a:gd name="T7" fmla="*/ 88 h 90"/>
                  <a:gd name="T8" fmla="*/ 44 w 158"/>
                  <a:gd name="T9" fmla="*/ 84 h 90"/>
                  <a:gd name="T10" fmla="*/ 34 w 158"/>
                  <a:gd name="T11" fmla="*/ 78 h 90"/>
                  <a:gd name="T12" fmla="*/ 26 w 158"/>
                  <a:gd name="T13" fmla="*/ 72 h 90"/>
                  <a:gd name="T14" fmla="*/ 16 w 158"/>
                  <a:gd name="T15" fmla="*/ 64 h 90"/>
                  <a:gd name="T16" fmla="*/ 10 w 158"/>
                  <a:gd name="T17" fmla="*/ 54 h 90"/>
                  <a:gd name="T18" fmla="*/ 4 w 158"/>
                  <a:gd name="T19" fmla="*/ 44 h 90"/>
                  <a:gd name="T20" fmla="*/ 0 w 158"/>
                  <a:gd name="T21" fmla="*/ 36 h 90"/>
                  <a:gd name="T22" fmla="*/ 16 w 158"/>
                  <a:gd name="T23" fmla="*/ 28 h 90"/>
                  <a:gd name="T24" fmla="*/ 20 w 158"/>
                  <a:gd name="T25" fmla="*/ 36 h 90"/>
                  <a:gd name="T26" fmla="*/ 20 w 158"/>
                  <a:gd name="T27" fmla="*/ 36 h 90"/>
                  <a:gd name="T28" fmla="*/ 24 w 158"/>
                  <a:gd name="T29" fmla="*/ 44 h 90"/>
                  <a:gd name="T30" fmla="*/ 30 w 158"/>
                  <a:gd name="T31" fmla="*/ 52 h 90"/>
                  <a:gd name="T32" fmla="*/ 36 w 158"/>
                  <a:gd name="T33" fmla="*/ 58 h 90"/>
                  <a:gd name="T34" fmla="*/ 44 w 158"/>
                  <a:gd name="T35" fmla="*/ 62 h 90"/>
                  <a:gd name="T36" fmla="*/ 52 w 158"/>
                  <a:gd name="T37" fmla="*/ 66 h 90"/>
                  <a:gd name="T38" fmla="*/ 60 w 158"/>
                  <a:gd name="T39" fmla="*/ 70 h 90"/>
                  <a:gd name="T40" fmla="*/ 68 w 158"/>
                  <a:gd name="T41" fmla="*/ 72 h 90"/>
                  <a:gd name="T42" fmla="*/ 78 w 158"/>
                  <a:gd name="T43" fmla="*/ 72 h 90"/>
                  <a:gd name="T44" fmla="*/ 78 w 158"/>
                  <a:gd name="T45" fmla="*/ 72 h 90"/>
                  <a:gd name="T46" fmla="*/ 90 w 158"/>
                  <a:gd name="T47" fmla="*/ 72 h 90"/>
                  <a:gd name="T48" fmla="*/ 102 w 158"/>
                  <a:gd name="T49" fmla="*/ 68 h 90"/>
                  <a:gd name="T50" fmla="*/ 112 w 158"/>
                  <a:gd name="T51" fmla="*/ 62 h 90"/>
                  <a:gd name="T52" fmla="*/ 122 w 158"/>
                  <a:gd name="T53" fmla="*/ 54 h 90"/>
                  <a:gd name="T54" fmla="*/ 130 w 158"/>
                  <a:gd name="T55" fmla="*/ 44 h 90"/>
                  <a:gd name="T56" fmla="*/ 136 w 158"/>
                  <a:gd name="T57" fmla="*/ 34 h 90"/>
                  <a:gd name="T58" fmla="*/ 138 w 158"/>
                  <a:gd name="T59" fmla="*/ 22 h 90"/>
                  <a:gd name="T60" fmla="*/ 140 w 158"/>
                  <a:gd name="T61" fmla="*/ 10 h 90"/>
                  <a:gd name="T62" fmla="*/ 140 w 158"/>
                  <a:gd name="T63" fmla="*/ 0 h 90"/>
                  <a:gd name="T64" fmla="*/ 158 w 158"/>
                  <a:gd name="T65" fmla="*/ 0 h 90"/>
                  <a:gd name="T66" fmla="*/ 158 w 158"/>
                  <a:gd name="T67" fmla="*/ 10 h 90"/>
                  <a:gd name="T68" fmla="*/ 158 w 158"/>
                  <a:gd name="T69" fmla="*/ 10 h 90"/>
                  <a:gd name="T70" fmla="*/ 156 w 158"/>
                  <a:gd name="T71" fmla="*/ 26 h 90"/>
                  <a:gd name="T72" fmla="*/ 152 w 158"/>
                  <a:gd name="T73" fmla="*/ 42 h 90"/>
                  <a:gd name="T74" fmla="*/ 144 w 158"/>
                  <a:gd name="T75" fmla="*/ 54 h 90"/>
                  <a:gd name="T76" fmla="*/ 134 w 158"/>
                  <a:gd name="T77" fmla="*/ 66 h 90"/>
                  <a:gd name="T78" fmla="*/ 122 w 158"/>
                  <a:gd name="T79" fmla="*/ 76 h 90"/>
                  <a:gd name="T80" fmla="*/ 108 w 158"/>
                  <a:gd name="T81" fmla="*/ 84 h 90"/>
                  <a:gd name="T82" fmla="*/ 94 w 158"/>
                  <a:gd name="T83" fmla="*/ 88 h 90"/>
                  <a:gd name="T84" fmla="*/ 78 w 158"/>
                  <a:gd name="T85" fmla="*/ 90 h 90"/>
                  <a:gd name="T86" fmla="*/ 78 w 158"/>
                  <a:gd name="T8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58" h="90">
                    <a:moveTo>
                      <a:pt x="78" y="90"/>
                    </a:moveTo>
                    <a:lnTo>
                      <a:pt x="78" y="90"/>
                    </a:lnTo>
                    <a:lnTo>
                      <a:pt x="66" y="90"/>
                    </a:lnTo>
                    <a:lnTo>
                      <a:pt x="54" y="88"/>
                    </a:lnTo>
                    <a:lnTo>
                      <a:pt x="44" y="84"/>
                    </a:lnTo>
                    <a:lnTo>
                      <a:pt x="34" y="78"/>
                    </a:lnTo>
                    <a:lnTo>
                      <a:pt x="26" y="72"/>
                    </a:lnTo>
                    <a:lnTo>
                      <a:pt x="16" y="64"/>
                    </a:lnTo>
                    <a:lnTo>
                      <a:pt x="10" y="54"/>
                    </a:lnTo>
                    <a:lnTo>
                      <a:pt x="4" y="44"/>
                    </a:lnTo>
                    <a:lnTo>
                      <a:pt x="0" y="36"/>
                    </a:lnTo>
                    <a:lnTo>
                      <a:pt x="16" y="28"/>
                    </a:lnTo>
                    <a:lnTo>
                      <a:pt x="20" y="36"/>
                    </a:lnTo>
                    <a:lnTo>
                      <a:pt x="20" y="36"/>
                    </a:lnTo>
                    <a:lnTo>
                      <a:pt x="24" y="44"/>
                    </a:lnTo>
                    <a:lnTo>
                      <a:pt x="30" y="52"/>
                    </a:lnTo>
                    <a:lnTo>
                      <a:pt x="36" y="58"/>
                    </a:lnTo>
                    <a:lnTo>
                      <a:pt x="44" y="62"/>
                    </a:lnTo>
                    <a:lnTo>
                      <a:pt x="52" y="66"/>
                    </a:lnTo>
                    <a:lnTo>
                      <a:pt x="60" y="70"/>
                    </a:lnTo>
                    <a:lnTo>
                      <a:pt x="68" y="72"/>
                    </a:lnTo>
                    <a:lnTo>
                      <a:pt x="78" y="72"/>
                    </a:lnTo>
                    <a:lnTo>
                      <a:pt x="78" y="72"/>
                    </a:lnTo>
                    <a:lnTo>
                      <a:pt x="90" y="72"/>
                    </a:lnTo>
                    <a:lnTo>
                      <a:pt x="102" y="68"/>
                    </a:lnTo>
                    <a:lnTo>
                      <a:pt x="112" y="62"/>
                    </a:lnTo>
                    <a:lnTo>
                      <a:pt x="122" y="54"/>
                    </a:lnTo>
                    <a:lnTo>
                      <a:pt x="130" y="44"/>
                    </a:lnTo>
                    <a:lnTo>
                      <a:pt x="136" y="34"/>
                    </a:lnTo>
                    <a:lnTo>
                      <a:pt x="138" y="22"/>
                    </a:lnTo>
                    <a:lnTo>
                      <a:pt x="140" y="10"/>
                    </a:lnTo>
                    <a:lnTo>
                      <a:pt x="140" y="0"/>
                    </a:lnTo>
                    <a:lnTo>
                      <a:pt x="158" y="0"/>
                    </a:lnTo>
                    <a:lnTo>
                      <a:pt x="158" y="10"/>
                    </a:lnTo>
                    <a:lnTo>
                      <a:pt x="158" y="10"/>
                    </a:lnTo>
                    <a:lnTo>
                      <a:pt x="156" y="26"/>
                    </a:lnTo>
                    <a:lnTo>
                      <a:pt x="152" y="42"/>
                    </a:lnTo>
                    <a:lnTo>
                      <a:pt x="144" y="54"/>
                    </a:lnTo>
                    <a:lnTo>
                      <a:pt x="134" y="66"/>
                    </a:lnTo>
                    <a:lnTo>
                      <a:pt x="122" y="76"/>
                    </a:lnTo>
                    <a:lnTo>
                      <a:pt x="108" y="84"/>
                    </a:lnTo>
                    <a:lnTo>
                      <a:pt x="94" y="88"/>
                    </a:lnTo>
                    <a:lnTo>
                      <a:pt x="78" y="90"/>
                    </a:lnTo>
                    <a:lnTo>
                      <a:pt x="78" y="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Rectangle 110">
                <a:extLst>
                  <a:ext uri="{FF2B5EF4-FFF2-40B4-BE49-F238E27FC236}">
                    <a16:creationId xmlns:a16="http://schemas.microsoft.com/office/drawing/2014/main" id="{961790F2-0AC2-4EEB-8FB9-07011FE80B01}"/>
                  </a:ext>
                </a:extLst>
              </p:cNvPr>
              <p:cNvSpPr>
                <a:spLocks noChangeArrowheads="1"/>
              </p:cNvSpPr>
              <p:nvPr/>
            </p:nvSpPr>
            <p:spPr bwMode="auto">
              <a:xfrm>
                <a:off x="2161" y="3066"/>
                <a:ext cx="18" cy="4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30" name="Group 29">
            <a:extLst>
              <a:ext uri="{FF2B5EF4-FFF2-40B4-BE49-F238E27FC236}">
                <a16:creationId xmlns:a16="http://schemas.microsoft.com/office/drawing/2014/main" id="{05FB6D41-6341-4058-9BCF-D0C9027E4ED5}"/>
              </a:ext>
            </a:extLst>
          </p:cNvPr>
          <p:cNvGrpSpPr/>
          <p:nvPr/>
        </p:nvGrpSpPr>
        <p:grpSpPr>
          <a:xfrm>
            <a:off x="382767" y="5257800"/>
            <a:ext cx="11432816" cy="785719"/>
            <a:chOff x="0" y="5751361"/>
            <a:chExt cx="12182422" cy="649439"/>
          </a:xfrm>
        </p:grpSpPr>
        <p:sp>
          <p:nvSpPr>
            <p:cNvPr id="252" name="Rectangle 251">
              <a:extLst>
                <a:ext uri="{FF2B5EF4-FFF2-40B4-BE49-F238E27FC236}">
                  <a16:creationId xmlns:a16="http://schemas.microsoft.com/office/drawing/2014/main" id="{C755FDFC-5784-4AD7-999C-1BBD4F8112DC}"/>
                </a:ext>
              </a:extLst>
            </p:cNvPr>
            <p:cNvSpPr/>
            <p:nvPr/>
          </p:nvSpPr>
          <p:spPr>
            <a:xfrm>
              <a:off x="0" y="5751361"/>
              <a:ext cx="1927860" cy="649439"/>
            </a:xfrm>
            <a:prstGeom prst="rect">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a:ln>
                    <a:noFill/>
                  </a:ln>
                  <a:solidFill>
                    <a:schemeClr val="tx2"/>
                  </a:solidFill>
                  <a:effectLst/>
                  <a:uLnTx/>
                  <a:uFillTx/>
                </a:rPr>
                <a:t>Unearned Premium Reserves </a:t>
              </a:r>
            </a:p>
          </p:txBody>
        </p:sp>
        <p:sp>
          <p:nvSpPr>
            <p:cNvPr id="253" name="Rectangle 252">
              <a:extLst>
                <a:ext uri="{FF2B5EF4-FFF2-40B4-BE49-F238E27FC236}">
                  <a16:creationId xmlns:a16="http://schemas.microsoft.com/office/drawing/2014/main" id="{23595F88-BCCC-49D6-AB9A-F7E417544245}"/>
                </a:ext>
              </a:extLst>
            </p:cNvPr>
            <p:cNvSpPr/>
            <p:nvPr/>
          </p:nvSpPr>
          <p:spPr>
            <a:xfrm>
              <a:off x="5127282" y="5751361"/>
              <a:ext cx="1927860" cy="649439"/>
            </a:xfrm>
            <a:prstGeom prst="rect">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tx2"/>
                  </a:solidFill>
                  <a:effectLst/>
                  <a:uLnTx/>
                  <a:uFillTx/>
                </a:rPr>
                <a:t>IBNR</a:t>
              </a:r>
            </a:p>
          </p:txBody>
        </p:sp>
        <p:sp>
          <p:nvSpPr>
            <p:cNvPr id="254" name="Rectangle 253">
              <a:extLst>
                <a:ext uri="{FF2B5EF4-FFF2-40B4-BE49-F238E27FC236}">
                  <a16:creationId xmlns:a16="http://schemas.microsoft.com/office/drawing/2014/main" id="{2A56467C-35F1-4B50-BBFA-5CEB04B4661B}"/>
                </a:ext>
              </a:extLst>
            </p:cNvPr>
            <p:cNvSpPr/>
            <p:nvPr/>
          </p:nvSpPr>
          <p:spPr>
            <a:xfrm>
              <a:off x="2563641" y="5751361"/>
              <a:ext cx="1927860" cy="649439"/>
            </a:xfrm>
            <a:prstGeom prst="rect">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lang="en-US" sz="1400" kern="0" dirty="0">
                  <a:solidFill>
                    <a:schemeClr val="tx2"/>
                  </a:solidFill>
                </a:rPr>
                <a:t>Case Reserves</a:t>
              </a:r>
              <a:endParaRPr kumimoji="0" lang="en-US" sz="1400" b="0" i="0" u="none" strike="noStrike" kern="0" cap="none" spc="0" normalizeH="0" baseline="0" dirty="0">
                <a:ln>
                  <a:noFill/>
                </a:ln>
                <a:solidFill>
                  <a:schemeClr val="tx2"/>
                </a:solidFill>
                <a:effectLst/>
                <a:uLnTx/>
                <a:uFillTx/>
              </a:endParaRPr>
            </a:p>
          </p:txBody>
        </p:sp>
        <p:sp>
          <p:nvSpPr>
            <p:cNvPr id="255" name="Rectangle 254">
              <a:extLst>
                <a:ext uri="{FF2B5EF4-FFF2-40B4-BE49-F238E27FC236}">
                  <a16:creationId xmlns:a16="http://schemas.microsoft.com/office/drawing/2014/main" id="{3FDB0FE1-097D-4B3B-88A0-594098354B0E}"/>
                </a:ext>
              </a:extLst>
            </p:cNvPr>
            <p:cNvSpPr/>
            <p:nvPr/>
          </p:nvSpPr>
          <p:spPr>
            <a:xfrm>
              <a:off x="10254562" y="5751361"/>
              <a:ext cx="1927860" cy="649439"/>
            </a:xfrm>
            <a:prstGeom prst="rect">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tx2"/>
                  </a:solidFill>
                  <a:effectLst/>
                  <a:uLnTx/>
                  <a:uFillTx/>
                </a:rPr>
                <a:t>Equalization &amp; uncertainty Reserves</a:t>
              </a:r>
            </a:p>
          </p:txBody>
        </p:sp>
        <p:sp>
          <p:nvSpPr>
            <p:cNvPr id="256" name="Rectangle 255">
              <a:extLst>
                <a:ext uri="{FF2B5EF4-FFF2-40B4-BE49-F238E27FC236}">
                  <a16:creationId xmlns:a16="http://schemas.microsoft.com/office/drawing/2014/main" id="{7ABE6FF9-6D0E-4E99-A264-FAF61EB30801}"/>
                </a:ext>
              </a:extLst>
            </p:cNvPr>
            <p:cNvSpPr/>
            <p:nvPr/>
          </p:nvSpPr>
          <p:spPr>
            <a:xfrm>
              <a:off x="7690923" y="5751361"/>
              <a:ext cx="1927860" cy="649439"/>
            </a:xfrm>
            <a:prstGeom prst="rect">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a:ln>
                    <a:noFill/>
                  </a:ln>
                  <a:solidFill>
                    <a:schemeClr val="tx2"/>
                  </a:solidFill>
                  <a:effectLst/>
                  <a:uLnTx/>
                  <a:uFillTx/>
                </a:rPr>
                <a:t>Reserves for Loss Adjustment Expenses</a:t>
              </a:r>
            </a:p>
          </p:txBody>
        </p:sp>
      </p:grpSp>
      <p:sp>
        <p:nvSpPr>
          <p:cNvPr id="31" name="TextBox 30">
            <a:extLst>
              <a:ext uri="{FF2B5EF4-FFF2-40B4-BE49-F238E27FC236}">
                <a16:creationId xmlns:a16="http://schemas.microsoft.com/office/drawing/2014/main" id="{E80614C5-6B15-4B43-A386-43ED92A807A2}"/>
              </a:ext>
            </a:extLst>
          </p:cNvPr>
          <p:cNvSpPr txBox="1"/>
          <p:nvPr/>
        </p:nvSpPr>
        <p:spPr>
          <a:xfrm>
            <a:off x="2780000" y="1447800"/>
            <a:ext cx="6638351" cy="445635"/>
          </a:xfrm>
          <a:prstGeom prst="rect">
            <a:avLst/>
          </a:prstGeom>
          <a:noFill/>
          <a:ln w="12700" cap="sq">
            <a:solidFill>
              <a:schemeClr val="tx2"/>
            </a:solidFill>
            <a:miter lim="800000"/>
          </a:ln>
        </p:spPr>
        <p:txBody>
          <a:bodyPr wrap="square" lIns="0" tIns="0" rIns="0" bIns="0" rtlCol="0" anchor="ctr">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dirty="0">
                <a:ln>
                  <a:noFill/>
                </a:ln>
                <a:solidFill>
                  <a:schemeClr val="tx2"/>
                </a:solidFill>
                <a:effectLst/>
                <a:uLnTx/>
                <a:uFillTx/>
              </a:rPr>
              <a:t>All of the reserves have been impacted due to the Pandemic!</a:t>
            </a:r>
          </a:p>
        </p:txBody>
      </p:sp>
      <p:sp>
        <p:nvSpPr>
          <p:cNvPr id="111" name="Right Brace 110">
            <a:extLst>
              <a:ext uri="{FF2B5EF4-FFF2-40B4-BE49-F238E27FC236}">
                <a16:creationId xmlns:a16="http://schemas.microsoft.com/office/drawing/2014/main" id="{851B7431-4FD3-469D-AAF4-685BDF06DF88}"/>
              </a:ext>
            </a:extLst>
          </p:cNvPr>
          <p:cNvSpPr/>
          <p:nvPr/>
        </p:nvSpPr>
        <p:spPr>
          <a:xfrm rot="5400000">
            <a:off x="6010577" y="-860436"/>
            <a:ext cx="177196" cy="11584354"/>
          </a:xfrm>
          <a:prstGeom prst="rightBrace">
            <a:avLst>
              <a:gd name="adj1" fmla="val 7562"/>
              <a:gd name="adj2" fmla="val 50350"/>
            </a:avLst>
          </a:prstGeom>
          <a:noFill/>
          <a:ln w="12700" cap="sq" cmpd="sng" algn="ctr">
            <a:solidFill>
              <a:srgbClr val="D2D2DA"/>
            </a:solidFill>
            <a:prstDash val="solid"/>
            <a:miter lim="800000"/>
            <a:tailEnd type="none"/>
          </a:ln>
          <a:effectLst/>
        </p:spPr>
        <p:txBody>
          <a:bodyPr rtlCol="0" anchor="ctr"/>
          <a:lstStyle/>
          <a:p>
            <a:pPr algn="ctr"/>
            <a:endParaRPr lang="en-US" dirty="0"/>
          </a:p>
        </p:txBody>
      </p:sp>
    </p:spTree>
    <p:extLst>
      <p:ext uri="{BB962C8B-B14F-4D97-AF65-F5344CB8AC3E}">
        <p14:creationId xmlns:p14="http://schemas.microsoft.com/office/powerpoint/2010/main" val="3119752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1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18" progId="TCLayout.ActiveDocument.1">
                  <p:embed/>
                </p:oleObj>
              </mc:Choice>
              <mc:Fallback>
                <p:oleObj name="think-cell Folie" r:id="rId5" imgW="352" imgH="318" progId="TCLayout.ActiveDocument.1">
                  <p:embed/>
                  <p:pic>
                    <p:nvPicPr>
                      <p:cNvPr id="9" name="Objekt 8"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hteck 2"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dirty="0"/>
              <a:t>Agenda</a:t>
            </a:r>
          </a:p>
        </p:txBody>
      </p:sp>
      <p:sp>
        <p:nvSpPr>
          <p:cNvPr id="11" name="Foliennummernplatzhalter 10"/>
          <p:cNvSpPr>
            <a:spLocks noGrp="1"/>
          </p:cNvSpPr>
          <p:nvPr>
            <p:ph type="sldNum" sz="quarter" idx="12"/>
          </p:nvPr>
        </p:nvSpPr>
        <p:spPr/>
        <p:txBody>
          <a:bodyPr/>
          <a:lstStyle/>
          <a:p>
            <a:r>
              <a:rPr lang="en-US" dirty="0"/>
              <a:t>Page </a:t>
            </a:r>
            <a:fld id="{F1BC30E3-FFE5-4B91-AA19-87A149EBB9EE}" type="slidenum">
              <a:rPr lang="en-US" smtClean="0"/>
              <a:pPr/>
              <a:t>6</a:t>
            </a:fld>
            <a:endParaRPr lang="en-US" dirty="0"/>
          </a:p>
        </p:txBody>
      </p:sp>
      <p:graphicFrame>
        <p:nvGraphicFramePr>
          <p:cNvPr id="13" name="Content Placeholder 20">
            <a:extLst>
              <a:ext uri="{FF2B5EF4-FFF2-40B4-BE49-F238E27FC236}">
                <a16:creationId xmlns:a16="http://schemas.microsoft.com/office/drawing/2014/main" id="{C48B5C5C-37A9-4300-B3C0-F9BE781F2D5E}"/>
              </a:ext>
            </a:extLst>
          </p:cNvPr>
          <p:cNvGraphicFramePr>
            <a:graphicFrameLocks/>
          </p:cNvGraphicFramePr>
          <p:nvPr/>
        </p:nvGraphicFramePr>
        <p:xfrm>
          <a:off x="609599" y="1138238"/>
          <a:ext cx="7851776" cy="3003427"/>
        </p:xfrm>
        <a:graphic>
          <a:graphicData uri="http://schemas.openxmlformats.org/drawingml/2006/table">
            <a:tbl>
              <a:tblPr firstRow="1" bandRow="1"/>
              <a:tblGrid>
                <a:gridCol w="569752">
                  <a:extLst>
                    <a:ext uri="{9D8B030D-6E8A-4147-A177-3AD203B41FA5}">
                      <a16:colId xmlns:a16="http://schemas.microsoft.com/office/drawing/2014/main" val="20000"/>
                    </a:ext>
                  </a:extLst>
                </a:gridCol>
                <a:gridCol w="7282024">
                  <a:extLst>
                    <a:ext uri="{9D8B030D-6E8A-4147-A177-3AD203B41FA5}">
                      <a16:colId xmlns:a16="http://schemas.microsoft.com/office/drawing/2014/main" val="20001"/>
                    </a:ext>
                  </a:extLst>
                </a:gridCol>
              </a:tblGrid>
              <a:tr h="429061">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noProof="0" dirty="0">
                          <a:solidFill>
                            <a:schemeClr val="bg1"/>
                          </a:solidFill>
                          <a:latin typeface="EYInterstate Light" panose="02000506000000020004" pitchFamily="2" charset="0"/>
                        </a:rPr>
                        <a:t>1.</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r>
                        <a:rPr lang="en-US" sz="1600" b="0" kern="1200" noProof="0" dirty="0">
                          <a:solidFill>
                            <a:schemeClr val="bg1"/>
                          </a:solidFill>
                          <a:latin typeface="EYInterstate Light" panose="02000506000000020004" pitchFamily="2" charset="0"/>
                          <a:ea typeface="+mn-ea"/>
                          <a:cs typeface="+mn-cs"/>
                        </a:rPr>
                        <a:t>The impacts of the pandemic in the insurance industry + Reserving  process</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2.</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dirty="0"/>
                        <a:t>What are the main challenges for the different reserve types ?</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3.</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are the main challenges for IBNR reserving?</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9061">
                <a:tc>
                  <a:txBody>
                    <a:bodyPr/>
                    <a:lstStyle/>
                    <a:p>
                      <a:pPr algn="l"/>
                      <a:r>
                        <a:rPr lang="en-US" sz="1600" b="0" noProof="0" dirty="0">
                          <a:solidFill>
                            <a:schemeClr val="bg1"/>
                          </a:solidFill>
                          <a:latin typeface="EYInterstate Light" panose="02000506000000020004" pitchFamily="2" charset="0"/>
                        </a:rPr>
                        <a:t>4.</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kern="0" dirty="0">
                          <a:solidFill>
                            <a:schemeClr val="bg1"/>
                          </a:solidFill>
                        </a:rPr>
                        <a:t>How were the claims patterns impacted by the pandemic?</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8825036"/>
                  </a:ext>
                </a:extLst>
              </a:tr>
              <a:tr h="429061">
                <a:tc>
                  <a:txBody>
                    <a:bodyPr/>
                    <a:lstStyle/>
                    <a:p>
                      <a:pPr algn="l"/>
                      <a:r>
                        <a:rPr lang="en-US" sz="1600" b="0" noProof="0" dirty="0">
                          <a:solidFill>
                            <a:schemeClr val="bg1"/>
                          </a:solidFill>
                          <a:latin typeface="EYInterstate Light" panose="02000506000000020004" pitchFamily="2" charset="0"/>
                        </a:rPr>
                        <a:t>5.</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is one of the main forward looking challenges?</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9361168"/>
                  </a:ext>
                </a:extLst>
              </a:tr>
              <a:tr h="429061">
                <a:tc>
                  <a:txBody>
                    <a:bodyPr/>
                    <a:lstStyle/>
                    <a:p>
                      <a:pPr algn="l"/>
                      <a:r>
                        <a:rPr lang="en-US" sz="1600" b="0" noProof="0" dirty="0">
                          <a:solidFill>
                            <a:schemeClr val="bg1"/>
                          </a:solidFill>
                          <a:latin typeface="EYInterstate Light" panose="02000506000000020004" pitchFamily="2" charset="0"/>
                        </a:rPr>
                        <a:t>6.</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What does it mean for the Actuary?</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2875080"/>
                  </a:ext>
                </a:extLst>
              </a:tr>
              <a:tr h="429061">
                <a:tc>
                  <a:txBody>
                    <a:bodyPr/>
                    <a:lstStyle/>
                    <a:p>
                      <a:pPr algn="l"/>
                      <a:r>
                        <a:rPr lang="en-US" sz="1600" b="0" noProof="0" dirty="0">
                          <a:solidFill>
                            <a:schemeClr val="bg1"/>
                          </a:solidFill>
                          <a:latin typeface="EYInterstate Light" panose="02000506000000020004" pitchFamily="2" charset="0"/>
                        </a:rPr>
                        <a:t>7.</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Conclusions</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4382956"/>
                  </a:ext>
                </a:extLst>
              </a:tr>
            </a:tbl>
          </a:graphicData>
        </a:graphic>
      </p:graphicFrame>
      <p:sp>
        <p:nvSpPr>
          <p:cNvPr id="5" name="Rectangle 4">
            <a:extLst>
              <a:ext uri="{FF2B5EF4-FFF2-40B4-BE49-F238E27FC236}">
                <a16:creationId xmlns:a16="http://schemas.microsoft.com/office/drawing/2014/main" id="{DA655005-F4CE-45E6-8BC8-53AA9B5D4AAD}"/>
              </a:ext>
            </a:extLst>
          </p:cNvPr>
          <p:cNvSpPr/>
          <p:nvPr/>
        </p:nvSpPr>
        <p:spPr>
          <a:xfrm>
            <a:off x="364568" y="1600200"/>
            <a:ext cx="7895434" cy="385762"/>
          </a:xfrm>
          <a:prstGeom prst="rect">
            <a:avLst/>
          </a:prstGeom>
          <a:no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dirty="0">
              <a:ln>
                <a:noFill/>
              </a:ln>
              <a:solidFill>
                <a:srgbClr val="2E2E38"/>
              </a:solidFill>
              <a:effectLst/>
              <a:uLnTx/>
              <a:uFillTx/>
            </a:endParaRPr>
          </a:p>
        </p:txBody>
      </p:sp>
    </p:spTree>
    <p:extLst>
      <p:ext uri="{BB962C8B-B14F-4D97-AF65-F5344CB8AC3E}">
        <p14:creationId xmlns:p14="http://schemas.microsoft.com/office/powerpoint/2010/main" val="570043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B6B4F-AB09-4410-A28A-18AA31D530ED}"/>
              </a:ext>
            </a:extLst>
          </p:cNvPr>
          <p:cNvSpPr>
            <a:spLocks noGrp="1"/>
          </p:cNvSpPr>
          <p:nvPr>
            <p:ph type="title"/>
          </p:nvPr>
        </p:nvSpPr>
        <p:spPr/>
        <p:txBody>
          <a:bodyPr/>
          <a:lstStyle/>
          <a:p>
            <a:r>
              <a:rPr lang="en-US" dirty="0"/>
              <a:t>What are the main challenges for the different reserve types ?</a:t>
            </a:r>
          </a:p>
        </p:txBody>
      </p:sp>
      <p:sp>
        <p:nvSpPr>
          <p:cNvPr id="4" name="Slide Number Placeholder 3">
            <a:extLst>
              <a:ext uri="{FF2B5EF4-FFF2-40B4-BE49-F238E27FC236}">
                <a16:creationId xmlns:a16="http://schemas.microsoft.com/office/drawing/2014/main" id="{E6B8393C-B0E1-4E13-BEC9-FB9E23ED3252}"/>
              </a:ext>
            </a:extLst>
          </p:cNvPr>
          <p:cNvSpPr>
            <a:spLocks noGrp="1"/>
          </p:cNvSpPr>
          <p:nvPr>
            <p:ph type="sldNum" sz="quarter" idx="12"/>
          </p:nvPr>
        </p:nvSpPr>
        <p:spPr/>
        <p:txBody>
          <a:bodyPr/>
          <a:lstStyle/>
          <a:p>
            <a:r>
              <a:rPr lang="en-US"/>
              <a:t>Page </a:t>
            </a:r>
            <a:fld id="{F1BC30E3-FFE5-4B91-AA19-87A149EBB9EE}" type="slidenum">
              <a:rPr lang="en-US" smtClean="0"/>
              <a:pPr/>
              <a:t>7</a:t>
            </a:fld>
            <a:endParaRPr lang="en-US"/>
          </a:p>
        </p:txBody>
      </p:sp>
      <p:sp>
        <p:nvSpPr>
          <p:cNvPr id="3" name="Footer Placeholder 2">
            <a:extLst>
              <a:ext uri="{FF2B5EF4-FFF2-40B4-BE49-F238E27FC236}">
                <a16:creationId xmlns:a16="http://schemas.microsoft.com/office/drawing/2014/main" id="{08ADE2A1-F9AC-4F9D-A920-743888F93D30}"/>
              </a:ext>
            </a:extLst>
          </p:cNvPr>
          <p:cNvSpPr>
            <a:spLocks noGrp="1"/>
          </p:cNvSpPr>
          <p:nvPr>
            <p:ph type="ftr" sz="quarter" idx="4294967295"/>
          </p:nvPr>
        </p:nvSpPr>
        <p:spPr>
          <a:xfrm>
            <a:off x="0" y="6470650"/>
            <a:ext cx="3086100" cy="180975"/>
          </a:xfrm>
          <a:prstGeom prst="rect">
            <a:avLst/>
          </a:prstGeom>
        </p:spPr>
        <p:txBody>
          <a:bodyPr/>
          <a:lstStyle/>
          <a:p>
            <a:r>
              <a:rPr lang="en-US"/>
              <a:t>Presentation title</a:t>
            </a:r>
          </a:p>
        </p:txBody>
      </p:sp>
      <p:sp>
        <p:nvSpPr>
          <p:cNvPr id="5" name="TextBox 4">
            <a:extLst>
              <a:ext uri="{FF2B5EF4-FFF2-40B4-BE49-F238E27FC236}">
                <a16:creationId xmlns:a16="http://schemas.microsoft.com/office/drawing/2014/main" id="{B864451C-0765-41DF-A4CE-0A4B7E35A0CB}"/>
              </a:ext>
            </a:extLst>
          </p:cNvPr>
          <p:cNvSpPr txBox="1"/>
          <p:nvPr/>
        </p:nvSpPr>
        <p:spPr>
          <a:xfrm>
            <a:off x="2640012" y="1148066"/>
            <a:ext cx="8918258" cy="590398"/>
          </a:xfrm>
          <a:prstGeom prst="rect">
            <a:avLst/>
          </a:prstGeom>
          <a:noFill/>
          <a:ln w="12700" cap="sq">
            <a:noFill/>
            <a:miter lim="800000"/>
          </a:ln>
        </p:spPr>
        <p:txBody>
          <a:bodyPr wrap="square" lIns="0" tIns="0" rIns="0" bIns="0" rtlCol="0" anchor="ctr">
            <a:noAutofit/>
          </a:bodyPr>
          <a:lstStyle/>
          <a:p>
            <a:pPr marL="742950" lvl="1" indent="-285750" defTabSz="685434">
              <a:spcBef>
                <a:spcPct val="20000"/>
              </a:spcBef>
              <a:buClr>
                <a:srgbClr val="FFE600"/>
              </a:buClr>
              <a:buSzPct val="80000"/>
              <a:buFont typeface="Arial" panose="020B0604020202020204" pitchFamily="34" charset="0"/>
              <a:buChar char="•"/>
            </a:pPr>
            <a:r>
              <a:rPr kumimoji="0" lang="en-US" b="0" i="0" u="none" strike="noStrike" kern="0" cap="none" spc="0" normalizeH="0" baseline="0" dirty="0">
                <a:ln>
                  <a:noFill/>
                </a:ln>
                <a:solidFill>
                  <a:schemeClr val="bg1"/>
                </a:solidFill>
                <a:effectLst/>
                <a:uLnTx/>
                <a:uFillTx/>
              </a:rPr>
              <a:t>Distortion in Loss Ratios for 2020 and 2021 for </a:t>
            </a:r>
            <a:r>
              <a:rPr kumimoji="0" lang="en-US" b="0" i="0" u="none" strike="noStrike" kern="0" cap="none" spc="0" normalizeH="0" baseline="0" dirty="0" err="1">
                <a:ln>
                  <a:noFill/>
                </a:ln>
                <a:solidFill>
                  <a:schemeClr val="bg1"/>
                </a:solidFill>
                <a:effectLst/>
                <a:uLnTx/>
                <a:uFillTx/>
              </a:rPr>
              <a:t>eg.</a:t>
            </a:r>
            <a:r>
              <a:rPr kumimoji="0" lang="en-US" b="0" i="0" u="none" strike="noStrike" kern="0" cap="none" spc="0" normalizeH="0" baseline="0" dirty="0">
                <a:ln>
                  <a:noFill/>
                </a:ln>
                <a:solidFill>
                  <a:schemeClr val="bg1"/>
                </a:solidFill>
                <a:effectLst/>
                <a:uLnTx/>
                <a:uFillTx/>
              </a:rPr>
              <a:t> SST/SII</a:t>
            </a:r>
          </a:p>
        </p:txBody>
      </p:sp>
      <p:cxnSp>
        <p:nvCxnSpPr>
          <p:cNvPr id="69" name="Straight Connector 68">
            <a:extLst>
              <a:ext uri="{FF2B5EF4-FFF2-40B4-BE49-F238E27FC236}">
                <a16:creationId xmlns:a16="http://schemas.microsoft.com/office/drawing/2014/main" id="{BBD7EFC6-84EE-4EFD-9142-04C34AE5E8A2}"/>
              </a:ext>
            </a:extLst>
          </p:cNvPr>
          <p:cNvCxnSpPr>
            <a:cxnSpLocks/>
          </p:cNvCxnSpPr>
          <p:nvPr/>
        </p:nvCxnSpPr>
        <p:spPr>
          <a:xfrm>
            <a:off x="609918" y="2001929"/>
            <a:ext cx="10913924" cy="0"/>
          </a:xfrm>
          <a:prstGeom prst="line">
            <a:avLst/>
          </a:prstGeom>
          <a:noFill/>
          <a:ln w="12700" cap="sq" cmpd="sng" algn="ctr">
            <a:solidFill>
              <a:srgbClr val="D2D2DA"/>
            </a:solidFill>
            <a:prstDash val="solid"/>
            <a:miter lim="800000"/>
            <a:tailEnd type="none"/>
          </a:ln>
          <a:effectLst/>
        </p:spPr>
      </p:cxnSp>
      <p:cxnSp>
        <p:nvCxnSpPr>
          <p:cNvPr id="70" name="Straight Connector 69">
            <a:extLst>
              <a:ext uri="{FF2B5EF4-FFF2-40B4-BE49-F238E27FC236}">
                <a16:creationId xmlns:a16="http://schemas.microsoft.com/office/drawing/2014/main" id="{4EBD2315-BAC8-4A7F-BDC7-FD1F2681569D}"/>
              </a:ext>
            </a:extLst>
          </p:cNvPr>
          <p:cNvCxnSpPr>
            <a:cxnSpLocks/>
          </p:cNvCxnSpPr>
          <p:nvPr/>
        </p:nvCxnSpPr>
        <p:spPr>
          <a:xfrm>
            <a:off x="609918" y="3119258"/>
            <a:ext cx="10913924" cy="0"/>
          </a:xfrm>
          <a:prstGeom prst="line">
            <a:avLst/>
          </a:prstGeom>
          <a:noFill/>
          <a:ln w="12700" cap="sq" cmpd="sng" algn="ctr">
            <a:solidFill>
              <a:srgbClr val="D2D2DA"/>
            </a:solidFill>
            <a:prstDash val="solid"/>
            <a:miter lim="800000"/>
            <a:tailEnd type="none"/>
          </a:ln>
          <a:effectLst/>
        </p:spPr>
      </p:cxnSp>
      <p:cxnSp>
        <p:nvCxnSpPr>
          <p:cNvPr id="71" name="Straight Connector 70">
            <a:extLst>
              <a:ext uri="{FF2B5EF4-FFF2-40B4-BE49-F238E27FC236}">
                <a16:creationId xmlns:a16="http://schemas.microsoft.com/office/drawing/2014/main" id="{168769F1-DD27-483F-8797-2B3BC95AB1D5}"/>
              </a:ext>
            </a:extLst>
          </p:cNvPr>
          <p:cNvCxnSpPr>
            <a:cxnSpLocks/>
          </p:cNvCxnSpPr>
          <p:nvPr/>
        </p:nvCxnSpPr>
        <p:spPr>
          <a:xfrm>
            <a:off x="609918" y="4236587"/>
            <a:ext cx="10913924" cy="0"/>
          </a:xfrm>
          <a:prstGeom prst="line">
            <a:avLst/>
          </a:prstGeom>
          <a:noFill/>
          <a:ln w="12700" cap="sq" cmpd="sng" algn="ctr">
            <a:solidFill>
              <a:srgbClr val="D2D2DA"/>
            </a:solidFill>
            <a:prstDash val="solid"/>
            <a:miter lim="800000"/>
            <a:tailEnd type="none"/>
          </a:ln>
          <a:effectLst/>
        </p:spPr>
      </p:cxnSp>
      <p:cxnSp>
        <p:nvCxnSpPr>
          <p:cNvPr id="72" name="Straight Connector 71">
            <a:extLst>
              <a:ext uri="{FF2B5EF4-FFF2-40B4-BE49-F238E27FC236}">
                <a16:creationId xmlns:a16="http://schemas.microsoft.com/office/drawing/2014/main" id="{08BE6194-DE1D-4B67-B9F3-14F220E87280}"/>
              </a:ext>
            </a:extLst>
          </p:cNvPr>
          <p:cNvCxnSpPr>
            <a:cxnSpLocks/>
          </p:cNvCxnSpPr>
          <p:nvPr/>
        </p:nvCxnSpPr>
        <p:spPr>
          <a:xfrm>
            <a:off x="609918" y="5353916"/>
            <a:ext cx="10913924" cy="0"/>
          </a:xfrm>
          <a:prstGeom prst="line">
            <a:avLst/>
          </a:prstGeom>
          <a:noFill/>
          <a:ln w="12700" cap="sq" cmpd="sng" algn="ctr">
            <a:solidFill>
              <a:srgbClr val="D2D2DA"/>
            </a:solidFill>
            <a:prstDash val="solid"/>
            <a:miter lim="800000"/>
            <a:tailEnd type="none"/>
          </a:ln>
          <a:effectLst/>
        </p:spPr>
      </p:cxnSp>
      <p:sp>
        <p:nvSpPr>
          <p:cNvPr id="6" name="Rectangle 5">
            <a:extLst>
              <a:ext uri="{FF2B5EF4-FFF2-40B4-BE49-F238E27FC236}">
                <a16:creationId xmlns:a16="http://schemas.microsoft.com/office/drawing/2014/main" id="{BBDCE7AC-1615-4789-8623-A8FB77CD44E6}"/>
              </a:ext>
            </a:extLst>
          </p:cNvPr>
          <p:cNvSpPr/>
          <p:nvPr/>
        </p:nvSpPr>
        <p:spPr>
          <a:xfrm>
            <a:off x="609918" y="1118545"/>
            <a:ext cx="1927860" cy="649439"/>
          </a:xfrm>
          <a:prstGeom prst="rect">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a:ln>
                  <a:noFill/>
                </a:ln>
                <a:solidFill>
                  <a:schemeClr val="tx2"/>
                </a:solidFill>
                <a:effectLst/>
                <a:uLnTx/>
                <a:uFillTx/>
              </a:rPr>
              <a:t>Unearned Premium Reserves </a:t>
            </a:r>
          </a:p>
        </p:txBody>
      </p:sp>
      <p:sp>
        <p:nvSpPr>
          <p:cNvPr id="11" name="Rectangle 10">
            <a:extLst>
              <a:ext uri="{FF2B5EF4-FFF2-40B4-BE49-F238E27FC236}">
                <a16:creationId xmlns:a16="http://schemas.microsoft.com/office/drawing/2014/main" id="{6F5EB845-0C05-4C79-85F1-1E58F6635994}"/>
              </a:ext>
            </a:extLst>
          </p:cNvPr>
          <p:cNvSpPr/>
          <p:nvPr/>
        </p:nvSpPr>
        <p:spPr>
          <a:xfrm>
            <a:off x="609918" y="2235874"/>
            <a:ext cx="1927860" cy="649439"/>
          </a:xfrm>
          <a:prstGeom prst="rect">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a:ln>
                  <a:noFill/>
                </a:ln>
                <a:solidFill>
                  <a:schemeClr val="tx2"/>
                </a:solidFill>
                <a:effectLst/>
                <a:uLnTx/>
                <a:uFillTx/>
              </a:rPr>
              <a:t>Case Reserves </a:t>
            </a:r>
          </a:p>
        </p:txBody>
      </p:sp>
      <p:sp>
        <p:nvSpPr>
          <p:cNvPr id="12" name="Rectangle 11">
            <a:extLst>
              <a:ext uri="{FF2B5EF4-FFF2-40B4-BE49-F238E27FC236}">
                <a16:creationId xmlns:a16="http://schemas.microsoft.com/office/drawing/2014/main" id="{00672285-1CAE-4E60-9CBF-6F8A59AA097F}"/>
              </a:ext>
            </a:extLst>
          </p:cNvPr>
          <p:cNvSpPr/>
          <p:nvPr/>
        </p:nvSpPr>
        <p:spPr>
          <a:xfrm>
            <a:off x="609918" y="3353203"/>
            <a:ext cx="1927860" cy="649439"/>
          </a:xfrm>
          <a:prstGeom prst="rect">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a:ln>
                  <a:noFill/>
                </a:ln>
                <a:solidFill>
                  <a:schemeClr val="tx2"/>
                </a:solidFill>
                <a:effectLst/>
                <a:uLnTx/>
                <a:uFillTx/>
              </a:rPr>
              <a:t>IBNR</a:t>
            </a:r>
          </a:p>
        </p:txBody>
      </p:sp>
      <p:sp>
        <p:nvSpPr>
          <p:cNvPr id="13" name="Rectangle 12">
            <a:extLst>
              <a:ext uri="{FF2B5EF4-FFF2-40B4-BE49-F238E27FC236}">
                <a16:creationId xmlns:a16="http://schemas.microsoft.com/office/drawing/2014/main" id="{B84926DA-2EF4-4410-A874-F48D8FE307C2}"/>
              </a:ext>
            </a:extLst>
          </p:cNvPr>
          <p:cNvSpPr/>
          <p:nvPr/>
        </p:nvSpPr>
        <p:spPr>
          <a:xfrm>
            <a:off x="609918" y="4470532"/>
            <a:ext cx="1927860" cy="649439"/>
          </a:xfrm>
          <a:prstGeom prst="rect">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a:ln>
                  <a:noFill/>
                </a:ln>
                <a:solidFill>
                  <a:schemeClr val="tx2"/>
                </a:solidFill>
                <a:effectLst/>
                <a:uLnTx/>
                <a:uFillTx/>
              </a:rPr>
              <a:t>Equalization Reserves</a:t>
            </a:r>
          </a:p>
        </p:txBody>
      </p:sp>
      <p:sp>
        <p:nvSpPr>
          <p:cNvPr id="14" name="Rectangle 13">
            <a:extLst>
              <a:ext uri="{FF2B5EF4-FFF2-40B4-BE49-F238E27FC236}">
                <a16:creationId xmlns:a16="http://schemas.microsoft.com/office/drawing/2014/main" id="{545656FD-5077-41B4-8C1D-1D9E989CF427}"/>
              </a:ext>
            </a:extLst>
          </p:cNvPr>
          <p:cNvSpPr/>
          <p:nvPr/>
        </p:nvSpPr>
        <p:spPr>
          <a:xfrm>
            <a:off x="609918" y="5587861"/>
            <a:ext cx="1927860" cy="649439"/>
          </a:xfrm>
          <a:prstGeom prst="rect">
            <a:avLst/>
          </a:prstGeom>
          <a:solidFill>
            <a:schemeClr val="tx1"/>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algn="ctr" defTabSz="685434" eaLnBrk="1" fontAlgn="auto" latinLnBrk="0" hangingPunct="1">
              <a:lnSpc>
                <a:spcPct val="100000"/>
              </a:lnSpc>
              <a:spcBef>
                <a:spcPct val="20000"/>
              </a:spcBef>
              <a:spcAft>
                <a:spcPts val="0"/>
              </a:spcAft>
              <a:buClr>
                <a:srgbClr val="FFE600"/>
              </a:buClr>
              <a:buSzPct val="80000"/>
              <a:tabLst/>
            </a:pPr>
            <a:r>
              <a:rPr kumimoji="0" lang="en-US" sz="1400" b="0" i="0" u="none" strike="noStrike" kern="0" cap="none" spc="0" normalizeH="0" baseline="0">
                <a:ln>
                  <a:noFill/>
                </a:ln>
                <a:solidFill>
                  <a:schemeClr val="tx2"/>
                </a:solidFill>
                <a:effectLst/>
                <a:uLnTx/>
                <a:uFillTx/>
              </a:rPr>
              <a:t>Reserves for Loss Adjustment Expenses</a:t>
            </a:r>
          </a:p>
        </p:txBody>
      </p:sp>
      <p:sp>
        <p:nvSpPr>
          <p:cNvPr id="18" name="TextBox 17">
            <a:extLst>
              <a:ext uri="{FF2B5EF4-FFF2-40B4-BE49-F238E27FC236}">
                <a16:creationId xmlns:a16="http://schemas.microsoft.com/office/drawing/2014/main" id="{1CF1E9D6-2068-4DA5-B2C7-9B55E81F63E5}"/>
              </a:ext>
            </a:extLst>
          </p:cNvPr>
          <p:cNvSpPr txBox="1"/>
          <p:nvPr/>
        </p:nvSpPr>
        <p:spPr>
          <a:xfrm>
            <a:off x="2640012" y="2265394"/>
            <a:ext cx="8918258" cy="590398"/>
          </a:xfrm>
          <a:prstGeom prst="rect">
            <a:avLst/>
          </a:prstGeom>
          <a:noFill/>
          <a:ln w="12700" cap="sq">
            <a:noFill/>
            <a:miter lim="800000"/>
          </a:ln>
        </p:spPr>
        <p:txBody>
          <a:bodyPr wrap="square" lIns="0" tIns="0" rIns="0" bIns="0" rtlCol="0" anchor="ctr">
            <a:noAutofit/>
          </a:bodyPr>
          <a:lstStyle/>
          <a:p>
            <a:pPr marL="742950" lvl="1" indent="-285750" defTabSz="685434">
              <a:spcBef>
                <a:spcPct val="20000"/>
              </a:spcBef>
              <a:buClr>
                <a:srgbClr val="FFE600"/>
              </a:buClr>
              <a:buSzPct val="80000"/>
              <a:buFont typeface="Arial" panose="020B0604020202020204" pitchFamily="34" charset="0"/>
              <a:buChar char="•"/>
            </a:pPr>
            <a:r>
              <a:rPr kumimoji="0" lang="en-US" b="0" i="0" u="none" strike="noStrike" kern="0" cap="none" spc="0" normalizeH="0" baseline="0">
                <a:ln>
                  <a:noFill/>
                </a:ln>
                <a:solidFill>
                  <a:schemeClr val="bg1"/>
                </a:solidFill>
                <a:effectLst/>
                <a:uLnTx/>
                <a:uFillTx/>
              </a:rPr>
              <a:t>Delays in claims handling process</a:t>
            </a:r>
            <a:endParaRPr lang="en-US" kern="0">
              <a:solidFill>
                <a:schemeClr val="bg1"/>
              </a:solidFill>
            </a:endParaRPr>
          </a:p>
          <a:p>
            <a:pPr marL="742950" lvl="1" indent="-285750" defTabSz="685434">
              <a:spcBef>
                <a:spcPct val="20000"/>
              </a:spcBef>
              <a:buClr>
                <a:srgbClr val="FFE600"/>
              </a:buClr>
              <a:buSzPct val="80000"/>
              <a:buFont typeface="Arial" panose="020B0604020202020204" pitchFamily="34" charset="0"/>
              <a:buChar char="•"/>
            </a:pPr>
            <a:r>
              <a:rPr kumimoji="0" lang="en-US" b="0" i="0" u="none" strike="noStrike" kern="0" cap="none" spc="0" normalizeH="0" baseline="0">
                <a:ln>
                  <a:noFill/>
                </a:ln>
                <a:solidFill>
                  <a:schemeClr val="bg1"/>
                </a:solidFill>
                <a:effectLst/>
                <a:uLnTx/>
                <a:uFillTx/>
              </a:rPr>
              <a:t>Coverage uncertainties</a:t>
            </a:r>
            <a:endParaRPr lang="en-US" kern="0">
              <a:solidFill>
                <a:schemeClr val="bg1"/>
              </a:solidFill>
            </a:endParaRPr>
          </a:p>
        </p:txBody>
      </p:sp>
      <p:sp>
        <p:nvSpPr>
          <p:cNvPr id="19" name="TextBox 18">
            <a:extLst>
              <a:ext uri="{FF2B5EF4-FFF2-40B4-BE49-F238E27FC236}">
                <a16:creationId xmlns:a16="http://schemas.microsoft.com/office/drawing/2014/main" id="{C0437B66-8889-4785-A2C9-FC38FB924CF4}"/>
              </a:ext>
            </a:extLst>
          </p:cNvPr>
          <p:cNvSpPr txBox="1"/>
          <p:nvPr/>
        </p:nvSpPr>
        <p:spPr>
          <a:xfrm>
            <a:off x="2640012" y="3245721"/>
            <a:ext cx="8918258" cy="864402"/>
          </a:xfrm>
          <a:prstGeom prst="rect">
            <a:avLst/>
          </a:prstGeom>
          <a:noFill/>
          <a:ln w="12700" cap="sq">
            <a:noFill/>
            <a:miter lim="800000"/>
          </a:ln>
        </p:spPr>
        <p:txBody>
          <a:bodyPr wrap="square" lIns="0" tIns="0" rIns="0" bIns="0" rtlCol="0" anchor="ctr">
            <a:noAutofit/>
          </a:bodyPr>
          <a:lstStyle/>
          <a:p>
            <a:pPr marL="742950" lvl="1" indent="-285750" defTabSz="685434">
              <a:spcBef>
                <a:spcPct val="20000"/>
              </a:spcBef>
              <a:buClr>
                <a:srgbClr val="FFE600"/>
              </a:buClr>
              <a:buSzPct val="80000"/>
              <a:buFont typeface="Arial" panose="020B0604020202020204" pitchFamily="34" charset="0"/>
              <a:buChar char="•"/>
            </a:pPr>
            <a:r>
              <a:rPr lang="en-US" kern="0" dirty="0">
                <a:solidFill>
                  <a:schemeClr val="bg1"/>
                </a:solidFill>
              </a:rPr>
              <a:t>Actuarial IBNR </a:t>
            </a:r>
            <a:r>
              <a:rPr lang="en-US" kern="0" dirty="0">
                <a:solidFill>
                  <a:schemeClr val="bg1"/>
                </a:solidFill>
                <a:sym typeface="Wingdings" panose="05000000000000000000" pitchFamily="2" charset="2"/>
              </a:rPr>
              <a:t> distortions in historical claims, and uncertainties on the future development</a:t>
            </a:r>
          </a:p>
          <a:p>
            <a:pPr marL="742950" lvl="1" indent="-285750" defTabSz="685434">
              <a:spcBef>
                <a:spcPct val="20000"/>
              </a:spcBef>
              <a:buClr>
                <a:srgbClr val="FFE600"/>
              </a:buClr>
              <a:buSzPct val="80000"/>
              <a:buFont typeface="Arial" panose="020B0604020202020204" pitchFamily="34" charset="0"/>
              <a:buChar char="•"/>
            </a:pPr>
            <a:r>
              <a:rPr lang="en-US" kern="0" dirty="0">
                <a:solidFill>
                  <a:schemeClr val="bg1"/>
                </a:solidFill>
              </a:rPr>
              <a:t>Additional IBNR </a:t>
            </a:r>
            <a:r>
              <a:rPr lang="en-US" kern="0" dirty="0">
                <a:solidFill>
                  <a:schemeClr val="bg1"/>
                </a:solidFill>
                <a:sym typeface="Wingdings" panose="05000000000000000000" pitchFamily="2" charset="2"/>
              </a:rPr>
              <a:t> new estimations needed</a:t>
            </a:r>
          </a:p>
        </p:txBody>
      </p:sp>
      <p:sp>
        <p:nvSpPr>
          <p:cNvPr id="20" name="TextBox 19">
            <a:extLst>
              <a:ext uri="{FF2B5EF4-FFF2-40B4-BE49-F238E27FC236}">
                <a16:creationId xmlns:a16="http://schemas.microsoft.com/office/drawing/2014/main" id="{5FCBB572-D14E-4D00-B4E0-C0D08755E7DE}"/>
              </a:ext>
            </a:extLst>
          </p:cNvPr>
          <p:cNvSpPr txBox="1"/>
          <p:nvPr/>
        </p:nvSpPr>
        <p:spPr>
          <a:xfrm>
            <a:off x="2640012" y="4500052"/>
            <a:ext cx="8918258" cy="590398"/>
          </a:xfrm>
          <a:prstGeom prst="rect">
            <a:avLst/>
          </a:prstGeom>
          <a:noFill/>
          <a:ln w="12700" cap="sq">
            <a:noFill/>
            <a:miter lim="800000"/>
          </a:ln>
        </p:spPr>
        <p:txBody>
          <a:bodyPr wrap="square" lIns="0" tIns="0" rIns="0" bIns="0" rtlCol="0" anchor="ctr">
            <a:noAutofit/>
          </a:bodyPr>
          <a:lstStyle/>
          <a:p>
            <a:pPr marL="742950" lvl="1" indent="-285750" defTabSz="685434">
              <a:spcBef>
                <a:spcPct val="20000"/>
              </a:spcBef>
              <a:buClr>
                <a:srgbClr val="FFE600"/>
              </a:buClr>
              <a:buSzPct val="80000"/>
              <a:buFont typeface="Arial" panose="020B0604020202020204" pitchFamily="34" charset="0"/>
              <a:buChar char="•"/>
            </a:pPr>
            <a:r>
              <a:rPr lang="en-US" kern="0" dirty="0">
                <a:solidFill>
                  <a:schemeClr val="bg1"/>
                </a:solidFill>
              </a:rPr>
              <a:t>Determining the right amount inline with the business plan </a:t>
            </a:r>
          </a:p>
        </p:txBody>
      </p:sp>
      <p:sp>
        <p:nvSpPr>
          <p:cNvPr id="21" name="TextBox 20">
            <a:extLst>
              <a:ext uri="{FF2B5EF4-FFF2-40B4-BE49-F238E27FC236}">
                <a16:creationId xmlns:a16="http://schemas.microsoft.com/office/drawing/2014/main" id="{EE516E8F-14C4-47B6-B6DC-F5D6DF73DDA4}"/>
              </a:ext>
            </a:extLst>
          </p:cNvPr>
          <p:cNvSpPr txBox="1"/>
          <p:nvPr/>
        </p:nvSpPr>
        <p:spPr>
          <a:xfrm>
            <a:off x="2640012" y="5617381"/>
            <a:ext cx="8918258" cy="590398"/>
          </a:xfrm>
          <a:prstGeom prst="rect">
            <a:avLst/>
          </a:prstGeom>
          <a:noFill/>
          <a:ln w="12700" cap="sq">
            <a:noFill/>
            <a:miter lim="800000"/>
          </a:ln>
        </p:spPr>
        <p:txBody>
          <a:bodyPr wrap="square" lIns="0" tIns="0" rIns="0" bIns="0" rtlCol="0" anchor="ctr">
            <a:noAutofit/>
          </a:bodyPr>
          <a:lstStyle/>
          <a:p>
            <a:pPr marL="742950" lvl="1" indent="-285750" defTabSz="685434">
              <a:spcBef>
                <a:spcPct val="20000"/>
              </a:spcBef>
              <a:buClr>
                <a:srgbClr val="FFE600"/>
              </a:buClr>
              <a:buSzPct val="80000"/>
              <a:buFont typeface="Arial" panose="020B0604020202020204" pitchFamily="34" charset="0"/>
              <a:buChar char="•"/>
            </a:pPr>
            <a:r>
              <a:rPr lang="en-US" kern="0">
                <a:solidFill>
                  <a:schemeClr val="bg1"/>
                </a:solidFill>
              </a:rPr>
              <a:t>Increase in court cases due to policy wording</a:t>
            </a:r>
            <a:endParaRPr kumimoji="0" lang="en-US" b="0" i="0" u="none" strike="noStrike" kern="0" cap="none" spc="0" normalizeH="0" baseline="0">
              <a:ln>
                <a:noFill/>
              </a:ln>
              <a:solidFill>
                <a:schemeClr val="bg1"/>
              </a:solidFill>
              <a:effectLst/>
              <a:uLnTx/>
              <a:uFillTx/>
            </a:endParaRPr>
          </a:p>
        </p:txBody>
      </p:sp>
      <p:grpSp>
        <p:nvGrpSpPr>
          <p:cNvPr id="22" name="Group 37">
            <a:extLst>
              <a:ext uri="{FF2B5EF4-FFF2-40B4-BE49-F238E27FC236}">
                <a16:creationId xmlns:a16="http://schemas.microsoft.com/office/drawing/2014/main" id="{3A753556-46BA-4A27-ADC8-F932A30C32A5}"/>
              </a:ext>
            </a:extLst>
          </p:cNvPr>
          <p:cNvGrpSpPr>
            <a:grpSpLocks noChangeAspect="1"/>
          </p:cNvGrpSpPr>
          <p:nvPr/>
        </p:nvGrpSpPr>
        <p:grpSpPr bwMode="auto">
          <a:xfrm>
            <a:off x="13261975" y="4613841"/>
            <a:ext cx="400536" cy="377825"/>
            <a:chOff x="528" y="843"/>
            <a:chExt cx="776" cy="732"/>
          </a:xfrm>
          <a:solidFill>
            <a:schemeClr val="bg1"/>
          </a:solidFill>
        </p:grpSpPr>
        <p:sp>
          <p:nvSpPr>
            <p:cNvPr id="23" name="Freeform 38">
              <a:extLst>
                <a:ext uri="{FF2B5EF4-FFF2-40B4-BE49-F238E27FC236}">
                  <a16:creationId xmlns:a16="http://schemas.microsoft.com/office/drawing/2014/main" id="{99013D71-4607-42EC-9556-0FF4E316FBAC}"/>
                </a:ext>
              </a:extLst>
            </p:cNvPr>
            <p:cNvSpPr>
              <a:spLocks noEditPoints="1"/>
            </p:cNvSpPr>
            <p:nvPr/>
          </p:nvSpPr>
          <p:spPr bwMode="auto">
            <a:xfrm>
              <a:off x="714" y="1467"/>
              <a:ext cx="404" cy="108"/>
            </a:xfrm>
            <a:custGeom>
              <a:avLst/>
              <a:gdLst>
                <a:gd name="T0" fmla="*/ 404 w 404"/>
                <a:gd name="T1" fmla="*/ 108 h 108"/>
                <a:gd name="T2" fmla="*/ 0 w 404"/>
                <a:gd name="T3" fmla="*/ 108 h 108"/>
                <a:gd name="T4" fmla="*/ 0 w 404"/>
                <a:gd name="T5" fmla="*/ 84 h 108"/>
                <a:gd name="T6" fmla="*/ 0 w 404"/>
                <a:gd name="T7" fmla="*/ 84 h 108"/>
                <a:gd name="T8" fmla="*/ 2 w 404"/>
                <a:gd name="T9" fmla="*/ 68 h 108"/>
                <a:gd name="T10" fmla="*/ 8 w 404"/>
                <a:gd name="T11" fmla="*/ 52 h 108"/>
                <a:gd name="T12" fmla="*/ 16 w 404"/>
                <a:gd name="T13" fmla="*/ 38 h 108"/>
                <a:gd name="T14" fmla="*/ 26 w 404"/>
                <a:gd name="T15" fmla="*/ 24 h 108"/>
                <a:gd name="T16" fmla="*/ 38 w 404"/>
                <a:gd name="T17" fmla="*/ 14 h 108"/>
                <a:gd name="T18" fmla="*/ 52 w 404"/>
                <a:gd name="T19" fmla="*/ 6 h 108"/>
                <a:gd name="T20" fmla="*/ 68 w 404"/>
                <a:gd name="T21" fmla="*/ 2 h 108"/>
                <a:gd name="T22" fmla="*/ 86 w 404"/>
                <a:gd name="T23" fmla="*/ 0 h 108"/>
                <a:gd name="T24" fmla="*/ 320 w 404"/>
                <a:gd name="T25" fmla="*/ 0 h 108"/>
                <a:gd name="T26" fmla="*/ 320 w 404"/>
                <a:gd name="T27" fmla="*/ 0 h 108"/>
                <a:gd name="T28" fmla="*/ 336 w 404"/>
                <a:gd name="T29" fmla="*/ 2 h 108"/>
                <a:gd name="T30" fmla="*/ 352 w 404"/>
                <a:gd name="T31" fmla="*/ 6 h 108"/>
                <a:gd name="T32" fmla="*/ 366 w 404"/>
                <a:gd name="T33" fmla="*/ 14 h 108"/>
                <a:gd name="T34" fmla="*/ 380 w 404"/>
                <a:gd name="T35" fmla="*/ 24 h 108"/>
                <a:gd name="T36" fmla="*/ 390 w 404"/>
                <a:gd name="T37" fmla="*/ 38 h 108"/>
                <a:gd name="T38" fmla="*/ 398 w 404"/>
                <a:gd name="T39" fmla="*/ 52 h 108"/>
                <a:gd name="T40" fmla="*/ 402 w 404"/>
                <a:gd name="T41" fmla="*/ 68 h 108"/>
                <a:gd name="T42" fmla="*/ 404 w 404"/>
                <a:gd name="T43" fmla="*/ 84 h 108"/>
                <a:gd name="T44" fmla="*/ 404 w 404"/>
                <a:gd name="T45" fmla="*/ 108 h 108"/>
                <a:gd name="T46" fmla="*/ 18 w 404"/>
                <a:gd name="T47" fmla="*/ 90 h 108"/>
                <a:gd name="T48" fmla="*/ 386 w 404"/>
                <a:gd name="T49" fmla="*/ 90 h 108"/>
                <a:gd name="T50" fmla="*/ 386 w 404"/>
                <a:gd name="T51" fmla="*/ 84 h 108"/>
                <a:gd name="T52" fmla="*/ 386 w 404"/>
                <a:gd name="T53" fmla="*/ 84 h 108"/>
                <a:gd name="T54" fmla="*/ 384 w 404"/>
                <a:gd name="T55" fmla="*/ 70 h 108"/>
                <a:gd name="T56" fmla="*/ 380 w 404"/>
                <a:gd name="T57" fmla="*/ 58 h 108"/>
                <a:gd name="T58" fmla="*/ 374 w 404"/>
                <a:gd name="T59" fmla="*/ 48 h 108"/>
                <a:gd name="T60" fmla="*/ 366 w 404"/>
                <a:gd name="T61" fmla="*/ 38 h 108"/>
                <a:gd name="T62" fmla="*/ 356 w 404"/>
                <a:gd name="T63" fmla="*/ 30 h 108"/>
                <a:gd name="T64" fmla="*/ 346 w 404"/>
                <a:gd name="T65" fmla="*/ 24 h 108"/>
                <a:gd name="T66" fmla="*/ 334 w 404"/>
                <a:gd name="T67" fmla="*/ 20 h 108"/>
                <a:gd name="T68" fmla="*/ 320 w 404"/>
                <a:gd name="T69" fmla="*/ 18 h 108"/>
                <a:gd name="T70" fmla="*/ 86 w 404"/>
                <a:gd name="T71" fmla="*/ 18 h 108"/>
                <a:gd name="T72" fmla="*/ 86 w 404"/>
                <a:gd name="T73" fmla="*/ 18 h 108"/>
                <a:gd name="T74" fmla="*/ 72 w 404"/>
                <a:gd name="T75" fmla="*/ 20 h 108"/>
                <a:gd name="T76" fmla="*/ 60 w 404"/>
                <a:gd name="T77" fmla="*/ 24 h 108"/>
                <a:gd name="T78" fmla="*/ 48 w 404"/>
                <a:gd name="T79" fmla="*/ 30 h 108"/>
                <a:gd name="T80" fmla="*/ 38 w 404"/>
                <a:gd name="T81" fmla="*/ 38 h 108"/>
                <a:gd name="T82" fmla="*/ 30 w 404"/>
                <a:gd name="T83" fmla="*/ 48 h 108"/>
                <a:gd name="T84" fmla="*/ 24 w 404"/>
                <a:gd name="T85" fmla="*/ 58 h 108"/>
                <a:gd name="T86" fmla="*/ 20 w 404"/>
                <a:gd name="T87" fmla="*/ 70 h 108"/>
                <a:gd name="T88" fmla="*/ 18 w 404"/>
                <a:gd name="T89" fmla="*/ 84 h 108"/>
                <a:gd name="T90" fmla="*/ 18 w 404"/>
                <a:gd name="T91"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4" h="108">
                  <a:moveTo>
                    <a:pt x="404" y="108"/>
                  </a:moveTo>
                  <a:lnTo>
                    <a:pt x="0" y="108"/>
                  </a:lnTo>
                  <a:lnTo>
                    <a:pt x="0" y="84"/>
                  </a:lnTo>
                  <a:lnTo>
                    <a:pt x="0" y="84"/>
                  </a:lnTo>
                  <a:lnTo>
                    <a:pt x="2" y="68"/>
                  </a:lnTo>
                  <a:lnTo>
                    <a:pt x="8" y="52"/>
                  </a:lnTo>
                  <a:lnTo>
                    <a:pt x="16" y="38"/>
                  </a:lnTo>
                  <a:lnTo>
                    <a:pt x="26" y="24"/>
                  </a:lnTo>
                  <a:lnTo>
                    <a:pt x="38" y="14"/>
                  </a:lnTo>
                  <a:lnTo>
                    <a:pt x="52" y="6"/>
                  </a:lnTo>
                  <a:lnTo>
                    <a:pt x="68" y="2"/>
                  </a:lnTo>
                  <a:lnTo>
                    <a:pt x="86" y="0"/>
                  </a:lnTo>
                  <a:lnTo>
                    <a:pt x="320" y="0"/>
                  </a:lnTo>
                  <a:lnTo>
                    <a:pt x="320" y="0"/>
                  </a:lnTo>
                  <a:lnTo>
                    <a:pt x="336" y="2"/>
                  </a:lnTo>
                  <a:lnTo>
                    <a:pt x="352" y="6"/>
                  </a:lnTo>
                  <a:lnTo>
                    <a:pt x="366" y="14"/>
                  </a:lnTo>
                  <a:lnTo>
                    <a:pt x="380" y="24"/>
                  </a:lnTo>
                  <a:lnTo>
                    <a:pt x="390" y="38"/>
                  </a:lnTo>
                  <a:lnTo>
                    <a:pt x="398" y="52"/>
                  </a:lnTo>
                  <a:lnTo>
                    <a:pt x="402" y="68"/>
                  </a:lnTo>
                  <a:lnTo>
                    <a:pt x="404" y="84"/>
                  </a:lnTo>
                  <a:lnTo>
                    <a:pt x="404" y="108"/>
                  </a:lnTo>
                  <a:close/>
                  <a:moveTo>
                    <a:pt x="18" y="90"/>
                  </a:moveTo>
                  <a:lnTo>
                    <a:pt x="386" y="90"/>
                  </a:lnTo>
                  <a:lnTo>
                    <a:pt x="386" y="84"/>
                  </a:lnTo>
                  <a:lnTo>
                    <a:pt x="386" y="84"/>
                  </a:lnTo>
                  <a:lnTo>
                    <a:pt x="384" y="70"/>
                  </a:lnTo>
                  <a:lnTo>
                    <a:pt x="380" y="58"/>
                  </a:lnTo>
                  <a:lnTo>
                    <a:pt x="374" y="48"/>
                  </a:lnTo>
                  <a:lnTo>
                    <a:pt x="366" y="38"/>
                  </a:lnTo>
                  <a:lnTo>
                    <a:pt x="356" y="30"/>
                  </a:lnTo>
                  <a:lnTo>
                    <a:pt x="346" y="24"/>
                  </a:lnTo>
                  <a:lnTo>
                    <a:pt x="334" y="20"/>
                  </a:lnTo>
                  <a:lnTo>
                    <a:pt x="320" y="18"/>
                  </a:lnTo>
                  <a:lnTo>
                    <a:pt x="86" y="18"/>
                  </a:lnTo>
                  <a:lnTo>
                    <a:pt x="86" y="18"/>
                  </a:lnTo>
                  <a:lnTo>
                    <a:pt x="72" y="20"/>
                  </a:lnTo>
                  <a:lnTo>
                    <a:pt x="60" y="24"/>
                  </a:lnTo>
                  <a:lnTo>
                    <a:pt x="48" y="30"/>
                  </a:lnTo>
                  <a:lnTo>
                    <a:pt x="38" y="38"/>
                  </a:lnTo>
                  <a:lnTo>
                    <a:pt x="30" y="48"/>
                  </a:lnTo>
                  <a:lnTo>
                    <a:pt x="24" y="58"/>
                  </a:lnTo>
                  <a:lnTo>
                    <a:pt x="20" y="70"/>
                  </a:lnTo>
                  <a:lnTo>
                    <a:pt x="18" y="84"/>
                  </a:lnTo>
                  <a:lnTo>
                    <a:pt x="18" y="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39">
              <a:extLst>
                <a:ext uri="{FF2B5EF4-FFF2-40B4-BE49-F238E27FC236}">
                  <a16:creationId xmlns:a16="http://schemas.microsoft.com/office/drawing/2014/main" id="{1E4C84AD-1A30-442C-B4E4-E9892848E63E}"/>
                </a:ext>
              </a:extLst>
            </p:cNvPr>
            <p:cNvSpPr>
              <a:spLocks noEditPoints="1"/>
            </p:cNvSpPr>
            <p:nvPr/>
          </p:nvSpPr>
          <p:spPr bwMode="auto">
            <a:xfrm>
              <a:off x="846" y="1421"/>
              <a:ext cx="142" cy="64"/>
            </a:xfrm>
            <a:custGeom>
              <a:avLst/>
              <a:gdLst>
                <a:gd name="T0" fmla="*/ 142 w 142"/>
                <a:gd name="T1" fmla="*/ 64 h 64"/>
                <a:gd name="T2" fmla="*/ 0 w 142"/>
                <a:gd name="T3" fmla="*/ 64 h 64"/>
                <a:gd name="T4" fmla="*/ 0 w 142"/>
                <a:gd name="T5" fmla="*/ 0 h 64"/>
                <a:gd name="T6" fmla="*/ 142 w 142"/>
                <a:gd name="T7" fmla="*/ 0 h 64"/>
                <a:gd name="T8" fmla="*/ 142 w 142"/>
                <a:gd name="T9" fmla="*/ 64 h 64"/>
                <a:gd name="T10" fmla="*/ 18 w 142"/>
                <a:gd name="T11" fmla="*/ 46 h 64"/>
                <a:gd name="T12" fmla="*/ 124 w 142"/>
                <a:gd name="T13" fmla="*/ 46 h 64"/>
                <a:gd name="T14" fmla="*/ 124 w 142"/>
                <a:gd name="T15" fmla="*/ 18 h 64"/>
                <a:gd name="T16" fmla="*/ 18 w 142"/>
                <a:gd name="T17" fmla="*/ 18 h 64"/>
                <a:gd name="T18" fmla="*/ 18 w 142"/>
                <a:gd name="T19" fmla="*/ 46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 h="64">
                  <a:moveTo>
                    <a:pt x="142" y="64"/>
                  </a:moveTo>
                  <a:lnTo>
                    <a:pt x="0" y="64"/>
                  </a:lnTo>
                  <a:lnTo>
                    <a:pt x="0" y="0"/>
                  </a:lnTo>
                  <a:lnTo>
                    <a:pt x="142" y="0"/>
                  </a:lnTo>
                  <a:lnTo>
                    <a:pt x="142" y="64"/>
                  </a:lnTo>
                  <a:close/>
                  <a:moveTo>
                    <a:pt x="18" y="46"/>
                  </a:moveTo>
                  <a:lnTo>
                    <a:pt x="124" y="46"/>
                  </a:lnTo>
                  <a:lnTo>
                    <a:pt x="124" y="18"/>
                  </a:lnTo>
                  <a:lnTo>
                    <a:pt x="18" y="18"/>
                  </a:lnTo>
                  <a:lnTo>
                    <a:pt x="18"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40">
              <a:extLst>
                <a:ext uri="{FF2B5EF4-FFF2-40B4-BE49-F238E27FC236}">
                  <a16:creationId xmlns:a16="http://schemas.microsoft.com/office/drawing/2014/main" id="{2E4E6DB4-BF35-4E14-82BF-BCD881A36446}"/>
                </a:ext>
              </a:extLst>
            </p:cNvPr>
            <p:cNvSpPr>
              <a:spLocks noEditPoints="1"/>
            </p:cNvSpPr>
            <p:nvPr/>
          </p:nvSpPr>
          <p:spPr bwMode="auto">
            <a:xfrm>
              <a:off x="878" y="1015"/>
              <a:ext cx="76" cy="424"/>
            </a:xfrm>
            <a:custGeom>
              <a:avLst/>
              <a:gdLst>
                <a:gd name="T0" fmla="*/ 76 w 76"/>
                <a:gd name="T1" fmla="*/ 424 h 424"/>
                <a:gd name="T2" fmla="*/ 0 w 76"/>
                <a:gd name="T3" fmla="*/ 424 h 424"/>
                <a:gd name="T4" fmla="*/ 0 w 76"/>
                <a:gd name="T5" fmla="*/ 0 h 424"/>
                <a:gd name="T6" fmla="*/ 12 w 76"/>
                <a:gd name="T7" fmla="*/ 6 h 424"/>
                <a:gd name="T8" fmla="*/ 12 w 76"/>
                <a:gd name="T9" fmla="*/ 6 h 424"/>
                <a:gd name="T10" fmla="*/ 26 w 76"/>
                <a:gd name="T11" fmla="*/ 10 h 424"/>
                <a:gd name="T12" fmla="*/ 38 w 76"/>
                <a:gd name="T13" fmla="*/ 12 h 424"/>
                <a:gd name="T14" fmla="*/ 52 w 76"/>
                <a:gd name="T15" fmla="*/ 10 h 424"/>
                <a:gd name="T16" fmla="*/ 64 w 76"/>
                <a:gd name="T17" fmla="*/ 6 h 424"/>
                <a:gd name="T18" fmla="*/ 76 w 76"/>
                <a:gd name="T19" fmla="*/ 0 h 424"/>
                <a:gd name="T20" fmla="*/ 76 w 76"/>
                <a:gd name="T21" fmla="*/ 424 h 424"/>
                <a:gd name="T22" fmla="*/ 18 w 76"/>
                <a:gd name="T23" fmla="*/ 406 h 424"/>
                <a:gd name="T24" fmla="*/ 58 w 76"/>
                <a:gd name="T25" fmla="*/ 406 h 424"/>
                <a:gd name="T26" fmla="*/ 58 w 76"/>
                <a:gd name="T27" fmla="*/ 28 h 424"/>
                <a:gd name="T28" fmla="*/ 58 w 76"/>
                <a:gd name="T29" fmla="*/ 28 h 424"/>
                <a:gd name="T30" fmla="*/ 48 w 76"/>
                <a:gd name="T31" fmla="*/ 30 h 424"/>
                <a:gd name="T32" fmla="*/ 38 w 76"/>
                <a:gd name="T33" fmla="*/ 30 h 424"/>
                <a:gd name="T34" fmla="*/ 28 w 76"/>
                <a:gd name="T35" fmla="*/ 30 h 424"/>
                <a:gd name="T36" fmla="*/ 18 w 76"/>
                <a:gd name="T37" fmla="*/ 28 h 424"/>
                <a:gd name="T38" fmla="*/ 18 w 76"/>
                <a:gd name="T39" fmla="*/ 40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6" h="424">
                  <a:moveTo>
                    <a:pt x="76" y="424"/>
                  </a:moveTo>
                  <a:lnTo>
                    <a:pt x="0" y="424"/>
                  </a:lnTo>
                  <a:lnTo>
                    <a:pt x="0" y="0"/>
                  </a:lnTo>
                  <a:lnTo>
                    <a:pt x="12" y="6"/>
                  </a:lnTo>
                  <a:lnTo>
                    <a:pt x="12" y="6"/>
                  </a:lnTo>
                  <a:lnTo>
                    <a:pt x="26" y="10"/>
                  </a:lnTo>
                  <a:lnTo>
                    <a:pt x="38" y="12"/>
                  </a:lnTo>
                  <a:lnTo>
                    <a:pt x="52" y="10"/>
                  </a:lnTo>
                  <a:lnTo>
                    <a:pt x="64" y="6"/>
                  </a:lnTo>
                  <a:lnTo>
                    <a:pt x="76" y="0"/>
                  </a:lnTo>
                  <a:lnTo>
                    <a:pt x="76" y="424"/>
                  </a:lnTo>
                  <a:close/>
                  <a:moveTo>
                    <a:pt x="18" y="406"/>
                  </a:moveTo>
                  <a:lnTo>
                    <a:pt x="58" y="406"/>
                  </a:lnTo>
                  <a:lnTo>
                    <a:pt x="58" y="28"/>
                  </a:lnTo>
                  <a:lnTo>
                    <a:pt x="58" y="28"/>
                  </a:lnTo>
                  <a:lnTo>
                    <a:pt x="48" y="30"/>
                  </a:lnTo>
                  <a:lnTo>
                    <a:pt x="38" y="30"/>
                  </a:lnTo>
                  <a:lnTo>
                    <a:pt x="28" y="30"/>
                  </a:lnTo>
                  <a:lnTo>
                    <a:pt x="18" y="28"/>
                  </a:lnTo>
                  <a:lnTo>
                    <a:pt x="18" y="40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41">
              <a:extLst>
                <a:ext uri="{FF2B5EF4-FFF2-40B4-BE49-F238E27FC236}">
                  <a16:creationId xmlns:a16="http://schemas.microsoft.com/office/drawing/2014/main" id="{D1951ABF-ECDC-4B64-9AF7-9E953DCBA636}"/>
                </a:ext>
              </a:extLst>
            </p:cNvPr>
            <p:cNvSpPr>
              <a:spLocks noEditPoints="1"/>
            </p:cNvSpPr>
            <p:nvPr/>
          </p:nvSpPr>
          <p:spPr bwMode="auto">
            <a:xfrm>
              <a:off x="964" y="929"/>
              <a:ext cx="280" cy="76"/>
            </a:xfrm>
            <a:custGeom>
              <a:avLst/>
              <a:gdLst>
                <a:gd name="T0" fmla="*/ 240 w 280"/>
                <a:gd name="T1" fmla="*/ 76 h 76"/>
                <a:gd name="T2" fmla="*/ 0 w 280"/>
                <a:gd name="T3" fmla="*/ 76 h 76"/>
                <a:gd name="T4" fmla="*/ 6 w 280"/>
                <a:gd name="T5" fmla="*/ 64 h 76"/>
                <a:gd name="T6" fmla="*/ 6 w 280"/>
                <a:gd name="T7" fmla="*/ 64 h 76"/>
                <a:gd name="T8" fmla="*/ 12 w 280"/>
                <a:gd name="T9" fmla="*/ 50 h 76"/>
                <a:gd name="T10" fmla="*/ 12 w 280"/>
                <a:gd name="T11" fmla="*/ 38 h 76"/>
                <a:gd name="T12" fmla="*/ 12 w 280"/>
                <a:gd name="T13" fmla="*/ 38 h 76"/>
                <a:gd name="T14" fmla="*/ 12 w 280"/>
                <a:gd name="T15" fmla="*/ 24 h 76"/>
                <a:gd name="T16" fmla="*/ 6 w 280"/>
                <a:gd name="T17" fmla="*/ 12 h 76"/>
                <a:gd name="T18" fmla="*/ 0 w 280"/>
                <a:gd name="T19" fmla="*/ 0 h 76"/>
                <a:gd name="T20" fmla="*/ 240 w 280"/>
                <a:gd name="T21" fmla="*/ 0 h 76"/>
                <a:gd name="T22" fmla="*/ 240 w 280"/>
                <a:gd name="T23" fmla="*/ 0 h 76"/>
                <a:gd name="T24" fmla="*/ 248 w 280"/>
                <a:gd name="T25" fmla="*/ 0 h 76"/>
                <a:gd name="T26" fmla="*/ 256 w 280"/>
                <a:gd name="T27" fmla="*/ 2 h 76"/>
                <a:gd name="T28" fmla="*/ 262 w 280"/>
                <a:gd name="T29" fmla="*/ 6 h 76"/>
                <a:gd name="T30" fmla="*/ 268 w 280"/>
                <a:gd name="T31" fmla="*/ 10 h 76"/>
                <a:gd name="T32" fmla="*/ 272 w 280"/>
                <a:gd name="T33" fmla="*/ 16 h 76"/>
                <a:gd name="T34" fmla="*/ 276 w 280"/>
                <a:gd name="T35" fmla="*/ 24 h 76"/>
                <a:gd name="T36" fmla="*/ 278 w 280"/>
                <a:gd name="T37" fmla="*/ 30 h 76"/>
                <a:gd name="T38" fmla="*/ 280 w 280"/>
                <a:gd name="T39" fmla="*/ 38 h 76"/>
                <a:gd name="T40" fmla="*/ 280 w 280"/>
                <a:gd name="T41" fmla="*/ 38 h 76"/>
                <a:gd name="T42" fmla="*/ 278 w 280"/>
                <a:gd name="T43" fmla="*/ 46 h 76"/>
                <a:gd name="T44" fmla="*/ 276 w 280"/>
                <a:gd name="T45" fmla="*/ 52 h 76"/>
                <a:gd name="T46" fmla="*/ 272 w 280"/>
                <a:gd name="T47" fmla="*/ 60 h 76"/>
                <a:gd name="T48" fmla="*/ 268 w 280"/>
                <a:gd name="T49" fmla="*/ 64 h 76"/>
                <a:gd name="T50" fmla="*/ 262 w 280"/>
                <a:gd name="T51" fmla="*/ 70 h 76"/>
                <a:gd name="T52" fmla="*/ 256 w 280"/>
                <a:gd name="T53" fmla="*/ 74 h 76"/>
                <a:gd name="T54" fmla="*/ 248 w 280"/>
                <a:gd name="T55" fmla="*/ 76 h 76"/>
                <a:gd name="T56" fmla="*/ 240 w 280"/>
                <a:gd name="T57" fmla="*/ 76 h 76"/>
                <a:gd name="T58" fmla="*/ 240 w 280"/>
                <a:gd name="T59" fmla="*/ 76 h 76"/>
                <a:gd name="T60" fmla="*/ 28 w 280"/>
                <a:gd name="T61" fmla="*/ 58 h 76"/>
                <a:gd name="T62" fmla="*/ 240 w 280"/>
                <a:gd name="T63" fmla="*/ 58 h 76"/>
                <a:gd name="T64" fmla="*/ 240 w 280"/>
                <a:gd name="T65" fmla="*/ 58 h 76"/>
                <a:gd name="T66" fmla="*/ 248 w 280"/>
                <a:gd name="T67" fmla="*/ 56 h 76"/>
                <a:gd name="T68" fmla="*/ 256 w 280"/>
                <a:gd name="T69" fmla="*/ 52 h 76"/>
                <a:gd name="T70" fmla="*/ 260 w 280"/>
                <a:gd name="T71" fmla="*/ 46 h 76"/>
                <a:gd name="T72" fmla="*/ 262 w 280"/>
                <a:gd name="T73" fmla="*/ 38 h 76"/>
                <a:gd name="T74" fmla="*/ 262 w 280"/>
                <a:gd name="T75" fmla="*/ 38 h 76"/>
                <a:gd name="T76" fmla="*/ 260 w 280"/>
                <a:gd name="T77" fmla="*/ 30 h 76"/>
                <a:gd name="T78" fmla="*/ 256 w 280"/>
                <a:gd name="T79" fmla="*/ 24 h 76"/>
                <a:gd name="T80" fmla="*/ 248 w 280"/>
                <a:gd name="T81" fmla="*/ 20 h 76"/>
                <a:gd name="T82" fmla="*/ 240 w 280"/>
                <a:gd name="T83" fmla="*/ 18 h 76"/>
                <a:gd name="T84" fmla="*/ 28 w 280"/>
                <a:gd name="T85" fmla="*/ 18 h 76"/>
                <a:gd name="T86" fmla="*/ 28 w 280"/>
                <a:gd name="T87" fmla="*/ 18 h 76"/>
                <a:gd name="T88" fmla="*/ 30 w 280"/>
                <a:gd name="T89" fmla="*/ 28 h 76"/>
                <a:gd name="T90" fmla="*/ 30 w 280"/>
                <a:gd name="T91" fmla="*/ 38 h 76"/>
                <a:gd name="T92" fmla="*/ 30 w 280"/>
                <a:gd name="T93" fmla="*/ 38 h 76"/>
                <a:gd name="T94" fmla="*/ 30 w 280"/>
                <a:gd name="T95" fmla="*/ 48 h 76"/>
                <a:gd name="T96" fmla="*/ 28 w 280"/>
                <a:gd name="T97" fmla="*/ 58 h 76"/>
                <a:gd name="T98" fmla="*/ 28 w 280"/>
                <a:gd name="T99" fmla="*/ 5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80" h="76">
                  <a:moveTo>
                    <a:pt x="240" y="76"/>
                  </a:moveTo>
                  <a:lnTo>
                    <a:pt x="0" y="76"/>
                  </a:lnTo>
                  <a:lnTo>
                    <a:pt x="6" y="64"/>
                  </a:lnTo>
                  <a:lnTo>
                    <a:pt x="6" y="64"/>
                  </a:lnTo>
                  <a:lnTo>
                    <a:pt x="12" y="50"/>
                  </a:lnTo>
                  <a:lnTo>
                    <a:pt x="12" y="38"/>
                  </a:lnTo>
                  <a:lnTo>
                    <a:pt x="12" y="38"/>
                  </a:lnTo>
                  <a:lnTo>
                    <a:pt x="12" y="24"/>
                  </a:lnTo>
                  <a:lnTo>
                    <a:pt x="6" y="12"/>
                  </a:lnTo>
                  <a:lnTo>
                    <a:pt x="0" y="0"/>
                  </a:lnTo>
                  <a:lnTo>
                    <a:pt x="240" y="0"/>
                  </a:lnTo>
                  <a:lnTo>
                    <a:pt x="240" y="0"/>
                  </a:lnTo>
                  <a:lnTo>
                    <a:pt x="248" y="0"/>
                  </a:lnTo>
                  <a:lnTo>
                    <a:pt x="256" y="2"/>
                  </a:lnTo>
                  <a:lnTo>
                    <a:pt x="262" y="6"/>
                  </a:lnTo>
                  <a:lnTo>
                    <a:pt x="268" y="10"/>
                  </a:lnTo>
                  <a:lnTo>
                    <a:pt x="272" y="16"/>
                  </a:lnTo>
                  <a:lnTo>
                    <a:pt x="276" y="24"/>
                  </a:lnTo>
                  <a:lnTo>
                    <a:pt x="278" y="30"/>
                  </a:lnTo>
                  <a:lnTo>
                    <a:pt x="280" y="38"/>
                  </a:lnTo>
                  <a:lnTo>
                    <a:pt x="280" y="38"/>
                  </a:lnTo>
                  <a:lnTo>
                    <a:pt x="278" y="46"/>
                  </a:lnTo>
                  <a:lnTo>
                    <a:pt x="276" y="52"/>
                  </a:lnTo>
                  <a:lnTo>
                    <a:pt x="272" y="60"/>
                  </a:lnTo>
                  <a:lnTo>
                    <a:pt x="268" y="64"/>
                  </a:lnTo>
                  <a:lnTo>
                    <a:pt x="262" y="70"/>
                  </a:lnTo>
                  <a:lnTo>
                    <a:pt x="256" y="74"/>
                  </a:lnTo>
                  <a:lnTo>
                    <a:pt x="248" y="76"/>
                  </a:lnTo>
                  <a:lnTo>
                    <a:pt x="240" y="76"/>
                  </a:lnTo>
                  <a:lnTo>
                    <a:pt x="240" y="76"/>
                  </a:lnTo>
                  <a:close/>
                  <a:moveTo>
                    <a:pt x="28" y="58"/>
                  </a:moveTo>
                  <a:lnTo>
                    <a:pt x="240" y="58"/>
                  </a:lnTo>
                  <a:lnTo>
                    <a:pt x="240" y="58"/>
                  </a:lnTo>
                  <a:lnTo>
                    <a:pt x="248" y="56"/>
                  </a:lnTo>
                  <a:lnTo>
                    <a:pt x="256" y="52"/>
                  </a:lnTo>
                  <a:lnTo>
                    <a:pt x="260" y="46"/>
                  </a:lnTo>
                  <a:lnTo>
                    <a:pt x="262" y="38"/>
                  </a:lnTo>
                  <a:lnTo>
                    <a:pt x="262" y="38"/>
                  </a:lnTo>
                  <a:lnTo>
                    <a:pt x="260" y="30"/>
                  </a:lnTo>
                  <a:lnTo>
                    <a:pt x="256" y="24"/>
                  </a:lnTo>
                  <a:lnTo>
                    <a:pt x="248" y="20"/>
                  </a:lnTo>
                  <a:lnTo>
                    <a:pt x="240" y="18"/>
                  </a:lnTo>
                  <a:lnTo>
                    <a:pt x="28" y="18"/>
                  </a:lnTo>
                  <a:lnTo>
                    <a:pt x="28" y="18"/>
                  </a:lnTo>
                  <a:lnTo>
                    <a:pt x="30" y="28"/>
                  </a:lnTo>
                  <a:lnTo>
                    <a:pt x="30" y="38"/>
                  </a:lnTo>
                  <a:lnTo>
                    <a:pt x="30" y="38"/>
                  </a:lnTo>
                  <a:lnTo>
                    <a:pt x="30" y="48"/>
                  </a:lnTo>
                  <a:lnTo>
                    <a:pt x="28" y="58"/>
                  </a:lnTo>
                  <a:lnTo>
                    <a:pt x="28"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42">
              <a:extLst>
                <a:ext uri="{FF2B5EF4-FFF2-40B4-BE49-F238E27FC236}">
                  <a16:creationId xmlns:a16="http://schemas.microsoft.com/office/drawing/2014/main" id="{C3435191-5204-40A8-ACAE-72A75A7B2E6B}"/>
                </a:ext>
              </a:extLst>
            </p:cNvPr>
            <p:cNvSpPr>
              <a:spLocks noEditPoints="1"/>
            </p:cNvSpPr>
            <p:nvPr/>
          </p:nvSpPr>
          <p:spPr bwMode="auto">
            <a:xfrm>
              <a:off x="590" y="929"/>
              <a:ext cx="278" cy="76"/>
            </a:xfrm>
            <a:custGeom>
              <a:avLst/>
              <a:gdLst>
                <a:gd name="T0" fmla="*/ 278 w 278"/>
                <a:gd name="T1" fmla="*/ 76 h 76"/>
                <a:gd name="T2" fmla="*/ 38 w 278"/>
                <a:gd name="T3" fmla="*/ 76 h 76"/>
                <a:gd name="T4" fmla="*/ 38 w 278"/>
                <a:gd name="T5" fmla="*/ 76 h 76"/>
                <a:gd name="T6" fmla="*/ 30 w 278"/>
                <a:gd name="T7" fmla="*/ 76 h 76"/>
                <a:gd name="T8" fmla="*/ 22 w 278"/>
                <a:gd name="T9" fmla="*/ 74 h 76"/>
                <a:gd name="T10" fmla="*/ 16 w 278"/>
                <a:gd name="T11" fmla="*/ 70 h 76"/>
                <a:gd name="T12" fmla="*/ 10 w 278"/>
                <a:gd name="T13" fmla="*/ 64 h 76"/>
                <a:gd name="T14" fmla="*/ 6 w 278"/>
                <a:gd name="T15" fmla="*/ 60 h 76"/>
                <a:gd name="T16" fmla="*/ 2 w 278"/>
                <a:gd name="T17" fmla="*/ 52 h 76"/>
                <a:gd name="T18" fmla="*/ 0 w 278"/>
                <a:gd name="T19" fmla="*/ 46 h 76"/>
                <a:gd name="T20" fmla="*/ 0 w 278"/>
                <a:gd name="T21" fmla="*/ 38 h 76"/>
                <a:gd name="T22" fmla="*/ 0 w 278"/>
                <a:gd name="T23" fmla="*/ 38 h 76"/>
                <a:gd name="T24" fmla="*/ 0 w 278"/>
                <a:gd name="T25" fmla="*/ 30 h 76"/>
                <a:gd name="T26" fmla="*/ 2 w 278"/>
                <a:gd name="T27" fmla="*/ 24 h 76"/>
                <a:gd name="T28" fmla="*/ 6 w 278"/>
                <a:gd name="T29" fmla="*/ 16 h 76"/>
                <a:gd name="T30" fmla="*/ 10 w 278"/>
                <a:gd name="T31" fmla="*/ 10 h 76"/>
                <a:gd name="T32" fmla="*/ 16 w 278"/>
                <a:gd name="T33" fmla="*/ 6 h 76"/>
                <a:gd name="T34" fmla="*/ 22 w 278"/>
                <a:gd name="T35" fmla="*/ 2 h 76"/>
                <a:gd name="T36" fmla="*/ 30 w 278"/>
                <a:gd name="T37" fmla="*/ 0 h 76"/>
                <a:gd name="T38" fmla="*/ 38 w 278"/>
                <a:gd name="T39" fmla="*/ 0 h 76"/>
                <a:gd name="T40" fmla="*/ 278 w 278"/>
                <a:gd name="T41" fmla="*/ 0 h 76"/>
                <a:gd name="T42" fmla="*/ 272 w 278"/>
                <a:gd name="T43" fmla="*/ 12 h 76"/>
                <a:gd name="T44" fmla="*/ 272 w 278"/>
                <a:gd name="T45" fmla="*/ 12 h 76"/>
                <a:gd name="T46" fmla="*/ 268 w 278"/>
                <a:gd name="T47" fmla="*/ 24 h 76"/>
                <a:gd name="T48" fmla="*/ 266 w 278"/>
                <a:gd name="T49" fmla="*/ 38 h 76"/>
                <a:gd name="T50" fmla="*/ 266 w 278"/>
                <a:gd name="T51" fmla="*/ 38 h 76"/>
                <a:gd name="T52" fmla="*/ 268 w 278"/>
                <a:gd name="T53" fmla="*/ 50 h 76"/>
                <a:gd name="T54" fmla="*/ 272 w 278"/>
                <a:gd name="T55" fmla="*/ 64 h 76"/>
                <a:gd name="T56" fmla="*/ 278 w 278"/>
                <a:gd name="T57" fmla="*/ 76 h 76"/>
                <a:gd name="T58" fmla="*/ 38 w 278"/>
                <a:gd name="T59" fmla="*/ 18 h 76"/>
                <a:gd name="T60" fmla="*/ 38 w 278"/>
                <a:gd name="T61" fmla="*/ 18 h 76"/>
                <a:gd name="T62" fmla="*/ 30 w 278"/>
                <a:gd name="T63" fmla="*/ 20 h 76"/>
                <a:gd name="T64" fmla="*/ 24 w 278"/>
                <a:gd name="T65" fmla="*/ 24 h 76"/>
                <a:gd name="T66" fmla="*/ 20 w 278"/>
                <a:gd name="T67" fmla="*/ 30 h 76"/>
                <a:gd name="T68" fmla="*/ 18 w 278"/>
                <a:gd name="T69" fmla="*/ 38 h 76"/>
                <a:gd name="T70" fmla="*/ 18 w 278"/>
                <a:gd name="T71" fmla="*/ 38 h 76"/>
                <a:gd name="T72" fmla="*/ 20 w 278"/>
                <a:gd name="T73" fmla="*/ 46 h 76"/>
                <a:gd name="T74" fmla="*/ 24 w 278"/>
                <a:gd name="T75" fmla="*/ 52 h 76"/>
                <a:gd name="T76" fmla="*/ 30 w 278"/>
                <a:gd name="T77" fmla="*/ 56 h 76"/>
                <a:gd name="T78" fmla="*/ 38 w 278"/>
                <a:gd name="T79" fmla="*/ 58 h 76"/>
                <a:gd name="T80" fmla="*/ 252 w 278"/>
                <a:gd name="T81" fmla="*/ 58 h 76"/>
                <a:gd name="T82" fmla="*/ 252 w 278"/>
                <a:gd name="T83" fmla="*/ 58 h 76"/>
                <a:gd name="T84" fmla="*/ 250 w 278"/>
                <a:gd name="T85" fmla="*/ 48 h 76"/>
                <a:gd name="T86" fmla="*/ 248 w 278"/>
                <a:gd name="T87" fmla="*/ 38 h 76"/>
                <a:gd name="T88" fmla="*/ 248 w 278"/>
                <a:gd name="T89" fmla="*/ 38 h 76"/>
                <a:gd name="T90" fmla="*/ 250 w 278"/>
                <a:gd name="T91" fmla="*/ 28 h 76"/>
                <a:gd name="T92" fmla="*/ 252 w 278"/>
                <a:gd name="T93" fmla="*/ 18 h 76"/>
                <a:gd name="T94" fmla="*/ 38 w 278"/>
                <a:gd name="T95" fmla="*/ 1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8" h="76">
                  <a:moveTo>
                    <a:pt x="278" y="76"/>
                  </a:moveTo>
                  <a:lnTo>
                    <a:pt x="38" y="76"/>
                  </a:lnTo>
                  <a:lnTo>
                    <a:pt x="38" y="76"/>
                  </a:lnTo>
                  <a:lnTo>
                    <a:pt x="30" y="76"/>
                  </a:lnTo>
                  <a:lnTo>
                    <a:pt x="22" y="74"/>
                  </a:lnTo>
                  <a:lnTo>
                    <a:pt x="16" y="70"/>
                  </a:lnTo>
                  <a:lnTo>
                    <a:pt x="10" y="64"/>
                  </a:lnTo>
                  <a:lnTo>
                    <a:pt x="6" y="60"/>
                  </a:lnTo>
                  <a:lnTo>
                    <a:pt x="2" y="52"/>
                  </a:lnTo>
                  <a:lnTo>
                    <a:pt x="0" y="46"/>
                  </a:lnTo>
                  <a:lnTo>
                    <a:pt x="0" y="38"/>
                  </a:lnTo>
                  <a:lnTo>
                    <a:pt x="0" y="38"/>
                  </a:lnTo>
                  <a:lnTo>
                    <a:pt x="0" y="30"/>
                  </a:lnTo>
                  <a:lnTo>
                    <a:pt x="2" y="24"/>
                  </a:lnTo>
                  <a:lnTo>
                    <a:pt x="6" y="16"/>
                  </a:lnTo>
                  <a:lnTo>
                    <a:pt x="10" y="10"/>
                  </a:lnTo>
                  <a:lnTo>
                    <a:pt x="16" y="6"/>
                  </a:lnTo>
                  <a:lnTo>
                    <a:pt x="22" y="2"/>
                  </a:lnTo>
                  <a:lnTo>
                    <a:pt x="30" y="0"/>
                  </a:lnTo>
                  <a:lnTo>
                    <a:pt x="38" y="0"/>
                  </a:lnTo>
                  <a:lnTo>
                    <a:pt x="278" y="0"/>
                  </a:lnTo>
                  <a:lnTo>
                    <a:pt x="272" y="12"/>
                  </a:lnTo>
                  <a:lnTo>
                    <a:pt x="272" y="12"/>
                  </a:lnTo>
                  <a:lnTo>
                    <a:pt x="268" y="24"/>
                  </a:lnTo>
                  <a:lnTo>
                    <a:pt x="266" y="38"/>
                  </a:lnTo>
                  <a:lnTo>
                    <a:pt x="266" y="38"/>
                  </a:lnTo>
                  <a:lnTo>
                    <a:pt x="268" y="50"/>
                  </a:lnTo>
                  <a:lnTo>
                    <a:pt x="272" y="64"/>
                  </a:lnTo>
                  <a:lnTo>
                    <a:pt x="278" y="76"/>
                  </a:lnTo>
                  <a:close/>
                  <a:moveTo>
                    <a:pt x="38" y="18"/>
                  </a:moveTo>
                  <a:lnTo>
                    <a:pt x="38" y="18"/>
                  </a:lnTo>
                  <a:lnTo>
                    <a:pt x="30" y="20"/>
                  </a:lnTo>
                  <a:lnTo>
                    <a:pt x="24" y="24"/>
                  </a:lnTo>
                  <a:lnTo>
                    <a:pt x="20" y="30"/>
                  </a:lnTo>
                  <a:lnTo>
                    <a:pt x="18" y="38"/>
                  </a:lnTo>
                  <a:lnTo>
                    <a:pt x="18" y="38"/>
                  </a:lnTo>
                  <a:lnTo>
                    <a:pt x="20" y="46"/>
                  </a:lnTo>
                  <a:lnTo>
                    <a:pt x="24" y="52"/>
                  </a:lnTo>
                  <a:lnTo>
                    <a:pt x="30" y="56"/>
                  </a:lnTo>
                  <a:lnTo>
                    <a:pt x="38" y="58"/>
                  </a:lnTo>
                  <a:lnTo>
                    <a:pt x="252" y="58"/>
                  </a:lnTo>
                  <a:lnTo>
                    <a:pt x="252" y="58"/>
                  </a:lnTo>
                  <a:lnTo>
                    <a:pt x="250" y="48"/>
                  </a:lnTo>
                  <a:lnTo>
                    <a:pt x="248" y="38"/>
                  </a:lnTo>
                  <a:lnTo>
                    <a:pt x="248" y="38"/>
                  </a:lnTo>
                  <a:lnTo>
                    <a:pt x="250" y="28"/>
                  </a:lnTo>
                  <a:lnTo>
                    <a:pt x="252" y="18"/>
                  </a:lnTo>
                  <a:lnTo>
                    <a:pt x="38"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43">
              <a:extLst>
                <a:ext uri="{FF2B5EF4-FFF2-40B4-BE49-F238E27FC236}">
                  <a16:creationId xmlns:a16="http://schemas.microsoft.com/office/drawing/2014/main" id="{FEDDFE8B-14C2-4141-9C1C-7A106A18837E}"/>
                </a:ext>
              </a:extLst>
            </p:cNvPr>
            <p:cNvSpPr>
              <a:spLocks/>
            </p:cNvSpPr>
            <p:nvPr/>
          </p:nvSpPr>
          <p:spPr bwMode="auto">
            <a:xfrm>
              <a:off x="842" y="889"/>
              <a:ext cx="148" cy="60"/>
            </a:xfrm>
            <a:custGeom>
              <a:avLst/>
              <a:gdLst>
                <a:gd name="T0" fmla="*/ 16 w 148"/>
                <a:gd name="T1" fmla="*/ 60 h 60"/>
                <a:gd name="T2" fmla="*/ 0 w 148"/>
                <a:gd name="T3" fmla="*/ 52 h 60"/>
                <a:gd name="T4" fmla="*/ 4 w 148"/>
                <a:gd name="T5" fmla="*/ 44 h 60"/>
                <a:gd name="T6" fmla="*/ 4 w 148"/>
                <a:gd name="T7" fmla="*/ 44 h 60"/>
                <a:gd name="T8" fmla="*/ 10 w 148"/>
                <a:gd name="T9" fmla="*/ 36 h 60"/>
                <a:gd name="T10" fmla="*/ 16 w 148"/>
                <a:gd name="T11" fmla="*/ 26 h 60"/>
                <a:gd name="T12" fmla="*/ 24 w 148"/>
                <a:gd name="T13" fmla="*/ 18 h 60"/>
                <a:gd name="T14" fmla="*/ 32 w 148"/>
                <a:gd name="T15" fmla="*/ 12 h 60"/>
                <a:gd name="T16" fmla="*/ 42 w 148"/>
                <a:gd name="T17" fmla="*/ 6 h 60"/>
                <a:gd name="T18" fmla="*/ 52 w 148"/>
                <a:gd name="T19" fmla="*/ 2 h 60"/>
                <a:gd name="T20" fmla="*/ 64 w 148"/>
                <a:gd name="T21" fmla="*/ 0 h 60"/>
                <a:gd name="T22" fmla="*/ 74 w 148"/>
                <a:gd name="T23" fmla="*/ 0 h 60"/>
                <a:gd name="T24" fmla="*/ 74 w 148"/>
                <a:gd name="T25" fmla="*/ 0 h 60"/>
                <a:gd name="T26" fmla="*/ 86 w 148"/>
                <a:gd name="T27" fmla="*/ 0 h 60"/>
                <a:gd name="T28" fmla="*/ 96 w 148"/>
                <a:gd name="T29" fmla="*/ 2 h 60"/>
                <a:gd name="T30" fmla="*/ 106 w 148"/>
                <a:gd name="T31" fmla="*/ 6 h 60"/>
                <a:gd name="T32" fmla="*/ 116 w 148"/>
                <a:gd name="T33" fmla="*/ 12 h 60"/>
                <a:gd name="T34" fmla="*/ 126 w 148"/>
                <a:gd name="T35" fmla="*/ 18 h 60"/>
                <a:gd name="T36" fmla="*/ 132 w 148"/>
                <a:gd name="T37" fmla="*/ 26 h 60"/>
                <a:gd name="T38" fmla="*/ 140 w 148"/>
                <a:gd name="T39" fmla="*/ 36 h 60"/>
                <a:gd name="T40" fmla="*/ 146 w 148"/>
                <a:gd name="T41" fmla="*/ 44 h 60"/>
                <a:gd name="T42" fmla="*/ 148 w 148"/>
                <a:gd name="T43" fmla="*/ 52 h 60"/>
                <a:gd name="T44" fmla="*/ 132 w 148"/>
                <a:gd name="T45" fmla="*/ 60 h 60"/>
                <a:gd name="T46" fmla="*/ 128 w 148"/>
                <a:gd name="T47" fmla="*/ 52 h 60"/>
                <a:gd name="T48" fmla="*/ 128 w 148"/>
                <a:gd name="T49" fmla="*/ 52 h 60"/>
                <a:gd name="T50" fmla="*/ 124 w 148"/>
                <a:gd name="T51" fmla="*/ 44 h 60"/>
                <a:gd name="T52" fmla="*/ 120 w 148"/>
                <a:gd name="T53" fmla="*/ 38 h 60"/>
                <a:gd name="T54" fmla="*/ 106 w 148"/>
                <a:gd name="T55" fmla="*/ 28 h 60"/>
                <a:gd name="T56" fmla="*/ 92 w 148"/>
                <a:gd name="T57" fmla="*/ 20 h 60"/>
                <a:gd name="T58" fmla="*/ 84 w 148"/>
                <a:gd name="T59" fmla="*/ 18 h 60"/>
                <a:gd name="T60" fmla="*/ 74 w 148"/>
                <a:gd name="T61" fmla="*/ 18 h 60"/>
                <a:gd name="T62" fmla="*/ 74 w 148"/>
                <a:gd name="T63" fmla="*/ 18 h 60"/>
                <a:gd name="T64" fmla="*/ 66 w 148"/>
                <a:gd name="T65" fmla="*/ 18 h 60"/>
                <a:gd name="T66" fmla="*/ 58 w 148"/>
                <a:gd name="T67" fmla="*/ 20 h 60"/>
                <a:gd name="T68" fmla="*/ 42 w 148"/>
                <a:gd name="T69" fmla="*/ 28 h 60"/>
                <a:gd name="T70" fmla="*/ 30 w 148"/>
                <a:gd name="T71" fmla="*/ 38 h 60"/>
                <a:gd name="T72" fmla="*/ 24 w 148"/>
                <a:gd name="T73" fmla="*/ 44 h 60"/>
                <a:gd name="T74" fmla="*/ 20 w 148"/>
                <a:gd name="T75" fmla="*/ 52 h 60"/>
                <a:gd name="T76" fmla="*/ 16 w 148"/>
                <a:gd name="T77"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48" h="60">
                  <a:moveTo>
                    <a:pt x="16" y="60"/>
                  </a:moveTo>
                  <a:lnTo>
                    <a:pt x="0" y="52"/>
                  </a:lnTo>
                  <a:lnTo>
                    <a:pt x="4" y="44"/>
                  </a:lnTo>
                  <a:lnTo>
                    <a:pt x="4" y="44"/>
                  </a:lnTo>
                  <a:lnTo>
                    <a:pt x="10" y="36"/>
                  </a:lnTo>
                  <a:lnTo>
                    <a:pt x="16" y="26"/>
                  </a:lnTo>
                  <a:lnTo>
                    <a:pt x="24" y="18"/>
                  </a:lnTo>
                  <a:lnTo>
                    <a:pt x="32" y="12"/>
                  </a:lnTo>
                  <a:lnTo>
                    <a:pt x="42" y="6"/>
                  </a:lnTo>
                  <a:lnTo>
                    <a:pt x="52" y="2"/>
                  </a:lnTo>
                  <a:lnTo>
                    <a:pt x="64" y="0"/>
                  </a:lnTo>
                  <a:lnTo>
                    <a:pt x="74" y="0"/>
                  </a:lnTo>
                  <a:lnTo>
                    <a:pt x="74" y="0"/>
                  </a:lnTo>
                  <a:lnTo>
                    <a:pt x="86" y="0"/>
                  </a:lnTo>
                  <a:lnTo>
                    <a:pt x="96" y="2"/>
                  </a:lnTo>
                  <a:lnTo>
                    <a:pt x="106" y="6"/>
                  </a:lnTo>
                  <a:lnTo>
                    <a:pt x="116" y="12"/>
                  </a:lnTo>
                  <a:lnTo>
                    <a:pt x="126" y="18"/>
                  </a:lnTo>
                  <a:lnTo>
                    <a:pt x="132" y="26"/>
                  </a:lnTo>
                  <a:lnTo>
                    <a:pt x="140" y="36"/>
                  </a:lnTo>
                  <a:lnTo>
                    <a:pt x="146" y="44"/>
                  </a:lnTo>
                  <a:lnTo>
                    <a:pt x="148" y="52"/>
                  </a:lnTo>
                  <a:lnTo>
                    <a:pt x="132" y="60"/>
                  </a:lnTo>
                  <a:lnTo>
                    <a:pt x="128" y="52"/>
                  </a:lnTo>
                  <a:lnTo>
                    <a:pt x="128" y="52"/>
                  </a:lnTo>
                  <a:lnTo>
                    <a:pt x="124" y="44"/>
                  </a:lnTo>
                  <a:lnTo>
                    <a:pt x="120" y="38"/>
                  </a:lnTo>
                  <a:lnTo>
                    <a:pt x="106" y="28"/>
                  </a:lnTo>
                  <a:lnTo>
                    <a:pt x="92" y="20"/>
                  </a:lnTo>
                  <a:lnTo>
                    <a:pt x="84" y="18"/>
                  </a:lnTo>
                  <a:lnTo>
                    <a:pt x="74" y="18"/>
                  </a:lnTo>
                  <a:lnTo>
                    <a:pt x="74" y="18"/>
                  </a:lnTo>
                  <a:lnTo>
                    <a:pt x="66" y="18"/>
                  </a:lnTo>
                  <a:lnTo>
                    <a:pt x="58" y="20"/>
                  </a:lnTo>
                  <a:lnTo>
                    <a:pt x="42" y="28"/>
                  </a:lnTo>
                  <a:lnTo>
                    <a:pt x="30" y="38"/>
                  </a:lnTo>
                  <a:lnTo>
                    <a:pt x="24" y="44"/>
                  </a:lnTo>
                  <a:lnTo>
                    <a:pt x="20" y="52"/>
                  </a:lnTo>
                  <a:lnTo>
                    <a:pt x="16"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44">
              <a:extLst>
                <a:ext uri="{FF2B5EF4-FFF2-40B4-BE49-F238E27FC236}">
                  <a16:creationId xmlns:a16="http://schemas.microsoft.com/office/drawing/2014/main" id="{3847BEF8-5A9D-4C9D-A74B-04422826B4DA}"/>
                </a:ext>
              </a:extLst>
            </p:cNvPr>
            <p:cNvSpPr>
              <a:spLocks/>
            </p:cNvSpPr>
            <p:nvPr/>
          </p:nvSpPr>
          <p:spPr bwMode="auto">
            <a:xfrm>
              <a:off x="934" y="985"/>
              <a:ext cx="56" cy="56"/>
            </a:xfrm>
            <a:custGeom>
              <a:avLst/>
              <a:gdLst>
                <a:gd name="T0" fmla="*/ 8 w 56"/>
                <a:gd name="T1" fmla="*/ 56 h 56"/>
                <a:gd name="T2" fmla="*/ 0 w 56"/>
                <a:gd name="T3" fmla="*/ 40 h 56"/>
                <a:gd name="T4" fmla="*/ 8 w 56"/>
                <a:gd name="T5" fmla="*/ 36 h 56"/>
                <a:gd name="T6" fmla="*/ 8 w 56"/>
                <a:gd name="T7" fmla="*/ 36 h 56"/>
                <a:gd name="T8" fmla="*/ 16 w 56"/>
                <a:gd name="T9" fmla="*/ 32 h 56"/>
                <a:gd name="T10" fmla="*/ 24 w 56"/>
                <a:gd name="T11" fmla="*/ 24 h 56"/>
                <a:gd name="T12" fmla="*/ 32 w 56"/>
                <a:gd name="T13" fmla="*/ 16 h 56"/>
                <a:gd name="T14" fmla="*/ 36 w 56"/>
                <a:gd name="T15" fmla="*/ 8 h 56"/>
                <a:gd name="T16" fmla="*/ 40 w 56"/>
                <a:gd name="T17" fmla="*/ 0 h 56"/>
                <a:gd name="T18" fmla="*/ 56 w 56"/>
                <a:gd name="T19" fmla="*/ 6 h 56"/>
                <a:gd name="T20" fmla="*/ 54 w 56"/>
                <a:gd name="T21" fmla="*/ 16 h 56"/>
                <a:gd name="T22" fmla="*/ 54 w 56"/>
                <a:gd name="T23" fmla="*/ 16 h 56"/>
                <a:gd name="T24" fmla="*/ 46 w 56"/>
                <a:gd name="T25" fmla="*/ 26 h 56"/>
                <a:gd name="T26" fmla="*/ 38 w 56"/>
                <a:gd name="T27" fmla="*/ 38 h 56"/>
                <a:gd name="T28" fmla="*/ 28 w 56"/>
                <a:gd name="T29" fmla="*/ 46 h 56"/>
                <a:gd name="T30" fmla="*/ 16 w 56"/>
                <a:gd name="T31" fmla="*/ 52 h 56"/>
                <a:gd name="T32" fmla="*/ 8 w 56"/>
                <a:gd name="T33"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 h="56">
                  <a:moveTo>
                    <a:pt x="8" y="56"/>
                  </a:moveTo>
                  <a:lnTo>
                    <a:pt x="0" y="40"/>
                  </a:lnTo>
                  <a:lnTo>
                    <a:pt x="8" y="36"/>
                  </a:lnTo>
                  <a:lnTo>
                    <a:pt x="8" y="36"/>
                  </a:lnTo>
                  <a:lnTo>
                    <a:pt x="16" y="32"/>
                  </a:lnTo>
                  <a:lnTo>
                    <a:pt x="24" y="24"/>
                  </a:lnTo>
                  <a:lnTo>
                    <a:pt x="32" y="16"/>
                  </a:lnTo>
                  <a:lnTo>
                    <a:pt x="36" y="8"/>
                  </a:lnTo>
                  <a:lnTo>
                    <a:pt x="40" y="0"/>
                  </a:lnTo>
                  <a:lnTo>
                    <a:pt x="56" y="6"/>
                  </a:lnTo>
                  <a:lnTo>
                    <a:pt x="54" y="16"/>
                  </a:lnTo>
                  <a:lnTo>
                    <a:pt x="54" y="16"/>
                  </a:lnTo>
                  <a:lnTo>
                    <a:pt x="46" y="26"/>
                  </a:lnTo>
                  <a:lnTo>
                    <a:pt x="38" y="38"/>
                  </a:lnTo>
                  <a:lnTo>
                    <a:pt x="28" y="46"/>
                  </a:lnTo>
                  <a:lnTo>
                    <a:pt x="16" y="52"/>
                  </a:lnTo>
                  <a:lnTo>
                    <a:pt x="8" y="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45">
              <a:extLst>
                <a:ext uri="{FF2B5EF4-FFF2-40B4-BE49-F238E27FC236}">
                  <a16:creationId xmlns:a16="http://schemas.microsoft.com/office/drawing/2014/main" id="{A0C0CF1F-EBF9-464F-B683-E15D89AECBA7}"/>
                </a:ext>
              </a:extLst>
            </p:cNvPr>
            <p:cNvSpPr>
              <a:spLocks/>
            </p:cNvSpPr>
            <p:nvPr/>
          </p:nvSpPr>
          <p:spPr bwMode="auto">
            <a:xfrm>
              <a:off x="842" y="985"/>
              <a:ext cx="58" cy="56"/>
            </a:xfrm>
            <a:custGeom>
              <a:avLst/>
              <a:gdLst>
                <a:gd name="T0" fmla="*/ 50 w 58"/>
                <a:gd name="T1" fmla="*/ 56 h 56"/>
                <a:gd name="T2" fmla="*/ 42 w 58"/>
                <a:gd name="T3" fmla="*/ 52 h 56"/>
                <a:gd name="T4" fmla="*/ 42 w 58"/>
                <a:gd name="T5" fmla="*/ 52 h 56"/>
                <a:gd name="T6" fmla="*/ 30 w 58"/>
                <a:gd name="T7" fmla="*/ 46 h 56"/>
                <a:gd name="T8" fmla="*/ 20 w 58"/>
                <a:gd name="T9" fmla="*/ 38 h 56"/>
                <a:gd name="T10" fmla="*/ 10 w 58"/>
                <a:gd name="T11" fmla="*/ 26 h 56"/>
                <a:gd name="T12" fmla="*/ 4 w 58"/>
                <a:gd name="T13" fmla="*/ 16 h 56"/>
                <a:gd name="T14" fmla="*/ 0 w 58"/>
                <a:gd name="T15" fmla="*/ 6 h 56"/>
                <a:gd name="T16" fmla="*/ 16 w 58"/>
                <a:gd name="T17" fmla="*/ 0 h 56"/>
                <a:gd name="T18" fmla="*/ 20 w 58"/>
                <a:gd name="T19" fmla="*/ 8 h 56"/>
                <a:gd name="T20" fmla="*/ 20 w 58"/>
                <a:gd name="T21" fmla="*/ 8 h 56"/>
                <a:gd name="T22" fmla="*/ 26 w 58"/>
                <a:gd name="T23" fmla="*/ 16 h 56"/>
                <a:gd name="T24" fmla="*/ 32 w 58"/>
                <a:gd name="T25" fmla="*/ 24 h 56"/>
                <a:gd name="T26" fmla="*/ 40 w 58"/>
                <a:gd name="T27" fmla="*/ 32 h 56"/>
                <a:gd name="T28" fmla="*/ 48 w 58"/>
                <a:gd name="T29" fmla="*/ 36 h 56"/>
                <a:gd name="T30" fmla="*/ 58 w 58"/>
                <a:gd name="T31" fmla="*/ 40 h 56"/>
                <a:gd name="T32" fmla="*/ 50 w 58"/>
                <a:gd name="T33"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8" h="56">
                  <a:moveTo>
                    <a:pt x="50" y="56"/>
                  </a:moveTo>
                  <a:lnTo>
                    <a:pt x="42" y="52"/>
                  </a:lnTo>
                  <a:lnTo>
                    <a:pt x="42" y="52"/>
                  </a:lnTo>
                  <a:lnTo>
                    <a:pt x="30" y="46"/>
                  </a:lnTo>
                  <a:lnTo>
                    <a:pt x="20" y="38"/>
                  </a:lnTo>
                  <a:lnTo>
                    <a:pt x="10" y="26"/>
                  </a:lnTo>
                  <a:lnTo>
                    <a:pt x="4" y="16"/>
                  </a:lnTo>
                  <a:lnTo>
                    <a:pt x="0" y="6"/>
                  </a:lnTo>
                  <a:lnTo>
                    <a:pt x="16" y="0"/>
                  </a:lnTo>
                  <a:lnTo>
                    <a:pt x="20" y="8"/>
                  </a:lnTo>
                  <a:lnTo>
                    <a:pt x="20" y="8"/>
                  </a:lnTo>
                  <a:lnTo>
                    <a:pt x="26" y="16"/>
                  </a:lnTo>
                  <a:lnTo>
                    <a:pt x="32" y="24"/>
                  </a:lnTo>
                  <a:lnTo>
                    <a:pt x="40" y="32"/>
                  </a:lnTo>
                  <a:lnTo>
                    <a:pt x="48" y="36"/>
                  </a:lnTo>
                  <a:lnTo>
                    <a:pt x="58" y="40"/>
                  </a:lnTo>
                  <a:lnTo>
                    <a:pt x="50" y="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46">
              <a:extLst>
                <a:ext uri="{FF2B5EF4-FFF2-40B4-BE49-F238E27FC236}">
                  <a16:creationId xmlns:a16="http://schemas.microsoft.com/office/drawing/2014/main" id="{2E845BCA-84DD-4FC8-9D69-D6130B38F4E5}"/>
                </a:ext>
              </a:extLst>
            </p:cNvPr>
            <p:cNvSpPr>
              <a:spLocks noEditPoints="1"/>
            </p:cNvSpPr>
            <p:nvPr/>
          </p:nvSpPr>
          <p:spPr bwMode="auto">
            <a:xfrm>
              <a:off x="576" y="993"/>
              <a:ext cx="154" cy="228"/>
            </a:xfrm>
            <a:custGeom>
              <a:avLst/>
              <a:gdLst>
                <a:gd name="T0" fmla="*/ 146 w 154"/>
                <a:gd name="T1" fmla="*/ 228 h 228"/>
                <a:gd name="T2" fmla="*/ 8 w 154"/>
                <a:gd name="T3" fmla="*/ 228 h 228"/>
                <a:gd name="T4" fmla="*/ 0 w 154"/>
                <a:gd name="T5" fmla="*/ 216 h 228"/>
                <a:gd name="T6" fmla="*/ 68 w 154"/>
                <a:gd name="T7" fmla="*/ 0 h 228"/>
                <a:gd name="T8" fmla="*/ 86 w 154"/>
                <a:gd name="T9" fmla="*/ 0 h 228"/>
                <a:gd name="T10" fmla="*/ 154 w 154"/>
                <a:gd name="T11" fmla="*/ 216 h 228"/>
                <a:gd name="T12" fmla="*/ 146 w 154"/>
                <a:gd name="T13" fmla="*/ 228 h 228"/>
                <a:gd name="T14" fmla="*/ 20 w 154"/>
                <a:gd name="T15" fmla="*/ 210 h 228"/>
                <a:gd name="T16" fmla="*/ 134 w 154"/>
                <a:gd name="T17" fmla="*/ 210 h 228"/>
                <a:gd name="T18" fmla="*/ 76 w 154"/>
                <a:gd name="T19" fmla="*/ 32 h 228"/>
                <a:gd name="T20" fmla="*/ 20 w 154"/>
                <a:gd name="T21" fmla="*/ 210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4" h="228">
                  <a:moveTo>
                    <a:pt x="146" y="228"/>
                  </a:moveTo>
                  <a:lnTo>
                    <a:pt x="8" y="228"/>
                  </a:lnTo>
                  <a:lnTo>
                    <a:pt x="0" y="216"/>
                  </a:lnTo>
                  <a:lnTo>
                    <a:pt x="68" y="0"/>
                  </a:lnTo>
                  <a:lnTo>
                    <a:pt x="86" y="0"/>
                  </a:lnTo>
                  <a:lnTo>
                    <a:pt x="154" y="216"/>
                  </a:lnTo>
                  <a:lnTo>
                    <a:pt x="146" y="228"/>
                  </a:lnTo>
                  <a:close/>
                  <a:moveTo>
                    <a:pt x="20" y="210"/>
                  </a:moveTo>
                  <a:lnTo>
                    <a:pt x="134" y="210"/>
                  </a:lnTo>
                  <a:lnTo>
                    <a:pt x="76" y="32"/>
                  </a:lnTo>
                  <a:lnTo>
                    <a:pt x="20" y="2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47">
              <a:extLst>
                <a:ext uri="{FF2B5EF4-FFF2-40B4-BE49-F238E27FC236}">
                  <a16:creationId xmlns:a16="http://schemas.microsoft.com/office/drawing/2014/main" id="{FA27A005-D369-4BC0-9013-3CA9968A48A4}"/>
                </a:ext>
              </a:extLst>
            </p:cNvPr>
            <p:cNvSpPr>
              <a:spLocks noEditPoints="1"/>
            </p:cNvSpPr>
            <p:nvPr/>
          </p:nvSpPr>
          <p:spPr bwMode="auto">
            <a:xfrm>
              <a:off x="1102" y="993"/>
              <a:ext cx="156" cy="228"/>
            </a:xfrm>
            <a:custGeom>
              <a:avLst/>
              <a:gdLst>
                <a:gd name="T0" fmla="*/ 146 w 156"/>
                <a:gd name="T1" fmla="*/ 228 h 228"/>
                <a:gd name="T2" fmla="*/ 10 w 156"/>
                <a:gd name="T3" fmla="*/ 228 h 228"/>
                <a:gd name="T4" fmla="*/ 0 w 156"/>
                <a:gd name="T5" fmla="*/ 216 h 228"/>
                <a:gd name="T6" fmla="*/ 70 w 156"/>
                <a:gd name="T7" fmla="*/ 0 h 228"/>
                <a:gd name="T8" fmla="*/ 86 w 156"/>
                <a:gd name="T9" fmla="*/ 0 h 228"/>
                <a:gd name="T10" fmla="*/ 156 w 156"/>
                <a:gd name="T11" fmla="*/ 216 h 228"/>
                <a:gd name="T12" fmla="*/ 146 w 156"/>
                <a:gd name="T13" fmla="*/ 228 h 228"/>
                <a:gd name="T14" fmla="*/ 22 w 156"/>
                <a:gd name="T15" fmla="*/ 210 h 228"/>
                <a:gd name="T16" fmla="*/ 134 w 156"/>
                <a:gd name="T17" fmla="*/ 210 h 228"/>
                <a:gd name="T18" fmla="*/ 78 w 156"/>
                <a:gd name="T19" fmla="*/ 32 h 228"/>
                <a:gd name="T20" fmla="*/ 22 w 156"/>
                <a:gd name="T21" fmla="*/ 210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6" h="228">
                  <a:moveTo>
                    <a:pt x="146" y="228"/>
                  </a:moveTo>
                  <a:lnTo>
                    <a:pt x="10" y="228"/>
                  </a:lnTo>
                  <a:lnTo>
                    <a:pt x="0" y="216"/>
                  </a:lnTo>
                  <a:lnTo>
                    <a:pt x="70" y="0"/>
                  </a:lnTo>
                  <a:lnTo>
                    <a:pt x="86" y="0"/>
                  </a:lnTo>
                  <a:lnTo>
                    <a:pt x="156" y="216"/>
                  </a:lnTo>
                  <a:lnTo>
                    <a:pt x="146" y="228"/>
                  </a:lnTo>
                  <a:close/>
                  <a:moveTo>
                    <a:pt x="22" y="210"/>
                  </a:moveTo>
                  <a:lnTo>
                    <a:pt x="134" y="210"/>
                  </a:lnTo>
                  <a:lnTo>
                    <a:pt x="78" y="32"/>
                  </a:lnTo>
                  <a:lnTo>
                    <a:pt x="22" y="2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48">
              <a:extLst>
                <a:ext uri="{FF2B5EF4-FFF2-40B4-BE49-F238E27FC236}">
                  <a16:creationId xmlns:a16="http://schemas.microsoft.com/office/drawing/2014/main" id="{A23F5CFB-28D6-45A7-BAB5-67ABE423953A}"/>
                </a:ext>
              </a:extLst>
            </p:cNvPr>
            <p:cNvSpPr>
              <a:spLocks noEditPoints="1"/>
            </p:cNvSpPr>
            <p:nvPr/>
          </p:nvSpPr>
          <p:spPr bwMode="auto">
            <a:xfrm>
              <a:off x="528" y="1203"/>
              <a:ext cx="250" cy="134"/>
            </a:xfrm>
            <a:custGeom>
              <a:avLst/>
              <a:gdLst>
                <a:gd name="T0" fmla="*/ 124 w 250"/>
                <a:gd name="T1" fmla="*/ 134 h 134"/>
                <a:gd name="T2" fmla="*/ 124 w 250"/>
                <a:gd name="T3" fmla="*/ 134 h 134"/>
                <a:gd name="T4" fmla="*/ 112 w 250"/>
                <a:gd name="T5" fmla="*/ 134 h 134"/>
                <a:gd name="T6" fmla="*/ 100 w 250"/>
                <a:gd name="T7" fmla="*/ 132 h 134"/>
                <a:gd name="T8" fmla="*/ 88 w 250"/>
                <a:gd name="T9" fmla="*/ 128 h 134"/>
                <a:gd name="T10" fmla="*/ 76 w 250"/>
                <a:gd name="T11" fmla="*/ 124 h 134"/>
                <a:gd name="T12" fmla="*/ 56 w 250"/>
                <a:gd name="T13" fmla="*/ 114 h 134"/>
                <a:gd name="T14" fmla="*/ 36 w 250"/>
                <a:gd name="T15" fmla="*/ 98 h 134"/>
                <a:gd name="T16" fmla="*/ 22 w 250"/>
                <a:gd name="T17" fmla="*/ 80 h 134"/>
                <a:gd name="T18" fmla="*/ 10 w 250"/>
                <a:gd name="T19" fmla="*/ 58 h 134"/>
                <a:gd name="T20" fmla="*/ 6 w 250"/>
                <a:gd name="T21" fmla="*/ 46 h 134"/>
                <a:gd name="T22" fmla="*/ 2 w 250"/>
                <a:gd name="T23" fmla="*/ 34 h 134"/>
                <a:gd name="T24" fmla="*/ 0 w 250"/>
                <a:gd name="T25" fmla="*/ 22 h 134"/>
                <a:gd name="T26" fmla="*/ 0 w 250"/>
                <a:gd name="T27" fmla="*/ 10 h 134"/>
                <a:gd name="T28" fmla="*/ 0 w 250"/>
                <a:gd name="T29" fmla="*/ 0 h 134"/>
                <a:gd name="T30" fmla="*/ 250 w 250"/>
                <a:gd name="T31" fmla="*/ 0 h 134"/>
                <a:gd name="T32" fmla="*/ 250 w 250"/>
                <a:gd name="T33" fmla="*/ 10 h 134"/>
                <a:gd name="T34" fmla="*/ 250 w 250"/>
                <a:gd name="T35" fmla="*/ 10 h 134"/>
                <a:gd name="T36" fmla="*/ 250 w 250"/>
                <a:gd name="T37" fmla="*/ 22 h 134"/>
                <a:gd name="T38" fmla="*/ 248 w 250"/>
                <a:gd name="T39" fmla="*/ 34 h 134"/>
                <a:gd name="T40" fmla="*/ 244 w 250"/>
                <a:gd name="T41" fmla="*/ 46 h 134"/>
                <a:gd name="T42" fmla="*/ 240 w 250"/>
                <a:gd name="T43" fmla="*/ 58 h 134"/>
                <a:gd name="T44" fmla="*/ 228 w 250"/>
                <a:gd name="T45" fmla="*/ 80 h 134"/>
                <a:gd name="T46" fmla="*/ 214 w 250"/>
                <a:gd name="T47" fmla="*/ 98 h 134"/>
                <a:gd name="T48" fmla="*/ 194 w 250"/>
                <a:gd name="T49" fmla="*/ 114 h 134"/>
                <a:gd name="T50" fmla="*/ 174 w 250"/>
                <a:gd name="T51" fmla="*/ 124 h 134"/>
                <a:gd name="T52" fmla="*/ 162 w 250"/>
                <a:gd name="T53" fmla="*/ 128 h 134"/>
                <a:gd name="T54" fmla="*/ 150 w 250"/>
                <a:gd name="T55" fmla="*/ 132 h 134"/>
                <a:gd name="T56" fmla="*/ 138 w 250"/>
                <a:gd name="T57" fmla="*/ 134 h 134"/>
                <a:gd name="T58" fmla="*/ 124 w 250"/>
                <a:gd name="T59" fmla="*/ 134 h 134"/>
                <a:gd name="T60" fmla="*/ 124 w 250"/>
                <a:gd name="T61" fmla="*/ 134 h 134"/>
                <a:gd name="T62" fmla="*/ 18 w 250"/>
                <a:gd name="T63" fmla="*/ 18 h 134"/>
                <a:gd name="T64" fmla="*/ 18 w 250"/>
                <a:gd name="T65" fmla="*/ 18 h 134"/>
                <a:gd name="T66" fmla="*/ 22 w 250"/>
                <a:gd name="T67" fmla="*/ 38 h 134"/>
                <a:gd name="T68" fmla="*/ 30 w 250"/>
                <a:gd name="T69" fmla="*/ 56 h 134"/>
                <a:gd name="T70" fmla="*/ 40 w 250"/>
                <a:gd name="T71" fmla="*/ 74 h 134"/>
                <a:gd name="T72" fmla="*/ 52 w 250"/>
                <a:gd name="T73" fmla="*/ 88 h 134"/>
                <a:gd name="T74" fmla="*/ 68 w 250"/>
                <a:gd name="T75" fmla="*/ 100 h 134"/>
                <a:gd name="T76" fmla="*/ 86 w 250"/>
                <a:gd name="T77" fmla="*/ 108 h 134"/>
                <a:gd name="T78" fmla="*/ 104 w 250"/>
                <a:gd name="T79" fmla="*/ 114 h 134"/>
                <a:gd name="T80" fmla="*/ 124 w 250"/>
                <a:gd name="T81" fmla="*/ 116 h 134"/>
                <a:gd name="T82" fmla="*/ 124 w 250"/>
                <a:gd name="T83" fmla="*/ 116 h 134"/>
                <a:gd name="T84" fmla="*/ 146 w 250"/>
                <a:gd name="T85" fmla="*/ 114 h 134"/>
                <a:gd name="T86" fmla="*/ 164 w 250"/>
                <a:gd name="T87" fmla="*/ 108 h 134"/>
                <a:gd name="T88" fmla="*/ 182 w 250"/>
                <a:gd name="T89" fmla="*/ 100 h 134"/>
                <a:gd name="T90" fmla="*/ 198 w 250"/>
                <a:gd name="T91" fmla="*/ 88 h 134"/>
                <a:gd name="T92" fmla="*/ 210 w 250"/>
                <a:gd name="T93" fmla="*/ 74 h 134"/>
                <a:gd name="T94" fmla="*/ 220 w 250"/>
                <a:gd name="T95" fmla="*/ 56 h 134"/>
                <a:gd name="T96" fmla="*/ 228 w 250"/>
                <a:gd name="T97" fmla="*/ 38 h 134"/>
                <a:gd name="T98" fmla="*/ 232 w 250"/>
                <a:gd name="T99" fmla="*/ 18 h 134"/>
                <a:gd name="T100" fmla="*/ 18 w 250"/>
                <a:gd name="T101" fmla="*/ 18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50" h="134">
                  <a:moveTo>
                    <a:pt x="124" y="134"/>
                  </a:moveTo>
                  <a:lnTo>
                    <a:pt x="124" y="134"/>
                  </a:lnTo>
                  <a:lnTo>
                    <a:pt x="112" y="134"/>
                  </a:lnTo>
                  <a:lnTo>
                    <a:pt x="100" y="132"/>
                  </a:lnTo>
                  <a:lnTo>
                    <a:pt x="88" y="128"/>
                  </a:lnTo>
                  <a:lnTo>
                    <a:pt x="76" y="124"/>
                  </a:lnTo>
                  <a:lnTo>
                    <a:pt x="56" y="114"/>
                  </a:lnTo>
                  <a:lnTo>
                    <a:pt x="36" y="98"/>
                  </a:lnTo>
                  <a:lnTo>
                    <a:pt x="22" y="80"/>
                  </a:lnTo>
                  <a:lnTo>
                    <a:pt x="10" y="58"/>
                  </a:lnTo>
                  <a:lnTo>
                    <a:pt x="6" y="46"/>
                  </a:lnTo>
                  <a:lnTo>
                    <a:pt x="2" y="34"/>
                  </a:lnTo>
                  <a:lnTo>
                    <a:pt x="0" y="22"/>
                  </a:lnTo>
                  <a:lnTo>
                    <a:pt x="0" y="10"/>
                  </a:lnTo>
                  <a:lnTo>
                    <a:pt x="0" y="0"/>
                  </a:lnTo>
                  <a:lnTo>
                    <a:pt x="250" y="0"/>
                  </a:lnTo>
                  <a:lnTo>
                    <a:pt x="250" y="10"/>
                  </a:lnTo>
                  <a:lnTo>
                    <a:pt x="250" y="10"/>
                  </a:lnTo>
                  <a:lnTo>
                    <a:pt x="250" y="22"/>
                  </a:lnTo>
                  <a:lnTo>
                    <a:pt x="248" y="34"/>
                  </a:lnTo>
                  <a:lnTo>
                    <a:pt x="244" y="46"/>
                  </a:lnTo>
                  <a:lnTo>
                    <a:pt x="240" y="58"/>
                  </a:lnTo>
                  <a:lnTo>
                    <a:pt x="228" y="80"/>
                  </a:lnTo>
                  <a:lnTo>
                    <a:pt x="214" y="98"/>
                  </a:lnTo>
                  <a:lnTo>
                    <a:pt x="194" y="114"/>
                  </a:lnTo>
                  <a:lnTo>
                    <a:pt x="174" y="124"/>
                  </a:lnTo>
                  <a:lnTo>
                    <a:pt x="162" y="128"/>
                  </a:lnTo>
                  <a:lnTo>
                    <a:pt x="150" y="132"/>
                  </a:lnTo>
                  <a:lnTo>
                    <a:pt x="138" y="134"/>
                  </a:lnTo>
                  <a:lnTo>
                    <a:pt x="124" y="134"/>
                  </a:lnTo>
                  <a:lnTo>
                    <a:pt x="124" y="134"/>
                  </a:lnTo>
                  <a:close/>
                  <a:moveTo>
                    <a:pt x="18" y="18"/>
                  </a:moveTo>
                  <a:lnTo>
                    <a:pt x="18" y="18"/>
                  </a:lnTo>
                  <a:lnTo>
                    <a:pt x="22" y="38"/>
                  </a:lnTo>
                  <a:lnTo>
                    <a:pt x="30" y="56"/>
                  </a:lnTo>
                  <a:lnTo>
                    <a:pt x="40" y="74"/>
                  </a:lnTo>
                  <a:lnTo>
                    <a:pt x="52" y="88"/>
                  </a:lnTo>
                  <a:lnTo>
                    <a:pt x="68" y="100"/>
                  </a:lnTo>
                  <a:lnTo>
                    <a:pt x="86" y="108"/>
                  </a:lnTo>
                  <a:lnTo>
                    <a:pt x="104" y="114"/>
                  </a:lnTo>
                  <a:lnTo>
                    <a:pt x="124" y="116"/>
                  </a:lnTo>
                  <a:lnTo>
                    <a:pt x="124" y="116"/>
                  </a:lnTo>
                  <a:lnTo>
                    <a:pt x="146" y="114"/>
                  </a:lnTo>
                  <a:lnTo>
                    <a:pt x="164" y="108"/>
                  </a:lnTo>
                  <a:lnTo>
                    <a:pt x="182" y="100"/>
                  </a:lnTo>
                  <a:lnTo>
                    <a:pt x="198" y="88"/>
                  </a:lnTo>
                  <a:lnTo>
                    <a:pt x="210" y="74"/>
                  </a:lnTo>
                  <a:lnTo>
                    <a:pt x="220" y="56"/>
                  </a:lnTo>
                  <a:lnTo>
                    <a:pt x="228" y="38"/>
                  </a:lnTo>
                  <a:lnTo>
                    <a:pt x="232" y="18"/>
                  </a:lnTo>
                  <a:lnTo>
                    <a:pt x="18"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49">
              <a:extLst>
                <a:ext uri="{FF2B5EF4-FFF2-40B4-BE49-F238E27FC236}">
                  <a16:creationId xmlns:a16="http://schemas.microsoft.com/office/drawing/2014/main" id="{1F2925E0-C3EC-4A7F-B3C7-8E05859A9C39}"/>
                </a:ext>
              </a:extLst>
            </p:cNvPr>
            <p:cNvSpPr>
              <a:spLocks noEditPoints="1"/>
            </p:cNvSpPr>
            <p:nvPr/>
          </p:nvSpPr>
          <p:spPr bwMode="auto">
            <a:xfrm>
              <a:off x="1056" y="1203"/>
              <a:ext cx="248" cy="134"/>
            </a:xfrm>
            <a:custGeom>
              <a:avLst/>
              <a:gdLst>
                <a:gd name="T0" fmla="*/ 124 w 248"/>
                <a:gd name="T1" fmla="*/ 134 h 134"/>
                <a:gd name="T2" fmla="*/ 124 w 248"/>
                <a:gd name="T3" fmla="*/ 134 h 134"/>
                <a:gd name="T4" fmla="*/ 112 w 248"/>
                <a:gd name="T5" fmla="*/ 134 h 134"/>
                <a:gd name="T6" fmla="*/ 98 w 248"/>
                <a:gd name="T7" fmla="*/ 132 h 134"/>
                <a:gd name="T8" fmla="*/ 86 w 248"/>
                <a:gd name="T9" fmla="*/ 128 h 134"/>
                <a:gd name="T10" fmla="*/ 76 w 248"/>
                <a:gd name="T11" fmla="*/ 124 h 134"/>
                <a:gd name="T12" fmla="*/ 54 w 248"/>
                <a:gd name="T13" fmla="*/ 114 h 134"/>
                <a:gd name="T14" fmla="*/ 36 w 248"/>
                <a:gd name="T15" fmla="*/ 98 h 134"/>
                <a:gd name="T16" fmla="*/ 20 w 248"/>
                <a:gd name="T17" fmla="*/ 80 h 134"/>
                <a:gd name="T18" fmla="*/ 8 w 248"/>
                <a:gd name="T19" fmla="*/ 58 h 134"/>
                <a:gd name="T20" fmla="*/ 4 w 248"/>
                <a:gd name="T21" fmla="*/ 46 h 134"/>
                <a:gd name="T22" fmla="*/ 2 w 248"/>
                <a:gd name="T23" fmla="*/ 34 h 134"/>
                <a:gd name="T24" fmla="*/ 0 w 248"/>
                <a:gd name="T25" fmla="*/ 22 h 134"/>
                <a:gd name="T26" fmla="*/ 0 w 248"/>
                <a:gd name="T27" fmla="*/ 10 h 134"/>
                <a:gd name="T28" fmla="*/ 0 w 248"/>
                <a:gd name="T29" fmla="*/ 0 h 134"/>
                <a:gd name="T30" fmla="*/ 248 w 248"/>
                <a:gd name="T31" fmla="*/ 0 h 134"/>
                <a:gd name="T32" fmla="*/ 248 w 248"/>
                <a:gd name="T33" fmla="*/ 10 h 134"/>
                <a:gd name="T34" fmla="*/ 248 w 248"/>
                <a:gd name="T35" fmla="*/ 10 h 134"/>
                <a:gd name="T36" fmla="*/ 248 w 248"/>
                <a:gd name="T37" fmla="*/ 22 h 134"/>
                <a:gd name="T38" fmla="*/ 246 w 248"/>
                <a:gd name="T39" fmla="*/ 34 h 134"/>
                <a:gd name="T40" fmla="*/ 244 w 248"/>
                <a:gd name="T41" fmla="*/ 46 h 134"/>
                <a:gd name="T42" fmla="*/ 240 w 248"/>
                <a:gd name="T43" fmla="*/ 58 h 134"/>
                <a:gd name="T44" fmla="*/ 228 w 248"/>
                <a:gd name="T45" fmla="*/ 80 h 134"/>
                <a:gd name="T46" fmla="*/ 212 w 248"/>
                <a:gd name="T47" fmla="*/ 98 h 134"/>
                <a:gd name="T48" fmla="*/ 194 w 248"/>
                <a:gd name="T49" fmla="*/ 114 h 134"/>
                <a:gd name="T50" fmla="*/ 172 w 248"/>
                <a:gd name="T51" fmla="*/ 124 h 134"/>
                <a:gd name="T52" fmla="*/ 162 w 248"/>
                <a:gd name="T53" fmla="*/ 128 h 134"/>
                <a:gd name="T54" fmla="*/ 150 w 248"/>
                <a:gd name="T55" fmla="*/ 132 h 134"/>
                <a:gd name="T56" fmla="*/ 136 w 248"/>
                <a:gd name="T57" fmla="*/ 134 h 134"/>
                <a:gd name="T58" fmla="*/ 124 w 248"/>
                <a:gd name="T59" fmla="*/ 134 h 134"/>
                <a:gd name="T60" fmla="*/ 124 w 248"/>
                <a:gd name="T61" fmla="*/ 134 h 134"/>
                <a:gd name="T62" fmla="*/ 18 w 248"/>
                <a:gd name="T63" fmla="*/ 18 h 134"/>
                <a:gd name="T64" fmla="*/ 18 w 248"/>
                <a:gd name="T65" fmla="*/ 18 h 134"/>
                <a:gd name="T66" fmla="*/ 22 w 248"/>
                <a:gd name="T67" fmla="*/ 38 h 134"/>
                <a:gd name="T68" fmla="*/ 28 w 248"/>
                <a:gd name="T69" fmla="*/ 56 h 134"/>
                <a:gd name="T70" fmla="*/ 38 w 248"/>
                <a:gd name="T71" fmla="*/ 74 h 134"/>
                <a:gd name="T72" fmla="*/ 52 w 248"/>
                <a:gd name="T73" fmla="*/ 88 h 134"/>
                <a:gd name="T74" fmla="*/ 66 w 248"/>
                <a:gd name="T75" fmla="*/ 100 h 134"/>
                <a:gd name="T76" fmla="*/ 84 w 248"/>
                <a:gd name="T77" fmla="*/ 108 h 134"/>
                <a:gd name="T78" fmla="*/ 104 w 248"/>
                <a:gd name="T79" fmla="*/ 114 h 134"/>
                <a:gd name="T80" fmla="*/ 124 w 248"/>
                <a:gd name="T81" fmla="*/ 116 h 134"/>
                <a:gd name="T82" fmla="*/ 124 w 248"/>
                <a:gd name="T83" fmla="*/ 116 h 134"/>
                <a:gd name="T84" fmla="*/ 144 w 248"/>
                <a:gd name="T85" fmla="*/ 114 h 134"/>
                <a:gd name="T86" fmla="*/ 164 w 248"/>
                <a:gd name="T87" fmla="*/ 108 h 134"/>
                <a:gd name="T88" fmla="*/ 182 w 248"/>
                <a:gd name="T89" fmla="*/ 100 h 134"/>
                <a:gd name="T90" fmla="*/ 196 w 248"/>
                <a:gd name="T91" fmla="*/ 88 h 134"/>
                <a:gd name="T92" fmla="*/ 210 w 248"/>
                <a:gd name="T93" fmla="*/ 74 h 134"/>
                <a:gd name="T94" fmla="*/ 220 w 248"/>
                <a:gd name="T95" fmla="*/ 56 h 134"/>
                <a:gd name="T96" fmla="*/ 226 w 248"/>
                <a:gd name="T97" fmla="*/ 38 h 134"/>
                <a:gd name="T98" fmla="*/ 230 w 248"/>
                <a:gd name="T99" fmla="*/ 18 h 134"/>
                <a:gd name="T100" fmla="*/ 18 w 248"/>
                <a:gd name="T101" fmla="*/ 18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48" h="134">
                  <a:moveTo>
                    <a:pt x="124" y="134"/>
                  </a:moveTo>
                  <a:lnTo>
                    <a:pt x="124" y="134"/>
                  </a:lnTo>
                  <a:lnTo>
                    <a:pt x="112" y="134"/>
                  </a:lnTo>
                  <a:lnTo>
                    <a:pt x="98" y="132"/>
                  </a:lnTo>
                  <a:lnTo>
                    <a:pt x="86" y="128"/>
                  </a:lnTo>
                  <a:lnTo>
                    <a:pt x="76" y="124"/>
                  </a:lnTo>
                  <a:lnTo>
                    <a:pt x="54" y="114"/>
                  </a:lnTo>
                  <a:lnTo>
                    <a:pt x="36" y="98"/>
                  </a:lnTo>
                  <a:lnTo>
                    <a:pt x="20" y="80"/>
                  </a:lnTo>
                  <a:lnTo>
                    <a:pt x="8" y="58"/>
                  </a:lnTo>
                  <a:lnTo>
                    <a:pt x="4" y="46"/>
                  </a:lnTo>
                  <a:lnTo>
                    <a:pt x="2" y="34"/>
                  </a:lnTo>
                  <a:lnTo>
                    <a:pt x="0" y="22"/>
                  </a:lnTo>
                  <a:lnTo>
                    <a:pt x="0" y="10"/>
                  </a:lnTo>
                  <a:lnTo>
                    <a:pt x="0" y="0"/>
                  </a:lnTo>
                  <a:lnTo>
                    <a:pt x="248" y="0"/>
                  </a:lnTo>
                  <a:lnTo>
                    <a:pt x="248" y="10"/>
                  </a:lnTo>
                  <a:lnTo>
                    <a:pt x="248" y="10"/>
                  </a:lnTo>
                  <a:lnTo>
                    <a:pt x="248" y="22"/>
                  </a:lnTo>
                  <a:lnTo>
                    <a:pt x="246" y="34"/>
                  </a:lnTo>
                  <a:lnTo>
                    <a:pt x="244" y="46"/>
                  </a:lnTo>
                  <a:lnTo>
                    <a:pt x="240" y="58"/>
                  </a:lnTo>
                  <a:lnTo>
                    <a:pt x="228" y="80"/>
                  </a:lnTo>
                  <a:lnTo>
                    <a:pt x="212" y="98"/>
                  </a:lnTo>
                  <a:lnTo>
                    <a:pt x="194" y="114"/>
                  </a:lnTo>
                  <a:lnTo>
                    <a:pt x="172" y="124"/>
                  </a:lnTo>
                  <a:lnTo>
                    <a:pt x="162" y="128"/>
                  </a:lnTo>
                  <a:lnTo>
                    <a:pt x="150" y="132"/>
                  </a:lnTo>
                  <a:lnTo>
                    <a:pt x="136" y="134"/>
                  </a:lnTo>
                  <a:lnTo>
                    <a:pt x="124" y="134"/>
                  </a:lnTo>
                  <a:lnTo>
                    <a:pt x="124" y="134"/>
                  </a:lnTo>
                  <a:close/>
                  <a:moveTo>
                    <a:pt x="18" y="18"/>
                  </a:moveTo>
                  <a:lnTo>
                    <a:pt x="18" y="18"/>
                  </a:lnTo>
                  <a:lnTo>
                    <a:pt x="22" y="38"/>
                  </a:lnTo>
                  <a:lnTo>
                    <a:pt x="28" y="56"/>
                  </a:lnTo>
                  <a:lnTo>
                    <a:pt x="38" y="74"/>
                  </a:lnTo>
                  <a:lnTo>
                    <a:pt x="52" y="88"/>
                  </a:lnTo>
                  <a:lnTo>
                    <a:pt x="66" y="100"/>
                  </a:lnTo>
                  <a:lnTo>
                    <a:pt x="84" y="108"/>
                  </a:lnTo>
                  <a:lnTo>
                    <a:pt x="104" y="114"/>
                  </a:lnTo>
                  <a:lnTo>
                    <a:pt x="124" y="116"/>
                  </a:lnTo>
                  <a:lnTo>
                    <a:pt x="124" y="116"/>
                  </a:lnTo>
                  <a:lnTo>
                    <a:pt x="144" y="114"/>
                  </a:lnTo>
                  <a:lnTo>
                    <a:pt x="164" y="108"/>
                  </a:lnTo>
                  <a:lnTo>
                    <a:pt x="182" y="100"/>
                  </a:lnTo>
                  <a:lnTo>
                    <a:pt x="196" y="88"/>
                  </a:lnTo>
                  <a:lnTo>
                    <a:pt x="210" y="74"/>
                  </a:lnTo>
                  <a:lnTo>
                    <a:pt x="220" y="56"/>
                  </a:lnTo>
                  <a:lnTo>
                    <a:pt x="226" y="38"/>
                  </a:lnTo>
                  <a:lnTo>
                    <a:pt x="230" y="18"/>
                  </a:lnTo>
                  <a:lnTo>
                    <a:pt x="18"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50">
              <a:extLst>
                <a:ext uri="{FF2B5EF4-FFF2-40B4-BE49-F238E27FC236}">
                  <a16:creationId xmlns:a16="http://schemas.microsoft.com/office/drawing/2014/main" id="{75A59B73-7CFB-4F37-ACE3-562D93AC5A2B}"/>
                </a:ext>
              </a:extLst>
            </p:cNvPr>
            <p:cNvSpPr>
              <a:spLocks/>
            </p:cNvSpPr>
            <p:nvPr/>
          </p:nvSpPr>
          <p:spPr bwMode="auto">
            <a:xfrm>
              <a:off x="800" y="843"/>
              <a:ext cx="232" cy="86"/>
            </a:xfrm>
            <a:custGeom>
              <a:avLst/>
              <a:gdLst>
                <a:gd name="T0" fmla="*/ 216 w 232"/>
                <a:gd name="T1" fmla="*/ 86 h 86"/>
                <a:gd name="T2" fmla="*/ 212 w 232"/>
                <a:gd name="T3" fmla="*/ 78 h 86"/>
                <a:gd name="T4" fmla="*/ 212 w 232"/>
                <a:gd name="T5" fmla="*/ 78 h 86"/>
                <a:gd name="T6" fmla="*/ 204 w 232"/>
                <a:gd name="T7" fmla="*/ 66 h 86"/>
                <a:gd name="T8" fmla="*/ 196 w 232"/>
                <a:gd name="T9" fmla="*/ 54 h 86"/>
                <a:gd name="T10" fmla="*/ 184 w 232"/>
                <a:gd name="T11" fmla="*/ 44 h 86"/>
                <a:gd name="T12" fmla="*/ 172 w 232"/>
                <a:gd name="T13" fmla="*/ 34 h 86"/>
                <a:gd name="T14" fmla="*/ 160 w 232"/>
                <a:gd name="T15" fmla="*/ 28 h 86"/>
                <a:gd name="T16" fmla="*/ 146 w 232"/>
                <a:gd name="T17" fmla="*/ 22 h 86"/>
                <a:gd name="T18" fmla="*/ 132 w 232"/>
                <a:gd name="T19" fmla="*/ 20 h 86"/>
                <a:gd name="T20" fmla="*/ 116 w 232"/>
                <a:gd name="T21" fmla="*/ 18 h 86"/>
                <a:gd name="T22" fmla="*/ 116 w 232"/>
                <a:gd name="T23" fmla="*/ 18 h 86"/>
                <a:gd name="T24" fmla="*/ 102 w 232"/>
                <a:gd name="T25" fmla="*/ 20 h 86"/>
                <a:gd name="T26" fmla="*/ 86 w 232"/>
                <a:gd name="T27" fmla="*/ 22 h 86"/>
                <a:gd name="T28" fmla="*/ 74 w 232"/>
                <a:gd name="T29" fmla="*/ 28 h 86"/>
                <a:gd name="T30" fmla="*/ 60 w 232"/>
                <a:gd name="T31" fmla="*/ 34 h 86"/>
                <a:gd name="T32" fmla="*/ 48 w 232"/>
                <a:gd name="T33" fmla="*/ 44 h 86"/>
                <a:gd name="T34" fmla="*/ 38 w 232"/>
                <a:gd name="T35" fmla="*/ 54 h 86"/>
                <a:gd name="T36" fmla="*/ 28 w 232"/>
                <a:gd name="T37" fmla="*/ 66 h 86"/>
                <a:gd name="T38" fmla="*/ 20 w 232"/>
                <a:gd name="T39" fmla="*/ 78 h 86"/>
                <a:gd name="T40" fmla="*/ 18 w 232"/>
                <a:gd name="T41" fmla="*/ 86 h 86"/>
                <a:gd name="T42" fmla="*/ 0 w 232"/>
                <a:gd name="T43" fmla="*/ 78 h 86"/>
                <a:gd name="T44" fmla="*/ 4 w 232"/>
                <a:gd name="T45" fmla="*/ 70 h 86"/>
                <a:gd name="T46" fmla="*/ 4 w 232"/>
                <a:gd name="T47" fmla="*/ 70 h 86"/>
                <a:gd name="T48" fmla="*/ 14 w 232"/>
                <a:gd name="T49" fmla="*/ 56 h 86"/>
                <a:gd name="T50" fmla="*/ 24 w 232"/>
                <a:gd name="T51" fmla="*/ 42 h 86"/>
                <a:gd name="T52" fmla="*/ 36 w 232"/>
                <a:gd name="T53" fmla="*/ 30 h 86"/>
                <a:gd name="T54" fmla="*/ 50 w 232"/>
                <a:gd name="T55" fmla="*/ 20 h 86"/>
                <a:gd name="T56" fmla="*/ 66 w 232"/>
                <a:gd name="T57" fmla="*/ 12 h 86"/>
                <a:gd name="T58" fmla="*/ 82 w 232"/>
                <a:gd name="T59" fmla="*/ 6 h 86"/>
                <a:gd name="T60" fmla="*/ 98 w 232"/>
                <a:gd name="T61" fmla="*/ 2 h 86"/>
                <a:gd name="T62" fmla="*/ 116 w 232"/>
                <a:gd name="T63" fmla="*/ 0 h 86"/>
                <a:gd name="T64" fmla="*/ 116 w 232"/>
                <a:gd name="T65" fmla="*/ 0 h 86"/>
                <a:gd name="T66" fmla="*/ 134 w 232"/>
                <a:gd name="T67" fmla="*/ 2 h 86"/>
                <a:gd name="T68" fmla="*/ 152 w 232"/>
                <a:gd name="T69" fmla="*/ 6 h 86"/>
                <a:gd name="T70" fmla="*/ 168 w 232"/>
                <a:gd name="T71" fmla="*/ 12 h 86"/>
                <a:gd name="T72" fmla="*/ 182 w 232"/>
                <a:gd name="T73" fmla="*/ 20 h 86"/>
                <a:gd name="T74" fmla="*/ 196 w 232"/>
                <a:gd name="T75" fmla="*/ 30 h 86"/>
                <a:gd name="T76" fmla="*/ 208 w 232"/>
                <a:gd name="T77" fmla="*/ 42 h 86"/>
                <a:gd name="T78" fmla="*/ 220 w 232"/>
                <a:gd name="T79" fmla="*/ 56 h 86"/>
                <a:gd name="T80" fmla="*/ 228 w 232"/>
                <a:gd name="T81" fmla="*/ 70 h 86"/>
                <a:gd name="T82" fmla="*/ 232 w 232"/>
                <a:gd name="T83" fmla="*/ 78 h 86"/>
                <a:gd name="T84" fmla="*/ 216 w 232"/>
                <a:gd name="T85"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32" h="86">
                  <a:moveTo>
                    <a:pt x="216" y="86"/>
                  </a:moveTo>
                  <a:lnTo>
                    <a:pt x="212" y="78"/>
                  </a:lnTo>
                  <a:lnTo>
                    <a:pt x="212" y="78"/>
                  </a:lnTo>
                  <a:lnTo>
                    <a:pt x="204" y="66"/>
                  </a:lnTo>
                  <a:lnTo>
                    <a:pt x="196" y="54"/>
                  </a:lnTo>
                  <a:lnTo>
                    <a:pt x="184" y="44"/>
                  </a:lnTo>
                  <a:lnTo>
                    <a:pt x="172" y="34"/>
                  </a:lnTo>
                  <a:lnTo>
                    <a:pt x="160" y="28"/>
                  </a:lnTo>
                  <a:lnTo>
                    <a:pt x="146" y="22"/>
                  </a:lnTo>
                  <a:lnTo>
                    <a:pt x="132" y="20"/>
                  </a:lnTo>
                  <a:lnTo>
                    <a:pt x="116" y="18"/>
                  </a:lnTo>
                  <a:lnTo>
                    <a:pt x="116" y="18"/>
                  </a:lnTo>
                  <a:lnTo>
                    <a:pt x="102" y="20"/>
                  </a:lnTo>
                  <a:lnTo>
                    <a:pt x="86" y="22"/>
                  </a:lnTo>
                  <a:lnTo>
                    <a:pt x="74" y="28"/>
                  </a:lnTo>
                  <a:lnTo>
                    <a:pt x="60" y="34"/>
                  </a:lnTo>
                  <a:lnTo>
                    <a:pt x="48" y="44"/>
                  </a:lnTo>
                  <a:lnTo>
                    <a:pt x="38" y="54"/>
                  </a:lnTo>
                  <a:lnTo>
                    <a:pt x="28" y="66"/>
                  </a:lnTo>
                  <a:lnTo>
                    <a:pt x="20" y="78"/>
                  </a:lnTo>
                  <a:lnTo>
                    <a:pt x="18" y="86"/>
                  </a:lnTo>
                  <a:lnTo>
                    <a:pt x="0" y="78"/>
                  </a:lnTo>
                  <a:lnTo>
                    <a:pt x="4" y="70"/>
                  </a:lnTo>
                  <a:lnTo>
                    <a:pt x="4" y="70"/>
                  </a:lnTo>
                  <a:lnTo>
                    <a:pt x="14" y="56"/>
                  </a:lnTo>
                  <a:lnTo>
                    <a:pt x="24" y="42"/>
                  </a:lnTo>
                  <a:lnTo>
                    <a:pt x="36" y="30"/>
                  </a:lnTo>
                  <a:lnTo>
                    <a:pt x="50" y="20"/>
                  </a:lnTo>
                  <a:lnTo>
                    <a:pt x="66" y="12"/>
                  </a:lnTo>
                  <a:lnTo>
                    <a:pt x="82" y="6"/>
                  </a:lnTo>
                  <a:lnTo>
                    <a:pt x="98" y="2"/>
                  </a:lnTo>
                  <a:lnTo>
                    <a:pt x="116" y="0"/>
                  </a:lnTo>
                  <a:lnTo>
                    <a:pt x="116" y="0"/>
                  </a:lnTo>
                  <a:lnTo>
                    <a:pt x="134" y="2"/>
                  </a:lnTo>
                  <a:lnTo>
                    <a:pt x="152" y="6"/>
                  </a:lnTo>
                  <a:lnTo>
                    <a:pt x="168" y="12"/>
                  </a:lnTo>
                  <a:lnTo>
                    <a:pt x="182" y="20"/>
                  </a:lnTo>
                  <a:lnTo>
                    <a:pt x="196" y="30"/>
                  </a:lnTo>
                  <a:lnTo>
                    <a:pt x="208" y="42"/>
                  </a:lnTo>
                  <a:lnTo>
                    <a:pt x="220" y="56"/>
                  </a:lnTo>
                  <a:lnTo>
                    <a:pt x="228" y="70"/>
                  </a:lnTo>
                  <a:lnTo>
                    <a:pt x="232" y="78"/>
                  </a:lnTo>
                  <a:lnTo>
                    <a:pt x="216" y="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6" name="Rectangle 35">
            <a:extLst>
              <a:ext uri="{FF2B5EF4-FFF2-40B4-BE49-F238E27FC236}">
                <a16:creationId xmlns:a16="http://schemas.microsoft.com/office/drawing/2014/main" id="{BBC35171-3D93-4675-9B81-EBAC81850D4C}"/>
              </a:ext>
            </a:extLst>
          </p:cNvPr>
          <p:cNvSpPr/>
          <p:nvPr/>
        </p:nvSpPr>
        <p:spPr>
          <a:xfrm>
            <a:off x="536575" y="3155223"/>
            <a:ext cx="11201400" cy="1035777"/>
          </a:xfrm>
          <a:prstGeom prst="rect">
            <a:avLst/>
          </a:prstGeom>
          <a:solidFill>
            <a:srgbClr val="FFFACC">
              <a:alpha val="20000"/>
            </a:srgbClr>
          </a:solid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spTree>
    <p:extLst>
      <p:ext uri="{BB962C8B-B14F-4D97-AF65-F5344CB8AC3E}">
        <p14:creationId xmlns:p14="http://schemas.microsoft.com/office/powerpoint/2010/main" val="3702119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18" progId="TCLayout.ActiveDocument.1">
                  <p:embed/>
                </p:oleObj>
              </mc:Choice>
              <mc:Fallback>
                <p:oleObj name="think-cell Folie" r:id="rId5" imgW="352" imgH="318" progId="TCLayout.ActiveDocument.1">
                  <p:embed/>
                  <p:pic>
                    <p:nvPicPr>
                      <p:cNvPr id="9" name="Objekt 8"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hteck 2"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p:txBody>
          <a:bodyPr/>
          <a:lstStyle/>
          <a:p>
            <a:r>
              <a:rPr lang="en-US" dirty="0"/>
              <a:t>Agenda</a:t>
            </a:r>
          </a:p>
        </p:txBody>
      </p:sp>
      <p:sp>
        <p:nvSpPr>
          <p:cNvPr id="11" name="Foliennummernplatzhalter 10"/>
          <p:cNvSpPr>
            <a:spLocks noGrp="1"/>
          </p:cNvSpPr>
          <p:nvPr>
            <p:ph type="sldNum" sz="quarter" idx="12"/>
          </p:nvPr>
        </p:nvSpPr>
        <p:spPr/>
        <p:txBody>
          <a:bodyPr/>
          <a:lstStyle/>
          <a:p>
            <a:r>
              <a:rPr lang="en-US" dirty="0"/>
              <a:t>Page </a:t>
            </a:r>
            <a:fld id="{F1BC30E3-FFE5-4B91-AA19-87A149EBB9EE}" type="slidenum">
              <a:rPr lang="en-US" smtClean="0"/>
              <a:pPr/>
              <a:t>8</a:t>
            </a:fld>
            <a:endParaRPr lang="en-US" dirty="0"/>
          </a:p>
        </p:txBody>
      </p:sp>
      <p:graphicFrame>
        <p:nvGraphicFramePr>
          <p:cNvPr id="13" name="Content Placeholder 20">
            <a:extLst>
              <a:ext uri="{FF2B5EF4-FFF2-40B4-BE49-F238E27FC236}">
                <a16:creationId xmlns:a16="http://schemas.microsoft.com/office/drawing/2014/main" id="{C48B5C5C-37A9-4300-B3C0-F9BE781F2D5E}"/>
              </a:ext>
            </a:extLst>
          </p:cNvPr>
          <p:cNvGraphicFramePr>
            <a:graphicFrameLocks/>
          </p:cNvGraphicFramePr>
          <p:nvPr/>
        </p:nvGraphicFramePr>
        <p:xfrm>
          <a:off x="609599" y="1138238"/>
          <a:ext cx="7851776" cy="3003427"/>
        </p:xfrm>
        <a:graphic>
          <a:graphicData uri="http://schemas.openxmlformats.org/drawingml/2006/table">
            <a:tbl>
              <a:tblPr firstRow="1" bandRow="1"/>
              <a:tblGrid>
                <a:gridCol w="569752">
                  <a:extLst>
                    <a:ext uri="{9D8B030D-6E8A-4147-A177-3AD203B41FA5}">
                      <a16:colId xmlns:a16="http://schemas.microsoft.com/office/drawing/2014/main" val="20000"/>
                    </a:ext>
                  </a:extLst>
                </a:gridCol>
                <a:gridCol w="7282024">
                  <a:extLst>
                    <a:ext uri="{9D8B030D-6E8A-4147-A177-3AD203B41FA5}">
                      <a16:colId xmlns:a16="http://schemas.microsoft.com/office/drawing/2014/main" val="20001"/>
                    </a:ext>
                  </a:extLst>
                </a:gridCol>
              </a:tblGrid>
              <a:tr h="429061">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noProof="0" dirty="0">
                          <a:solidFill>
                            <a:schemeClr val="bg1"/>
                          </a:solidFill>
                          <a:latin typeface="EYInterstate Light" panose="02000506000000020004" pitchFamily="2" charset="0"/>
                        </a:rPr>
                        <a:t>1.</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r>
                        <a:rPr lang="en-US" sz="1600" b="0" kern="1200" noProof="0" dirty="0">
                          <a:solidFill>
                            <a:schemeClr val="bg1"/>
                          </a:solidFill>
                          <a:latin typeface="EYInterstate Light" panose="02000506000000020004" pitchFamily="2" charset="0"/>
                          <a:ea typeface="+mn-ea"/>
                          <a:cs typeface="+mn-cs"/>
                        </a:rPr>
                        <a:t>The impacts of the pandemic in the insurance industry + Reserving  process</a:t>
                      </a:r>
                    </a:p>
                  </a:txBody>
                  <a:tcPr marL="0" marR="0" marT="0" marB="0" anchor="ctr">
                    <a:lnL w="12700" cap="flat" cmpd="sng" algn="ctr">
                      <a:noFill/>
                      <a:prstDash val="solid"/>
                      <a:round/>
                      <a:headEnd type="none" w="med" len="med"/>
                      <a:tailEnd type="none" w="med" len="med"/>
                    </a:lnL>
                    <a:lnR w="12700" cmpd="sng">
                      <a:noFill/>
                    </a:lnR>
                    <a:lnT w="635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2.</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EYInterstate Light"/>
                        </a:defRPr>
                      </a:lvl1pPr>
                      <a:lvl2pPr marL="457200" algn="l" defTabSz="914400" rtl="0" eaLnBrk="1" latinLnBrk="0" hangingPunct="1">
                        <a:defRPr sz="1800" b="1" kern="1200">
                          <a:solidFill>
                            <a:schemeClr val="lt1"/>
                          </a:solidFill>
                          <a:latin typeface="EYInterstate Light"/>
                        </a:defRPr>
                      </a:lvl2pPr>
                      <a:lvl3pPr marL="914400" algn="l" defTabSz="914400" rtl="0" eaLnBrk="1" latinLnBrk="0" hangingPunct="1">
                        <a:defRPr sz="1800" b="1" kern="1200">
                          <a:solidFill>
                            <a:schemeClr val="lt1"/>
                          </a:solidFill>
                          <a:latin typeface="EYInterstate Light"/>
                        </a:defRPr>
                      </a:lvl3pPr>
                      <a:lvl4pPr marL="1371600" algn="l" defTabSz="914400" rtl="0" eaLnBrk="1" latinLnBrk="0" hangingPunct="1">
                        <a:defRPr sz="1800" b="1" kern="1200">
                          <a:solidFill>
                            <a:schemeClr val="lt1"/>
                          </a:solidFill>
                          <a:latin typeface="EYInterstate Light"/>
                        </a:defRPr>
                      </a:lvl4pPr>
                      <a:lvl5pPr marL="1828800" algn="l" defTabSz="914400" rtl="0" eaLnBrk="1" latinLnBrk="0" hangingPunct="1">
                        <a:defRPr sz="1800" b="1" kern="1200">
                          <a:solidFill>
                            <a:schemeClr val="lt1"/>
                          </a:solidFill>
                          <a:latin typeface="EYInterstate Light"/>
                        </a:defRPr>
                      </a:lvl5pPr>
                      <a:lvl6pPr marL="2286000" algn="l" defTabSz="914400" rtl="0" eaLnBrk="1" latinLnBrk="0" hangingPunct="1">
                        <a:defRPr sz="1800" b="1" kern="1200">
                          <a:solidFill>
                            <a:schemeClr val="lt1"/>
                          </a:solidFill>
                          <a:latin typeface="EYInterstate Light"/>
                        </a:defRPr>
                      </a:lvl6pPr>
                      <a:lvl7pPr marL="2743200" algn="l" defTabSz="914400" rtl="0" eaLnBrk="1" latinLnBrk="0" hangingPunct="1">
                        <a:defRPr sz="1800" b="1" kern="1200">
                          <a:solidFill>
                            <a:schemeClr val="lt1"/>
                          </a:solidFill>
                          <a:latin typeface="EYInterstate Light"/>
                        </a:defRPr>
                      </a:lvl7pPr>
                      <a:lvl8pPr marL="3200400" algn="l" defTabSz="914400" rtl="0" eaLnBrk="1" latinLnBrk="0" hangingPunct="1">
                        <a:defRPr sz="1800" b="1" kern="1200">
                          <a:solidFill>
                            <a:schemeClr val="lt1"/>
                          </a:solidFill>
                          <a:latin typeface="EYInterstate Light"/>
                        </a:defRPr>
                      </a:lvl8pPr>
                      <a:lvl9pPr marL="3657600" algn="l" defTabSz="914400" rtl="0" eaLnBrk="1" latinLnBrk="0" hangingPunct="1">
                        <a:defRPr sz="1800" b="1" kern="1200">
                          <a:solidFill>
                            <a:schemeClr val="lt1"/>
                          </a:solidFill>
                          <a:latin typeface="EYInterstate Light"/>
                        </a:defRPr>
                      </a:lvl9pPr>
                    </a:lstStyle>
                    <a:p>
                      <a:pPr algn="l"/>
                      <a:r>
                        <a:rPr lang="en-US" sz="1600" b="0" dirty="0"/>
                        <a:t>What are the main challenges for the different reserve types ?</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29061">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algn="l"/>
                      <a:r>
                        <a:rPr lang="en-US" sz="1600" b="0" noProof="0" dirty="0">
                          <a:solidFill>
                            <a:schemeClr val="bg1"/>
                          </a:solidFill>
                          <a:latin typeface="EYInterstate Light" panose="02000506000000020004" pitchFamily="2" charset="0"/>
                        </a:rPr>
                        <a:t>3.</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EYInterstate Light"/>
                        </a:defRPr>
                      </a:lvl1pPr>
                      <a:lvl2pPr marL="457200" algn="l" defTabSz="914400" rtl="0" eaLnBrk="1" latinLnBrk="0" hangingPunct="1">
                        <a:defRPr sz="1800" kern="1200">
                          <a:solidFill>
                            <a:schemeClr val="dk1"/>
                          </a:solidFill>
                          <a:latin typeface="EYInterstate Light"/>
                        </a:defRPr>
                      </a:lvl2pPr>
                      <a:lvl3pPr marL="914400" algn="l" defTabSz="914400" rtl="0" eaLnBrk="1" latinLnBrk="0" hangingPunct="1">
                        <a:defRPr sz="1800" kern="1200">
                          <a:solidFill>
                            <a:schemeClr val="dk1"/>
                          </a:solidFill>
                          <a:latin typeface="EYInterstate Light"/>
                        </a:defRPr>
                      </a:lvl3pPr>
                      <a:lvl4pPr marL="1371600" algn="l" defTabSz="914400" rtl="0" eaLnBrk="1" latinLnBrk="0" hangingPunct="1">
                        <a:defRPr sz="1800" kern="1200">
                          <a:solidFill>
                            <a:schemeClr val="dk1"/>
                          </a:solidFill>
                          <a:latin typeface="EYInterstate Light"/>
                        </a:defRPr>
                      </a:lvl4pPr>
                      <a:lvl5pPr marL="1828800" algn="l" defTabSz="914400" rtl="0" eaLnBrk="1" latinLnBrk="0" hangingPunct="1">
                        <a:defRPr sz="1800" kern="1200">
                          <a:solidFill>
                            <a:schemeClr val="dk1"/>
                          </a:solidFill>
                          <a:latin typeface="EYInterstate Light"/>
                        </a:defRPr>
                      </a:lvl5pPr>
                      <a:lvl6pPr marL="2286000" algn="l" defTabSz="914400" rtl="0" eaLnBrk="1" latinLnBrk="0" hangingPunct="1">
                        <a:defRPr sz="1800" kern="1200">
                          <a:solidFill>
                            <a:schemeClr val="dk1"/>
                          </a:solidFill>
                          <a:latin typeface="EYInterstate Light"/>
                        </a:defRPr>
                      </a:lvl6pPr>
                      <a:lvl7pPr marL="2743200" algn="l" defTabSz="914400" rtl="0" eaLnBrk="1" latinLnBrk="0" hangingPunct="1">
                        <a:defRPr sz="1800" kern="1200">
                          <a:solidFill>
                            <a:schemeClr val="dk1"/>
                          </a:solidFill>
                          <a:latin typeface="EYInterstate Light"/>
                        </a:defRPr>
                      </a:lvl7pPr>
                      <a:lvl8pPr marL="3200400" algn="l" defTabSz="914400" rtl="0" eaLnBrk="1" latinLnBrk="0" hangingPunct="1">
                        <a:defRPr sz="1800" kern="1200">
                          <a:solidFill>
                            <a:schemeClr val="dk1"/>
                          </a:solidFill>
                          <a:latin typeface="EYInterstate Light"/>
                        </a:defRPr>
                      </a:lvl8pPr>
                      <a:lvl9pPr marL="3657600" algn="l" defTabSz="914400" rtl="0" eaLnBrk="1" latinLnBrk="0" hangingPunct="1">
                        <a:defRPr sz="1800" kern="1200">
                          <a:solidFill>
                            <a:schemeClr val="dk1"/>
                          </a:solidFill>
                          <a:latin typeface="EYInterstate Light"/>
                        </a:defRPr>
                      </a:lvl9pPr>
                    </a:lstStyle>
                    <a:p>
                      <a:pPr marL="0" marR="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are the main challenges for IBNR reserving?</a:t>
                      </a:r>
                      <a:endParaRPr lang="en-US" sz="1600" b="0" noProof="0" dirty="0">
                        <a:solidFill>
                          <a:schemeClr val="bg1"/>
                        </a:solidFill>
                        <a:latin typeface="EYInterstate Light" panose="02000506000000020004" pitchFamily="2" charset="0"/>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9061">
                <a:tc>
                  <a:txBody>
                    <a:bodyPr/>
                    <a:lstStyle/>
                    <a:p>
                      <a:pPr algn="l"/>
                      <a:r>
                        <a:rPr lang="en-US" sz="1600" b="0" noProof="0" dirty="0">
                          <a:solidFill>
                            <a:schemeClr val="bg1"/>
                          </a:solidFill>
                          <a:latin typeface="EYInterstate Light" panose="02000506000000020004" pitchFamily="2" charset="0"/>
                        </a:rPr>
                        <a:t>4.</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kern="0" dirty="0">
                          <a:solidFill>
                            <a:schemeClr val="bg1"/>
                          </a:solidFill>
                        </a:rPr>
                        <a:t>How were the claims patterns impacted by the pandemic?</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8825036"/>
                  </a:ext>
                </a:extLst>
              </a:tr>
              <a:tr h="429061">
                <a:tc>
                  <a:txBody>
                    <a:bodyPr/>
                    <a:lstStyle/>
                    <a:p>
                      <a:pPr algn="l"/>
                      <a:r>
                        <a:rPr lang="en-US" sz="1600" b="0" noProof="0" dirty="0">
                          <a:solidFill>
                            <a:schemeClr val="bg1"/>
                          </a:solidFill>
                          <a:latin typeface="EYInterstate Light" panose="02000506000000020004" pitchFamily="2" charset="0"/>
                        </a:rPr>
                        <a:t>5.</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US" sz="1600" b="0" dirty="0">
                          <a:solidFill>
                            <a:schemeClr val="bg1"/>
                          </a:solidFill>
                        </a:rPr>
                        <a:t>What is one of the main forward looking challenges?</a:t>
                      </a:r>
                      <a:endPar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endParaRP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9361168"/>
                  </a:ext>
                </a:extLst>
              </a:tr>
              <a:tr h="429061">
                <a:tc>
                  <a:txBody>
                    <a:bodyPr/>
                    <a:lstStyle/>
                    <a:p>
                      <a:pPr algn="l"/>
                      <a:r>
                        <a:rPr lang="en-US" sz="1600" b="0" noProof="0" dirty="0">
                          <a:solidFill>
                            <a:schemeClr val="bg1"/>
                          </a:solidFill>
                          <a:latin typeface="EYInterstate Light" panose="02000506000000020004" pitchFamily="2" charset="0"/>
                        </a:rPr>
                        <a:t>6.</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What does it mean for the Actuary?</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2875080"/>
                  </a:ext>
                </a:extLst>
              </a:tr>
              <a:tr h="429061">
                <a:tc>
                  <a:txBody>
                    <a:bodyPr/>
                    <a:lstStyle/>
                    <a:p>
                      <a:pPr algn="l"/>
                      <a:r>
                        <a:rPr lang="en-US" sz="1600" b="0" noProof="0" dirty="0">
                          <a:solidFill>
                            <a:schemeClr val="bg1"/>
                          </a:solidFill>
                          <a:latin typeface="EYInterstate Light" panose="02000506000000020004" pitchFamily="2" charset="0"/>
                        </a:rPr>
                        <a:t>7.</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bg1"/>
                          </a:solidFill>
                          <a:effectLst/>
                          <a:uLnTx/>
                          <a:uFillTx/>
                          <a:latin typeface="EYInterstate Light" panose="02000506000000020004" pitchFamily="2" charset="0"/>
                          <a:ea typeface="+mn-ea"/>
                          <a:cs typeface="+mn-cs"/>
                        </a:rPr>
                        <a:t>Conclusions</a:t>
                      </a:r>
                    </a:p>
                  </a:txBody>
                  <a:tcPr marL="0" marR="0" marT="0" marB="0" anchor="ctr">
                    <a:lnL w="12700" cap="flat" cmpd="sng" algn="ctr">
                      <a:noFill/>
                      <a:prstDash val="solid"/>
                      <a:round/>
                      <a:headEnd type="none" w="med" len="med"/>
                      <a:tailEnd type="none" w="med" len="med"/>
                    </a:lnL>
                    <a:lnR w="12700" cmpd="sng">
                      <a:noFill/>
                    </a:lnR>
                    <a:lnT w="12700" cap="flat" cmpd="sng" algn="ctr">
                      <a:noFill/>
                      <a:prstDash val="sysDot"/>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4382956"/>
                  </a:ext>
                </a:extLst>
              </a:tr>
            </a:tbl>
          </a:graphicData>
        </a:graphic>
      </p:graphicFrame>
      <p:sp>
        <p:nvSpPr>
          <p:cNvPr id="5" name="Rectangle 4">
            <a:extLst>
              <a:ext uri="{FF2B5EF4-FFF2-40B4-BE49-F238E27FC236}">
                <a16:creationId xmlns:a16="http://schemas.microsoft.com/office/drawing/2014/main" id="{DA655005-F4CE-45E6-8BC8-53AA9B5D4AAD}"/>
              </a:ext>
            </a:extLst>
          </p:cNvPr>
          <p:cNvSpPr/>
          <p:nvPr/>
        </p:nvSpPr>
        <p:spPr>
          <a:xfrm>
            <a:off x="364568" y="2029488"/>
            <a:ext cx="7895434" cy="385762"/>
          </a:xfrm>
          <a:prstGeom prst="rect">
            <a:avLst/>
          </a:prstGeom>
          <a:noFill/>
          <a:ln w="19050" cap="sq" cmpd="sng" algn="ctr">
            <a:solidFill>
              <a:srgbClr val="FFE600"/>
            </a:solid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dirty="0">
              <a:ln>
                <a:noFill/>
              </a:ln>
              <a:solidFill>
                <a:srgbClr val="2E2E38"/>
              </a:solidFill>
              <a:effectLst/>
              <a:uLnTx/>
              <a:uFillTx/>
            </a:endParaRPr>
          </a:p>
        </p:txBody>
      </p:sp>
    </p:spTree>
    <p:extLst>
      <p:ext uri="{BB962C8B-B14F-4D97-AF65-F5344CB8AC3E}">
        <p14:creationId xmlns:p14="http://schemas.microsoft.com/office/powerpoint/2010/main" val="2192974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le 21">
            <a:extLst>
              <a:ext uri="{FF2B5EF4-FFF2-40B4-BE49-F238E27FC236}">
                <a16:creationId xmlns:a16="http://schemas.microsoft.com/office/drawing/2014/main" id="{70F7F4BF-ACD0-475B-852D-62915191CACF}"/>
              </a:ext>
            </a:extLst>
          </p:cNvPr>
          <p:cNvGraphicFramePr>
            <a:graphicFrameLocks noGrp="1"/>
          </p:cNvGraphicFramePr>
          <p:nvPr>
            <p:extLst>
              <p:ext uri="{D42A27DB-BD31-4B8C-83A1-F6EECF244321}">
                <p14:modId xmlns:p14="http://schemas.microsoft.com/office/powerpoint/2010/main" val="517584512"/>
              </p:ext>
            </p:extLst>
          </p:nvPr>
        </p:nvGraphicFramePr>
        <p:xfrm>
          <a:off x="-833780" y="1143000"/>
          <a:ext cx="9142755" cy="5370822"/>
        </p:xfrm>
        <a:graphic>
          <a:graphicData uri="http://schemas.openxmlformats.org/drawingml/2006/table">
            <a:tbl>
              <a:tblPr/>
              <a:tblGrid>
                <a:gridCol w="1791795">
                  <a:extLst>
                    <a:ext uri="{9D8B030D-6E8A-4147-A177-3AD203B41FA5}">
                      <a16:colId xmlns:a16="http://schemas.microsoft.com/office/drawing/2014/main" val="700841158"/>
                    </a:ext>
                  </a:extLst>
                </a:gridCol>
                <a:gridCol w="735096">
                  <a:extLst>
                    <a:ext uri="{9D8B030D-6E8A-4147-A177-3AD203B41FA5}">
                      <a16:colId xmlns:a16="http://schemas.microsoft.com/office/drawing/2014/main" val="2383449353"/>
                    </a:ext>
                  </a:extLst>
                </a:gridCol>
                <a:gridCol w="735096">
                  <a:extLst>
                    <a:ext uri="{9D8B030D-6E8A-4147-A177-3AD203B41FA5}">
                      <a16:colId xmlns:a16="http://schemas.microsoft.com/office/drawing/2014/main" val="315773095"/>
                    </a:ext>
                  </a:extLst>
                </a:gridCol>
                <a:gridCol w="735096">
                  <a:extLst>
                    <a:ext uri="{9D8B030D-6E8A-4147-A177-3AD203B41FA5}">
                      <a16:colId xmlns:a16="http://schemas.microsoft.com/office/drawing/2014/main" val="1509065990"/>
                    </a:ext>
                  </a:extLst>
                </a:gridCol>
                <a:gridCol w="735096">
                  <a:extLst>
                    <a:ext uri="{9D8B030D-6E8A-4147-A177-3AD203B41FA5}">
                      <a16:colId xmlns:a16="http://schemas.microsoft.com/office/drawing/2014/main" val="1760898673"/>
                    </a:ext>
                  </a:extLst>
                </a:gridCol>
                <a:gridCol w="735096">
                  <a:extLst>
                    <a:ext uri="{9D8B030D-6E8A-4147-A177-3AD203B41FA5}">
                      <a16:colId xmlns:a16="http://schemas.microsoft.com/office/drawing/2014/main" val="4026700367"/>
                    </a:ext>
                  </a:extLst>
                </a:gridCol>
                <a:gridCol w="735096">
                  <a:extLst>
                    <a:ext uri="{9D8B030D-6E8A-4147-A177-3AD203B41FA5}">
                      <a16:colId xmlns:a16="http://schemas.microsoft.com/office/drawing/2014/main" val="3639687186"/>
                    </a:ext>
                  </a:extLst>
                </a:gridCol>
                <a:gridCol w="735096">
                  <a:extLst>
                    <a:ext uri="{9D8B030D-6E8A-4147-A177-3AD203B41FA5}">
                      <a16:colId xmlns:a16="http://schemas.microsoft.com/office/drawing/2014/main" val="4187120395"/>
                    </a:ext>
                  </a:extLst>
                </a:gridCol>
                <a:gridCol w="735096">
                  <a:extLst>
                    <a:ext uri="{9D8B030D-6E8A-4147-A177-3AD203B41FA5}">
                      <a16:colId xmlns:a16="http://schemas.microsoft.com/office/drawing/2014/main" val="3156462358"/>
                    </a:ext>
                  </a:extLst>
                </a:gridCol>
                <a:gridCol w="735096">
                  <a:extLst>
                    <a:ext uri="{9D8B030D-6E8A-4147-A177-3AD203B41FA5}">
                      <a16:colId xmlns:a16="http://schemas.microsoft.com/office/drawing/2014/main" val="2754648768"/>
                    </a:ext>
                  </a:extLst>
                </a:gridCol>
                <a:gridCol w="735096">
                  <a:extLst>
                    <a:ext uri="{9D8B030D-6E8A-4147-A177-3AD203B41FA5}">
                      <a16:colId xmlns:a16="http://schemas.microsoft.com/office/drawing/2014/main" val="1297079566"/>
                    </a:ext>
                  </a:extLst>
                </a:gridCol>
              </a:tblGrid>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Paid </a:t>
                      </a:r>
                      <a:r>
                        <a:rPr lang="de-CH" sz="1200" b="0" i="0" u="none" strike="noStrike" dirty="0" err="1">
                          <a:solidFill>
                            <a:schemeClr val="bg1">
                              <a:lumMod val="100000"/>
                            </a:schemeClr>
                          </a:solidFill>
                          <a:effectLst/>
                          <a:latin typeface="EYInterstate Light" panose="02000506000000020004" pitchFamily="2" charset="0"/>
                        </a:rPr>
                        <a:t>claims</a:t>
                      </a:r>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2</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3</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4</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5</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6</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7</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8</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9</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10</a:t>
                      </a:r>
                    </a:p>
                  </a:txBody>
                  <a:tcPr marL="6350" marR="6350" marT="6350" marB="0" anchor="b">
                    <a:lnL>
                      <a:noFill/>
                    </a:lnL>
                    <a:lnR>
                      <a:noFill/>
                    </a:lnR>
                    <a:lnT>
                      <a:noFill/>
                    </a:lnT>
                    <a:lnB>
                      <a:noFill/>
                    </a:lnB>
                  </a:tcPr>
                </a:tc>
                <a:extLst>
                  <a:ext uri="{0D108BD9-81ED-4DB2-BD59-A6C34878D82A}">
                    <a16:rowId xmlns:a16="http://schemas.microsoft.com/office/drawing/2014/main" val="1563546694"/>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2011</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130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133 </a:t>
                      </a:r>
                    </a:p>
                  </a:txBody>
                  <a:tcPr marL="6350" marR="6350" marT="6350" marB="0" anchor="b">
                    <a:lnL>
                      <a:noFill/>
                    </a:lnL>
                    <a:lnR>
                      <a:noFill/>
                    </a:lnR>
                    <a:lnT>
                      <a:noFill/>
                    </a:lnT>
                    <a:lnB>
                      <a:noFill/>
                    </a:lnB>
                    <a:noFill/>
                  </a:tcPr>
                </a:tc>
                <a:extLst>
                  <a:ext uri="{0D108BD9-81ED-4DB2-BD59-A6C34878D82A}">
                    <a16:rowId xmlns:a16="http://schemas.microsoft.com/office/drawing/2014/main" val="2095330932"/>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2012</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122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125 </a:t>
                      </a:r>
                    </a:p>
                  </a:txBody>
                  <a:tcPr marL="6350" marR="6350" marT="6350" marB="0" anchor="b">
                    <a:lnL>
                      <a:noFill/>
                    </a:lnL>
                    <a:lnR>
                      <a:noFill/>
                    </a:lnR>
                    <a:lnT>
                      <a:noFill/>
                    </a:lnT>
                    <a:lnB>
                      <a:noFill/>
                    </a:lnB>
                    <a:noFill/>
                  </a:tcPr>
                </a:tc>
                <a:extLst>
                  <a:ext uri="{0D108BD9-81ED-4DB2-BD59-A6C34878D82A}">
                    <a16:rowId xmlns:a16="http://schemas.microsoft.com/office/drawing/2014/main" val="416371843"/>
                  </a:ext>
                </a:extLst>
              </a:tr>
              <a:tr h="134816">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2013</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123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129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132 </a:t>
                      </a:r>
                    </a:p>
                  </a:txBody>
                  <a:tcPr marL="6350" marR="6350" marT="6350" marB="0" anchor="b">
                    <a:lnL>
                      <a:noFill/>
                    </a:lnL>
                    <a:lnR>
                      <a:noFill/>
                    </a:lnR>
                    <a:lnT>
                      <a:noFill/>
                    </a:lnT>
                    <a:lnB>
                      <a:noFill/>
                    </a:lnB>
                  </a:tcPr>
                </a:tc>
                <a:extLst>
                  <a:ext uri="{0D108BD9-81ED-4DB2-BD59-A6C34878D82A}">
                    <a16:rowId xmlns:a16="http://schemas.microsoft.com/office/drawing/2014/main" val="3649089446"/>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2014</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110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118 </a:t>
                      </a:r>
                    </a:p>
                  </a:txBody>
                  <a:tcPr marL="6350" marR="6350" marT="6350" marB="0" anchor="b">
                    <a:lnL>
                      <a:noFill/>
                    </a:lnL>
                    <a:lnR>
                      <a:noFill/>
                    </a:lnR>
                    <a:lnT>
                      <a:noFill/>
                    </a:lnT>
                    <a:lnB>
                      <a:noFill/>
                    </a:lnB>
                  </a:tcPr>
                </a:tc>
                <a:extLst>
                  <a:ext uri="{0D108BD9-81ED-4DB2-BD59-A6C34878D82A}">
                    <a16:rowId xmlns:a16="http://schemas.microsoft.com/office/drawing/2014/main" val="4151449211"/>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2015</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40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82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88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94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102 </a:t>
                      </a:r>
                    </a:p>
                  </a:txBody>
                  <a:tcPr marL="6350" marR="6350" marT="6350" marB="0" anchor="b">
                    <a:lnL>
                      <a:noFill/>
                    </a:lnL>
                    <a:lnR>
                      <a:noFill/>
                    </a:lnR>
                    <a:lnT>
                      <a:noFill/>
                    </a:lnT>
                    <a:lnB>
                      <a:noFill/>
                    </a:lnB>
                  </a:tcPr>
                </a:tc>
                <a:extLst>
                  <a:ext uri="{0D108BD9-81ED-4DB2-BD59-A6C34878D82A}">
                    <a16:rowId xmlns:a16="http://schemas.microsoft.com/office/drawing/2014/main" val="2639002422"/>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2016</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80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90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93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101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123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126 </a:t>
                      </a:r>
                    </a:p>
                  </a:txBody>
                  <a:tcPr marL="6350" marR="6350" marT="6350" marB="0" anchor="b">
                    <a:lnL>
                      <a:noFill/>
                    </a:lnL>
                    <a:lnR>
                      <a:noFill/>
                    </a:lnR>
                    <a:lnT>
                      <a:noFill/>
                    </a:lnT>
                    <a:lnB>
                      <a:noFill/>
                    </a:lnB>
                  </a:tcPr>
                </a:tc>
                <a:extLst>
                  <a:ext uri="{0D108BD9-81ED-4DB2-BD59-A6C34878D82A}">
                    <a16:rowId xmlns:a16="http://schemas.microsoft.com/office/drawing/2014/main" val="2526557897"/>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2017</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40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50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62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68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75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81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86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93 </a:t>
                      </a:r>
                    </a:p>
                  </a:txBody>
                  <a:tcPr marL="6350" marR="6350" marT="6350" marB="0" anchor="b">
                    <a:lnL>
                      <a:noFill/>
                    </a:lnL>
                    <a:lnR>
                      <a:noFill/>
                    </a:lnR>
                    <a:lnT>
                      <a:noFill/>
                    </a:lnT>
                    <a:lnB>
                      <a:noFill/>
                    </a:lnB>
                  </a:tcPr>
                </a:tc>
                <a:extLst>
                  <a:ext uri="{0D108BD9-81ED-4DB2-BD59-A6C34878D82A}">
                    <a16:rowId xmlns:a16="http://schemas.microsoft.com/office/drawing/2014/main" val="2167501778"/>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2018</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60 </a:t>
                      </a:r>
                    </a:p>
                  </a:txBody>
                  <a:tcPr marL="6350" marR="6350" marT="6350" marB="0" anchor="b">
                    <a:lnL>
                      <a:noFill/>
                    </a:lnL>
                    <a:lnR>
                      <a:noFill/>
                    </a:lnR>
                    <a:lnT>
                      <a:noFill/>
                    </a:lnT>
                    <a:lnB>
                      <a:noFill/>
                    </a:lnB>
                    <a:noFill/>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        70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75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83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92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116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125 </a:t>
                      </a:r>
                    </a:p>
                  </a:txBody>
                  <a:tcPr marL="6350" marR="6350" marT="6350" marB="0" anchor="b">
                    <a:lnL>
                      <a:noFill/>
                    </a:lnL>
                    <a:lnR>
                      <a:noFill/>
                    </a:lnR>
                    <a:lnT>
                      <a:noFill/>
                    </a:lnT>
                    <a:lnB>
                      <a:noFill/>
                    </a:lnB>
                  </a:tcPr>
                </a:tc>
                <a:extLst>
                  <a:ext uri="{0D108BD9-81ED-4DB2-BD59-A6C34878D82A}">
                    <a16:rowId xmlns:a16="http://schemas.microsoft.com/office/drawing/2014/main" val="4149057048"/>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2019</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59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59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69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77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85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93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101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108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ctr" fontAlgn="b"/>
                      <a:r>
                        <a:rPr lang="de-CH" sz="1200" b="0" i="0" u="none" strike="noStrike">
                          <a:solidFill>
                            <a:schemeClr val="tx2"/>
                          </a:solidFill>
                          <a:effectLst/>
                          <a:latin typeface="EYInterstate Light" panose="02000506000000020004" pitchFamily="2" charset="0"/>
                        </a:rPr>
                        <a:t>      116 </a:t>
                      </a:r>
                    </a:p>
                  </a:txBody>
                  <a:tcPr marL="6350" marR="6350" marT="6350" marB="0" anchor="b">
                    <a:lnL>
                      <a:noFill/>
                    </a:lnL>
                    <a:lnR>
                      <a:noFill/>
                    </a:lnR>
                    <a:lnT>
                      <a:noFill/>
                    </a:lnT>
                    <a:lnB>
                      <a:noFill/>
                    </a:lnB>
                  </a:tcPr>
                </a:tc>
                <a:extLst>
                  <a:ext uri="{0D108BD9-81ED-4DB2-BD59-A6C34878D82A}">
                    <a16:rowId xmlns:a16="http://schemas.microsoft.com/office/drawing/2014/main" val="517288992"/>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2020</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25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bg1">
                              <a:lumMod val="100000"/>
                            </a:schemeClr>
                          </a:solidFill>
                          <a:effectLst/>
                          <a:latin typeface="EYInterstate Light" panose="02000506000000020004" pitchFamily="2" charset="0"/>
                        </a:rPr>
                        <a:t>        </a:t>
                      </a:r>
                      <a:r>
                        <a:rPr lang="de-CH" sz="1200" b="0" i="0" u="none" strike="noStrike" dirty="0">
                          <a:solidFill>
                            <a:schemeClr val="tx2"/>
                          </a:solidFill>
                          <a:effectLst/>
                          <a:latin typeface="EYInterstate Light" panose="02000506000000020004" pitchFamily="2" charset="0"/>
                        </a:rPr>
                        <a:t>29 </a:t>
                      </a:r>
                    </a:p>
                  </a:txBody>
                  <a:tcPr marL="6350" marR="6350" marT="6350" marB="0" anchor="b">
                    <a:lnL>
                      <a:noFill/>
                    </a:lnL>
                    <a:lnR>
                      <a:noFill/>
                    </a:lnR>
                    <a:lnT>
                      <a:noFill/>
                    </a:lnT>
                    <a:lnB>
                      <a:noFill/>
                    </a:lnB>
                    <a:noFill/>
                  </a:tcPr>
                </a:tc>
                <a:tc>
                  <a:txBody>
                    <a:bodyPr/>
                    <a:lstStyle/>
                    <a:p>
                      <a:pPr algn="ctr" fontAlgn="b"/>
                      <a:r>
                        <a:rPr lang="de-CH" sz="1200" b="0" i="0" u="none" strike="noStrike" dirty="0">
                          <a:solidFill>
                            <a:schemeClr val="tx2"/>
                          </a:solidFill>
                          <a:effectLst/>
                          <a:latin typeface="EYInterstate Light" panose="02000506000000020004" pitchFamily="2" charset="0"/>
                        </a:rPr>
                        <a:t>        34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38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42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46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49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53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55 </a:t>
                      </a:r>
                    </a:p>
                  </a:txBody>
                  <a:tcPr marL="6350" marR="6350" marT="6350" marB="0" anchor="b">
                    <a:lnL>
                      <a:noFill/>
                    </a:lnL>
                    <a:lnR>
                      <a:noFill/>
                    </a:lnR>
                    <a:lnT>
                      <a:noFill/>
                    </a:lnT>
                    <a:lnB>
                      <a:noFill/>
                    </a:lnB>
                  </a:tcPr>
                </a:tc>
                <a:tc>
                  <a:txBody>
                    <a:bodyPr/>
                    <a:lstStyle/>
                    <a:p>
                      <a:pPr algn="ctr" fontAlgn="b"/>
                      <a:r>
                        <a:rPr lang="de-CH" sz="1200" b="0" i="0" u="none" strike="noStrike" dirty="0">
                          <a:solidFill>
                            <a:schemeClr val="tx2"/>
                          </a:solidFill>
                          <a:effectLst/>
                          <a:latin typeface="EYInterstate Light" panose="02000506000000020004" pitchFamily="2" charset="0"/>
                        </a:rPr>
                        <a:t>        57 </a:t>
                      </a:r>
                    </a:p>
                  </a:txBody>
                  <a:tcPr marL="6350" marR="6350" marT="6350" marB="0" anchor="b">
                    <a:lnL>
                      <a:noFill/>
                    </a:lnL>
                    <a:lnR>
                      <a:noFill/>
                    </a:lnR>
                    <a:lnT>
                      <a:noFill/>
                    </a:lnT>
                    <a:lnB>
                      <a:noFill/>
                    </a:lnB>
                  </a:tcPr>
                </a:tc>
                <a:extLst>
                  <a:ext uri="{0D108BD9-81ED-4DB2-BD59-A6C34878D82A}">
                    <a16:rowId xmlns:a16="http://schemas.microsoft.com/office/drawing/2014/main" val="4264668255"/>
                  </a:ext>
                </a:extLst>
              </a:tr>
              <a:tr h="199292">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noFill/>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1842019170"/>
                  </a:ext>
                </a:extLst>
              </a:tr>
              <a:tr h="199292">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631041919"/>
                  </a:ext>
                </a:extLst>
              </a:tr>
              <a:tr h="199292">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Link </a:t>
                      </a:r>
                      <a:r>
                        <a:rPr lang="de-CH" sz="1200" b="0" i="0" u="none" strike="noStrike" dirty="0" err="1">
                          <a:solidFill>
                            <a:schemeClr val="bg1">
                              <a:lumMod val="100000"/>
                            </a:schemeClr>
                          </a:solidFill>
                          <a:effectLst/>
                          <a:latin typeface="EYInterstate Light" panose="02000506000000020004" pitchFamily="2" charset="0"/>
                        </a:rPr>
                        <a:t>Ratios</a:t>
                      </a:r>
                      <a:endParaRPr lang="de-CH" sz="1200" b="0" i="0" u="none" strike="noStrike" dirty="0">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2</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3</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4</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5</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6</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7</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8</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9</a:t>
                      </a:r>
                    </a:p>
                  </a:txBody>
                  <a:tcPr marL="6350" marR="6350" marT="6350" marB="0" anchor="b">
                    <a:lnL>
                      <a:noFill/>
                    </a:lnL>
                    <a:lnR>
                      <a:noFill/>
                    </a:lnR>
                    <a:lnT>
                      <a:noFill/>
                    </a:lnT>
                    <a:lnB>
                      <a:noFill/>
                    </a:lnB>
                  </a:tcPr>
                </a:tc>
                <a:tc>
                  <a:txBody>
                    <a:bodyPr/>
                    <a:lstStyle/>
                    <a:p>
                      <a:pPr algn="ctr" fontAlgn="b"/>
                      <a:r>
                        <a:rPr lang="de-CH" sz="1200" b="0" i="0" u="none" strike="noStrike">
                          <a:solidFill>
                            <a:schemeClr val="bg1">
                              <a:lumMod val="100000"/>
                            </a:schemeClr>
                          </a:solidFill>
                          <a:effectLst/>
                          <a:latin typeface="EYInterstate Light" panose="02000506000000020004" pitchFamily="2" charset="0"/>
                        </a:rPr>
                        <a:t>10</a:t>
                      </a:r>
                    </a:p>
                  </a:txBody>
                  <a:tcPr marL="6350" marR="6350" marT="6350" marB="0" anchor="b">
                    <a:lnL>
                      <a:noFill/>
                    </a:lnL>
                    <a:lnR>
                      <a:noFill/>
                    </a:lnR>
                    <a:lnT>
                      <a:noFill/>
                    </a:lnT>
                    <a:lnB>
                      <a:noFill/>
                    </a:lnB>
                  </a:tcPr>
                </a:tc>
                <a:extLst>
                  <a:ext uri="{0D108BD9-81ED-4DB2-BD59-A6C34878D82A}">
                    <a16:rowId xmlns:a16="http://schemas.microsoft.com/office/drawing/2014/main" val="1696439660"/>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2011</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1.08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835070568"/>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2012</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35362838"/>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2013</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83002587"/>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2014</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991705438"/>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2015</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792742009"/>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2016</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1.14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1.04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4286785662"/>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2017</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1.03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281696002"/>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2018</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1.07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1001231911"/>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2019</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1.00 </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366126627"/>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2020</a:t>
                      </a: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a:t>
                      </a:r>
                    </a:p>
                  </a:txBody>
                  <a:tcPr marL="6350" marR="6350" marT="6350" marB="0" anchor="b">
                    <a:lnL>
                      <a:noFill/>
                    </a:lnL>
                    <a:lnR>
                      <a:noFill/>
                    </a:lnR>
                    <a:lnT>
                      <a:noFill/>
                    </a:lnT>
                    <a:lnB>
                      <a:noFill/>
                    </a:lnB>
                  </a:tcPr>
                </a:tc>
                <a:extLst>
                  <a:ext uri="{0D108BD9-81ED-4DB2-BD59-A6C34878D82A}">
                    <a16:rowId xmlns:a16="http://schemas.microsoft.com/office/drawing/2014/main" val="2577646281"/>
                  </a:ext>
                </a:extLst>
              </a:tr>
              <a:tr h="199292">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tc>
                  <a:txBody>
                    <a:bodyPr/>
                    <a:lstStyle/>
                    <a:p>
                      <a:pPr algn="l" fontAlgn="b"/>
                      <a:endParaRPr lang="de-CH" sz="1200" b="0" i="0" u="none" strike="noStrike">
                        <a:solidFill>
                          <a:schemeClr val="bg1">
                            <a:lumMod val="100000"/>
                          </a:schemeClr>
                        </a:solidFill>
                        <a:effectLst/>
                        <a:latin typeface="EYInterstate Light" panose="02000506000000020004" pitchFamily="2" charset="0"/>
                      </a:endParaRPr>
                    </a:p>
                  </a:txBody>
                  <a:tcPr marL="6350" marR="6350" marT="6350" marB="0" anchor="b">
                    <a:lnL>
                      <a:noFill/>
                    </a:lnL>
                    <a:lnR>
                      <a:noFill/>
                    </a:lnR>
                    <a:lnT>
                      <a:noFill/>
                    </a:lnT>
                    <a:lnB>
                      <a:noFill/>
                    </a:lnB>
                  </a:tcPr>
                </a:tc>
                <a:extLst>
                  <a:ext uri="{0D108BD9-81ED-4DB2-BD59-A6C34878D82A}">
                    <a16:rowId xmlns:a16="http://schemas.microsoft.com/office/drawing/2014/main" val="1702573996"/>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5Y - Average</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1.12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1.11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1.10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1.09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r" fontAlgn="b"/>
                      <a:r>
                        <a:rPr lang="de-CH" sz="1200" b="0" i="0" u="none" strike="noStrike">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extLst>
                  <a:ext uri="{0D108BD9-81ED-4DB2-BD59-A6C34878D82A}">
                    <a16:rowId xmlns:a16="http://schemas.microsoft.com/office/drawing/2014/main" val="597404745"/>
                  </a:ext>
                </a:extLst>
              </a:tr>
              <a:tr h="199292">
                <a:tc>
                  <a:txBody>
                    <a:bodyPr/>
                    <a:lstStyle/>
                    <a:p>
                      <a:pPr algn="r" fontAlgn="b"/>
                      <a:r>
                        <a:rPr lang="de-CH" sz="1200" b="0" i="0" u="none" strike="noStrike">
                          <a:solidFill>
                            <a:schemeClr val="bg1">
                              <a:lumMod val="100000"/>
                            </a:schemeClr>
                          </a:solidFill>
                          <a:effectLst/>
                          <a:latin typeface="EYInterstate Light" panose="02000506000000020004" pitchFamily="2" charset="0"/>
                        </a:rPr>
                        <a:t>Cumulative</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2.27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1.97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1.72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1.53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1.38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1.25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1.15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1.08 </a:t>
                      </a:r>
                    </a:p>
                  </a:txBody>
                  <a:tcPr marL="6350" marR="6350" marT="6350" marB="0" anchor="b">
                    <a:lnL>
                      <a:noFill/>
                    </a:lnL>
                    <a:lnR>
                      <a:noFill/>
                    </a:lnR>
                    <a:lnT>
                      <a:noFill/>
                    </a:lnT>
                    <a:lnB>
                      <a:noFill/>
                    </a:lnB>
                  </a:tcPr>
                </a:tc>
                <a:tc>
                  <a:txBody>
                    <a:bodyPr/>
                    <a:lstStyle/>
                    <a:p>
                      <a:pPr algn="l" fontAlgn="b"/>
                      <a:r>
                        <a:rPr lang="de-CH" sz="1200" b="0" i="0" u="none" strike="noStrike">
                          <a:solidFill>
                            <a:schemeClr val="bg1">
                              <a:lumMod val="100000"/>
                            </a:schemeClr>
                          </a:solidFill>
                          <a:effectLst/>
                          <a:latin typeface="EYInterstate Light" panose="02000506000000020004" pitchFamily="2" charset="0"/>
                        </a:rPr>
                        <a:t>    1.02 </a:t>
                      </a:r>
                    </a:p>
                  </a:txBody>
                  <a:tcPr marL="6350" marR="6350" marT="6350" marB="0" anchor="b">
                    <a:lnL>
                      <a:noFill/>
                    </a:lnL>
                    <a:lnR>
                      <a:noFill/>
                    </a:lnR>
                    <a:lnT>
                      <a:noFill/>
                    </a:lnT>
                    <a:lnB>
                      <a:noFill/>
                    </a:lnB>
                  </a:tcPr>
                </a:tc>
                <a:tc>
                  <a:txBody>
                    <a:bodyPr/>
                    <a:lstStyle/>
                    <a:p>
                      <a:pPr algn="r" fontAlgn="b"/>
                      <a:r>
                        <a:rPr lang="de-CH" sz="1200" b="0" i="0" u="none" strike="noStrike" dirty="0">
                          <a:solidFill>
                            <a:schemeClr val="bg1">
                              <a:lumMod val="100000"/>
                            </a:schemeClr>
                          </a:solidFill>
                          <a:effectLst/>
                          <a:latin typeface="EYInterstate Light" panose="02000506000000020004" pitchFamily="2" charset="0"/>
                        </a:rPr>
                        <a:t>1</a:t>
                      </a:r>
                    </a:p>
                  </a:txBody>
                  <a:tcPr marL="6350" marR="6350" marT="6350" marB="0" anchor="b">
                    <a:lnL>
                      <a:noFill/>
                    </a:lnL>
                    <a:lnR>
                      <a:noFill/>
                    </a:lnR>
                    <a:lnT>
                      <a:noFill/>
                    </a:lnT>
                    <a:lnB>
                      <a:noFill/>
                    </a:lnB>
                  </a:tcPr>
                </a:tc>
                <a:extLst>
                  <a:ext uri="{0D108BD9-81ED-4DB2-BD59-A6C34878D82A}">
                    <a16:rowId xmlns:a16="http://schemas.microsoft.com/office/drawing/2014/main" val="358081030"/>
                  </a:ext>
                </a:extLst>
              </a:tr>
            </a:tbl>
          </a:graphicData>
        </a:graphic>
      </p:graphicFrame>
      <p:graphicFrame>
        <p:nvGraphicFramePr>
          <p:cNvPr id="7" name="Objekt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52" imgH="353" progId="TCLayout.ActiveDocument.1">
                  <p:embed/>
                </p:oleObj>
              </mc:Choice>
              <mc:Fallback>
                <p:oleObj name="think-cell Folie" r:id="rId5" imgW="352" imgH="353" progId="TCLayout.ActiveDocument.1">
                  <p:embed/>
                  <p:pic>
                    <p:nvPicPr>
                      <p:cNvPr id="7" name="Objek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hteck 5" hidden="1"/>
          <p:cNvSpPr/>
          <p:nvPr>
            <p:custDataLst>
              <p:tags r:id="rId2"/>
            </p:custDataLst>
          </p:nvPr>
        </p:nvSpPr>
        <p:spPr>
          <a:xfrm>
            <a:off x="0" y="0"/>
            <a:ext cx="158750" cy="158750"/>
          </a:xfrm>
          <a:prstGeom prst="rect">
            <a:avLst/>
          </a:prstGeom>
          <a:solidFill>
            <a:srgbClr val="D2D2DA"/>
          </a:solidFill>
          <a:ln w="12700" cap="sq" cmpd="sng" algn="ctr">
            <a:noFill/>
            <a:prstDash val="solid"/>
            <a:miter lim="800000"/>
            <a:tailEnd type="none"/>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spcBef>
                <a:spcPct val="0"/>
              </a:spcBef>
              <a:spcAft>
                <a:spcPct val="0"/>
              </a:spcAft>
            </a:pPr>
            <a:endParaRPr kumimoji="0" lang="en-US" sz="2400" u="none" strike="noStrike" kern="0" cap="none" spc="0" normalizeH="0" noProof="0" dirty="0">
              <a:ln>
                <a:noFill/>
              </a:ln>
              <a:solidFill>
                <a:srgbClr val="2E2E38"/>
              </a:solidFill>
              <a:effectLst/>
              <a:uLnTx/>
              <a:uFillTx/>
              <a:latin typeface="EYInterstate Light" panose="02000506000000020004" pitchFamily="2" charset="0"/>
              <a:ea typeface="+mj-ea"/>
              <a:cs typeface="Arial" panose="020B0604020202020204" pitchFamily="34" charset="0"/>
              <a:sym typeface="EYInterstate Light" panose="02000506000000020004" pitchFamily="2" charset="0"/>
            </a:endParaRPr>
          </a:p>
        </p:txBody>
      </p:sp>
      <p:sp>
        <p:nvSpPr>
          <p:cNvPr id="2" name="Titel 1"/>
          <p:cNvSpPr>
            <a:spLocks noGrp="1"/>
          </p:cNvSpPr>
          <p:nvPr>
            <p:ph type="title"/>
          </p:nvPr>
        </p:nvSpPr>
        <p:spPr>
          <a:xfrm>
            <a:off x="609918" y="294200"/>
            <a:ext cx="11280459" cy="590400"/>
          </a:xfrm>
        </p:spPr>
        <p:txBody>
          <a:bodyPr/>
          <a:lstStyle/>
          <a:p>
            <a:r>
              <a:rPr lang="en-US" dirty="0"/>
              <a:t>What are the main challenges for IBNR reserving?</a:t>
            </a:r>
          </a:p>
        </p:txBody>
      </p:sp>
      <p:sp>
        <p:nvSpPr>
          <p:cNvPr id="4" name="Foliennummernplatzhalter 3"/>
          <p:cNvSpPr>
            <a:spLocks noGrp="1"/>
          </p:cNvSpPr>
          <p:nvPr>
            <p:ph type="sldNum" sz="quarter" idx="12"/>
          </p:nvPr>
        </p:nvSpPr>
        <p:spPr/>
        <p:txBody>
          <a:bodyPr/>
          <a:lstStyle/>
          <a:p>
            <a:r>
              <a:rPr lang="en-US" dirty="0"/>
              <a:t>Page </a:t>
            </a:r>
            <a:fld id="{F1BC30E3-FFE5-4B91-AA19-87A149EBB9EE}" type="slidenum">
              <a:rPr lang="en-US" smtClean="0"/>
              <a:pPr/>
              <a:t>9</a:t>
            </a:fld>
            <a:endParaRPr lang="en-US" dirty="0"/>
          </a:p>
        </p:txBody>
      </p:sp>
      <p:sp>
        <p:nvSpPr>
          <p:cNvPr id="24" name="Right Triangle 23">
            <a:extLst>
              <a:ext uri="{FF2B5EF4-FFF2-40B4-BE49-F238E27FC236}">
                <a16:creationId xmlns:a16="http://schemas.microsoft.com/office/drawing/2014/main" id="{C0A3971B-6A8B-46F1-B72E-064B1C8888C0}"/>
              </a:ext>
            </a:extLst>
          </p:cNvPr>
          <p:cNvSpPr/>
          <p:nvPr/>
        </p:nvSpPr>
        <p:spPr>
          <a:xfrm rot="10800000" flipV="1">
            <a:off x="1450975" y="1317845"/>
            <a:ext cx="7391400" cy="1989732"/>
          </a:xfrm>
          <a:prstGeom prst="rtTriangle">
            <a:avLst/>
          </a:prstGeom>
          <a:solidFill>
            <a:schemeClr val="tx1"/>
          </a:solidFill>
          <a:ln w="19050" cap="sq" cmpd="sng" algn="ctr">
            <a:noFill/>
            <a:prstDash val="dash"/>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en-US" sz="1800" b="0" i="0" u="none" strike="noStrike" kern="0" cap="none" spc="0" normalizeH="0" baseline="0" dirty="0">
              <a:ln>
                <a:noFill/>
              </a:ln>
              <a:solidFill>
                <a:srgbClr val="2E2E38"/>
              </a:solidFill>
              <a:effectLst/>
              <a:uLnTx/>
              <a:uFillTx/>
            </a:endParaRPr>
          </a:p>
        </p:txBody>
      </p:sp>
      <p:sp>
        <p:nvSpPr>
          <p:cNvPr id="10" name="Arrow: Right 9">
            <a:extLst>
              <a:ext uri="{FF2B5EF4-FFF2-40B4-BE49-F238E27FC236}">
                <a16:creationId xmlns:a16="http://schemas.microsoft.com/office/drawing/2014/main" id="{DE2FBABF-3B7C-4595-96D7-EF225FADF0C9}"/>
              </a:ext>
            </a:extLst>
          </p:cNvPr>
          <p:cNvSpPr/>
          <p:nvPr/>
        </p:nvSpPr>
        <p:spPr>
          <a:xfrm>
            <a:off x="1068728" y="3230729"/>
            <a:ext cx="7010401" cy="426870"/>
          </a:xfrm>
          <a:prstGeom prst="rightArrow">
            <a:avLst/>
          </a:prstGeom>
          <a:solidFill>
            <a:schemeClr val="tx2"/>
          </a:solidFill>
          <a:ln w="12700" cap="sq" cmpd="sng" algn="ctr">
            <a:solidFill>
              <a:schemeClr val="tx2"/>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a:ln>
                <a:noFill/>
              </a:ln>
              <a:solidFill>
                <a:srgbClr val="2E2E38"/>
              </a:solidFill>
              <a:effectLst/>
              <a:uLnTx/>
              <a:uFillTx/>
            </a:endParaRPr>
          </a:p>
        </p:txBody>
      </p:sp>
      <p:sp>
        <p:nvSpPr>
          <p:cNvPr id="11" name="Rectangle 10">
            <a:extLst>
              <a:ext uri="{FF2B5EF4-FFF2-40B4-BE49-F238E27FC236}">
                <a16:creationId xmlns:a16="http://schemas.microsoft.com/office/drawing/2014/main" id="{12B17058-57D4-4515-ABED-85E747BF59AF}"/>
              </a:ext>
            </a:extLst>
          </p:cNvPr>
          <p:cNvSpPr/>
          <p:nvPr/>
        </p:nvSpPr>
        <p:spPr>
          <a:xfrm>
            <a:off x="8613775" y="3124200"/>
            <a:ext cx="735096" cy="285551"/>
          </a:xfrm>
          <a:prstGeom prst="rect">
            <a:avLst/>
          </a:prstGeom>
          <a:solidFill>
            <a:schemeClr val="tx1"/>
          </a:solidFill>
          <a:ln w="12700" cap="sq" cmpd="sng" algn="ctr">
            <a:no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indent="0" algn="ctr" defTabSz="914400" eaLnBrk="1" fontAlgn="auto" latinLnBrk="0" hangingPunct="1">
              <a:lnSpc>
                <a:spcPct val="100000"/>
              </a:lnSpc>
              <a:spcBef>
                <a:spcPts val="0"/>
              </a:spcBef>
              <a:spcAft>
                <a:spcPts val="0"/>
              </a:spcAft>
              <a:buClrTx/>
              <a:buSzTx/>
              <a:buFontTx/>
              <a:buNone/>
              <a:tabLst/>
            </a:pPr>
            <a:endParaRPr kumimoji="0" lang="de-CH" sz="1800" b="0" i="0" u="none" strike="noStrike" kern="0" cap="none" spc="0" normalizeH="0" baseline="0" noProof="0">
              <a:ln>
                <a:noFill/>
              </a:ln>
              <a:solidFill>
                <a:srgbClr val="2E2E38"/>
              </a:solidFill>
              <a:effectLst/>
              <a:uLnTx/>
              <a:uFillTx/>
            </a:endParaRPr>
          </a:p>
        </p:txBody>
      </p:sp>
      <p:grpSp>
        <p:nvGrpSpPr>
          <p:cNvPr id="78" name="Group 77">
            <a:extLst>
              <a:ext uri="{FF2B5EF4-FFF2-40B4-BE49-F238E27FC236}">
                <a16:creationId xmlns:a16="http://schemas.microsoft.com/office/drawing/2014/main" id="{3C502225-E969-44F3-AE84-567685243785}"/>
              </a:ext>
            </a:extLst>
          </p:cNvPr>
          <p:cNvGrpSpPr/>
          <p:nvPr/>
        </p:nvGrpSpPr>
        <p:grpSpPr>
          <a:xfrm>
            <a:off x="9832976" y="1143000"/>
            <a:ext cx="2057400" cy="1880044"/>
            <a:chOff x="9832976" y="4653303"/>
            <a:chExt cx="2057400" cy="1880044"/>
          </a:xfrm>
        </p:grpSpPr>
        <p:sp>
          <p:nvSpPr>
            <p:cNvPr id="79" name="Rectangle 78">
              <a:extLst>
                <a:ext uri="{FF2B5EF4-FFF2-40B4-BE49-F238E27FC236}">
                  <a16:creationId xmlns:a16="http://schemas.microsoft.com/office/drawing/2014/main" id="{3A647818-817B-4757-B8F5-21729730294D}"/>
                </a:ext>
              </a:extLst>
            </p:cNvPr>
            <p:cNvSpPr/>
            <p:nvPr/>
          </p:nvSpPr>
          <p:spPr>
            <a:xfrm>
              <a:off x="9832976" y="4653303"/>
              <a:ext cx="2057400" cy="1880044"/>
            </a:xfrm>
            <a:prstGeom prst="rect">
              <a:avLst/>
            </a:prstGeom>
            <a:noFill/>
            <a:ln w="12700" cap="sq" cmpd="sng" algn="ctr">
              <a:solidFill>
                <a:srgbClr val="FFE600"/>
              </a:solidFill>
              <a:prstDash val="solid"/>
              <a:miter lim="800000"/>
              <a:tailEnd type="none"/>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71463" lvl="1" algn="ctr"/>
              <a:r>
                <a:rPr lang="en-US" sz="1200" dirty="0">
                  <a:solidFill>
                    <a:schemeClr val="bg1">
                      <a:lumMod val="100000"/>
                    </a:schemeClr>
                  </a:solidFill>
                </a:rPr>
                <a:t>The basic reserving methods such as Chain-ladder and </a:t>
              </a:r>
              <a:r>
                <a:rPr lang="en-US" sz="1200" dirty="0" err="1">
                  <a:solidFill>
                    <a:schemeClr val="bg1">
                      <a:lumMod val="100000"/>
                    </a:schemeClr>
                  </a:solidFill>
                </a:rPr>
                <a:t>Bornhuetter</a:t>
              </a:r>
              <a:r>
                <a:rPr lang="en-US" sz="1200" dirty="0">
                  <a:solidFill>
                    <a:schemeClr val="bg1">
                      <a:lumMod val="100000"/>
                    </a:schemeClr>
                  </a:solidFill>
                </a:rPr>
                <a:t> Ferguson, are based under the assumption that there is a mirroring effect. i.e. the past historical data is representative of the future</a:t>
              </a:r>
            </a:p>
          </p:txBody>
        </p:sp>
        <p:grpSp>
          <p:nvGrpSpPr>
            <p:cNvPr id="80" name="Group 79">
              <a:extLst>
                <a:ext uri="{FF2B5EF4-FFF2-40B4-BE49-F238E27FC236}">
                  <a16:creationId xmlns:a16="http://schemas.microsoft.com/office/drawing/2014/main" id="{487E6498-8BF8-4D30-9D9A-61A90F58129D}"/>
                </a:ext>
              </a:extLst>
            </p:cNvPr>
            <p:cNvGrpSpPr/>
            <p:nvPr/>
          </p:nvGrpSpPr>
          <p:grpSpPr>
            <a:xfrm>
              <a:off x="9985375" y="4797629"/>
              <a:ext cx="405808" cy="334084"/>
              <a:chOff x="9985375" y="4797629"/>
              <a:chExt cx="405808" cy="334084"/>
            </a:xfrm>
          </p:grpSpPr>
          <p:sp>
            <p:nvSpPr>
              <p:cNvPr id="81" name="Freeform 43">
                <a:extLst>
                  <a:ext uri="{FF2B5EF4-FFF2-40B4-BE49-F238E27FC236}">
                    <a16:creationId xmlns:a16="http://schemas.microsoft.com/office/drawing/2014/main" id="{348C7A73-98A3-4D94-B7B0-1E052524B752}"/>
                  </a:ext>
                </a:extLst>
              </p:cNvPr>
              <p:cNvSpPr>
                <a:spLocks noEditPoints="1"/>
              </p:cNvSpPr>
              <p:nvPr/>
            </p:nvSpPr>
            <p:spPr bwMode="auto">
              <a:xfrm>
                <a:off x="9985375" y="4797629"/>
                <a:ext cx="405808" cy="334084"/>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Freeform 44">
                <a:extLst>
                  <a:ext uri="{FF2B5EF4-FFF2-40B4-BE49-F238E27FC236}">
                    <a16:creationId xmlns:a16="http://schemas.microsoft.com/office/drawing/2014/main" id="{D009328B-8069-456F-93E5-C50D13D66E10}"/>
                  </a:ext>
                </a:extLst>
              </p:cNvPr>
              <p:cNvSpPr>
                <a:spLocks/>
              </p:cNvSpPr>
              <p:nvPr/>
            </p:nvSpPr>
            <p:spPr bwMode="auto">
              <a:xfrm>
                <a:off x="10041999" y="4858972"/>
                <a:ext cx="291616" cy="242541"/>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Freeform 45">
                <a:extLst>
                  <a:ext uri="{FF2B5EF4-FFF2-40B4-BE49-F238E27FC236}">
                    <a16:creationId xmlns:a16="http://schemas.microsoft.com/office/drawing/2014/main" id="{31C588CB-4049-4409-8459-C3040057964D}"/>
                  </a:ext>
                </a:extLst>
              </p:cNvPr>
              <p:cNvSpPr>
                <a:spLocks noEditPoints="1"/>
              </p:cNvSpPr>
              <p:nvPr/>
            </p:nvSpPr>
            <p:spPr bwMode="auto">
              <a:xfrm>
                <a:off x="10165629" y="4949571"/>
                <a:ext cx="45299" cy="121742"/>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 name="Freeform 46">
                <a:extLst>
                  <a:ext uri="{FF2B5EF4-FFF2-40B4-BE49-F238E27FC236}">
                    <a16:creationId xmlns:a16="http://schemas.microsoft.com/office/drawing/2014/main" id="{63EBCCBE-ADE6-4C06-B3C4-2F87DD3E7213}"/>
                  </a:ext>
                </a:extLst>
              </p:cNvPr>
              <p:cNvSpPr>
                <a:spLocks noEditPoints="1"/>
              </p:cNvSpPr>
              <p:nvPr/>
            </p:nvSpPr>
            <p:spPr bwMode="auto">
              <a:xfrm>
                <a:off x="10168460" y="5077920"/>
                <a:ext cx="39637" cy="39637"/>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 name="Freeform 47">
                <a:extLst>
                  <a:ext uri="{FF2B5EF4-FFF2-40B4-BE49-F238E27FC236}">
                    <a16:creationId xmlns:a16="http://schemas.microsoft.com/office/drawing/2014/main" id="{98D9986B-EDC7-492C-91CA-B4D41530AFEB}"/>
                  </a:ext>
                </a:extLst>
              </p:cNvPr>
              <p:cNvSpPr>
                <a:spLocks noEditPoints="1"/>
              </p:cNvSpPr>
              <p:nvPr/>
            </p:nvSpPr>
            <p:spPr bwMode="auto">
              <a:xfrm>
                <a:off x="9985375" y="4797629"/>
                <a:ext cx="405808" cy="334084"/>
              </a:xfrm>
              <a:custGeom>
                <a:avLst/>
                <a:gdLst>
                  <a:gd name="T0" fmla="*/ 860 w 860"/>
                  <a:gd name="T1" fmla="*/ 708 h 708"/>
                  <a:gd name="T2" fmla="*/ 0 w 860"/>
                  <a:gd name="T3" fmla="*/ 708 h 708"/>
                  <a:gd name="T4" fmla="*/ 430 w 860"/>
                  <a:gd name="T5" fmla="*/ 0 h 708"/>
                  <a:gd name="T6" fmla="*/ 860 w 860"/>
                  <a:gd name="T7" fmla="*/ 708 h 708"/>
                  <a:gd name="T8" fmla="*/ 32 w 860"/>
                  <a:gd name="T9" fmla="*/ 690 h 708"/>
                  <a:gd name="T10" fmla="*/ 828 w 860"/>
                  <a:gd name="T11" fmla="*/ 690 h 708"/>
                  <a:gd name="T12" fmla="*/ 430 w 860"/>
                  <a:gd name="T13" fmla="*/ 34 h 708"/>
                  <a:gd name="T14" fmla="*/ 32 w 860"/>
                  <a:gd name="T15" fmla="*/ 690 h 7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60" h="708">
                    <a:moveTo>
                      <a:pt x="860" y="708"/>
                    </a:moveTo>
                    <a:lnTo>
                      <a:pt x="0" y="708"/>
                    </a:lnTo>
                    <a:lnTo>
                      <a:pt x="430" y="0"/>
                    </a:lnTo>
                    <a:lnTo>
                      <a:pt x="860" y="708"/>
                    </a:lnTo>
                    <a:close/>
                    <a:moveTo>
                      <a:pt x="32" y="690"/>
                    </a:moveTo>
                    <a:lnTo>
                      <a:pt x="828" y="690"/>
                    </a:lnTo>
                    <a:lnTo>
                      <a:pt x="430" y="34"/>
                    </a:lnTo>
                    <a:lnTo>
                      <a:pt x="32" y="690"/>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 name="Freeform 48">
                <a:extLst>
                  <a:ext uri="{FF2B5EF4-FFF2-40B4-BE49-F238E27FC236}">
                    <a16:creationId xmlns:a16="http://schemas.microsoft.com/office/drawing/2014/main" id="{B0D04584-6601-4F67-B41C-F9DE22A2828F}"/>
                  </a:ext>
                </a:extLst>
              </p:cNvPr>
              <p:cNvSpPr>
                <a:spLocks/>
              </p:cNvSpPr>
              <p:nvPr/>
            </p:nvSpPr>
            <p:spPr bwMode="auto">
              <a:xfrm>
                <a:off x="10041999" y="4858972"/>
                <a:ext cx="291616" cy="242541"/>
              </a:xfrm>
              <a:custGeom>
                <a:avLst/>
                <a:gdLst>
                  <a:gd name="T0" fmla="*/ 618 w 618"/>
                  <a:gd name="T1" fmla="*/ 514 h 514"/>
                  <a:gd name="T2" fmla="*/ 380 w 618"/>
                  <a:gd name="T3" fmla="*/ 514 h 514"/>
                  <a:gd name="T4" fmla="*/ 380 w 618"/>
                  <a:gd name="T5" fmla="*/ 496 h 514"/>
                  <a:gd name="T6" fmla="*/ 588 w 618"/>
                  <a:gd name="T7" fmla="*/ 496 h 514"/>
                  <a:gd name="T8" fmla="*/ 308 w 618"/>
                  <a:gd name="T9" fmla="*/ 36 h 514"/>
                  <a:gd name="T10" fmla="*/ 32 w 618"/>
                  <a:gd name="T11" fmla="*/ 496 h 514"/>
                  <a:gd name="T12" fmla="*/ 240 w 618"/>
                  <a:gd name="T13" fmla="*/ 496 h 514"/>
                  <a:gd name="T14" fmla="*/ 240 w 618"/>
                  <a:gd name="T15" fmla="*/ 514 h 514"/>
                  <a:gd name="T16" fmla="*/ 0 w 618"/>
                  <a:gd name="T17" fmla="*/ 514 h 514"/>
                  <a:gd name="T18" fmla="*/ 308 w 618"/>
                  <a:gd name="T19" fmla="*/ 0 h 514"/>
                  <a:gd name="T20" fmla="*/ 618 w 618"/>
                  <a:gd name="T21"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8" h="514">
                    <a:moveTo>
                      <a:pt x="618" y="514"/>
                    </a:moveTo>
                    <a:lnTo>
                      <a:pt x="380" y="514"/>
                    </a:lnTo>
                    <a:lnTo>
                      <a:pt x="380" y="496"/>
                    </a:lnTo>
                    <a:lnTo>
                      <a:pt x="588" y="496"/>
                    </a:lnTo>
                    <a:lnTo>
                      <a:pt x="308" y="36"/>
                    </a:lnTo>
                    <a:lnTo>
                      <a:pt x="32" y="496"/>
                    </a:lnTo>
                    <a:lnTo>
                      <a:pt x="240" y="496"/>
                    </a:lnTo>
                    <a:lnTo>
                      <a:pt x="240" y="514"/>
                    </a:lnTo>
                    <a:lnTo>
                      <a:pt x="0" y="514"/>
                    </a:lnTo>
                    <a:lnTo>
                      <a:pt x="308" y="0"/>
                    </a:lnTo>
                    <a:lnTo>
                      <a:pt x="618" y="514"/>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 name="Freeform 49">
                <a:extLst>
                  <a:ext uri="{FF2B5EF4-FFF2-40B4-BE49-F238E27FC236}">
                    <a16:creationId xmlns:a16="http://schemas.microsoft.com/office/drawing/2014/main" id="{7380FE12-87BF-4B6B-81EC-5C89C3306220}"/>
                  </a:ext>
                </a:extLst>
              </p:cNvPr>
              <p:cNvSpPr>
                <a:spLocks noEditPoints="1"/>
              </p:cNvSpPr>
              <p:nvPr/>
            </p:nvSpPr>
            <p:spPr bwMode="auto">
              <a:xfrm>
                <a:off x="10165629" y="4949571"/>
                <a:ext cx="45299" cy="121742"/>
              </a:xfrm>
              <a:custGeom>
                <a:avLst/>
                <a:gdLst>
                  <a:gd name="T0" fmla="*/ 56 w 96"/>
                  <a:gd name="T1" fmla="*/ 258 h 258"/>
                  <a:gd name="T2" fmla="*/ 40 w 96"/>
                  <a:gd name="T3" fmla="*/ 258 h 258"/>
                  <a:gd name="T4" fmla="*/ 40 w 96"/>
                  <a:gd name="T5" fmla="*/ 258 h 258"/>
                  <a:gd name="T6" fmla="*/ 30 w 96"/>
                  <a:gd name="T7" fmla="*/ 256 h 258"/>
                  <a:gd name="T8" fmla="*/ 22 w 96"/>
                  <a:gd name="T9" fmla="*/ 252 h 258"/>
                  <a:gd name="T10" fmla="*/ 16 w 96"/>
                  <a:gd name="T11" fmla="*/ 244 h 258"/>
                  <a:gd name="T12" fmla="*/ 14 w 96"/>
                  <a:gd name="T13" fmla="*/ 234 h 258"/>
                  <a:gd name="T14" fmla="*/ 0 w 96"/>
                  <a:gd name="T15" fmla="*/ 28 h 258"/>
                  <a:gd name="T16" fmla="*/ 0 w 96"/>
                  <a:gd name="T17" fmla="*/ 28 h 258"/>
                  <a:gd name="T18" fmla="*/ 2 w 96"/>
                  <a:gd name="T19" fmla="*/ 18 h 258"/>
                  <a:gd name="T20" fmla="*/ 6 w 96"/>
                  <a:gd name="T21" fmla="*/ 8 h 258"/>
                  <a:gd name="T22" fmla="*/ 6 w 96"/>
                  <a:gd name="T23" fmla="*/ 8 h 258"/>
                  <a:gd name="T24" fmla="*/ 16 w 96"/>
                  <a:gd name="T25" fmla="*/ 2 h 258"/>
                  <a:gd name="T26" fmla="*/ 26 w 96"/>
                  <a:gd name="T27" fmla="*/ 0 h 258"/>
                  <a:gd name="T28" fmla="*/ 70 w 96"/>
                  <a:gd name="T29" fmla="*/ 0 h 258"/>
                  <a:gd name="T30" fmla="*/ 70 w 96"/>
                  <a:gd name="T31" fmla="*/ 0 h 258"/>
                  <a:gd name="T32" fmla="*/ 80 w 96"/>
                  <a:gd name="T33" fmla="*/ 2 h 258"/>
                  <a:gd name="T34" fmla="*/ 90 w 96"/>
                  <a:gd name="T35" fmla="*/ 8 h 258"/>
                  <a:gd name="T36" fmla="*/ 90 w 96"/>
                  <a:gd name="T37" fmla="*/ 8 h 258"/>
                  <a:gd name="T38" fmla="*/ 94 w 96"/>
                  <a:gd name="T39" fmla="*/ 18 h 258"/>
                  <a:gd name="T40" fmla="*/ 96 w 96"/>
                  <a:gd name="T41" fmla="*/ 28 h 258"/>
                  <a:gd name="T42" fmla="*/ 82 w 96"/>
                  <a:gd name="T43" fmla="*/ 234 h 258"/>
                  <a:gd name="T44" fmla="*/ 82 w 96"/>
                  <a:gd name="T45" fmla="*/ 234 h 258"/>
                  <a:gd name="T46" fmla="*/ 80 w 96"/>
                  <a:gd name="T47" fmla="*/ 244 h 258"/>
                  <a:gd name="T48" fmla="*/ 74 w 96"/>
                  <a:gd name="T49" fmla="*/ 252 h 258"/>
                  <a:gd name="T50" fmla="*/ 66 w 96"/>
                  <a:gd name="T51" fmla="*/ 256 h 258"/>
                  <a:gd name="T52" fmla="*/ 56 w 96"/>
                  <a:gd name="T53" fmla="*/ 258 h 258"/>
                  <a:gd name="T54" fmla="*/ 56 w 96"/>
                  <a:gd name="T55" fmla="*/ 258 h 258"/>
                  <a:gd name="T56" fmla="*/ 26 w 96"/>
                  <a:gd name="T57" fmla="*/ 18 h 258"/>
                  <a:gd name="T58" fmla="*/ 26 w 96"/>
                  <a:gd name="T59" fmla="*/ 18 h 258"/>
                  <a:gd name="T60" fmla="*/ 22 w 96"/>
                  <a:gd name="T61" fmla="*/ 20 h 258"/>
                  <a:gd name="T62" fmla="*/ 20 w 96"/>
                  <a:gd name="T63" fmla="*/ 20 h 258"/>
                  <a:gd name="T64" fmla="*/ 20 w 96"/>
                  <a:gd name="T65" fmla="*/ 20 h 258"/>
                  <a:gd name="T66" fmla="*/ 18 w 96"/>
                  <a:gd name="T67" fmla="*/ 24 h 258"/>
                  <a:gd name="T68" fmla="*/ 18 w 96"/>
                  <a:gd name="T69" fmla="*/ 26 h 258"/>
                  <a:gd name="T70" fmla="*/ 32 w 96"/>
                  <a:gd name="T71" fmla="*/ 234 h 258"/>
                  <a:gd name="T72" fmla="*/ 32 w 96"/>
                  <a:gd name="T73" fmla="*/ 234 h 258"/>
                  <a:gd name="T74" fmla="*/ 34 w 96"/>
                  <a:gd name="T75" fmla="*/ 238 h 258"/>
                  <a:gd name="T76" fmla="*/ 40 w 96"/>
                  <a:gd name="T77" fmla="*/ 240 h 258"/>
                  <a:gd name="T78" fmla="*/ 56 w 96"/>
                  <a:gd name="T79" fmla="*/ 240 h 258"/>
                  <a:gd name="T80" fmla="*/ 56 w 96"/>
                  <a:gd name="T81" fmla="*/ 240 h 258"/>
                  <a:gd name="T82" fmla="*/ 62 w 96"/>
                  <a:gd name="T83" fmla="*/ 238 h 258"/>
                  <a:gd name="T84" fmla="*/ 64 w 96"/>
                  <a:gd name="T85" fmla="*/ 234 h 258"/>
                  <a:gd name="T86" fmla="*/ 78 w 96"/>
                  <a:gd name="T87" fmla="*/ 26 h 258"/>
                  <a:gd name="T88" fmla="*/ 78 w 96"/>
                  <a:gd name="T89" fmla="*/ 26 h 258"/>
                  <a:gd name="T90" fmla="*/ 78 w 96"/>
                  <a:gd name="T91" fmla="*/ 24 h 258"/>
                  <a:gd name="T92" fmla="*/ 76 w 96"/>
                  <a:gd name="T93" fmla="*/ 20 h 258"/>
                  <a:gd name="T94" fmla="*/ 76 w 96"/>
                  <a:gd name="T95" fmla="*/ 20 h 258"/>
                  <a:gd name="T96" fmla="*/ 74 w 96"/>
                  <a:gd name="T97" fmla="*/ 20 h 258"/>
                  <a:gd name="T98" fmla="*/ 70 w 96"/>
                  <a:gd name="T99" fmla="*/ 18 h 258"/>
                  <a:gd name="T100" fmla="*/ 26 w 96"/>
                  <a:gd name="T101" fmla="*/ 18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258">
                    <a:moveTo>
                      <a:pt x="56" y="258"/>
                    </a:moveTo>
                    <a:lnTo>
                      <a:pt x="40" y="258"/>
                    </a:lnTo>
                    <a:lnTo>
                      <a:pt x="40" y="258"/>
                    </a:lnTo>
                    <a:lnTo>
                      <a:pt x="30" y="256"/>
                    </a:lnTo>
                    <a:lnTo>
                      <a:pt x="22" y="252"/>
                    </a:lnTo>
                    <a:lnTo>
                      <a:pt x="16" y="244"/>
                    </a:lnTo>
                    <a:lnTo>
                      <a:pt x="14" y="234"/>
                    </a:lnTo>
                    <a:lnTo>
                      <a:pt x="0" y="28"/>
                    </a:lnTo>
                    <a:lnTo>
                      <a:pt x="0" y="28"/>
                    </a:lnTo>
                    <a:lnTo>
                      <a:pt x="2" y="18"/>
                    </a:lnTo>
                    <a:lnTo>
                      <a:pt x="6" y="8"/>
                    </a:lnTo>
                    <a:lnTo>
                      <a:pt x="6" y="8"/>
                    </a:lnTo>
                    <a:lnTo>
                      <a:pt x="16" y="2"/>
                    </a:lnTo>
                    <a:lnTo>
                      <a:pt x="26" y="0"/>
                    </a:lnTo>
                    <a:lnTo>
                      <a:pt x="70" y="0"/>
                    </a:lnTo>
                    <a:lnTo>
                      <a:pt x="70" y="0"/>
                    </a:lnTo>
                    <a:lnTo>
                      <a:pt x="80" y="2"/>
                    </a:lnTo>
                    <a:lnTo>
                      <a:pt x="90" y="8"/>
                    </a:lnTo>
                    <a:lnTo>
                      <a:pt x="90" y="8"/>
                    </a:lnTo>
                    <a:lnTo>
                      <a:pt x="94" y="18"/>
                    </a:lnTo>
                    <a:lnTo>
                      <a:pt x="96" y="28"/>
                    </a:lnTo>
                    <a:lnTo>
                      <a:pt x="82" y="234"/>
                    </a:lnTo>
                    <a:lnTo>
                      <a:pt x="82" y="234"/>
                    </a:lnTo>
                    <a:lnTo>
                      <a:pt x="80" y="244"/>
                    </a:lnTo>
                    <a:lnTo>
                      <a:pt x="74" y="252"/>
                    </a:lnTo>
                    <a:lnTo>
                      <a:pt x="66" y="256"/>
                    </a:lnTo>
                    <a:lnTo>
                      <a:pt x="56" y="258"/>
                    </a:lnTo>
                    <a:lnTo>
                      <a:pt x="56" y="258"/>
                    </a:lnTo>
                    <a:close/>
                    <a:moveTo>
                      <a:pt x="26" y="18"/>
                    </a:moveTo>
                    <a:lnTo>
                      <a:pt x="26" y="18"/>
                    </a:lnTo>
                    <a:lnTo>
                      <a:pt x="22" y="20"/>
                    </a:lnTo>
                    <a:lnTo>
                      <a:pt x="20" y="20"/>
                    </a:lnTo>
                    <a:lnTo>
                      <a:pt x="20" y="20"/>
                    </a:lnTo>
                    <a:lnTo>
                      <a:pt x="18" y="24"/>
                    </a:lnTo>
                    <a:lnTo>
                      <a:pt x="18" y="26"/>
                    </a:lnTo>
                    <a:lnTo>
                      <a:pt x="32" y="234"/>
                    </a:lnTo>
                    <a:lnTo>
                      <a:pt x="32" y="234"/>
                    </a:lnTo>
                    <a:lnTo>
                      <a:pt x="34" y="238"/>
                    </a:lnTo>
                    <a:lnTo>
                      <a:pt x="40" y="240"/>
                    </a:lnTo>
                    <a:lnTo>
                      <a:pt x="56" y="240"/>
                    </a:lnTo>
                    <a:lnTo>
                      <a:pt x="56" y="240"/>
                    </a:lnTo>
                    <a:lnTo>
                      <a:pt x="62" y="238"/>
                    </a:lnTo>
                    <a:lnTo>
                      <a:pt x="64" y="234"/>
                    </a:lnTo>
                    <a:lnTo>
                      <a:pt x="78" y="26"/>
                    </a:lnTo>
                    <a:lnTo>
                      <a:pt x="78" y="26"/>
                    </a:lnTo>
                    <a:lnTo>
                      <a:pt x="78" y="24"/>
                    </a:lnTo>
                    <a:lnTo>
                      <a:pt x="76" y="20"/>
                    </a:lnTo>
                    <a:lnTo>
                      <a:pt x="76" y="20"/>
                    </a:lnTo>
                    <a:lnTo>
                      <a:pt x="74" y="20"/>
                    </a:lnTo>
                    <a:lnTo>
                      <a:pt x="70" y="18"/>
                    </a:lnTo>
                    <a:lnTo>
                      <a:pt x="26"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Freeform 50">
                <a:extLst>
                  <a:ext uri="{FF2B5EF4-FFF2-40B4-BE49-F238E27FC236}">
                    <a16:creationId xmlns:a16="http://schemas.microsoft.com/office/drawing/2014/main" id="{BA3FF67F-8128-4443-B213-C6B727E928AB}"/>
                  </a:ext>
                </a:extLst>
              </p:cNvPr>
              <p:cNvSpPr>
                <a:spLocks noEditPoints="1"/>
              </p:cNvSpPr>
              <p:nvPr/>
            </p:nvSpPr>
            <p:spPr bwMode="auto">
              <a:xfrm>
                <a:off x="10168460" y="5077920"/>
                <a:ext cx="39637" cy="39637"/>
              </a:xfrm>
              <a:custGeom>
                <a:avLst/>
                <a:gdLst>
                  <a:gd name="T0" fmla="*/ 42 w 84"/>
                  <a:gd name="T1" fmla="*/ 84 h 84"/>
                  <a:gd name="T2" fmla="*/ 42 w 84"/>
                  <a:gd name="T3" fmla="*/ 84 h 84"/>
                  <a:gd name="T4" fmla="*/ 34 w 84"/>
                  <a:gd name="T5" fmla="*/ 84 h 84"/>
                  <a:gd name="T6" fmla="*/ 26 w 84"/>
                  <a:gd name="T7" fmla="*/ 80 h 84"/>
                  <a:gd name="T8" fmla="*/ 18 w 84"/>
                  <a:gd name="T9" fmla="*/ 76 h 84"/>
                  <a:gd name="T10" fmla="*/ 12 w 84"/>
                  <a:gd name="T11" fmla="*/ 72 h 84"/>
                  <a:gd name="T12" fmla="*/ 6 w 84"/>
                  <a:gd name="T13" fmla="*/ 66 h 84"/>
                  <a:gd name="T14" fmla="*/ 2 w 84"/>
                  <a:gd name="T15" fmla="*/ 58 h 84"/>
                  <a:gd name="T16" fmla="*/ 0 w 84"/>
                  <a:gd name="T17" fmla="*/ 50 h 84"/>
                  <a:gd name="T18" fmla="*/ 0 w 84"/>
                  <a:gd name="T19" fmla="*/ 42 h 84"/>
                  <a:gd name="T20" fmla="*/ 0 w 84"/>
                  <a:gd name="T21" fmla="*/ 42 h 84"/>
                  <a:gd name="T22" fmla="*/ 0 w 84"/>
                  <a:gd name="T23" fmla="*/ 34 h 84"/>
                  <a:gd name="T24" fmla="*/ 2 w 84"/>
                  <a:gd name="T25" fmla="*/ 26 h 84"/>
                  <a:gd name="T26" fmla="*/ 6 w 84"/>
                  <a:gd name="T27" fmla="*/ 18 h 84"/>
                  <a:gd name="T28" fmla="*/ 12 w 84"/>
                  <a:gd name="T29" fmla="*/ 12 h 84"/>
                  <a:gd name="T30" fmla="*/ 18 w 84"/>
                  <a:gd name="T31" fmla="*/ 6 h 84"/>
                  <a:gd name="T32" fmla="*/ 26 w 84"/>
                  <a:gd name="T33" fmla="*/ 2 h 84"/>
                  <a:gd name="T34" fmla="*/ 34 w 84"/>
                  <a:gd name="T35" fmla="*/ 0 h 84"/>
                  <a:gd name="T36" fmla="*/ 42 w 84"/>
                  <a:gd name="T37" fmla="*/ 0 h 84"/>
                  <a:gd name="T38" fmla="*/ 42 w 84"/>
                  <a:gd name="T39" fmla="*/ 0 h 84"/>
                  <a:gd name="T40" fmla="*/ 50 w 84"/>
                  <a:gd name="T41" fmla="*/ 0 h 84"/>
                  <a:gd name="T42" fmla="*/ 58 w 84"/>
                  <a:gd name="T43" fmla="*/ 2 h 84"/>
                  <a:gd name="T44" fmla="*/ 66 w 84"/>
                  <a:gd name="T45" fmla="*/ 6 h 84"/>
                  <a:gd name="T46" fmla="*/ 72 w 84"/>
                  <a:gd name="T47" fmla="*/ 12 h 84"/>
                  <a:gd name="T48" fmla="*/ 76 w 84"/>
                  <a:gd name="T49" fmla="*/ 18 h 84"/>
                  <a:gd name="T50" fmla="*/ 80 w 84"/>
                  <a:gd name="T51" fmla="*/ 26 h 84"/>
                  <a:gd name="T52" fmla="*/ 84 w 84"/>
                  <a:gd name="T53" fmla="*/ 34 h 84"/>
                  <a:gd name="T54" fmla="*/ 84 w 84"/>
                  <a:gd name="T55" fmla="*/ 42 h 84"/>
                  <a:gd name="T56" fmla="*/ 84 w 84"/>
                  <a:gd name="T57" fmla="*/ 42 h 84"/>
                  <a:gd name="T58" fmla="*/ 84 w 84"/>
                  <a:gd name="T59" fmla="*/ 50 h 84"/>
                  <a:gd name="T60" fmla="*/ 80 w 84"/>
                  <a:gd name="T61" fmla="*/ 58 h 84"/>
                  <a:gd name="T62" fmla="*/ 76 w 84"/>
                  <a:gd name="T63" fmla="*/ 66 h 84"/>
                  <a:gd name="T64" fmla="*/ 72 w 84"/>
                  <a:gd name="T65" fmla="*/ 72 h 84"/>
                  <a:gd name="T66" fmla="*/ 66 w 84"/>
                  <a:gd name="T67" fmla="*/ 76 h 84"/>
                  <a:gd name="T68" fmla="*/ 58 w 84"/>
                  <a:gd name="T69" fmla="*/ 80 h 84"/>
                  <a:gd name="T70" fmla="*/ 50 w 84"/>
                  <a:gd name="T71" fmla="*/ 84 h 84"/>
                  <a:gd name="T72" fmla="*/ 42 w 84"/>
                  <a:gd name="T73" fmla="*/ 84 h 84"/>
                  <a:gd name="T74" fmla="*/ 42 w 84"/>
                  <a:gd name="T75" fmla="*/ 84 h 84"/>
                  <a:gd name="T76" fmla="*/ 42 w 84"/>
                  <a:gd name="T77" fmla="*/ 18 h 84"/>
                  <a:gd name="T78" fmla="*/ 42 w 84"/>
                  <a:gd name="T79" fmla="*/ 18 h 84"/>
                  <a:gd name="T80" fmla="*/ 32 w 84"/>
                  <a:gd name="T81" fmla="*/ 20 h 84"/>
                  <a:gd name="T82" fmla="*/ 24 w 84"/>
                  <a:gd name="T83" fmla="*/ 24 h 84"/>
                  <a:gd name="T84" fmla="*/ 20 w 84"/>
                  <a:gd name="T85" fmla="*/ 32 h 84"/>
                  <a:gd name="T86" fmla="*/ 18 w 84"/>
                  <a:gd name="T87" fmla="*/ 42 h 84"/>
                  <a:gd name="T88" fmla="*/ 18 w 84"/>
                  <a:gd name="T89" fmla="*/ 42 h 84"/>
                  <a:gd name="T90" fmla="*/ 20 w 84"/>
                  <a:gd name="T91" fmla="*/ 52 h 84"/>
                  <a:gd name="T92" fmla="*/ 24 w 84"/>
                  <a:gd name="T93" fmla="*/ 60 h 84"/>
                  <a:gd name="T94" fmla="*/ 32 w 84"/>
                  <a:gd name="T95" fmla="*/ 64 h 84"/>
                  <a:gd name="T96" fmla="*/ 42 w 84"/>
                  <a:gd name="T97" fmla="*/ 66 h 84"/>
                  <a:gd name="T98" fmla="*/ 42 w 84"/>
                  <a:gd name="T99" fmla="*/ 66 h 84"/>
                  <a:gd name="T100" fmla="*/ 52 w 84"/>
                  <a:gd name="T101" fmla="*/ 64 h 84"/>
                  <a:gd name="T102" fmla="*/ 60 w 84"/>
                  <a:gd name="T103" fmla="*/ 60 h 84"/>
                  <a:gd name="T104" fmla="*/ 64 w 84"/>
                  <a:gd name="T105" fmla="*/ 52 h 84"/>
                  <a:gd name="T106" fmla="*/ 66 w 84"/>
                  <a:gd name="T107" fmla="*/ 42 h 84"/>
                  <a:gd name="T108" fmla="*/ 66 w 84"/>
                  <a:gd name="T109" fmla="*/ 42 h 84"/>
                  <a:gd name="T110" fmla="*/ 64 w 84"/>
                  <a:gd name="T111" fmla="*/ 32 h 84"/>
                  <a:gd name="T112" fmla="*/ 60 w 84"/>
                  <a:gd name="T113" fmla="*/ 24 h 84"/>
                  <a:gd name="T114" fmla="*/ 52 w 84"/>
                  <a:gd name="T115" fmla="*/ 20 h 84"/>
                  <a:gd name="T116" fmla="*/ 42 w 84"/>
                  <a:gd name="T117" fmla="*/ 18 h 84"/>
                  <a:gd name="T118" fmla="*/ 42 w 84"/>
                  <a:gd name="T119" fmla="*/ 1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4" h="84">
                    <a:moveTo>
                      <a:pt x="42" y="84"/>
                    </a:moveTo>
                    <a:lnTo>
                      <a:pt x="42" y="84"/>
                    </a:lnTo>
                    <a:lnTo>
                      <a:pt x="34" y="84"/>
                    </a:lnTo>
                    <a:lnTo>
                      <a:pt x="26" y="80"/>
                    </a:lnTo>
                    <a:lnTo>
                      <a:pt x="18" y="76"/>
                    </a:lnTo>
                    <a:lnTo>
                      <a:pt x="12" y="72"/>
                    </a:lnTo>
                    <a:lnTo>
                      <a:pt x="6" y="66"/>
                    </a:lnTo>
                    <a:lnTo>
                      <a:pt x="2" y="58"/>
                    </a:lnTo>
                    <a:lnTo>
                      <a:pt x="0" y="50"/>
                    </a:lnTo>
                    <a:lnTo>
                      <a:pt x="0" y="42"/>
                    </a:lnTo>
                    <a:lnTo>
                      <a:pt x="0" y="42"/>
                    </a:lnTo>
                    <a:lnTo>
                      <a:pt x="0" y="34"/>
                    </a:lnTo>
                    <a:lnTo>
                      <a:pt x="2" y="26"/>
                    </a:lnTo>
                    <a:lnTo>
                      <a:pt x="6" y="18"/>
                    </a:lnTo>
                    <a:lnTo>
                      <a:pt x="12" y="12"/>
                    </a:lnTo>
                    <a:lnTo>
                      <a:pt x="18" y="6"/>
                    </a:lnTo>
                    <a:lnTo>
                      <a:pt x="26" y="2"/>
                    </a:lnTo>
                    <a:lnTo>
                      <a:pt x="34" y="0"/>
                    </a:lnTo>
                    <a:lnTo>
                      <a:pt x="42" y="0"/>
                    </a:lnTo>
                    <a:lnTo>
                      <a:pt x="42" y="0"/>
                    </a:lnTo>
                    <a:lnTo>
                      <a:pt x="50" y="0"/>
                    </a:lnTo>
                    <a:lnTo>
                      <a:pt x="58" y="2"/>
                    </a:lnTo>
                    <a:lnTo>
                      <a:pt x="66" y="6"/>
                    </a:lnTo>
                    <a:lnTo>
                      <a:pt x="72" y="12"/>
                    </a:lnTo>
                    <a:lnTo>
                      <a:pt x="76" y="18"/>
                    </a:lnTo>
                    <a:lnTo>
                      <a:pt x="80" y="26"/>
                    </a:lnTo>
                    <a:lnTo>
                      <a:pt x="84" y="34"/>
                    </a:lnTo>
                    <a:lnTo>
                      <a:pt x="84" y="42"/>
                    </a:lnTo>
                    <a:lnTo>
                      <a:pt x="84" y="42"/>
                    </a:lnTo>
                    <a:lnTo>
                      <a:pt x="84" y="50"/>
                    </a:lnTo>
                    <a:lnTo>
                      <a:pt x="80" y="58"/>
                    </a:lnTo>
                    <a:lnTo>
                      <a:pt x="76" y="66"/>
                    </a:lnTo>
                    <a:lnTo>
                      <a:pt x="72" y="72"/>
                    </a:lnTo>
                    <a:lnTo>
                      <a:pt x="66" y="76"/>
                    </a:lnTo>
                    <a:lnTo>
                      <a:pt x="58" y="80"/>
                    </a:lnTo>
                    <a:lnTo>
                      <a:pt x="50" y="84"/>
                    </a:lnTo>
                    <a:lnTo>
                      <a:pt x="42" y="84"/>
                    </a:lnTo>
                    <a:lnTo>
                      <a:pt x="42" y="84"/>
                    </a:lnTo>
                    <a:close/>
                    <a:moveTo>
                      <a:pt x="42" y="18"/>
                    </a:moveTo>
                    <a:lnTo>
                      <a:pt x="42" y="18"/>
                    </a:lnTo>
                    <a:lnTo>
                      <a:pt x="32" y="20"/>
                    </a:lnTo>
                    <a:lnTo>
                      <a:pt x="24" y="24"/>
                    </a:lnTo>
                    <a:lnTo>
                      <a:pt x="20" y="32"/>
                    </a:lnTo>
                    <a:lnTo>
                      <a:pt x="18" y="42"/>
                    </a:lnTo>
                    <a:lnTo>
                      <a:pt x="18" y="42"/>
                    </a:lnTo>
                    <a:lnTo>
                      <a:pt x="20" y="52"/>
                    </a:lnTo>
                    <a:lnTo>
                      <a:pt x="24" y="60"/>
                    </a:lnTo>
                    <a:lnTo>
                      <a:pt x="32" y="64"/>
                    </a:lnTo>
                    <a:lnTo>
                      <a:pt x="42" y="66"/>
                    </a:lnTo>
                    <a:lnTo>
                      <a:pt x="42" y="66"/>
                    </a:lnTo>
                    <a:lnTo>
                      <a:pt x="52" y="64"/>
                    </a:lnTo>
                    <a:lnTo>
                      <a:pt x="60" y="60"/>
                    </a:lnTo>
                    <a:lnTo>
                      <a:pt x="64" y="52"/>
                    </a:lnTo>
                    <a:lnTo>
                      <a:pt x="66" y="42"/>
                    </a:lnTo>
                    <a:lnTo>
                      <a:pt x="66" y="42"/>
                    </a:lnTo>
                    <a:lnTo>
                      <a:pt x="64" y="32"/>
                    </a:lnTo>
                    <a:lnTo>
                      <a:pt x="60" y="24"/>
                    </a:lnTo>
                    <a:lnTo>
                      <a:pt x="52" y="20"/>
                    </a:lnTo>
                    <a:lnTo>
                      <a:pt x="42" y="18"/>
                    </a:lnTo>
                    <a:lnTo>
                      <a:pt x="42" y="18"/>
                    </a:lnTo>
                    <a:close/>
                  </a:path>
                </a:pathLst>
              </a:custGeom>
              <a:solidFill>
                <a:schemeClr val="tx2">
                  <a:lumMod val="10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graphicFrame>
        <p:nvGraphicFramePr>
          <p:cNvPr id="23" name="Table 22">
            <a:extLst>
              <a:ext uri="{FF2B5EF4-FFF2-40B4-BE49-F238E27FC236}">
                <a16:creationId xmlns:a16="http://schemas.microsoft.com/office/drawing/2014/main" id="{A12C454D-074F-40D7-AF8E-D0C04B296A9B}"/>
              </a:ext>
            </a:extLst>
          </p:cNvPr>
          <p:cNvGraphicFramePr>
            <a:graphicFrameLocks noGrp="1"/>
          </p:cNvGraphicFramePr>
          <p:nvPr>
            <p:extLst>
              <p:ext uri="{D42A27DB-BD31-4B8C-83A1-F6EECF244321}">
                <p14:modId xmlns:p14="http://schemas.microsoft.com/office/powerpoint/2010/main" val="2977398830"/>
              </p:ext>
            </p:extLst>
          </p:nvPr>
        </p:nvGraphicFramePr>
        <p:xfrm>
          <a:off x="8885154" y="1125037"/>
          <a:ext cx="808606" cy="2380163"/>
        </p:xfrm>
        <a:graphic>
          <a:graphicData uri="http://schemas.openxmlformats.org/drawingml/2006/table">
            <a:tbl>
              <a:tblPr/>
              <a:tblGrid>
                <a:gridCol w="808606">
                  <a:extLst>
                    <a:ext uri="{9D8B030D-6E8A-4147-A177-3AD203B41FA5}">
                      <a16:colId xmlns:a16="http://schemas.microsoft.com/office/drawing/2014/main" val="658315465"/>
                    </a:ext>
                  </a:extLst>
                </a:gridCol>
              </a:tblGrid>
              <a:tr h="199292">
                <a:tc>
                  <a:txBody>
                    <a:bodyPr/>
                    <a:lstStyle/>
                    <a:p>
                      <a:pPr algn="ctr" fontAlgn="b"/>
                      <a:r>
                        <a:rPr lang="de-CH" sz="1200" b="0" i="0" u="none" strike="noStrike" dirty="0">
                          <a:solidFill>
                            <a:schemeClr val="bg1"/>
                          </a:solidFill>
                          <a:effectLst/>
                          <a:latin typeface="EYInterstate Light" panose="02000506000000020004" pitchFamily="2" charset="0"/>
                        </a:rPr>
                        <a:t>Loss </a:t>
                      </a:r>
                      <a:r>
                        <a:rPr lang="de-CH" sz="1200" b="0" i="0" u="none" strike="noStrike" dirty="0" err="1">
                          <a:solidFill>
                            <a:schemeClr val="bg1"/>
                          </a:solidFill>
                          <a:effectLst/>
                          <a:latin typeface="EYInterstate Light" panose="02000506000000020004" pitchFamily="2" charset="0"/>
                        </a:rPr>
                        <a:t>Ratios</a:t>
                      </a:r>
                      <a:endParaRPr lang="de-CH" sz="1200" b="0" i="0" u="none" strike="noStrike" dirty="0">
                        <a:solidFill>
                          <a:schemeClr val="bg1"/>
                        </a:solidFill>
                        <a:effectLst/>
                        <a:latin typeface="EYInterstate Light" panose="02000506000000020004" pitchFamily="2" charset="0"/>
                      </a:endParaRPr>
                    </a:p>
                  </a:txBody>
                  <a:tcPr marL="5578" marR="5578" marT="5071" marB="0" anchor="b">
                    <a:lnL>
                      <a:noFill/>
                    </a:lnL>
                    <a:lnR>
                      <a:noFill/>
                    </a:lnR>
                    <a:lnT>
                      <a:noFill/>
                    </a:lnT>
                    <a:lnB>
                      <a:noFill/>
                    </a:lnB>
                  </a:tcPr>
                </a:tc>
                <a:extLst>
                  <a:ext uri="{0D108BD9-81ED-4DB2-BD59-A6C34878D82A}">
                    <a16:rowId xmlns:a16="http://schemas.microsoft.com/office/drawing/2014/main" val="928556018"/>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101%</a:t>
                      </a:r>
                    </a:p>
                  </a:txBody>
                  <a:tcPr marL="5578" marR="5578" marT="5071" marB="0" anchor="b">
                    <a:lnL>
                      <a:noFill/>
                    </a:lnL>
                    <a:lnR>
                      <a:noFill/>
                    </a:lnR>
                    <a:lnT>
                      <a:noFill/>
                    </a:lnT>
                    <a:lnB>
                      <a:noFill/>
                    </a:lnB>
                    <a:noFill/>
                  </a:tcPr>
                </a:tc>
                <a:extLst>
                  <a:ext uri="{0D108BD9-81ED-4DB2-BD59-A6C34878D82A}">
                    <a16:rowId xmlns:a16="http://schemas.microsoft.com/office/drawing/2014/main" val="3703059203"/>
                  </a:ext>
                </a:extLst>
              </a:tr>
              <a:tr h="134816">
                <a:tc>
                  <a:txBody>
                    <a:bodyPr/>
                    <a:lstStyle/>
                    <a:p>
                      <a:pPr algn="r" fontAlgn="b"/>
                      <a:r>
                        <a:rPr lang="de-CH" sz="1200" b="0" i="0" u="none" strike="noStrike" dirty="0">
                          <a:solidFill>
                            <a:schemeClr val="bg1"/>
                          </a:solidFill>
                          <a:effectLst/>
                          <a:latin typeface="EYInterstate Light" panose="02000506000000020004" pitchFamily="2" charset="0"/>
                        </a:rPr>
                        <a:t>102%</a:t>
                      </a:r>
                    </a:p>
                  </a:txBody>
                  <a:tcPr marL="5578" marR="5578" marT="5071" marB="0" anchor="b">
                    <a:lnL>
                      <a:noFill/>
                    </a:lnL>
                    <a:lnR>
                      <a:noFill/>
                    </a:lnR>
                    <a:lnT>
                      <a:noFill/>
                    </a:lnT>
                    <a:lnB>
                      <a:noFill/>
                    </a:lnB>
                  </a:tcPr>
                </a:tc>
                <a:extLst>
                  <a:ext uri="{0D108BD9-81ED-4DB2-BD59-A6C34878D82A}">
                    <a16:rowId xmlns:a16="http://schemas.microsoft.com/office/drawing/2014/main" val="654405235"/>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105%</a:t>
                      </a:r>
                    </a:p>
                  </a:txBody>
                  <a:tcPr marL="5578" marR="5578" marT="5071" marB="0" anchor="b">
                    <a:lnL>
                      <a:noFill/>
                    </a:lnL>
                    <a:lnR>
                      <a:noFill/>
                    </a:lnR>
                    <a:lnT>
                      <a:noFill/>
                    </a:lnT>
                    <a:lnB>
                      <a:noFill/>
                    </a:lnB>
                  </a:tcPr>
                </a:tc>
                <a:extLst>
                  <a:ext uri="{0D108BD9-81ED-4DB2-BD59-A6C34878D82A}">
                    <a16:rowId xmlns:a16="http://schemas.microsoft.com/office/drawing/2014/main" val="2223738623"/>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95%</a:t>
                      </a:r>
                    </a:p>
                  </a:txBody>
                  <a:tcPr marL="5578" marR="5578" marT="5071" marB="0" anchor="b">
                    <a:lnL>
                      <a:noFill/>
                    </a:lnL>
                    <a:lnR>
                      <a:noFill/>
                    </a:lnR>
                    <a:lnT>
                      <a:noFill/>
                    </a:lnT>
                    <a:lnB>
                      <a:noFill/>
                    </a:lnB>
                  </a:tcPr>
                </a:tc>
                <a:extLst>
                  <a:ext uri="{0D108BD9-81ED-4DB2-BD59-A6C34878D82A}">
                    <a16:rowId xmlns:a16="http://schemas.microsoft.com/office/drawing/2014/main" val="2221734622"/>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102%</a:t>
                      </a:r>
                    </a:p>
                  </a:txBody>
                  <a:tcPr marL="5578" marR="5578" marT="5071" marB="0" anchor="b">
                    <a:lnL>
                      <a:noFill/>
                    </a:lnL>
                    <a:lnR>
                      <a:noFill/>
                    </a:lnR>
                    <a:lnT>
                      <a:noFill/>
                    </a:lnT>
                    <a:lnB>
                      <a:noFill/>
                    </a:lnB>
                  </a:tcPr>
                </a:tc>
                <a:extLst>
                  <a:ext uri="{0D108BD9-81ED-4DB2-BD59-A6C34878D82A}">
                    <a16:rowId xmlns:a16="http://schemas.microsoft.com/office/drawing/2014/main" val="4115596603"/>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98%</a:t>
                      </a:r>
                    </a:p>
                  </a:txBody>
                  <a:tcPr marL="5578" marR="5578" marT="5071" marB="0" anchor="b">
                    <a:lnL>
                      <a:noFill/>
                    </a:lnL>
                    <a:lnR>
                      <a:noFill/>
                    </a:lnR>
                    <a:lnT>
                      <a:noFill/>
                    </a:lnT>
                    <a:lnB>
                      <a:noFill/>
                    </a:lnB>
                  </a:tcPr>
                </a:tc>
                <a:extLst>
                  <a:ext uri="{0D108BD9-81ED-4DB2-BD59-A6C34878D82A}">
                    <a16:rowId xmlns:a16="http://schemas.microsoft.com/office/drawing/2014/main" val="3627959910"/>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103%</a:t>
                      </a:r>
                    </a:p>
                  </a:txBody>
                  <a:tcPr marL="5578" marR="5578" marT="5071" marB="0" anchor="b">
                    <a:lnL>
                      <a:noFill/>
                    </a:lnL>
                    <a:lnR>
                      <a:noFill/>
                    </a:lnR>
                    <a:lnT>
                      <a:noFill/>
                    </a:lnT>
                    <a:lnB>
                      <a:noFill/>
                    </a:lnB>
                  </a:tcPr>
                </a:tc>
                <a:extLst>
                  <a:ext uri="{0D108BD9-81ED-4DB2-BD59-A6C34878D82A}">
                    <a16:rowId xmlns:a16="http://schemas.microsoft.com/office/drawing/2014/main" val="3146948139"/>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95%</a:t>
                      </a:r>
                    </a:p>
                  </a:txBody>
                  <a:tcPr marL="5578" marR="5578" marT="5071" marB="0" anchor="b">
                    <a:lnL>
                      <a:noFill/>
                    </a:lnL>
                    <a:lnR>
                      <a:noFill/>
                    </a:lnR>
                    <a:lnT>
                      <a:noFill/>
                    </a:lnT>
                    <a:lnB>
                      <a:noFill/>
                    </a:lnB>
                  </a:tcPr>
                </a:tc>
                <a:extLst>
                  <a:ext uri="{0D108BD9-81ED-4DB2-BD59-A6C34878D82A}">
                    <a16:rowId xmlns:a16="http://schemas.microsoft.com/office/drawing/2014/main" val="3335255502"/>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104%</a:t>
                      </a:r>
                    </a:p>
                  </a:txBody>
                  <a:tcPr marL="5578" marR="5578" marT="5071" marB="0" anchor="b">
                    <a:lnL>
                      <a:noFill/>
                    </a:lnL>
                    <a:lnR>
                      <a:noFill/>
                    </a:lnR>
                    <a:lnT>
                      <a:noFill/>
                    </a:lnT>
                    <a:lnB>
                      <a:noFill/>
                    </a:lnB>
                  </a:tcPr>
                </a:tc>
                <a:extLst>
                  <a:ext uri="{0D108BD9-81ED-4DB2-BD59-A6C34878D82A}">
                    <a16:rowId xmlns:a16="http://schemas.microsoft.com/office/drawing/2014/main" val="3435279174"/>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70%</a:t>
                      </a:r>
                    </a:p>
                  </a:txBody>
                  <a:tcPr marL="5578" marR="5578" marT="5071" marB="0" anchor="b">
                    <a:lnL>
                      <a:noFill/>
                    </a:lnL>
                    <a:lnR>
                      <a:noFill/>
                    </a:lnR>
                    <a:lnT>
                      <a:noFill/>
                    </a:lnT>
                    <a:lnB>
                      <a:noFill/>
                    </a:lnB>
                  </a:tcPr>
                </a:tc>
                <a:extLst>
                  <a:ext uri="{0D108BD9-81ED-4DB2-BD59-A6C34878D82A}">
                    <a16:rowId xmlns:a16="http://schemas.microsoft.com/office/drawing/2014/main" val="4049997255"/>
                  </a:ext>
                </a:extLst>
              </a:tr>
              <a:tr h="199292">
                <a:tc>
                  <a:txBody>
                    <a:bodyPr/>
                    <a:lstStyle/>
                    <a:p>
                      <a:pPr algn="r" fontAlgn="b"/>
                      <a:r>
                        <a:rPr lang="de-CH" sz="1200" b="0" i="0" u="none" strike="noStrike" dirty="0">
                          <a:solidFill>
                            <a:schemeClr val="bg1"/>
                          </a:solidFill>
                          <a:effectLst/>
                          <a:latin typeface="EYInterstate Light" panose="02000506000000020004" pitchFamily="2" charset="0"/>
                        </a:rPr>
                        <a:t> </a:t>
                      </a:r>
                    </a:p>
                  </a:txBody>
                  <a:tcPr marL="5578" marR="5578" marT="5071" marB="0" anchor="b">
                    <a:lnL>
                      <a:noFill/>
                    </a:lnL>
                    <a:lnR>
                      <a:noFill/>
                    </a:lnR>
                    <a:lnT>
                      <a:noFill/>
                    </a:lnT>
                    <a:lnB>
                      <a:noFill/>
                    </a:lnB>
                  </a:tcPr>
                </a:tc>
                <a:extLst>
                  <a:ext uri="{0D108BD9-81ED-4DB2-BD59-A6C34878D82A}">
                    <a16:rowId xmlns:a16="http://schemas.microsoft.com/office/drawing/2014/main" val="4131506883"/>
                  </a:ext>
                </a:extLst>
              </a:tr>
            </a:tbl>
          </a:graphicData>
        </a:graphic>
      </p:graphicFrame>
    </p:spTree>
    <p:extLst>
      <p:ext uri="{BB962C8B-B14F-4D97-AF65-F5344CB8AC3E}">
        <p14:creationId xmlns:p14="http://schemas.microsoft.com/office/powerpoint/2010/main" val="1703412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0" nodeType="clickEffect">
                                  <p:stCondLst>
                                    <p:cond delay="0"/>
                                  </p:stCondLst>
                                  <p:childTnLst>
                                    <p:animEffect transition="out" filter="fade">
                                      <p:cBhvr>
                                        <p:cTn id="10" dur="500"/>
                                        <p:tgtEl>
                                          <p:spTgt spid="24"/>
                                        </p:tgtEl>
                                      </p:cBhvr>
                                    </p:animEffect>
                                    <p:set>
                                      <p:cBhvr>
                                        <p:cTn id="11" dur="1" fill="hold">
                                          <p:stCondLst>
                                            <p:cond delay="499"/>
                                          </p:stCondLst>
                                        </p:cTn>
                                        <p:tgtEl>
                                          <p:spTgt spid="24"/>
                                        </p:tgtEl>
                                        <p:attrNameLst>
                                          <p:attrName>style.visibility</p:attrName>
                                        </p:attrNameLst>
                                      </p:cBhvr>
                                      <p:to>
                                        <p:strVal val="hidden"/>
                                      </p:to>
                                    </p:set>
                                  </p:childTnLst>
                                </p:cTn>
                              </p:par>
                              <p:par>
                                <p:cTn id="12" presetID="10" presetClass="exit" presetSubtype="0" fill="hold" grpId="0" nodeType="withEffect">
                                  <p:stCondLst>
                                    <p:cond delay="0"/>
                                  </p:stCondLst>
                                  <p:childTnLst>
                                    <p:animEffect transition="out" filter="fade">
                                      <p:cBhvr>
                                        <p:cTn id="13" dur="500"/>
                                        <p:tgtEl>
                                          <p:spTgt spid="11"/>
                                        </p:tgtEl>
                                      </p:cBhvr>
                                    </p:animEffect>
                                    <p:set>
                                      <p:cBhvr>
                                        <p:cTn id="14"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10" grpId="0" animBg="1"/>
      <p:bldP spid="1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iubtMLxoTBulTyE4ynvfR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iubtMLxoTBulTyE4ynvfR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iubtMLxoTBulTyE4ynvfR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SeImKiUqSJKqYvXig95nr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SeImKiUqSJKqYvXig95nr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SeImKiUqSJKqYvXig95nr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SeImKiUqSJKqYvXig95nr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iubtMLxoTBulTyE4ynvfR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SeImKiUqSJKqYvXig95nrw"/>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SeImKiUqSJKqYvXig95nr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W5fs8RPhQxecPYVHRzD3J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SeImKiUqSJKqYvXig95nr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iubtMLxoTBulTyE4ynvfR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SeImKiUqSJKqYvXig95nrw"/>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iubtMLxoTBulTyE4ynvfR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iubtMLxoTBulTyE4ynvfR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SeImKiUqSJKqYvXig95nrw"/>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iubtMLxoTBulTyE4ynvfR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SeImKiUqSJKqYvXig95nrw"/>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iubtMLxoTBulTyE4ynvfR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5.iNm8YnSbG6XrVrL4Ens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RtcEcnfNSouTSeX4MLDxh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50j3Q.tbTjKQC.6MqYrvZg"/>
</p:tagLst>
</file>

<file path=ppt/theme/theme1.xml><?xml version="1.0" encoding="utf-8"?>
<a:theme xmlns:a="http://schemas.openxmlformats.org/drawingml/2006/main" name="EY dark background">
  <a:themeElements>
    <a:clrScheme name="Benutzerdefiniert 8">
      <a:dk1>
        <a:srgbClr val="2E2E38"/>
      </a:dk1>
      <a:lt1>
        <a:sysClr val="window" lastClr="FFFFFF"/>
      </a:lt1>
      <a:dk2>
        <a:srgbClr val="FFE600"/>
      </a:dk2>
      <a:lt2>
        <a:srgbClr val="000000"/>
      </a:lt2>
      <a:accent1>
        <a:srgbClr val="2DB757"/>
      </a:accent1>
      <a:accent2>
        <a:srgbClr val="27ACAA"/>
      </a:accent2>
      <a:accent3>
        <a:srgbClr val="188CE5"/>
      </a:accent3>
      <a:accent4>
        <a:srgbClr val="3D108A"/>
      </a:accent4>
      <a:accent5>
        <a:srgbClr val="FF4136"/>
      </a:accent5>
      <a:accent6>
        <a:srgbClr val="FF6D00"/>
      </a:accent6>
      <a:hlink>
        <a:srgbClr val="FFE600"/>
      </a:hlink>
      <a:folHlink>
        <a:srgbClr val="FFE600"/>
      </a:folHlink>
    </a:clrScheme>
    <a:fontScheme name="GSA_Pursuits">
      <a:majorFont>
        <a:latin typeface="EYInterstate"/>
        <a:ea typeface=""/>
        <a:cs typeface=""/>
      </a:majorFont>
      <a:minorFont>
        <a:latin typeface="EYInterstate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2D2DA"/>
        </a:solidFill>
        <a:ln w="12700" cap="sq" cmpd="sng" algn="ctr">
          <a:noFill/>
          <a:prstDash val="solid"/>
          <a:miter lim="800000"/>
          <a:tailEnd type="none"/>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marR="0" indent="0" algn="ctr" defTabSz="914400" eaLnBrk="1" fontAlgn="auto" latinLnBrk="0" hangingPunct="1">
          <a:lnSpc>
            <a:spcPct val="100000"/>
          </a:lnSpc>
          <a:spcBef>
            <a:spcPts val="0"/>
          </a:spcBef>
          <a:spcAft>
            <a:spcPts val="0"/>
          </a:spcAft>
          <a:buClrTx/>
          <a:buSzTx/>
          <a:buFontTx/>
          <a:buNone/>
          <a:tabLst/>
          <a:defRPr kumimoji="0" sz="1800" b="0" i="0" u="none" strike="noStrike" kern="0" cap="none" spc="0" normalizeH="0" baseline="0" noProof="0" smtClean="0">
            <a:ln>
              <a:noFill/>
            </a:ln>
            <a:solidFill>
              <a:srgbClr val="2E2E38"/>
            </a:solidFill>
            <a:effectLst/>
            <a:uLnTx/>
            <a:uFillTx/>
          </a:defRPr>
        </a:defPPr>
      </a:lstStyle>
    </a:spDef>
    <a:lnDef>
      <a:spPr>
        <a:noFill/>
        <a:ln w="12700" cap="sq" cmpd="sng" algn="ctr">
          <a:solidFill>
            <a:srgbClr val="D2D2DA"/>
          </a:solidFill>
          <a:prstDash val="solid"/>
          <a:miter lim="800000"/>
          <a:tailEnd type="none"/>
        </a:ln>
        <a:effectLst/>
      </a:spPr>
      <a:bodyPr/>
      <a:lstStyle/>
    </a:lnDef>
    <a:txDef>
      <a:spPr>
        <a:noFill/>
        <a:ln w="12700" cap="sq">
          <a:noFill/>
          <a:miter lim="800000"/>
        </a:ln>
      </a:spPr>
      <a:bodyPr wrap="square" lIns="0" tIns="0" rIns="0" bIns="0" rtlCol="0">
        <a:noAutofit/>
      </a:bodyPr>
      <a:lstStyle>
        <a:defPPr marL="219075" marR="0" indent="-219075" algn="l" defTabSz="685434" eaLnBrk="1" fontAlgn="auto" latinLnBrk="0" hangingPunct="1">
          <a:lnSpc>
            <a:spcPct val="100000"/>
          </a:lnSpc>
          <a:spcBef>
            <a:spcPct val="20000"/>
          </a:spcBef>
          <a:spcAft>
            <a:spcPts val="0"/>
          </a:spcAft>
          <a:buClr>
            <a:srgbClr val="FFE600"/>
          </a:buClr>
          <a:buSzPct val="80000"/>
          <a:buFont typeface="Arial" pitchFamily="34" charset="0"/>
          <a:buChar char="►"/>
          <a:tabLst/>
          <a:defRPr kumimoji="0" sz="1400" b="0" i="0" u="none" strike="noStrike" kern="0" cap="none" spc="0" normalizeH="0" baseline="0" noProof="0" dirty="0" err="1" smtClean="0">
            <a:ln>
              <a:noFill/>
            </a:ln>
            <a:solidFill>
              <a:schemeClr val="bg1"/>
            </a:solidFill>
            <a:effectLst/>
            <a:uLnTx/>
            <a:uFillTx/>
          </a:defRPr>
        </a:defPPr>
      </a:lstStyle>
    </a:txDef>
  </a:objectDefaults>
  <a:extraClrSchemeLst/>
  <a:extLst>
    <a:ext uri="{05A4C25C-085E-4340-85A3-A5531E510DB2}">
      <thm15:themeFamily xmlns:thm15="http://schemas.microsoft.com/office/thememl/2012/main" name="EY_CH_presentation_16x9_2020.pptx" id="{8F01338F-9A6D-4992-8DD6-1BEFFBCB62A6}" vid="{29E7707D-BE1A-4DE2-94A4-C8A7ADF37428}"/>
    </a:ext>
  </a:extLst>
</a:theme>
</file>

<file path=ppt/theme/theme2.xml><?xml version="1.0" encoding="utf-8"?>
<a:theme xmlns:a="http://schemas.openxmlformats.org/drawingml/2006/main" name="EY light background">
  <a:themeElements>
    <a:clrScheme name="Custom 8">
      <a:dk1>
        <a:srgbClr val="FFFFFF"/>
      </a:dk1>
      <a:lt1>
        <a:srgbClr val="2E2E38"/>
      </a:lt1>
      <a:dk2>
        <a:srgbClr val="FFE600"/>
      </a:dk2>
      <a:lt2>
        <a:srgbClr val="000000"/>
      </a:lt2>
      <a:accent1>
        <a:srgbClr val="2DB757"/>
      </a:accent1>
      <a:accent2>
        <a:srgbClr val="27ACAA"/>
      </a:accent2>
      <a:accent3>
        <a:srgbClr val="188CE5"/>
      </a:accent3>
      <a:accent4>
        <a:srgbClr val="3D108A"/>
      </a:accent4>
      <a:accent5>
        <a:srgbClr val="FF4136"/>
      </a:accent5>
      <a:accent6>
        <a:srgbClr val="FF6D00"/>
      </a:accent6>
      <a:hlink>
        <a:srgbClr val="0000FF"/>
      </a:hlink>
      <a:folHlink>
        <a:srgbClr val="800080"/>
      </a:folHlink>
    </a:clrScheme>
    <a:fontScheme name="Custom 1">
      <a:majorFont>
        <a:latin typeface="EYInterstate Light"/>
        <a:ea typeface=""/>
        <a:cs typeface=""/>
      </a:majorFont>
      <a:minorFont>
        <a:latin typeface="EYInterstate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2D2DA"/>
        </a:solidFill>
        <a:ln w="12700" cap="sq" cmpd="sng" algn="ctr">
          <a:noFill/>
          <a:prstDash val="solid"/>
          <a:miter lim="800000"/>
          <a:tailEnd type="none"/>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marR="0" indent="0" algn="ctr" defTabSz="914400" eaLnBrk="1" fontAlgn="auto" latinLnBrk="0" hangingPunct="1">
          <a:lnSpc>
            <a:spcPct val="100000"/>
          </a:lnSpc>
          <a:spcBef>
            <a:spcPts val="0"/>
          </a:spcBef>
          <a:spcAft>
            <a:spcPts val="0"/>
          </a:spcAft>
          <a:buClrTx/>
          <a:buSzTx/>
          <a:buFontTx/>
          <a:buNone/>
          <a:tabLst/>
          <a:defRPr kumimoji="0" sz="1800" b="0" i="0" u="none" strike="noStrike" kern="0" cap="none" spc="0" normalizeH="0" baseline="0" noProof="0" smtClean="0">
            <a:ln>
              <a:noFill/>
            </a:ln>
            <a:solidFill>
              <a:srgbClr val="2E2E38"/>
            </a:solidFill>
            <a:effectLst/>
            <a:uLnTx/>
            <a:uFillTx/>
          </a:defRPr>
        </a:defPPr>
      </a:lstStyle>
    </a:spDef>
    <a:lnDef>
      <a:spPr>
        <a:noFill/>
        <a:ln w="12700" cap="sq" cmpd="sng" algn="ctr">
          <a:solidFill>
            <a:srgbClr val="D2D2DA"/>
          </a:solidFill>
          <a:prstDash val="solid"/>
          <a:miter lim="800000"/>
          <a:tailEnd type="none"/>
        </a:ln>
        <a:effectLst/>
      </a:spPr>
      <a:bodyPr/>
      <a:lstStyle/>
    </a:lnDef>
    <a:txDef>
      <a:spPr>
        <a:noFill/>
        <a:ln w="12700" cap="sq">
          <a:noFill/>
          <a:miter lim="800000"/>
        </a:ln>
      </a:spPr>
      <a:bodyPr wrap="square" lIns="61200" tIns="36576" rIns="0" bIns="0" rtlCol="0">
        <a:noAutofit/>
      </a:bodyPr>
      <a:lstStyle>
        <a:defPPr marL="219075" marR="0" indent="-219075" defTabSz="685434" eaLnBrk="1" fontAlgn="auto" latinLnBrk="0" hangingPunct="1">
          <a:lnSpc>
            <a:spcPct val="100000"/>
          </a:lnSpc>
          <a:spcBef>
            <a:spcPct val="20000"/>
          </a:spcBef>
          <a:spcAft>
            <a:spcPts val="0"/>
          </a:spcAft>
          <a:buClr>
            <a:srgbClr val="FFE600"/>
          </a:buClr>
          <a:buSzPct val="80000"/>
          <a:buFont typeface="Arial" pitchFamily="34" charset="0"/>
          <a:buChar char="►"/>
          <a:tabLst/>
          <a:defRPr kumimoji="0" sz="1400" b="0" i="0" u="none" strike="noStrike" kern="0" cap="none" spc="0" normalizeH="0" baseline="0" noProof="0" dirty="0" err="1" smtClean="0">
            <a:ln>
              <a:noFill/>
            </a:ln>
            <a:solidFill>
              <a:schemeClr val="bg1"/>
            </a:solidFill>
            <a:effectLst/>
            <a:uLnTx/>
            <a:uFillTx/>
          </a:defRPr>
        </a:defPPr>
      </a:lstStyle>
    </a:txDef>
  </a:objectDefaults>
  <a:extraClrSchemeLst/>
  <a:extLst>
    <a:ext uri="{05A4C25C-085E-4340-85A3-A5531E510DB2}">
      <thm15:themeFamily xmlns:thm15="http://schemas.microsoft.com/office/thememl/2012/main" name="EY_CH_presentation_16x9_2020.pptx" id="{8F01338F-9A6D-4992-8DD6-1BEFFBCB62A6}" vid="{246D25FF-B888-42EF-8D0C-31069A5D8AD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ustomMKOP.xml><?xml version="1.0" encoding="utf-8"?>
<Properties xmlns="http://schemas.openxmlformats.org/officeDocument/2006/custom-properties" xmlns:vt="http://schemas.openxmlformats.org/officeDocument/2006/docPropsVTypes">
  <property fmtid="{D5CDD505-2E9C-101B-9397-08002B2CF9AE}" pid="2" name="MKProdID">
    <vt:lpwstr>ZMOutlook</vt:lpwstr>
  </property>
  <property fmtid="{D5CDD505-2E9C-101B-9397-08002B2CF9AE}" pid="3" name="SizeBefore">
    <vt:lpwstr>901748</vt:lpwstr>
  </property>
  <property fmtid="{D5CDD505-2E9C-101B-9397-08002B2CF9AE}" pid="4" name="OptimizationTime">
    <vt:lpwstr>20221019_1009</vt:lpwstr>
  </property>
</Properties>
</file>

<file path=docProps/app.xml><?xml version="1.0" encoding="utf-8"?>
<Properties xmlns="http://schemas.openxmlformats.org/officeDocument/2006/extended-properties" xmlns:vt="http://schemas.openxmlformats.org/officeDocument/2006/docPropsVTypes">
  <Template>EY_CH_presentation_16x9_2020</Template>
  <TotalTime>0</TotalTime>
  <Words>5079</Words>
  <Application>Microsoft Office PowerPoint</Application>
  <PresentationFormat>Custom</PresentationFormat>
  <Paragraphs>1383</Paragraphs>
  <Slides>30</Slides>
  <Notes>22</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30</vt:i4>
      </vt:variant>
    </vt:vector>
  </HeadingPairs>
  <TitlesOfParts>
    <vt:vector size="37" baseType="lpstr">
      <vt:lpstr>Arial</vt:lpstr>
      <vt:lpstr>EYInterstate</vt:lpstr>
      <vt:lpstr>EYInterstate Light</vt:lpstr>
      <vt:lpstr>Georgia</vt:lpstr>
      <vt:lpstr>EY dark background</vt:lpstr>
      <vt:lpstr>EY light background</vt:lpstr>
      <vt:lpstr>think-cell Folie</vt:lpstr>
      <vt:lpstr>En cas de pandémie, quels sont les défis lors de la mise en réserve dans le secteur de  l’assurance non vie? </vt:lpstr>
      <vt:lpstr>Agenda</vt:lpstr>
      <vt:lpstr>The impacts of the pandemic in the insurance industry + Reserving  process</vt:lpstr>
      <vt:lpstr>The impacts of the pandemic in the insurance industry + Reserving  process</vt:lpstr>
      <vt:lpstr>The impacts of the pandemic in the insurance industry + Reserving  process</vt:lpstr>
      <vt:lpstr>Agenda</vt:lpstr>
      <vt:lpstr>What are the main challenges for the different reserve types ?</vt:lpstr>
      <vt:lpstr>Agenda</vt:lpstr>
      <vt:lpstr>What are the main challenges for IBNR reserving?</vt:lpstr>
      <vt:lpstr>What are the main challenges for IBNR reserving?</vt:lpstr>
      <vt:lpstr>What are the main challenges for IBNR reserving?</vt:lpstr>
      <vt:lpstr>What are the main challenges for IBNR reserving?</vt:lpstr>
      <vt:lpstr>What are the main challenges for IBNR reserving?</vt:lpstr>
      <vt:lpstr>Agenda</vt:lpstr>
      <vt:lpstr>How were the claims patterns impacted by the pandemic?</vt:lpstr>
      <vt:lpstr>How were the claims patterns impacted by the pandemic? MTPL</vt:lpstr>
      <vt:lpstr>How were the claims patterns impacted by the pandemic?</vt:lpstr>
      <vt:lpstr>How were the claims patterns impacted by the pandemic? Business Interruption</vt:lpstr>
      <vt:lpstr>How were the claims patterns impacted by the pandemic? Business Interruption – Key Example</vt:lpstr>
      <vt:lpstr>How were the claims patterns impacted by the pandemic? Delays in the claims handling process</vt:lpstr>
      <vt:lpstr>Agenda</vt:lpstr>
      <vt:lpstr>What is one of the main forward looking challenges? Inflation</vt:lpstr>
      <vt:lpstr>Agenda</vt:lpstr>
      <vt:lpstr>What does it mean for the Actuary?</vt:lpstr>
      <vt:lpstr>Agenda</vt:lpstr>
      <vt:lpstr>Conclusions</vt:lpstr>
      <vt:lpstr>Bibliography</vt:lpstr>
      <vt:lpstr>Appendix</vt:lpstr>
      <vt:lpstr>Business Interruption – Key Example 2</vt:lpstr>
      <vt:lpstr>Thank you very much for your attention!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2020-11-04T13:39:15Z</dcterms:created>
  <dcterms:modified xsi:type="dcterms:W3CDTF">2022-05-20T12:33:39Z</dcterms:modified>
  <cp:contentStatus/>
</cp:coreProperties>
</file>